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3"/>
  </p:notesMasterIdLst>
  <p:sldIdLst>
    <p:sldId id="256" r:id="rId2"/>
    <p:sldId id="315" r:id="rId3"/>
    <p:sldId id="333" r:id="rId4"/>
    <p:sldId id="316" r:id="rId5"/>
    <p:sldId id="319" r:id="rId6"/>
    <p:sldId id="320" r:id="rId7"/>
    <p:sldId id="287" r:id="rId8"/>
    <p:sldId id="286" r:id="rId9"/>
    <p:sldId id="289" r:id="rId10"/>
    <p:sldId id="321" r:id="rId11"/>
    <p:sldId id="323" r:id="rId12"/>
    <p:sldId id="288" r:id="rId13"/>
    <p:sldId id="264" r:id="rId14"/>
    <p:sldId id="309" r:id="rId15"/>
    <p:sldId id="310" r:id="rId16"/>
    <p:sldId id="290" r:id="rId17"/>
    <p:sldId id="265" r:id="rId18"/>
    <p:sldId id="262" r:id="rId19"/>
    <p:sldId id="312" r:id="rId20"/>
    <p:sldId id="257" r:id="rId21"/>
    <p:sldId id="311" r:id="rId22"/>
    <p:sldId id="267" r:id="rId23"/>
    <p:sldId id="259" r:id="rId24"/>
    <p:sldId id="334" r:id="rId25"/>
    <p:sldId id="258" r:id="rId26"/>
    <p:sldId id="301" r:id="rId27"/>
    <p:sldId id="332" r:id="rId28"/>
    <p:sldId id="329" r:id="rId29"/>
    <p:sldId id="304" r:id="rId30"/>
    <p:sldId id="330" r:id="rId31"/>
    <p:sldId id="331" r:id="rId32"/>
    <p:sldId id="307" r:id="rId33"/>
    <p:sldId id="268" r:id="rId34"/>
    <p:sldId id="328" r:id="rId35"/>
    <p:sldId id="324" r:id="rId36"/>
    <p:sldId id="317" r:id="rId37"/>
    <p:sldId id="313" r:id="rId38"/>
    <p:sldId id="294" r:id="rId39"/>
    <p:sldId id="295" r:id="rId40"/>
    <p:sldId id="261" r:id="rId41"/>
    <p:sldId id="271" r:id="rId42"/>
    <p:sldId id="297" r:id="rId43"/>
    <p:sldId id="273" r:id="rId44"/>
    <p:sldId id="274" r:id="rId45"/>
    <p:sldId id="275" r:id="rId46"/>
    <p:sldId id="276" r:id="rId47"/>
    <p:sldId id="277" r:id="rId48"/>
    <p:sldId id="327" r:id="rId49"/>
    <p:sldId id="278" r:id="rId50"/>
    <p:sldId id="279" r:id="rId51"/>
    <p:sldId id="280" r:id="rId52"/>
    <p:sldId id="281" r:id="rId53"/>
    <p:sldId id="282" r:id="rId54"/>
    <p:sldId id="284" r:id="rId55"/>
    <p:sldId id="283" r:id="rId56"/>
    <p:sldId id="285" r:id="rId57"/>
    <p:sldId id="299" r:id="rId58"/>
    <p:sldId id="260" r:id="rId59"/>
    <p:sldId id="300" r:id="rId60"/>
    <p:sldId id="314" r:id="rId61"/>
    <p:sldId id="305" r:id="rId6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2B30124-39CE-2D75-52DD-7B7E2733DB1F}" name="Ilias-Dionysios Vachliotis" initials="IDV" userId="S::ivachliot@office365.auth.gr::e5fe0afc-13e4-4079-9f05-034d2200158c"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5624"/>
  </p:normalViewPr>
  <p:slideViewPr>
    <p:cSldViewPr snapToGrid="0">
      <p:cViewPr varScale="1">
        <p:scale>
          <a:sx n="76" d="100"/>
          <a:sy n="76" d="100"/>
        </p:scale>
        <p:origin x="200" y="7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70D043-1672-2744-B356-1D2A23CE21F2}" type="datetimeFigureOut">
              <a:rPr lang="el-GR" smtClean="0"/>
              <a:t>16/1/25</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9ACD9C-EC33-664E-A51E-FEB71247E219}" type="slidenum">
              <a:rPr lang="el-GR" smtClean="0"/>
              <a:t>‹#›</a:t>
            </a:fld>
            <a:endParaRPr lang="el-GR"/>
          </a:p>
        </p:txBody>
      </p:sp>
    </p:spTree>
    <p:extLst>
      <p:ext uri="{BB962C8B-B14F-4D97-AF65-F5344CB8AC3E}">
        <p14:creationId xmlns:p14="http://schemas.microsoft.com/office/powerpoint/2010/main" val="2422273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E29ACD9C-EC33-664E-A51E-FEB71247E219}" type="slidenum">
              <a:rPr lang="el-GR" smtClean="0"/>
              <a:t>1</a:t>
            </a:fld>
            <a:endParaRPr lang="el-GR"/>
          </a:p>
        </p:txBody>
      </p:sp>
    </p:spTree>
    <p:extLst>
      <p:ext uri="{BB962C8B-B14F-4D97-AF65-F5344CB8AC3E}">
        <p14:creationId xmlns:p14="http://schemas.microsoft.com/office/powerpoint/2010/main" val="3116958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Πρόσφατα έχει προταθεί η ύπαρξη του άξονα ήπατος - λιπώδους - </a:t>
            </a:r>
            <a:r>
              <a:rPr lang="el-GR" dirty="0" err="1"/>
              <a:t>μυΐκού</a:t>
            </a:r>
            <a:r>
              <a:rPr lang="el-GR" dirty="0"/>
              <a:t> ιστού με αμφίδρομες σχέσεις στη βάση του οποίου φαίνεται πως η </a:t>
            </a:r>
            <a:r>
              <a:rPr lang="en-US" dirty="0"/>
              <a:t>MASLD </a:t>
            </a:r>
            <a:r>
              <a:rPr lang="el-GR" dirty="0"/>
              <a:t>σχετίζεται με διαταραχές του </a:t>
            </a:r>
            <a:r>
              <a:rPr lang="el-GR" dirty="0" err="1"/>
              <a:t>μυικού</a:t>
            </a:r>
            <a:r>
              <a:rPr lang="el-GR" dirty="0"/>
              <a:t> και του λιπώδους ιστού, δηλαδή με τη σαρκοπενία και τη </a:t>
            </a:r>
            <a:r>
              <a:rPr lang="en-US" dirty="0"/>
              <a:t>SO. </a:t>
            </a:r>
            <a:endParaRPr lang="el-GR" dirty="0"/>
          </a:p>
        </p:txBody>
      </p:sp>
      <p:sp>
        <p:nvSpPr>
          <p:cNvPr id="4" name="Θέση αριθμού διαφάνειας 3"/>
          <p:cNvSpPr>
            <a:spLocks noGrp="1"/>
          </p:cNvSpPr>
          <p:nvPr>
            <p:ph type="sldNum" sz="quarter" idx="5"/>
          </p:nvPr>
        </p:nvSpPr>
        <p:spPr/>
        <p:txBody>
          <a:bodyPr/>
          <a:lstStyle/>
          <a:p>
            <a:fld id="{E29ACD9C-EC33-664E-A51E-FEB71247E219}" type="slidenum">
              <a:rPr lang="el-GR" smtClean="0"/>
              <a:t>11</a:t>
            </a:fld>
            <a:endParaRPr lang="el-GR"/>
          </a:p>
        </p:txBody>
      </p:sp>
    </p:spTree>
    <p:extLst>
      <p:ext uri="{BB962C8B-B14F-4D97-AF65-F5344CB8AC3E}">
        <p14:creationId xmlns:p14="http://schemas.microsoft.com/office/powerpoint/2010/main" val="1200939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Η σαρκοπενία, ένας όρος που προέρχεται από τις ελληνικές λέξεις "</a:t>
            </a:r>
            <a:r>
              <a:rPr lang="en" dirty="0" err="1"/>
              <a:t>sarx</a:t>
            </a:r>
            <a:r>
              <a:rPr lang="en" dirty="0"/>
              <a:t>" (</a:t>
            </a:r>
            <a:r>
              <a:rPr lang="el-GR" dirty="0"/>
              <a:t>δηλ. σάρκα) και "</a:t>
            </a:r>
            <a:r>
              <a:rPr lang="en" dirty="0" err="1"/>
              <a:t>penia</a:t>
            </a:r>
            <a:r>
              <a:rPr lang="en" dirty="0"/>
              <a:t>" (</a:t>
            </a:r>
            <a:r>
              <a:rPr lang="el-GR" dirty="0"/>
              <a:t>δηλ. ανεπάρκεια, έλλειψη), είναι μια προοδευτική και γενικευμένη διαταραχή των σκελετικών μυών που σχετίζεται με αυξημένη πιθανότητα για πτώσεις, κατάγματα, σωματική αναπηρία και θνησιμότητα. </a:t>
            </a:r>
          </a:p>
          <a:p>
            <a:endParaRPr lang="el-GR" dirty="0"/>
          </a:p>
          <a:p>
            <a:r>
              <a:rPr lang="el-GR" dirty="0"/>
              <a:t>Βλέπουμε στην εικόνα τα χαρακτηριστικά ενός μυ σε έναν υγιή ενήλικα στην ηλικία των 25 ετών, και βλέπουμε επίσης έναν μυ στην ηλικία των 65 ετών σε άτομο με σαρκοπενία....μικρότερο αριθμό μυϊκών ινών, μικρότερο μέγεθος μυϊκών ινών και αύξηση του λιπώδους ιστού στον μυ</a:t>
            </a:r>
          </a:p>
          <a:p>
            <a:endParaRPr lang="el-GR" dirty="0"/>
          </a:p>
          <a:p>
            <a:r>
              <a:rPr lang="el-GR" dirty="0"/>
              <a:t>Έτσι λοιπόν, οι μύες στη σαρκοπενία χαρακτηρίζονται από ποσοτικές και ποιοτικές μεταβολές....</a:t>
            </a:r>
          </a:p>
          <a:p>
            <a:endParaRPr lang="el-GR" dirty="0"/>
          </a:p>
          <a:p>
            <a:r>
              <a:rPr lang="el-GR" dirty="0"/>
              <a:t>Επομένως οι παράμετροι που σχετίζονται με τη σαρκοπενία είναι....</a:t>
            </a:r>
          </a:p>
        </p:txBody>
      </p:sp>
      <p:sp>
        <p:nvSpPr>
          <p:cNvPr id="4" name="Θέση αριθμού διαφάνειας 3"/>
          <p:cNvSpPr>
            <a:spLocks noGrp="1"/>
          </p:cNvSpPr>
          <p:nvPr>
            <p:ph type="sldNum" sz="quarter" idx="5"/>
          </p:nvPr>
        </p:nvSpPr>
        <p:spPr/>
        <p:txBody>
          <a:bodyPr/>
          <a:lstStyle/>
          <a:p>
            <a:fld id="{E29ACD9C-EC33-664E-A51E-FEB71247E219}" type="slidenum">
              <a:rPr lang="el-GR" smtClean="0"/>
              <a:t>13</a:t>
            </a:fld>
            <a:endParaRPr lang="el-GR"/>
          </a:p>
        </p:txBody>
      </p:sp>
    </p:spTree>
    <p:extLst>
      <p:ext uri="{BB962C8B-B14F-4D97-AF65-F5344CB8AC3E}">
        <p14:creationId xmlns:p14="http://schemas.microsoft.com/office/powerpoint/2010/main" val="2833390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Από το 2010 έως και σήμερα έχουν γίνει πολλές προσπάθειες για να οριστεί η σαρκοπενία με αποτέλεσμα να υπάρχουν σήμερα πολλές διαφορετικές συστάσεις…</a:t>
            </a:r>
          </a:p>
          <a:p>
            <a:endParaRPr lang="el-GR" dirty="0"/>
          </a:p>
          <a:p>
            <a:r>
              <a:rPr lang="el-GR" dirty="0"/>
              <a:t>Αρχικά το 2010....</a:t>
            </a:r>
          </a:p>
          <a:p>
            <a:endParaRPr lang="el-GR" dirty="0"/>
          </a:p>
          <a:p>
            <a:r>
              <a:rPr lang="el-GR" dirty="0"/>
              <a:t>Φυσικά οι διαφορετικοί ορισμοί επηρεάζουν τον επιπολασμό της νόσου…</a:t>
            </a:r>
            <a:endParaRPr lang="en-US" dirty="0"/>
          </a:p>
          <a:p>
            <a:r>
              <a:rPr lang="el-GR" dirty="0"/>
              <a:t>2 κριτήρια </a:t>
            </a:r>
            <a:r>
              <a:rPr lang="el-GR" dirty="0">
                <a:sym typeface="Wingdings" pitchFamily="2" charset="2"/>
              </a:rPr>
              <a:t> μεγαλύτερος επιπολασμός σε σχέση με την εφαρμογή 3 κριτηρίων…</a:t>
            </a:r>
            <a:endParaRPr lang="el-GR" dirty="0"/>
          </a:p>
          <a:p>
            <a:endParaRPr lang="el-GR" dirty="0"/>
          </a:p>
        </p:txBody>
      </p:sp>
      <p:sp>
        <p:nvSpPr>
          <p:cNvPr id="4" name="Θέση αριθμού διαφάνειας 3"/>
          <p:cNvSpPr>
            <a:spLocks noGrp="1"/>
          </p:cNvSpPr>
          <p:nvPr>
            <p:ph type="sldNum" sz="quarter" idx="5"/>
          </p:nvPr>
        </p:nvSpPr>
        <p:spPr/>
        <p:txBody>
          <a:bodyPr/>
          <a:lstStyle/>
          <a:p>
            <a:fld id="{E29ACD9C-EC33-664E-A51E-FEB71247E219}" type="slidenum">
              <a:rPr lang="el-GR" smtClean="0"/>
              <a:t>14</a:t>
            </a:fld>
            <a:endParaRPr lang="el-GR"/>
          </a:p>
        </p:txBody>
      </p:sp>
    </p:spTree>
    <p:extLst>
      <p:ext uri="{BB962C8B-B14F-4D97-AF65-F5344CB8AC3E}">
        <p14:creationId xmlns:p14="http://schemas.microsoft.com/office/powerpoint/2010/main" val="3650921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Στις τελευτα</a:t>
            </a:r>
            <a:r>
              <a:rPr lang="en-US" dirty="0"/>
              <a:t>ί</a:t>
            </a:r>
            <a:r>
              <a:rPr lang="el-GR" dirty="0"/>
              <a:t>ες Ευρωπαικές κατευθυντήριες οδηγίες</a:t>
            </a:r>
            <a:r>
              <a:rPr lang="en-US" dirty="0"/>
              <a:t> </a:t>
            </a:r>
            <a:r>
              <a:rPr lang="el-GR" dirty="0"/>
              <a:t>προτείνεται</a:t>
            </a:r>
            <a:r>
              <a:rPr lang="en-US" dirty="0"/>
              <a:t> έ</a:t>
            </a:r>
            <a:r>
              <a:rPr lang="el-GR" dirty="0"/>
              <a:t>νας αλγόριθμος που περιλαμβάνει και τις 3 παραμέτρους και έχει ορισμένα στάδια</a:t>
            </a:r>
            <a:r>
              <a:rPr lang="en-US" dirty="0"/>
              <a:t>:</a:t>
            </a:r>
            <a:r>
              <a:rPr lang="el-GR" dirty="0"/>
              <a:t>...</a:t>
            </a:r>
          </a:p>
          <a:p>
            <a:r>
              <a:rPr lang="el-GR" dirty="0"/>
              <a:t> </a:t>
            </a:r>
          </a:p>
          <a:p>
            <a:r>
              <a:rPr lang="el-GR" dirty="0"/>
              <a:t>Αρχικά, η ανεύρεση περιστατικών μπορεί να ξεκινήσει όταν ένας ασθενής αναφέρει συμπτώματα ή σημεία σαρκοπενίας (π.χ. πτώση, αίσθημα αδυναμίας, αργή ταχύτητα βάδισης, δυσκολία να σηκωθεί από μια καρέκλα ή απώλεια βάρους) --&gt; επομένως τίθεται η κλινική υποψία της σαρκοπενίας.</a:t>
            </a:r>
          </a:p>
          <a:p>
            <a:endParaRPr lang="el-GR" dirty="0"/>
          </a:p>
          <a:p>
            <a:r>
              <a:rPr lang="el-GR" dirty="0"/>
              <a:t>Στις περιπτώσεις αυτές συνιστάται περαιτέρω εξέταση για σαρκοπενία.</a:t>
            </a:r>
          </a:p>
          <a:p>
            <a:endParaRPr lang="el-GR" dirty="0"/>
          </a:p>
          <a:p>
            <a:r>
              <a:rPr lang="el-GR" dirty="0"/>
              <a:t>Το επόμενο βήμα περιλαμβάνει την αξιολόγηση της </a:t>
            </a:r>
            <a:r>
              <a:rPr lang="el-GR" dirty="0" err="1"/>
              <a:t>μυΐκής</a:t>
            </a:r>
            <a:r>
              <a:rPr lang="el-GR" dirty="0"/>
              <a:t> δύναμης με ορισμένες λειτουργικές δοκιμασίες. Αυτό είναι το στάδιο του </a:t>
            </a:r>
            <a:r>
              <a:rPr lang="en-US" dirty="0"/>
              <a:t>screening. </a:t>
            </a:r>
            <a:endParaRPr lang="el-GR" dirty="0"/>
          </a:p>
          <a:p>
            <a:endParaRPr lang="en-US" dirty="0"/>
          </a:p>
          <a:p>
            <a:r>
              <a:rPr lang="el-GR" dirty="0" err="1"/>
              <a:t>Εφ</a:t>
            </a:r>
            <a:r>
              <a:rPr lang="en-US" dirty="0"/>
              <a:t>ό</a:t>
            </a:r>
            <a:r>
              <a:rPr lang="el-GR" dirty="0" err="1"/>
              <a:t>σον</a:t>
            </a:r>
            <a:r>
              <a:rPr lang="el-GR" dirty="0"/>
              <a:t> η διάγνωση της σαρκοπενίας είναι πιθανή, τότε....</a:t>
            </a:r>
          </a:p>
        </p:txBody>
      </p:sp>
      <p:sp>
        <p:nvSpPr>
          <p:cNvPr id="4" name="Θέση αριθμού διαφάνειας 3"/>
          <p:cNvSpPr>
            <a:spLocks noGrp="1"/>
          </p:cNvSpPr>
          <p:nvPr>
            <p:ph type="sldNum" sz="quarter" idx="5"/>
          </p:nvPr>
        </p:nvSpPr>
        <p:spPr/>
        <p:txBody>
          <a:bodyPr/>
          <a:lstStyle/>
          <a:p>
            <a:fld id="{E29ACD9C-EC33-664E-A51E-FEB71247E219}" type="slidenum">
              <a:rPr lang="el-GR" smtClean="0"/>
              <a:t>15</a:t>
            </a:fld>
            <a:endParaRPr lang="el-GR"/>
          </a:p>
        </p:txBody>
      </p:sp>
    </p:spTree>
    <p:extLst>
      <p:ext uri="{BB962C8B-B14F-4D97-AF65-F5344CB8AC3E}">
        <p14:creationId xmlns:p14="http://schemas.microsoft.com/office/powerpoint/2010/main" val="3778741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Σήμερα, υπάρχει μεγάλη ποικιλία </a:t>
            </a:r>
            <a:r>
              <a:rPr lang="en-US" dirty="0"/>
              <a:t>test</a:t>
            </a:r>
            <a:r>
              <a:rPr lang="el-GR" dirty="0"/>
              <a:t> και εργαλείων είναι πλέον διαθέσιμα για τον χαρακτηρισμό της σαρκοπενίας στην πράξη και στην έρευνα.</a:t>
            </a:r>
          </a:p>
          <a:p>
            <a:endParaRPr lang="el-GR" dirty="0"/>
          </a:p>
          <a:p>
            <a:r>
              <a:rPr lang="el-GR" dirty="0"/>
              <a:t>Η </a:t>
            </a:r>
            <a:r>
              <a:rPr lang="el-GR" b="0" i="0" u="none" strike="noStrike" dirty="0">
                <a:solidFill>
                  <a:srgbClr val="000000"/>
                </a:solidFill>
                <a:effectLst/>
                <a:latin typeface="-webkit-standard"/>
              </a:rPr>
              <a:t>μυϊκή δύναμη αξιολογείται συνήθως με 2 δοκιμασίες...</a:t>
            </a:r>
          </a:p>
          <a:p>
            <a:r>
              <a:rPr lang="el-GR" dirty="0"/>
              <a:t>Η μέτρηση της δύναμης χειρολαβής απαιτεί ένα καλά βαθμονομημένο δυναμόμετρο και έχει φανεί ότι συσχετίζεται με τη δύναμη σε άλλα τμήματα του σώματος. </a:t>
            </a:r>
          </a:p>
          <a:p>
            <a:endParaRPr lang="el-GR" dirty="0"/>
          </a:p>
          <a:p>
            <a:r>
              <a:rPr lang="el-GR" dirty="0"/>
              <a:t>Η μυική μάζα αξιολογείται με απεικονιστικές εξετάσεις όπως π.χ....</a:t>
            </a:r>
          </a:p>
          <a:p>
            <a:endParaRPr lang="el-GR" dirty="0"/>
          </a:p>
          <a:p>
            <a:r>
              <a:rPr lang="el-GR" b="0" i="0" u="none" strike="noStrike" dirty="0">
                <a:solidFill>
                  <a:srgbClr val="000000"/>
                </a:solidFill>
                <a:effectLst/>
                <a:latin typeface="-webkit-standard"/>
              </a:rPr>
              <a:t>Η μυϊκή μάζα συσχετίζεται με το σωματικό μέγεθος, δηλαδή τα άτομα με μεγαλύτερο σωματικό μέγεθος έχουν συνήθως μεγαλύτερη μυϊκή μάζα. Έτσι, γίνεται προσαρμογή της </a:t>
            </a:r>
            <a:r>
              <a:rPr lang="en" b="0" i="0" u="none" strike="noStrike" dirty="0">
                <a:solidFill>
                  <a:srgbClr val="000000"/>
                </a:solidFill>
                <a:effectLst/>
                <a:latin typeface="-webkit-standard"/>
              </a:rPr>
              <a:t>SMM </a:t>
            </a:r>
            <a:r>
              <a:rPr lang="el-GR" b="0" i="0" u="none" strike="noStrike" dirty="0">
                <a:solidFill>
                  <a:srgbClr val="000000"/>
                </a:solidFill>
                <a:effectLst/>
                <a:latin typeface="-webkit-standard"/>
              </a:rPr>
              <a:t>ή της </a:t>
            </a:r>
            <a:r>
              <a:rPr lang="en" b="0" i="0" u="none" strike="noStrike" dirty="0">
                <a:solidFill>
                  <a:srgbClr val="000000"/>
                </a:solidFill>
                <a:effectLst/>
                <a:latin typeface="-webkit-standard"/>
              </a:rPr>
              <a:t>ASM </a:t>
            </a:r>
            <a:r>
              <a:rPr lang="el-GR" b="0" i="0" u="none" strike="noStrike" dirty="0">
                <a:solidFill>
                  <a:srgbClr val="000000"/>
                </a:solidFill>
                <a:effectLst/>
                <a:latin typeface="-webkit-standard"/>
              </a:rPr>
              <a:t>με το τετράγωνο του ύψους (</a:t>
            </a:r>
            <a:r>
              <a:rPr lang="en" b="0" i="0" u="none" strike="noStrike" dirty="0">
                <a:solidFill>
                  <a:srgbClr val="000000"/>
                </a:solidFill>
                <a:effectLst/>
                <a:latin typeface="-webkit-standard"/>
              </a:rPr>
              <a:t>ASM/</a:t>
            </a:r>
            <a:r>
              <a:rPr lang="el-GR" b="0" i="0" u="none" strike="noStrike" dirty="0">
                <a:solidFill>
                  <a:srgbClr val="000000"/>
                </a:solidFill>
                <a:effectLst/>
                <a:latin typeface="-webkit-standard"/>
              </a:rPr>
              <a:t>ύψος2), το βάρος (</a:t>
            </a:r>
            <a:r>
              <a:rPr lang="en" b="0" i="0" u="none" strike="noStrike" dirty="0">
                <a:solidFill>
                  <a:srgbClr val="000000"/>
                </a:solidFill>
                <a:effectLst/>
                <a:latin typeface="-webkit-standard"/>
              </a:rPr>
              <a:t>ASM/</a:t>
            </a:r>
            <a:r>
              <a:rPr lang="el-GR" b="0" i="0" u="none" strike="noStrike" dirty="0">
                <a:solidFill>
                  <a:srgbClr val="000000"/>
                </a:solidFill>
                <a:effectLst/>
                <a:latin typeface="-webkit-standard"/>
              </a:rPr>
              <a:t>βάρος) ή τον δείκτη μάζας σώματος (</a:t>
            </a:r>
            <a:r>
              <a:rPr lang="en" b="0" i="0" u="none" strike="noStrike" dirty="0">
                <a:solidFill>
                  <a:srgbClr val="000000"/>
                </a:solidFill>
                <a:effectLst/>
                <a:latin typeface="-webkit-standard"/>
              </a:rPr>
              <a:t>ASM/BMI).</a:t>
            </a:r>
            <a:r>
              <a:rPr lang="el-GR" b="0" i="0" u="none" strike="noStrike" dirty="0">
                <a:solidFill>
                  <a:srgbClr val="000000"/>
                </a:solidFill>
                <a:effectLst/>
                <a:latin typeface="-webkit-standard"/>
              </a:rPr>
              <a:t> Υπάρχει μια συνεχής συζήτηση</a:t>
            </a:r>
            <a:r>
              <a:rPr lang="en-US" b="0" i="0" u="none" strike="noStrike" dirty="0">
                <a:solidFill>
                  <a:srgbClr val="000000"/>
                </a:solidFill>
                <a:effectLst/>
                <a:latin typeface="-webkit-standard"/>
              </a:rPr>
              <a:t>....</a:t>
            </a:r>
            <a:endParaRPr lang="el-GR" b="0" i="0" u="none" strike="noStrike" dirty="0">
              <a:solidFill>
                <a:srgbClr val="000000"/>
              </a:solidFill>
              <a:effectLst/>
              <a:latin typeface="-webkit-standard"/>
            </a:endParaRPr>
          </a:p>
          <a:p>
            <a:endParaRPr lang="el-GR" dirty="0"/>
          </a:p>
          <a:p>
            <a:r>
              <a:rPr lang="el-GR" dirty="0"/>
              <a:t>Τα προτειν</a:t>
            </a:r>
            <a:r>
              <a:rPr lang="en-US" dirty="0"/>
              <a:t>ό</a:t>
            </a:r>
            <a:r>
              <a:rPr lang="el-GR" dirty="0"/>
              <a:t>μενα </a:t>
            </a:r>
            <a:r>
              <a:rPr lang="en-US" dirty="0"/>
              <a:t>cut-offs</a:t>
            </a:r>
            <a:r>
              <a:rPr lang="el-GR" dirty="0"/>
              <a:t> εξαρτώνται από τον πληθυσμό αναφοράς, π.χ., η ολική ή η σκελετική μυϊκή μάζα των άκρων (</a:t>
            </a:r>
            <a:r>
              <a:rPr lang="en" dirty="0"/>
              <a:t>ASM)</a:t>
            </a:r>
            <a:r>
              <a:rPr lang="el-GR" dirty="0"/>
              <a:t> προσαρμόζεται... και  συγκρίνεται με τις τιμές ενός πληθυσμού αναφοράς του ίδιου φύλου. Τιμές κάτω από δύο τυπικές αποκλίσεις του πληθυσμού αναφοράς ορίζονται ως σαρκοπενία. </a:t>
            </a:r>
          </a:p>
        </p:txBody>
      </p:sp>
      <p:sp>
        <p:nvSpPr>
          <p:cNvPr id="4" name="Θέση αριθμού διαφάνειας 3"/>
          <p:cNvSpPr>
            <a:spLocks noGrp="1"/>
          </p:cNvSpPr>
          <p:nvPr>
            <p:ph type="sldNum" sz="quarter" idx="5"/>
          </p:nvPr>
        </p:nvSpPr>
        <p:spPr/>
        <p:txBody>
          <a:bodyPr/>
          <a:lstStyle/>
          <a:p>
            <a:fld id="{E29ACD9C-EC33-664E-A51E-FEB71247E219}" type="slidenum">
              <a:rPr lang="el-GR" smtClean="0"/>
              <a:t>16</a:t>
            </a:fld>
            <a:endParaRPr lang="el-GR"/>
          </a:p>
        </p:txBody>
      </p:sp>
    </p:spTree>
    <p:extLst>
      <p:ext uri="{BB962C8B-B14F-4D97-AF65-F5344CB8AC3E}">
        <p14:creationId xmlns:p14="http://schemas.microsoft.com/office/powerpoint/2010/main" val="2741128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H SO </a:t>
            </a:r>
            <a:r>
              <a:rPr lang="el-GR" dirty="0"/>
              <a:t>είναι ο συνδυασμός της σαρκοπενίας με την παχυσαρκία....</a:t>
            </a:r>
            <a:endParaRPr lang="en-US" dirty="0"/>
          </a:p>
          <a:p>
            <a:endParaRPr lang="en-US" dirty="0"/>
          </a:p>
          <a:p>
            <a:r>
              <a:rPr lang="el-GR" dirty="0"/>
              <a:t>Η παχυσαρκία μπορεί ανεξάρτητα να οδηγήσει σε απώλεια μυϊκής μάζας και λειτουργίας</a:t>
            </a:r>
            <a:r>
              <a:rPr lang="en-US" dirty="0"/>
              <a:t>...</a:t>
            </a:r>
          </a:p>
          <a:p>
            <a:r>
              <a:rPr lang="el-GR" dirty="0"/>
              <a:t>Από την άλλη πλευρά, η σαρκοπενία μπορεί να διευκολύνει άμεσα τη συσσώρευση λίπους μέσω της μειωμένης συνολικής ενεργειακής δαπάνης και, επομένως, η παχυσαρκία και η σαρκοπενία μπορεί να ενισχύουν συνεργικά η μία την άλλη με φαύλους κύκλους αύξησης του λίπους και απώλειας μυϊκής μάζας.</a:t>
            </a:r>
            <a:endParaRPr lang="en-US" dirty="0"/>
          </a:p>
          <a:p>
            <a:endParaRPr lang="en-US" dirty="0"/>
          </a:p>
          <a:p>
            <a:r>
              <a:rPr lang="el-GR" dirty="0"/>
              <a:t>Η </a:t>
            </a:r>
            <a:r>
              <a:rPr lang="en" dirty="0"/>
              <a:t>SO </a:t>
            </a:r>
            <a:r>
              <a:rPr lang="el-GR" dirty="0"/>
              <a:t>πρέπει να θεωρείται ως μια μοναδική κλινική κατάσταση, διαφορετική από την παχυσαρκία ή τη σαρκοπενία.</a:t>
            </a:r>
          </a:p>
        </p:txBody>
      </p:sp>
      <p:sp>
        <p:nvSpPr>
          <p:cNvPr id="4" name="Θέση αριθμού διαφάνειας 3"/>
          <p:cNvSpPr>
            <a:spLocks noGrp="1"/>
          </p:cNvSpPr>
          <p:nvPr>
            <p:ph type="sldNum" sz="quarter" idx="5"/>
          </p:nvPr>
        </p:nvSpPr>
        <p:spPr/>
        <p:txBody>
          <a:bodyPr/>
          <a:lstStyle/>
          <a:p>
            <a:fld id="{E29ACD9C-EC33-664E-A51E-FEB71247E219}" type="slidenum">
              <a:rPr lang="el-GR" smtClean="0"/>
              <a:t>18</a:t>
            </a:fld>
            <a:endParaRPr lang="el-GR"/>
          </a:p>
        </p:txBody>
      </p:sp>
    </p:spTree>
    <p:extLst>
      <p:ext uri="{BB962C8B-B14F-4D97-AF65-F5344CB8AC3E}">
        <p14:creationId xmlns:p14="http://schemas.microsoft.com/office/powerpoint/2010/main" val="5613353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Όπως είπαμε για να ορίσουμε τη σαρκοπενία χρησιμοποιούμε 3 παραμέτρους....</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Από την άλλη πλευρά για την παχυσαρκία χρησιμοποιούμε ευρέως το </a:t>
            </a:r>
            <a:r>
              <a:rPr lang="en-US" dirty="0"/>
              <a:t>BMI ή</a:t>
            </a:r>
            <a:r>
              <a:rPr lang="el-GR" dirty="0"/>
              <a:t> την </a:t>
            </a:r>
            <a:r>
              <a:rPr lang="en-US" dirty="0"/>
              <a:t>WC</a:t>
            </a:r>
            <a:r>
              <a:rPr lang="el-GR" dirty="0"/>
              <a:t>, η οποία θεωρείται καλύτερος δείκτης της κοιλιακής παχυσαρκίας.</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Ωστόσο, τόσο το </a:t>
            </a:r>
            <a:r>
              <a:rPr lang="en-US" dirty="0"/>
              <a:t>BMI</a:t>
            </a:r>
            <a:r>
              <a:rPr lang="el-GR" dirty="0"/>
              <a:t> όσο και η περιφέρεια μέσης δεν είναι οι καλύτεροι δείκτες για την αξιολόγηση της παχυσαρκίας της σαρκοπενικής παχυσαρκίας</a:t>
            </a:r>
            <a:r>
              <a:rPr lang="en-US" dirty="0"/>
              <a:t>, </a:t>
            </a:r>
            <a:r>
              <a:rPr lang="el-GR" dirty="0"/>
              <a:t>καθώς ενδέχεται να μην αντικατοπτρίζουν την ποσότητα του σωματικού λίπους σε ορισμένες περιπτώσεις.</a:t>
            </a:r>
            <a:endParaRPr lang="en-US" dirty="0"/>
          </a:p>
          <a:p>
            <a:endParaRPr lang="el-GR" dirty="0"/>
          </a:p>
          <a:p>
            <a:r>
              <a:rPr lang="el-GR" dirty="0"/>
              <a:t>Η σύνθεση του σώματος μπορεί επίσης να ποικίλλει σε μεγάλο βαθμό για δεδομένο </a:t>
            </a:r>
            <a:r>
              <a:rPr lang="en-US" dirty="0"/>
              <a:t>BMI</a:t>
            </a:r>
            <a:r>
              <a:rPr lang="el-GR" dirty="0"/>
              <a:t>. Για παράδειγμα, οι Ασιάτες έχουν συνήθως υψηλότερη λιπώδη μάζα από τους Καυκάσιους με το ίδιο </a:t>
            </a:r>
            <a:r>
              <a:rPr lang="en-US" dirty="0"/>
              <a:t>BMI</a:t>
            </a:r>
            <a:r>
              <a:rPr lang="el-GR" dirty="0"/>
              <a:t>. Επίσης, οι αθλητές της πάλης σούμο παρουσιάζουν υψηλ</a:t>
            </a:r>
            <a:r>
              <a:rPr lang="en-US" dirty="0"/>
              <a:t>ό BMI </a:t>
            </a:r>
            <a:r>
              <a:rPr lang="el-GR" dirty="0"/>
              <a:t>και περιφέρεια μέσης, γεγονός που οφείλεται στο υψηλό ποσοστό μυϊκής μάζας σε σύγκριση με τη λιπώδη μάζα τους, η οποία είναι χαμηλή. Επομ</a:t>
            </a:r>
            <a:r>
              <a:rPr lang="en-US" dirty="0"/>
              <a:t>έ</a:t>
            </a:r>
            <a:r>
              <a:rPr lang="el-GR" dirty="0"/>
              <a:t>νως, ένας περιορισμός του </a:t>
            </a:r>
            <a:r>
              <a:rPr lang="en-US" dirty="0"/>
              <a:t>BMI </a:t>
            </a:r>
            <a:r>
              <a:rPr lang="el-GR" dirty="0"/>
              <a:t>είναι ότι μετρά το συνολικό σωματικό βάρος, το οποίο περιλαμβάνει τη μυϊκή μάζα. </a:t>
            </a:r>
          </a:p>
          <a:p>
            <a:endParaRPr lang="el-GR" dirty="0"/>
          </a:p>
          <a:p>
            <a:r>
              <a:rPr lang="el-GR" dirty="0"/>
              <a:t>Ιδανικότερα, η διάγνωση της σαρκοπενικής παχυσαρκίας απαιτεί την εκτίμηση του ποσοστού του σωματικού λίπους και αυτό γίνεται με την </a:t>
            </a:r>
            <a:r>
              <a:rPr lang="en-US" dirty="0"/>
              <a:t>DXA ή</a:t>
            </a:r>
            <a:r>
              <a:rPr lang="el-GR" dirty="0"/>
              <a:t> την </a:t>
            </a:r>
            <a:r>
              <a:rPr lang="en-US" dirty="0"/>
              <a:t>BIA. </a:t>
            </a:r>
            <a:endParaRPr lang="el-GR" dirty="0"/>
          </a:p>
          <a:p>
            <a:endParaRPr lang="en-US" dirty="0"/>
          </a:p>
        </p:txBody>
      </p:sp>
      <p:sp>
        <p:nvSpPr>
          <p:cNvPr id="4" name="Θέση αριθμού διαφάνειας 3"/>
          <p:cNvSpPr>
            <a:spLocks noGrp="1"/>
          </p:cNvSpPr>
          <p:nvPr>
            <p:ph type="sldNum" sz="quarter" idx="5"/>
          </p:nvPr>
        </p:nvSpPr>
        <p:spPr/>
        <p:txBody>
          <a:bodyPr/>
          <a:lstStyle/>
          <a:p>
            <a:fld id="{E29ACD9C-EC33-664E-A51E-FEB71247E219}" type="slidenum">
              <a:rPr lang="el-GR" smtClean="0"/>
              <a:t>19</a:t>
            </a:fld>
            <a:endParaRPr lang="el-GR"/>
          </a:p>
        </p:txBody>
      </p:sp>
    </p:spTree>
    <p:extLst>
      <p:ext uri="{BB962C8B-B14F-4D97-AF65-F5344CB8AC3E}">
        <p14:creationId xmlns:p14="http://schemas.microsoft.com/office/powerpoint/2010/main" val="2881248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E29ACD9C-EC33-664E-A51E-FEB71247E219}" type="slidenum">
              <a:rPr lang="el-GR" smtClean="0"/>
              <a:t>20</a:t>
            </a:fld>
            <a:endParaRPr lang="el-GR"/>
          </a:p>
        </p:txBody>
      </p:sp>
    </p:spTree>
    <p:extLst>
      <p:ext uri="{BB962C8B-B14F-4D97-AF65-F5344CB8AC3E}">
        <p14:creationId xmlns:p14="http://schemas.microsoft.com/office/powerpoint/2010/main" val="2536418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a:t>
            </a:r>
            <a:r>
              <a:rPr lang="en-US" dirty="0"/>
              <a:t>ύ</a:t>
            </a:r>
            <a:r>
              <a:rPr lang="el-GR" dirty="0"/>
              <a:t>μφωνα με την Ευρωπαϊκή Εταιρεία Κλινικής Διατροφής και Μεταβολισμού (</a:t>
            </a:r>
            <a:r>
              <a:rPr lang="en" dirty="0"/>
              <a:t>ESPEN) </a:t>
            </a:r>
            <a:r>
              <a:rPr lang="el-GR" dirty="0"/>
              <a:t>και την Ευρωπαϊκή Εταιρεία για τη Μελέτη της Παχυσαρκίας (</a:t>
            </a:r>
            <a:r>
              <a:rPr lang="en" dirty="0"/>
              <a:t>EASO)</a:t>
            </a:r>
            <a:r>
              <a:rPr lang="el-GR" dirty="0"/>
              <a:t> ο αλγόριθμος που προτείνεται για τη διάγνωση της </a:t>
            </a:r>
            <a:r>
              <a:rPr lang="en-US" dirty="0"/>
              <a:t>SO</a:t>
            </a:r>
            <a:r>
              <a:rPr lang="el-GR" dirty="0"/>
              <a:t> περιλαμβάνει επίσης στάδια</a:t>
            </a:r>
            <a:r>
              <a:rPr lang="en-US" dirty="0"/>
              <a:t>…</a:t>
            </a:r>
            <a:endParaRPr lang="el-GR" dirty="0"/>
          </a:p>
        </p:txBody>
      </p:sp>
      <p:sp>
        <p:nvSpPr>
          <p:cNvPr id="4" name="Θέση αριθμού διαφάνειας 3"/>
          <p:cNvSpPr>
            <a:spLocks noGrp="1"/>
          </p:cNvSpPr>
          <p:nvPr>
            <p:ph type="sldNum" sz="quarter" idx="5"/>
          </p:nvPr>
        </p:nvSpPr>
        <p:spPr/>
        <p:txBody>
          <a:bodyPr/>
          <a:lstStyle/>
          <a:p>
            <a:fld id="{E29ACD9C-EC33-664E-A51E-FEB71247E219}" type="slidenum">
              <a:rPr lang="el-GR" smtClean="0"/>
              <a:t>21</a:t>
            </a:fld>
            <a:endParaRPr lang="el-GR"/>
          </a:p>
        </p:txBody>
      </p:sp>
    </p:spTree>
    <p:extLst>
      <p:ext uri="{BB962C8B-B14F-4D97-AF65-F5344CB8AC3E}">
        <p14:creationId xmlns:p14="http://schemas.microsoft.com/office/powerpoint/2010/main" val="1834252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Και ας δούμε τώρα πως η </a:t>
            </a:r>
            <a:r>
              <a:rPr lang="en-US" dirty="0"/>
              <a:t>MASLD </a:t>
            </a:r>
            <a:r>
              <a:rPr lang="el-GR" dirty="0"/>
              <a:t>σχετίζεται με τη σαρκοπενία και τη </a:t>
            </a:r>
            <a:r>
              <a:rPr lang="en-US" dirty="0"/>
              <a:t>SO...</a:t>
            </a:r>
            <a:endParaRPr lang="el-GR" dirty="0"/>
          </a:p>
        </p:txBody>
      </p:sp>
      <p:sp>
        <p:nvSpPr>
          <p:cNvPr id="4" name="Θέση αριθμού διαφάνειας 3"/>
          <p:cNvSpPr>
            <a:spLocks noGrp="1"/>
          </p:cNvSpPr>
          <p:nvPr>
            <p:ph type="sldNum" sz="quarter" idx="5"/>
          </p:nvPr>
        </p:nvSpPr>
        <p:spPr/>
        <p:txBody>
          <a:bodyPr/>
          <a:lstStyle/>
          <a:p>
            <a:fld id="{E29ACD9C-EC33-664E-A51E-FEB71247E219}" type="slidenum">
              <a:rPr lang="el-GR" smtClean="0"/>
              <a:t>22</a:t>
            </a:fld>
            <a:endParaRPr lang="el-GR"/>
          </a:p>
        </p:txBody>
      </p:sp>
    </p:spTree>
    <p:extLst>
      <p:ext uri="{BB962C8B-B14F-4D97-AF65-F5344CB8AC3E}">
        <p14:creationId xmlns:p14="http://schemas.microsoft.com/office/powerpoint/2010/main" val="1467590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H NAFLD </a:t>
            </a:r>
            <a:r>
              <a:rPr lang="el-GR" dirty="0"/>
              <a:t>χρησιμοποιήθηκε ως όρος...</a:t>
            </a:r>
          </a:p>
          <a:p>
            <a:r>
              <a:rPr lang="el-GR" dirty="0"/>
              <a:t>Η διάγνωση παραμένει διάγνωση εξ΄αποκλεισμού...Η διάγνωση τίθεται...</a:t>
            </a:r>
          </a:p>
        </p:txBody>
      </p:sp>
      <p:sp>
        <p:nvSpPr>
          <p:cNvPr id="4" name="Θέση αριθμού διαφάνειας 3"/>
          <p:cNvSpPr>
            <a:spLocks noGrp="1"/>
          </p:cNvSpPr>
          <p:nvPr>
            <p:ph type="sldNum" sz="quarter" idx="5"/>
          </p:nvPr>
        </p:nvSpPr>
        <p:spPr/>
        <p:txBody>
          <a:bodyPr/>
          <a:lstStyle/>
          <a:p>
            <a:fld id="{E29ACD9C-EC33-664E-A51E-FEB71247E219}" type="slidenum">
              <a:rPr lang="el-GR" smtClean="0"/>
              <a:t>3</a:t>
            </a:fld>
            <a:endParaRPr lang="el-GR"/>
          </a:p>
        </p:txBody>
      </p:sp>
    </p:spTree>
    <p:extLst>
      <p:ext uri="{BB962C8B-B14F-4D97-AF65-F5344CB8AC3E}">
        <p14:creationId xmlns:p14="http://schemas.microsoft.com/office/powerpoint/2010/main" val="42685002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Η γήρανση είναι ένας σημαντικός παράγοντας που σχετίζεται με την εμφάνιση της σαρκοπενίας, της παχυσαρκίας, και της </a:t>
            </a:r>
            <a:r>
              <a:rPr lang="en" dirty="0"/>
              <a:t>NAFLD</a:t>
            </a:r>
            <a:r>
              <a:rPr lang="el-GR" dirty="0"/>
              <a:t>. Η μυϊκή μάζα αυξάνεται προοδευτικά κατά τη διάρκεια της εφηβείας και της νεαρής ενηλικίωσης, με μέγιστη τιμή στην ηλικία των 30 ετών περίπου. Στη συνέχεια, παρατηρείται προοδευτική μείωση της μυϊκής μάζας και της δύναμης που συνοδεύεται συνήθως από αύξηση της μάζας του λιπώδους ιστού. Επίσης φαίνεται ότι ο επιπολασμός της </a:t>
            </a:r>
            <a:r>
              <a:rPr lang="en" dirty="0"/>
              <a:t>NAFLD </a:t>
            </a:r>
            <a:r>
              <a:rPr lang="el-GR" dirty="0"/>
              <a:t>αυξάνεται με τη γήρανση και στα δύο φύλα</a:t>
            </a:r>
            <a:r>
              <a:rPr lang="en-US" dirty="0"/>
              <a:t>; </a:t>
            </a:r>
            <a:r>
              <a:rPr lang="el-GR" dirty="0"/>
              <a:t>ωστόσο, αυτό είναι πιο εμφανές στις γυναίκες μετά την εμμηνόπαυση. </a:t>
            </a:r>
          </a:p>
          <a:p>
            <a:endParaRPr lang="el-GR" dirty="0"/>
          </a:p>
          <a:p>
            <a:r>
              <a:rPr lang="el-GR" dirty="0"/>
              <a:t>Επίσης, διατροφικοί παράγοντες ίσως παίζουν σημαντικό ρόλο --&gt; η χαμηλή πρόσληψη πρωτεΐνης έχει συσχετιστεί με... Είναι ενδιαφέρον ότι η πρόσληψη πρωτεϊνών μειώνεται με τη γήρανση, επομένως ο συνδυασμός γήρανσης και χαμηλής πρόσληψης πρωτεϊνών μπορεί να έχει προσθετικές επιδράσεις στη σαρκοπενία και τη </a:t>
            </a:r>
            <a:r>
              <a:rPr lang="en" dirty="0"/>
              <a:t>SO</a:t>
            </a:r>
            <a:r>
              <a:rPr lang="el-GR" dirty="0"/>
              <a:t>.</a:t>
            </a:r>
          </a:p>
          <a:p>
            <a:r>
              <a:rPr lang="el-GR" dirty="0"/>
              <a:t>Επιπλέον, η χαμηλές τιμές βιταμίνης </a:t>
            </a:r>
            <a:r>
              <a:rPr lang="en" dirty="0"/>
              <a:t>D </a:t>
            </a:r>
            <a:r>
              <a:rPr lang="el-GR" dirty="0"/>
              <a:t>μπορεί να συμβάλλουν στη σαρκοπενία και, αντίστροφα, η σαρκοπενία και η παχυσαρκία μπορεί να έχουν ως αποτέλεσμα χαμηλές συγκεντρώσεις βιταμίνης </a:t>
            </a:r>
            <a:r>
              <a:rPr lang="en" dirty="0"/>
              <a:t>D, </a:t>
            </a:r>
            <a:r>
              <a:rPr lang="el-GR" dirty="0"/>
              <a:t>εν μέρει λόγω της χαμηλότερης εξωτερικής δραστηριότητας. Ωστόσο, όταν συνυπάρχει παχυσαρκία, επειδή ο λιπώδης ιστός απορροφά τη βιταμίνη </a:t>
            </a:r>
            <a:r>
              <a:rPr lang="en" dirty="0"/>
              <a:t>D, </a:t>
            </a:r>
            <a:r>
              <a:rPr lang="el-GR" dirty="0"/>
              <a:t>η συγκέντρωση της στην κυκλοφορία δεν αντικατοπτρίζει τη συνολική συγκέντρωσή της. </a:t>
            </a:r>
            <a:endParaRPr lang="en-US" dirty="0"/>
          </a:p>
          <a:p>
            <a:endParaRPr lang="en-US" dirty="0"/>
          </a:p>
          <a:p>
            <a:r>
              <a:rPr lang="el-GR" dirty="0"/>
              <a:t>Η έλλειψη σωματικής δραστηριότητας οδηγεί σε μείωση της μυϊκής μάζας και δύναμης, καθώς και της σωματικής απόδοσης, δηλαδή σε σαρκοπενία. Ταυτόχρονα, η έλλειψη σωματικής δραστηριότητας οδηγεί σε μείωση της ενεργειακής δαπάνης, δηλαδή σε παχυσαρκία και </a:t>
            </a:r>
            <a:r>
              <a:rPr lang="en" dirty="0"/>
              <a:t>NAFLD. </a:t>
            </a:r>
            <a:r>
              <a:rPr lang="el-GR" dirty="0"/>
              <a:t>Αντίστροφα, η σαρκοπενία, η παχυσαρκία ή/και η </a:t>
            </a:r>
            <a:r>
              <a:rPr lang="en" dirty="0"/>
              <a:t>NAFLD </a:t>
            </a:r>
            <a:r>
              <a:rPr lang="el-GR" dirty="0"/>
              <a:t>μπορεί να αυξήσουν την απροθυμία για σωματική δραστηριότητα, με αποτέλεσμα την περεταίρω επιδείνωση αυτών των καταστάσεων.</a:t>
            </a:r>
          </a:p>
        </p:txBody>
      </p:sp>
      <p:sp>
        <p:nvSpPr>
          <p:cNvPr id="4" name="Θέση αριθμού διαφάνειας 3"/>
          <p:cNvSpPr>
            <a:spLocks noGrp="1"/>
          </p:cNvSpPr>
          <p:nvPr>
            <p:ph type="sldNum" sz="quarter" idx="5"/>
          </p:nvPr>
        </p:nvSpPr>
        <p:spPr/>
        <p:txBody>
          <a:bodyPr/>
          <a:lstStyle/>
          <a:p>
            <a:fld id="{E29ACD9C-EC33-664E-A51E-FEB71247E219}" type="slidenum">
              <a:rPr lang="el-GR" smtClean="0"/>
              <a:t>23</a:t>
            </a:fld>
            <a:endParaRPr lang="el-GR"/>
          </a:p>
        </p:txBody>
      </p:sp>
    </p:spTree>
    <p:extLst>
      <p:ext uri="{BB962C8B-B14F-4D97-AF65-F5344CB8AC3E}">
        <p14:creationId xmlns:p14="http://schemas.microsoft.com/office/powerpoint/2010/main" val="3883692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dirty="0"/>
              <a:t>Επομένως, οι λιποκίνες, οι ηπατοκίνες και οι μυοκίνες είναι οι κύριοι αγγελιοφόροι του λιπώδους ιστού, του ήπατος και των σκελετικών μυών, αντίστοιχα, μέσω των οποίων αυτοί οι ιστοί επικοινωνούν μεταξύ τους, επηρεάζουν και επηρεάζονται ο ένας από τον άλλο. Η δυναμική αυτού του τριγώνου λιπώδης ιστός - ήπαρ - σκελετικοί μύες ενισχύεται περαιτέρω από τη λειτουργία των ενεργοποιημένων ανοσοκυττάρων που διηθούν αυτούς τους ιστούς στην παχυσαρκία, τη NAFLD και τη σαρκοπενία, αντίστοιχα.</a:t>
            </a:r>
          </a:p>
          <a:p>
            <a:endParaRPr lang="el-GR" dirty="0"/>
          </a:p>
        </p:txBody>
      </p:sp>
      <p:sp>
        <p:nvSpPr>
          <p:cNvPr id="4" name="Θέση αριθμού διαφάνειας 3"/>
          <p:cNvSpPr>
            <a:spLocks noGrp="1"/>
          </p:cNvSpPr>
          <p:nvPr>
            <p:ph type="sldNum" sz="quarter" idx="5"/>
          </p:nvPr>
        </p:nvSpPr>
        <p:spPr/>
        <p:txBody>
          <a:bodyPr/>
          <a:lstStyle/>
          <a:p>
            <a:fld id="{E29ACD9C-EC33-664E-A51E-FEB71247E219}" type="slidenum">
              <a:rPr lang="el-GR" smtClean="0"/>
              <a:t>25</a:t>
            </a:fld>
            <a:endParaRPr lang="el-GR"/>
          </a:p>
        </p:txBody>
      </p:sp>
    </p:spTree>
    <p:extLst>
      <p:ext uri="{BB962C8B-B14F-4D97-AF65-F5344CB8AC3E}">
        <p14:creationId xmlns:p14="http://schemas.microsoft.com/office/powerpoint/2010/main" val="35998810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Επομ</a:t>
            </a:r>
            <a:r>
              <a:rPr lang="en-US" dirty="0"/>
              <a:t>έ</a:t>
            </a:r>
            <a:r>
              <a:rPr lang="el-GR" dirty="0"/>
              <a:t>νως υπάρχουν ορισμένα στοιχεία που υποδεικνύουν παθοφυσιολογική συσχέτιση μεταξύ της </a:t>
            </a:r>
            <a:r>
              <a:rPr lang="en-US" dirty="0"/>
              <a:t>NAFLD &amp; Sarcopenia/SO.</a:t>
            </a:r>
            <a:r>
              <a:rPr lang="el-GR" dirty="0"/>
              <a:t> </a:t>
            </a:r>
          </a:p>
          <a:p>
            <a:endParaRPr lang="el-GR" dirty="0"/>
          </a:p>
          <a:p>
            <a:r>
              <a:rPr lang="el-GR" dirty="0"/>
              <a:t>Στη συνέχεια θα αναφερθούμε σε κάποιες σημαντικές κλινικές μελέτες που συσχετίζουν τη</a:t>
            </a:r>
            <a:r>
              <a:rPr lang="en-US" dirty="0"/>
              <a:t> </a:t>
            </a:r>
            <a:r>
              <a:rPr lang="el-GR" dirty="0"/>
              <a:t>σαρκοπενία και τη </a:t>
            </a:r>
            <a:r>
              <a:rPr lang="en-US" dirty="0"/>
              <a:t>SO </a:t>
            </a:r>
            <a:r>
              <a:rPr lang="el-GR" dirty="0"/>
              <a:t>με τη </a:t>
            </a:r>
            <a:r>
              <a:rPr lang="en-US" dirty="0"/>
              <a:t>NAFLD.</a:t>
            </a:r>
            <a:endParaRPr lang="el-GR" dirty="0"/>
          </a:p>
        </p:txBody>
      </p:sp>
      <p:sp>
        <p:nvSpPr>
          <p:cNvPr id="4" name="Θέση αριθμού διαφάνειας 3"/>
          <p:cNvSpPr>
            <a:spLocks noGrp="1"/>
          </p:cNvSpPr>
          <p:nvPr>
            <p:ph type="sldNum" sz="quarter" idx="5"/>
          </p:nvPr>
        </p:nvSpPr>
        <p:spPr/>
        <p:txBody>
          <a:bodyPr/>
          <a:lstStyle/>
          <a:p>
            <a:fld id="{E29ACD9C-EC33-664E-A51E-FEB71247E219}" type="slidenum">
              <a:rPr lang="el-GR" smtClean="0"/>
              <a:t>26</a:t>
            </a:fld>
            <a:endParaRPr lang="el-GR"/>
          </a:p>
        </p:txBody>
      </p:sp>
    </p:spTree>
    <p:extLst>
      <p:ext uri="{BB962C8B-B14F-4D97-AF65-F5344CB8AC3E}">
        <p14:creationId xmlns:p14="http://schemas.microsoft.com/office/powerpoint/2010/main" val="1788351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Ωστόσο, πρόκειται για μελέτες παρατήρησης, ενώ οι περισσότερες συγκρίσεις σε αυτές τις μετα-αναλύσεις χαρακτηρίζονται από μέτρια έως υψηλή ετερογένεια, η οποία ενδεχομένως οφείλεται, τουλάχιστον εν μέρει, σε διαφορετικά κριτήρια και μεθόδους διάγνωσης της σαρκοπενίας ή/και της </a:t>
            </a:r>
            <a:r>
              <a:rPr lang="en-US" dirty="0"/>
              <a:t>NAFLD </a:t>
            </a:r>
            <a:r>
              <a:rPr lang="el-GR" dirty="0"/>
              <a:t>στις διάφορες μελέτες. </a:t>
            </a:r>
            <a:endParaRPr lang="en-US" dirty="0"/>
          </a:p>
          <a:p>
            <a:r>
              <a:rPr lang="el-GR" dirty="0"/>
              <a:t>Συνεπώς, τα αποτελέσματά τους πρέπει να ερμηνεύονται με προσοχή.</a:t>
            </a:r>
          </a:p>
          <a:p>
            <a:endParaRPr lang="el-GR" dirty="0"/>
          </a:p>
        </p:txBody>
      </p:sp>
      <p:sp>
        <p:nvSpPr>
          <p:cNvPr id="4" name="Θέση αριθμού διαφάνειας 3"/>
          <p:cNvSpPr>
            <a:spLocks noGrp="1"/>
          </p:cNvSpPr>
          <p:nvPr>
            <p:ph type="sldNum" sz="quarter" idx="5"/>
          </p:nvPr>
        </p:nvSpPr>
        <p:spPr/>
        <p:txBody>
          <a:bodyPr/>
          <a:lstStyle/>
          <a:p>
            <a:fld id="{E29ACD9C-EC33-664E-A51E-FEB71247E219}" type="slidenum">
              <a:rPr lang="el-GR" smtClean="0"/>
              <a:t>27</a:t>
            </a:fld>
            <a:endParaRPr lang="el-GR"/>
          </a:p>
        </p:txBody>
      </p:sp>
    </p:spTree>
    <p:extLst>
      <p:ext uri="{BB962C8B-B14F-4D97-AF65-F5344CB8AC3E}">
        <p14:creationId xmlns:p14="http://schemas.microsoft.com/office/powerpoint/2010/main" val="18192289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Τα άτομα χωρίστηκαν σε τρεις ομάδες</a:t>
            </a:r>
            <a:r>
              <a:rPr lang="en-US" dirty="0"/>
              <a:t> </a:t>
            </a:r>
            <a:r>
              <a:rPr lang="el-GR" dirty="0"/>
              <a:t>ανάλογα με τη μεταβολή του λόγου </a:t>
            </a:r>
            <a:r>
              <a:rPr lang="en" dirty="0"/>
              <a:t>SVR: </a:t>
            </a:r>
            <a:r>
              <a:rPr lang="el-GR" dirty="0"/>
              <a:t>βελτιωμένος, σταθερός ή επιδεινωμένος, και οι μεταβολές στις παραμέτρους που σχετίζονται με τη </a:t>
            </a:r>
            <a:r>
              <a:rPr lang="en" dirty="0"/>
              <a:t>NAFLD </a:t>
            </a:r>
            <a:r>
              <a:rPr lang="el-GR" dirty="0"/>
              <a:t>συγκρίθηκαν μεταξύ των ομάδων.</a:t>
            </a:r>
          </a:p>
        </p:txBody>
      </p:sp>
      <p:sp>
        <p:nvSpPr>
          <p:cNvPr id="4" name="Θέση αριθμού διαφάνειας 3"/>
          <p:cNvSpPr>
            <a:spLocks noGrp="1"/>
          </p:cNvSpPr>
          <p:nvPr>
            <p:ph type="sldNum" sz="quarter" idx="5"/>
          </p:nvPr>
        </p:nvSpPr>
        <p:spPr/>
        <p:txBody>
          <a:bodyPr/>
          <a:lstStyle/>
          <a:p>
            <a:fld id="{E29ACD9C-EC33-664E-A51E-FEB71247E219}" type="slidenum">
              <a:rPr lang="el-GR" smtClean="0"/>
              <a:t>32</a:t>
            </a:fld>
            <a:endParaRPr lang="el-GR"/>
          </a:p>
        </p:txBody>
      </p:sp>
    </p:spTree>
    <p:extLst>
      <p:ext uri="{BB962C8B-B14F-4D97-AF65-F5344CB8AC3E}">
        <p14:creationId xmlns:p14="http://schemas.microsoft.com/office/powerpoint/2010/main" val="4202631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Πάμε τώρα να δούμε πως αντιμετωπίζουμε τους ασθενείς με </a:t>
            </a:r>
            <a:r>
              <a:rPr lang="en-US" dirty="0"/>
              <a:t>MASLD</a:t>
            </a:r>
            <a:r>
              <a:rPr lang="el-GR" dirty="0"/>
              <a:t> και στη συνέχεια πιο ειδικά τους ασθενείς με συνυπάρχουσα </a:t>
            </a:r>
            <a:r>
              <a:rPr lang="en-US" dirty="0"/>
              <a:t>MASLD </a:t>
            </a:r>
            <a:r>
              <a:rPr lang="el-GR" dirty="0"/>
              <a:t>και σαρκοπενία ή </a:t>
            </a:r>
            <a:r>
              <a:rPr lang="en-US" dirty="0"/>
              <a:t>SO. </a:t>
            </a:r>
            <a:endParaRPr lang="el-GR" dirty="0"/>
          </a:p>
        </p:txBody>
      </p:sp>
      <p:sp>
        <p:nvSpPr>
          <p:cNvPr id="4" name="Θέση αριθμού διαφάνειας 3"/>
          <p:cNvSpPr>
            <a:spLocks noGrp="1"/>
          </p:cNvSpPr>
          <p:nvPr>
            <p:ph type="sldNum" sz="quarter" idx="5"/>
          </p:nvPr>
        </p:nvSpPr>
        <p:spPr/>
        <p:txBody>
          <a:bodyPr/>
          <a:lstStyle/>
          <a:p>
            <a:fld id="{E29ACD9C-EC33-664E-A51E-FEB71247E219}" type="slidenum">
              <a:rPr lang="el-GR" smtClean="0"/>
              <a:t>33</a:t>
            </a:fld>
            <a:endParaRPr lang="el-GR"/>
          </a:p>
        </p:txBody>
      </p:sp>
    </p:spTree>
    <p:extLst>
      <p:ext uri="{BB962C8B-B14F-4D97-AF65-F5344CB8AC3E}">
        <p14:creationId xmlns:p14="http://schemas.microsoft.com/office/powerpoint/2010/main" val="8188261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E29ACD9C-EC33-664E-A51E-FEB71247E219}" type="slidenum">
              <a:rPr lang="el-GR" smtClean="0"/>
              <a:t>35</a:t>
            </a:fld>
            <a:endParaRPr lang="el-GR"/>
          </a:p>
        </p:txBody>
      </p:sp>
    </p:spTree>
    <p:extLst>
      <p:ext uri="{BB962C8B-B14F-4D97-AF65-F5344CB8AC3E}">
        <p14:creationId xmlns:p14="http://schemas.microsoft.com/office/powerpoint/2010/main" val="20048412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0" i="0" u="none" strike="noStrike" dirty="0">
                <a:solidFill>
                  <a:srgbClr val="000000"/>
                </a:solidFill>
                <a:effectLst/>
                <a:latin typeface="-webkit-standard"/>
              </a:rPr>
              <a:t>Δι</a:t>
            </a:r>
            <a:r>
              <a:rPr lang="en-US" b="0" i="0" u="none" strike="noStrike" dirty="0">
                <a:solidFill>
                  <a:srgbClr val="000000"/>
                </a:solidFill>
                <a:effectLst/>
                <a:latin typeface="-webkit-standard"/>
              </a:rPr>
              <a:t>ά</a:t>
            </a:r>
            <a:r>
              <a:rPr lang="el-GR" b="0" i="0" u="none" strike="noStrike" dirty="0">
                <a:solidFill>
                  <a:srgbClr val="000000"/>
                </a:solidFill>
                <a:effectLst/>
                <a:latin typeface="-webkit-standard"/>
              </a:rPr>
              <a:t>φορα αναδυόμενα φάρμακα για τη </a:t>
            </a:r>
            <a:r>
              <a:rPr lang="en" b="0" i="0" u="none" strike="noStrike" dirty="0">
                <a:solidFill>
                  <a:srgbClr val="000000"/>
                </a:solidFill>
                <a:effectLst/>
                <a:latin typeface="-webkit-standard"/>
              </a:rPr>
              <a:t>NAFLD/NASH</a:t>
            </a:r>
            <a:r>
              <a:rPr lang="el-GR" b="0" i="0" u="none" strike="noStrike" dirty="0">
                <a:solidFill>
                  <a:srgbClr val="000000"/>
                </a:solidFill>
                <a:effectLst/>
                <a:latin typeface="-webkit-standard"/>
              </a:rPr>
              <a:t> αυτή τη στιγμή βρίσκονται</a:t>
            </a:r>
            <a:r>
              <a:rPr lang="en" b="0" i="0" u="none" strike="noStrike" dirty="0">
                <a:solidFill>
                  <a:srgbClr val="000000"/>
                </a:solidFill>
                <a:effectLst/>
                <a:latin typeface="-webkit-standard"/>
              </a:rPr>
              <a:t> </a:t>
            </a:r>
            <a:r>
              <a:rPr lang="el-GR" b="0" i="0" u="none" strike="noStrike" dirty="0">
                <a:solidFill>
                  <a:srgbClr val="000000"/>
                </a:solidFill>
                <a:effectLst/>
                <a:latin typeface="-webkit-standard"/>
              </a:rPr>
              <a:t>σε διάφορες φάσεις κλινικών δοκιμών.</a:t>
            </a:r>
            <a:br>
              <a:rPr lang="el-GR" dirty="0"/>
            </a:br>
            <a:endParaRPr lang="en-US" dirty="0"/>
          </a:p>
          <a:p>
            <a:r>
              <a:rPr lang="el-GR" b="0" i="0" u="none" strike="noStrike" dirty="0">
                <a:solidFill>
                  <a:srgbClr val="000000"/>
                </a:solidFill>
                <a:effectLst/>
                <a:latin typeface="-webkit-standard"/>
              </a:rPr>
              <a:t>Ο εξωτερικός κύκλος (πορτοκαλί) αντιπροσωπεύει φάρμακα σε δοκιμή φάσης Ι, ο κύκλος στη μέση (μπλε) αντιπροσωπεύει φάρμακα σε δοκιμή φάσης ΙΙ και ο πιο εσωτερικός κύκλος (ροζ) αντιπροσωπεύει φάρμακα σε δοκιμή φάσης ΙΙΙ, σύμφωνα με </a:t>
            </a:r>
            <a:r>
              <a:rPr lang="en-US" b="0" i="0" u="none" strike="noStrike" dirty="0" err="1">
                <a:solidFill>
                  <a:srgbClr val="000000"/>
                </a:solidFill>
                <a:effectLst/>
                <a:latin typeface="-webkit-standard"/>
              </a:rPr>
              <a:t>ClinicalTrials.gov</a:t>
            </a:r>
            <a:r>
              <a:rPr lang="el-GR" b="0" i="0" u="none" strike="noStrike" dirty="0">
                <a:solidFill>
                  <a:srgbClr val="000000"/>
                </a:solidFill>
                <a:effectLst/>
                <a:latin typeface="-webkit-standard"/>
              </a:rPr>
              <a:t>. </a:t>
            </a:r>
          </a:p>
          <a:p>
            <a:r>
              <a:rPr lang="el-GR" b="0" i="0" u="none" strike="noStrike" dirty="0">
                <a:solidFill>
                  <a:srgbClr val="000000"/>
                </a:solidFill>
                <a:effectLst/>
                <a:latin typeface="-webkit-standard"/>
              </a:rPr>
              <a:t>Με κόκκινο χρώμα επισημαίνονται οι τερματισμένες δοκιμές που δεν πέτυχαν τα τελικά σημεία αποτελεσματικότητας.</a:t>
            </a:r>
            <a:br>
              <a:rPr lang="el-GR" dirty="0"/>
            </a:br>
            <a:br>
              <a:rPr lang="el-GR" dirty="0"/>
            </a:br>
            <a:endParaRPr lang="el-GR" dirty="0"/>
          </a:p>
        </p:txBody>
      </p:sp>
      <p:sp>
        <p:nvSpPr>
          <p:cNvPr id="4" name="Θέση αριθμού διαφάνειας 3"/>
          <p:cNvSpPr>
            <a:spLocks noGrp="1"/>
          </p:cNvSpPr>
          <p:nvPr>
            <p:ph type="sldNum" sz="quarter" idx="5"/>
          </p:nvPr>
        </p:nvSpPr>
        <p:spPr/>
        <p:txBody>
          <a:bodyPr/>
          <a:lstStyle/>
          <a:p>
            <a:fld id="{E29ACD9C-EC33-664E-A51E-FEB71247E219}" type="slidenum">
              <a:rPr lang="el-GR" smtClean="0"/>
              <a:t>36</a:t>
            </a:fld>
            <a:endParaRPr lang="el-GR"/>
          </a:p>
        </p:txBody>
      </p:sp>
    </p:spTree>
    <p:extLst>
      <p:ext uri="{BB962C8B-B14F-4D97-AF65-F5344CB8AC3E}">
        <p14:creationId xmlns:p14="http://schemas.microsoft.com/office/powerpoint/2010/main" val="18156702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Αυτή τη στιγμή η διαχείριση των ασθενών γίνεται λαμβάνοντας υπόψη το στάδιο της </a:t>
            </a:r>
            <a:r>
              <a:rPr lang="en-US" dirty="0"/>
              <a:t>NAFLD </a:t>
            </a:r>
            <a:r>
              <a:rPr lang="el-GR" dirty="0"/>
              <a:t>και τις συννοσηρότητες…</a:t>
            </a:r>
            <a:endParaRPr lang="en-US" dirty="0"/>
          </a:p>
          <a:p>
            <a:endParaRPr lang="en-US" dirty="0"/>
          </a:p>
          <a:p>
            <a:r>
              <a:rPr lang="el-GR" dirty="0"/>
              <a:t>Η σταδιοπο</a:t>
            </a:r>
            <a:r>
              <a:rPr lang="en-US" dirty="0"/>
              <a:t>ί</a:t>
            </a:r>
            <a:r>
              <a:rPr lang="el-GR" dirty="0"/>
              <a:t>ηση γίνεται αρχικά με μη-επεμβατικούς δείκτες όπως για παράδειγμα το </a:t>
            </a:r>
            <a:r>
              <a:rPr lang="en-US" dirty="0"/>
              <a:t>FIB-4...</a:t>
            </a:r>
            <a:endParaRPr lang="el-GR" dirty="0"/>
          </a:p>
        </p:txBody>
      </p:sp>
      <p:sp>
        <p:nvSpPr>
          <p:cNvPr id="4" name="Θέση αριθμού διαφάνειας 3"/>
          <p:cNvSpPr>
            <a:spLocks noGrp="1"/>
          </p:cNvSpPr>
          <p:nvPr>
            <p:ph type="sldNum" sz="quarter" idx="5"/>
          </p:nvPr>
        </p:nvSpPr>
        <p:spPr/>
        <p:txBody>
          <a:bodyPr/>
          <a:lstStyle/>
          <a:p>
            <a:fld id="{E29ACD9C-EC33-664E-A51E-FEB71247E219}" type="slidenum">
              <a:rPr lang="el-GR" smtClean="0"/>
              <a:t>37</a:t>
            </a:fld>
            <a:endParaRPr lang="el-GR"/>
          </a:p>
        </p:txBody>
      </p:sp>
    </p:spTree>
    <p:extLst>
      <p:ext uri="{BB962C8B-B14F-4D97-AF65-F5344CB8AC3E}">
        <p14:creationId xmlns:p14="http://schemas.microsoft.com/office/powerpoint/2010/main" val="17360638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just"/>
            <a:r>
              <a:rPr lang="el-GR" sz="1200" dirty="0">
                <a:latin typeface="Times New Roman" panose="02020603050405020304" pitchFamily="18" charset="0"/>
                <a:cs typeface="Times New Roman" panose="02020603050405020304" pitchFamily="18" charset="0"/>
              </a:rPr>
              <a:t>Έτσι λοιπόν, όταν τίθεται η διάγνωση της </a:t>
            </a:r>
            <a:r>
              <a:rPr lang="en-US" sz="1200" dirty="0">
                <a:latin typeface="Times New Roman" panose="02020603050405020304" pitchFamily="18" charset="0"/>
                <a:cs typeface="Times New Roman" panose="02020603050405020304" pitchFamily="18" charset="0"/>
              </a:rPr>
              <a:t>NAFLD</a:t>
            </a:r>
            <a:r>
              <a:rPr lang="el-GR" sz="1200" dirty="0">
                <a:latin typeface="Times New Roman" panose="02020603050405020304" pitchFamily="18" charset="0"/>
                <a:cs typeface="Times New Roman" panose="02020603050405020304" pitchFamily="18" charset="0"/>
              </a:rPr>
              <a:t>, εκτός από το στάδιο της νόσου, θα πρέπει να αξιολογούνται επίσης συνοσηρότητες και παράμετροι που σχετίζονται με τον καρδιαγγειακό κίνδυνο αυτών των ασθενών. </a:t>
            </a:r>
          </a:p>
          <a:p>
            <a:pPr algn="just"/>
            <a:endParaRPr lang="el-GR" sz="1200" dirty="0">
              <a:latin typeface="Times New Roman" panose="02020603050405020304" pitchFamily="18" charset="0"/>
              <a:cs typeface="Times New Roman" panose="02020603050405020304" pitchFamily="18" charset="0"/>
            </a:endParaRPr>
          </a:p>
          <a:p>
            <a:pPr algn="just"/>
            <a:r>
              <a:rPr lang="el-GR" sz="1200" dirty="0">
                <a:latin typeface="Times New Roman" panose="02020603050405020304" pitchFamily="18" charset="0"/>
                <a:cs typeface="Times New Roman" panose="02020603050405020304" pitchFamily="18" charset="0"/>
              </a:rPr>
              <a:t>Για παράδειγμα, ο τρόπος ζωής θα πρέπει να αξιολογείται κατά τη διάγνωση και κατά τη διάρκεια της παρακολούθησης, συμπεριλαμβανομένων των συνηθειών διατροφής και άσκησης, του καπνίσματος και της κατανάλωσης αλκοόλ. </a:t>
            </a:r>
            <a:r>
              <a:rPr lang="en-US" sz="1200" dirty="0">
                <a:latin typeface="Times New Roman" panose="02020603050405020304" pitchFamily="18" charset="0"/>
                <a:cs typeface="Times New Roman" panose="02020603050405020304" pitchFamily="18" charset="0"/>
              </a:rPr>
              <a:t>T</a:t>
            </a:r>
            <a:r>
              <a:rPr lang="el-GR" sz="1200" dirty="0">
                <a:latin typeface="Times New Roman" panose="02020603050405020304" pitchFamily="18" charset="0"/>
                <a:cs typeface="Times New Roman" panose="02020603050405020304" pitchFamily="18" charset="0"/>
              </a:rPr>
              <a:t>ροποποι</a:t>
            </a:r>
            <a:r>
              <a:rPr lang="en-US" sz="1200" dirty="0">
                <a:latin typeface="Times New Roman" panose="02020603050405020304" pitchFamily="18" charset="0"/>
                <a:cs typeface="Times New Roman" panose="02020603050405020304" pitchFamily="18" charset="0"/>
              </a:rPr>
              <a:t>ή</a:t>
            </a:r>
            <a:r>
              <a:rPr lang="el-GR" sz="1200" dirty="0">
                <a:latin typeface="Times New Roman" panose="02020603050405020304" pitchFamily="18" charset="0"/>
                <a:cs typeface="Times New Roman" panose="02020603050405020304" pitchFamily="18" charset="0"/>
              </a:rPr>
              <a:t>σεις του τρόπου ζωής κατά τη διάρκεια της παρακολούθησης θεωρείται σημαντική. </a:t>
            </a:r>
          </a:p>
          <a:p>
            <a:pPr algn="just"/>
            <a:endParaRPr lang="el-GR" sz="1200" dirty="0">
              <a:latin typeface="Times New Roman" panose="02020603050405020304" pitchFamily="18" charset="0"/>
              <a:cs typeface="Times New Roman" panose="02020603050405020304" pitchFamily="18" charset="0"/>
            </a:endParaRPr>
          </a:p>
          <a:p>
            <a:pPr algn="just"/>
            <a:r>
              <a:rPr lang="el-GR" sz="1200" dirty="0">
                <a:latin typeface="Times New Roman" panose="02020603050405020304" pitchFamily="18" charset="0"/>
                <a:cs typeface="Times New Roman" panose="02020603050405020304" pitchFamily="18" charset="0"/>
              </a:rPr>
              <a:t>Συνιστώνται επίσης απλές κλινικές και βιοχημικές εξετάσεις, όπως η μέτρηση της συστολικής και διαστολικής αρτηριακής πίεσης, του βάρους, του ύψους, της περιφέρειας μέσης, του λιπιδαιμικού προφίλ και των επιπέδων γλυκόζης για την αξιολόγηση της αρτηριακής υπέρτασης, της παχυσαρκίας, της δυσλιπιδαιμίας και του T2DM. Σε περιπτώσεις ενδιάμεσων αποτελεσμάτων, π.χ. διαταραγμένη γλυκόζη νηστείας για την αξιολόγηση του T2DM, μπορούν να εξεταστούν και άλλες εξετάσεις, δηλαδή HbA1c και OGTT.</a:t>
            </a:r>
          </a:p>
          <a:p>
            <a:endParaRPr lang="el-GR" dirty="0"/>
          </a:p>
        </p:txBody>
      </p:sp>
      <p:sp>
        <p:nvSpPr>
          <p:cNvPr id="4" name="Θέση αριθμού διαφάνειας 3"/>
          <p:cNvSpPr>
            <a:spLocks noGrp="1"/>
          </p:cNvSpPr>
          <p:nvPr>
            <p:ph type="sldNum" sz="quarter" idx="5"/>
          </p:nvPr>
        </p:nvSpPr>
        <p:spPr/>
        <p:txBody>
          <a:bodyPr/>
          <a:lstStyle/>
          <a:p>
            <a:fld id="{E29ACD9C-EC33-664E-A51E-FEB71247E219}" type="slidenum">
              <a:rPr lang="el-GR" smtClean="0"/>
              <a:t>40</a:t>
            </a:fld>
            <a:endParaRPr lang="el-GR"/>
          </a:p>
        </p:txBody>
      </p:sp>
    </p:spTree>
    <p:extLst>
      <p:ext uri="{BB962C8B-B14F-4D97-AF65-F5344CB8AC3E}">
        <p14:creationId xmlns:p14="http://schemas.microsoft.com/office/powerpoint/2010/main" val="2748379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H MASLD </a:t>
            </a:r>
            <a:r>
              <a:rPr lang="el-GR" dirty="0"/>
              <a:t>χαρακτηρίζεται από υπερβολική άθροιση λίπους στο ήπαρ (ηπατική στεάτωση) σε ποσοστό &gt;5% των ηπατοκυττάρων. </a:t>
            </a:r>
            <a:endParaRPr lang="en-US" dirty="0"/>
          </a:p>
          <a:p>
            <a:endParaRPr lang="en-US" dirty="0"/>
          </a:p>
          <a:p>
            <a:r>
              <a:rPr lang="el-GR" dirty="0"/>
              <a:t>Η στεάτωση είναι συνήθως καλοήθης</a:t>
            </a:r>
            <a:r>
              <a:rPr lang="en-US" dirty="0"/>
              <a:t> </a:t>
            </a:r>
            <a:r>
              <a:rPr lang="el-GR" dirty="0"/>
              <a:t>και δεν εξελίσσεται σε πιο προχωρημένα στάδια</a:t>
            </a:r>
            <a:r>
              <a:rPr lang="en-US" dirty="0"/>
              <a:t>;</a:t>
            </a:r>
            <a:r>
              <a:rPr lang="el-GR" dirty="0"/>
              <a:t> ωστόσο, σε ορισμένα άτομα, μπορεί τελικά να εξελιχθεί σε πιο προχωρημένο και σοβαρό φαινότυπο που είναι η </a:t>
            </a:r>
            <a:r>
              <a:rPr lang="en" dirty="0"/>
              <a:t>MASH</a:t>
            </a:r>
            <a:r>
              <a:rPr lang="en-US" dirty="0"/>
              <a:t>, </a:t>
            </a:r>
            <a:r>
              <a:rPr lang="el-GR" dirty="0"/>
              <a:t>η οποία χαρακτηρίζεται εκτός από στεάτωση και από φλεγμονή και νέκρωση των ηπατοκυττάρων.</a:t>
            </a:r>
          </a:p>
          <a:p>
            <a:endParaRPr lang="el-GR" dirty="0"/>
          </a:p>
          <a:p>
            <a:r>
              <a:rPr lang="el-GR" dirty="0"/>
              <a:t>Η χρόνια φλεγμονή και νέκρωση των ηπατοκυττάρων στη </a:t>
            </a:r>
            <a:r>
              <a:rPr lang="en-US" dirty="0"/>
              <a:t>MASH </a:t>
            </a:r>
            <a:r>
              <a:rPr lang="el-GR" dirty="0"/>
              <a:t>μπορεί να οδηγήσει σε ίνωση η οποία ιστολογικά διακρίνεται σε 4 στάδια....παρουσία καθόλου ή ήπιας ίνωσης (F0-F1), παρουσία σημαντικής (≥F2) ή προχωρημένης ίνωσης (≥F3). </a:t>
            </a:r>
            <a:endParaRPr lang="en-US" dirty="0"/>
          </a:p>
          <a:p>
            <a:endParaRPr lang="el-GR" dirty="0"/>
          </a:p>
          <a:p>
            <a:r>
              <a:rPr lang="el-GR" dirty="0"/>
              <a:t>Το τελικό στάδιο φυσικά είναι η κίρρωση (F4) και το </a:t>
            </a:r>
            <a:r>
              <a:rPr lang="en-US" dirty="0"/>
              <a:t>HCC.</a:t>
            </a:r>
            <a:endParaRPr lang="el-GR" dirty="0"/>
          </a:p>
          <a:p>
            <a:endParaRPr lang="el-GR" dirty="0"/>
          </a:p>
          <a:p>
            <a:r>
              <a:rPr lang="el-GR" dirty="0"/>
              <a:t>Η </a:t>
            </a:r>
            <a:r>
              <a:rPr lang="en-US" dirty="0"/>
              <a:t>MASLD </a:t>
            </a:r>
            <a:r>
              <a:rPr lang="el-GR" dirty="0"/>
              <a:t>είναι μια ετερογενής νόσος με διαφορετικούς φαινοτύπους</a:t>
            </a:r>
            <a:endParaRPr lang="en-US" dirty="0"/>
          </a:p>
          <a:p>
            <a:endParaRPr lang="el-GR" dirty="0"/>
          </a:p>
          <a:p>
            <a:r>
              <a:rPr lang="el-GR" dirty="0"/>
              <a:t>Και φυσικ</a:t>
            </a:r>
            <a:r>
              <a:rPr lang="en-US" dirty="0"/>
              <a:t>ά</a:t>
            </a:r>
            <a:r>
              <a:rPr lang="el-GR" dirty="0"/>
              <a:t> διάφοροι παράγοντες κινδύνου, κυρίως μεταβολικά νοσήματα όπως η παχυσαρκία....αλλά και...έχουν συσχετιστεί με την εμφάνιση αλλά και εξέλιξη της </a:t>
            </a:r>
            <a:r>
              <a:rPr lang="en-US" dirty="0"/>
              <a:t>NAFLD</a:t>
            </a:r>
            <a:r>
              <a:rPr lang="el-GR" dirty="0"/>
              <a:t> στις πιο προχωρημένες μορφές της. </a:t>
            </a:r>
          </a:p>
          <a:p>
            <a:endParaRPr lang="el-GR" dirty="0"/>
          </a:p>
          <a:p>
            <a:endParaRPr lang="el-GR" dirty="0"/>
          </a:p>
          <a:p>
            <a:endParaRPr lang="el-GR" dirty="0"/>
          </a:p>
        </p:txBody>
      </p:sp>
      <p:sp>
        <p:nvSpPr>
          <p:cNvPr id="4" name="Θέση αριθμού διαφάνειας 3"/>
          <p:cNvSpPr>
            <a:spLocks noGrp="1"/>
          </p:cNvSpPr>
          <p:nvPr>
            <p:ph type="sldNum" sz="quarter" idx="5"/>
          </p:nvPr>
        </p:nvSpPr>
        <p:spPr/>
        <p:txBody>
          <a:bodyPr/>
          <a:lstStyle/>
          <a:p>
            <a:fld id="{E29ACD9C-EC33-664E-A51E-FEB71247E219}" type="slidenum">
              <a:rPr lang="el-GR" smtClean="0"/>
              <a:t>4</a:t>
            </a:fld>
            <a:endParaRPr lang="el-GR"/>
          </a:p>
        </p:txBody>
      </p:sp>
    </p:spTree>
    <p:extLst>
      <p:ext uri="{BB962C8B-B14F-4D97-AF65-F5344CB8AC3E}">
        <p14:creationId xmlns:p14="http://schemas.microsoft.com/office/powerpoint/2010/main" val="11928959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just"/>
            <a:r>
              <a:rPr lang="el-GR" sz="1200" dirty="0">
                <a:latin typeface="Times New Roman" panose="02020603050405020304" pitchFamily="18" charset="0"/>
                <a:cs typeface="Times New Roman" panose="02020603050405020304" pitchFamily="18" charset="0"/>
              </a:rPr>
              <a:t>Και παρεμβαίνουμε ανάλογα...</a:t>
            </a:r>
          </a:p>
          <a:p>
            <a:pPr algn="just"/>
            <a:endParaRPr lang="el-GR" sz="1200" dirty="0">
              <a:latin typeface="Times New Roman" panose="02020603050405020304" pitchFamily="18" charset="0"/>
              <a:cs typeface="Times New Roman" panose="02020603050405020304" pitchFamily="18" charset="0"/>
            </a:endParaRPr>
          </a:p>
          <a:p>
            <a:pPr algn="just"/>
            <a:r>
              <a:rPr lang="el-GR" sz="1200" dirty="0">
                <a:latin typeface="Times New Roman" panose="02020603050405020304" pitchFamily="18" charset="0"/>
                <a:cs typeface="Times New Roman" panose="02020603050405020304" pitchFamily="18" charset="0"/>
              </a:rPr>
              <a:t>Η δίαιτα και η άσκηση θεωρούνται η βασική φροντίδα για όλους τους ασθενείς. </a:t>
            </a:r>
          </a:p>
          <a:p>
            <a:pPr algn="just"/>
            <a:endParaRPr lang="el-GR" sz="1200" dirty="0">
              <a:latin typeface="Times New Roman" panose="02020603050405020304" pitchFamily="18" charset="0"/>
              <a:cs typeface="Times New Roman" panose="02020603050405020304" pitchFamily="18" charset="0"/>
            </a:endParaRPr>
          </a:p>
          <a:p>
            <a:pPr algn="just"/>
            <a:r>
              <a:rPr lang="el-GR" sz="1200" dirty="0">
                <a:latin typeface="Times New Roman" panose="02020603050405020304" pitchFamily="18" charset="0"/>
                <a:cs typeface="Times New Roman" panose="02020603050405020304" pitchFamily="18" charset="0"/>
              </a:rPr>
              <a:t>Η βιταμίνη Ε ή η πιογλιταζόνη θα πρέπει να εξετάζονται σε προσεκτικά επιλεγμένους ασθενείς με NASH και στάδιο ίνωσης ≥2. </a:t>
            </a:r>
          </a:p>
          <a:p>
            <a:pPr algn="just"/>
            <a:endParaRPr lang="el-GR" sz="1200" dirty="0">
              <a:latin typeface="Times New Roman" panose="02020603050405020304" pitchFamily="18" charset="0"/>
              <a:cs typeface="Times New Roman" panose="02020603050405020304" pitchFamily="18" charset="0"/>
            </a:endParaRPr>
          </a:p>
          <a:p>
            <a:pPr algn="just"/>
            <a:r>
              <a:rPr lang="el-GR" sz="1200" dirty="0">
                <a:latin typeface="Times New Roman" panose="02020603050405020304" pitchFamily="18" charset="0"/>
                <a:cs typeface="Times New Roman" panose="02020603050405020304" pitchFamily="18" charset="0"/>
              </a:rPr>
              <a:t>Μεταβολικές συννοσηρότητες θα πρέπει επίσης να αντιμετωπίζονται κατάλληλα. </a:t>
            </a:r>
            <a:endParaRPr lang="en-US" sz="1200" dirty="0">
              <a:latin typeface="Times New Roman" panose="02020603050405020304" pitchFamily="18" charset="0"/>
              <a:cs typeface="Times New Roman" panose="02020603050405020304" pitchFamily="18" charset="0"/>
            </a:endParaRPr>
          </a:p>
          <a:p>
            <a:pPr algn="just"/>
            <a:r>
              <a:rPr lang="el-GR" sz="1200" dirty="0">
                <a:latin typeface="Times New Roman" panose="02020603050405020304" pitchFamily="18" charset="0"/>
                <a:cs typeface="Times New Roman" panose="02020603050405020304" pitchFamily="18" charset="0"/>
              </a:rPr>
              <a:t>GLP-1RA μπορούμε να τα σκεφτούμε σε παχύσαρκους ασθενείς που αποτυγχάνουν να χάσουν βάρος μέσω τροποποιήσεων του τρόπου ζωής</a:t>
            </a:r>
            <a:r>
              <a:rPr lang="en-US" sz="1200" dirty="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επί του παρόντος, η λιραγλουτίδη είναι </a:t>
            </a:r>
            <a:r>
              <a:rPr lang="en-US" sz="1200" dirty="0">
                <a:latin typeface="Times New Roman" panose="02020603050405020304" pitchFamily="18" charset="0"/>
                <a:cs typeface="Times New Roman" panose="02020603050405020304" pitchFamily="18" charset="0"/>
              </a:rPr>
              <a:t>o</a:t>
            </a:r>
            <a:r>
              <a:rPr lang="el-GR" sz="1200" dirty="0">
                <a:latin typeface="Times New Roman" panose="02020603050405020304" pitchFamily="18" charset="0"/>
                <a:cs typeface="Times New Roman" panose="02020603050405020304" pitchFamily="18" charset="0"/>
              </a:rPr>
              <a:t> μόνος GLP-1RA που έχει άδεια κυκλοφορίας για τη διαχείριση της παχυσαρκίας. </a:t>
            </a:r>
            <a:endParaRPr lang="en-US" sz="1200" dirty="0">
              <a:latin typeface="Times New Roman" panose="02020603050405020304" pitchFamily="18" charset="0"/>
              <a:cs typeface="Times New Roman" panose="02020603050405020304" pitchFamily="18" charset="0"/>
            </a:endParaRPr>
          </a:p>
          <a:p>
            <a:pPr algn="just"/>
            <a:endParaRPr lang="en-US" sz="1200" dirty="0">
              <a:latin typeface="Times New Roman" panose="02020603050405020304" pitchFamily="18" charset="0"/>
              <a:cs typeface="Times New Roman" panose="02020603050405020304" pitchFamily="18" charset="0"/>
            </a:endParaRPr>
          </a:p>
          <a:p>
            <a:pPr algn="just"/>
            <a:r>
              <a:rPr lang="el-GR" sz="1200" dirty="0">
                <a:latin typeface="Times New Roman" panose="02020603050405020304" pitchFamily="18" charset="0"/>
                <a:cs typeface="Times New Roman" panose="02020603050405020304" pitchFamily="18" charset="0"/>
              </a:rPr>
              <a:t>Σε ασθενείς με συνυπάρχοντα ΣΔΤ2, η πιογλιταζόνη θα πρέπει να εξετάζεται ως επιλογή πρώτης γραμμής ελλείψει συμφορητικής καρδιακής ανεπάρκειας. Οι GLP-1RA και οι SGLPT-2i θα πρέπει επίσης να εξετάζονται για συγχορήγηση ή εναλλακτική θεραπεία. Μέχρι σήμερα, οι GLP-1RA έχουν στοιχεία υψηλότερης ποιότητας από τους SGLT-2i, οπότε η χρήση των GLP-1RA μπορεί να προτιμηθεί σε ασθενείς με T2DM και NASH. </a:t>
            </a:r>
            <a:endParaRPr lang="en-US" sz="1200" dirty="0">
              <a:latin typeface="Times New Roman" panose="02020603050405020304" pitchFamily="18" charset="0"/>
              <a:cs typeface="Times New Roman" panose="02020603050405020304" pitchFamily="18" charset="0"/>
            </a:endParaRPr>
          </a:p>
          <a:p>
            <a:pPr algn="just"/>
            <a:endParaRPr lang="en-US" sz="1200" dirty="0">
              <a:latin typeface="Times New Roman" panose="02020603050405020304" pitchFamily="18" charset="0"/>
              <a:cs typeface="Times New Roman" panose="02020603050405020304" pitchFamily="18" charset="0"/>
            </a:endParaRPr>
          </a:p>
          <a:p>
            <a:pPr algn="just"/>
            <a:r>
              <a:rPr lang="el-GR" sz="1200" dirty="0">
                <a:latin typeface="Times New Roman" panose="02020603050405020304" pitchFamily="18" charset="0"/>
                <a:cs typeface="Times New Roman" panose="02020603050405020304" pitchFamily="18" charset="0"/>
              </a:rPr>
              <a:t>Οι στατίνες θα πρέπει να χορηγούνται για τη δυσλιπιδαιμία. </a:t>
            </a:r>
            <a:endParaRPr lang="en-US" sz="1200" dirty="0">
              <a:latin typeface="Times New Roman" panose="02020603050405020304" pitchFamily="18" charset="0"/>
              <a:cs typeface="Times New Roman" panose="02020603050405020304" pitchFamily="18" charset="0"/>
            </a:endParaRPr>
          </a:p>
          <a:p>
            <a:pPr algn="just"/>
            <a:r>
              <a:rPr lang="el-GR" sz="1200" dirty="0">
                <a:latin typeface="Times New Roman" panose="02020603050405020304" pitchFamily="18" charset="0"/>
                <a:cs typeface="Times New Roman" panose="02020603050405020304" pitchFamily="18" charset="0"/>
              </a:rPr>
              <a:t>Οι ARB μπορούν να θεωρηθούν ως επιλογή πρώτης γραμμής για ασθενείς με αρτηριακή υπέρταση. </a:t>
            </a:r>
          </a:p>
          <a:p>
            <a:endParaRPr lang="el-GR" dirty="0"/>
          </a:p>
        </p:txBody>
      </p:sp>
      <p:sp>
        <p:nvSpPr>
          <p:cNvPr id="4" name="Θέση αριθμού διαφάνειας 3"/>
          <p:cNvSpPr>
            <a:spLocks noGrp="1"/>
          </p:cNvSpPr>
          <p:nvPr>
            <p:ph type="sldNum" sz="quarter" idx="5"/>
          </p:nvPr>
        </p:nvSpPr>
        <p:spPr/>
        <p:txBody>
          <a:bodyPr/>
          <a:lstStyle/>
          <a:p>
            <a:fld id="{E29ACD9C-EC33-664E-A51E-FEB71247E219}" type="slidenum">
              <a:rPr lang="el-GR" smtClean="0"/>
              <a:t>41</a:t>
            </a:fld>
            <a:endParaRPr lang="el-GR"/>
          </a:p>
        </p:txBody>
      </p:sp>
    </p:spTree>
    <p:extLst>
      <p:ext uri="{BB962C8B-B14F-4D97-AF65-F5344CB8AC3E}">
        <p14:creationId xmlns:p14="http://schemas.microsoft.com/office/powerpoint/2010/main" val="16146287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a:t>
            </a:r>
            <a:r>
              <a:rPr lang="el-GR" sz="1200" dirty="0"/>
              <a:t>ι γενικές οδηγίες του τρόπου ζωής (δίαιτα και άσκηση) που προτείνονται για τη </a:t>
            </a:r>
            <a:r>
              <a:rPr lang="en-US" sz="1200" dirty="0"/>
              <a:t>MAS</a:t>
            </a:r>
            <a:r>
              <a:rPr lang="el-GR" sz="1200" dirty="0"/>
              <a:t>LD μπορεί ενδεχομένως να χρειαστούν μικρές τροποποιήσεις σε ασθενείς με ταυτόχρονη σαρκοπενία ή σαρκοπενικ</a:t>
            </a:r>
            <a:r>
              <a:rPr lang="en-US" sz="1200" dirty="0"/>
              <a:t>ή</a:t>
            </a:r>
            <a:r>
              <a:rPr lang="el-GR" sz="1200" dirty="0"/>
              <a:t> παχυσαρκία</a:t>
            </a:r>
            <a:r>
              <a:rPr lang="en-US" sz="1200" dirty="0"/>
              <a:t>.</a:t>
            </a:r>
            <a:endParaRPr lang="el-GR" sz="1200" dirty="0"/>
          </a:p>
          <a:p>
            <a:endParaRPr lang="el-GR" dirty="0"/>
          </a:p>
        </p:txBody>
      </p:sp>
      <p:sp>
        <p:nvSpPr>
          <p:cNvPr id="4" name="Θέση αριθμού διαφάνειας 3"/>
          <p:cNvSpPr>
            <a:spLocks noGrp="1"/>
          </p:cNvSpPr>
          <p:nvPr>
            <p:ph type="sldNum" sz="quarter" idx="5"/>
          </p:nvPr>
        </p:nvSpPr>
        <p:spPr/>
        <p:txBody>
          <a:bodyPr/>
          <a:lstStyle/>
          <a:p>
            <a:fld id="{E29ACD9C-EC33-664E-A51E-FEB71247E219}" type="slidenum">
              <a:rPr lang="el-GR" smtClean="0"/>
              <a:t>42</a:t>
            </a:fld>
            <a:endParaRPr lang="el-GR"/>
          </a:p>
        </p:txBody>
      </p:sp>
    </p:spTree>
    <p:extLst>
      <p:ext uri="{BB962C8B-B14F-4D97-AF65-F5344CB8AC3E}">
        <p14:creationId xmlns:p14="http://schemas.microsoft.com/office/powerpoint/2010/main" val="17419853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0" i="0" u="none" strike="noStrike" dirty="0">
              <a:solidFill>
                <a:srgbClr val="000000"/>
              </a:solidFill>
              <a:effectLst/>
              <a:latin typeface="-webkit-standard"/>
            </a:endParaRPr>
          </a:p>
        </p:txBody>
      </p:sp>
      <p:sp>
        <p:nvSpPr>
          <p:cNvPr id="4" name="Θέση αριθμού διαφάνειας 3"/>
          <p:cNvSpPr>
            <a:spLocks noGrp="1"/>
          </p:cNvSpPr>
          <p:nvPr>
            <p:ph type="sldNum" sz="quarter" idx="5"/>
          </p:nvPr>
        </p:nvSpPr>
        <p:spPr/>
        <p:txBody>
          <a:bodyPr/>
          <a:lstStyle/>
          <a:p>
            <a:fld id="{E29ACD9C-EC33-664E-A51E-FEB71247E219}" type="slidenum">
              <a:rPr lang="el-GR" smtClean="0"/>
              <a:t>44</a:t>
            </a:fld>
            <a:endParaRPr lang="el-GR"/>
          </a:p>
        </p:txBody>
      </p:sp>
    </p:spTree>
    <p:extLst>
      <p:ext uri="{BB962C8B-B14F-4D97-AF65-F5344CB8AC3E}">
        <p14:creationId xmlns:p14="http://schemas.microsoft.com/office/powerpoint/2010/main" val="33313409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0" i="0" u="none" strike="noStrike" dirty="0">
                <a:solidFill>
                  <a:srgbClr val="000000"/>
                </a:solidFill>
                <a:effectLst/>
                <a:latin typeface="-webkit-standard"/>
              </a:rPr>
              <a:t>Υπάρχουν ελάχιστες παρεμβατικές μελέτες σχετικά με την πρόσληψη πρωτεΐνης σε ασθενείς με </a:t>
            </a:r>
            <a:r>
              <a:rPr lang="en" b="0" i="0" u="none" strike="noStrike" dirty="0">
                <a:solidFill>
                  <a:srgbClr val="000000"/>
                </a:solidFill>
                <a:effectLst/>
                <a:latin typeface="-webkit-standard"/>
              </a:rPr>
              <a:t>NAFLD </a:t>
            </a:r>
            <a:r>
              <a:rPr lang="el-GR" b="0" i="0" u="none" strike="noStrike" dirty="0">
                <a:solidFill>
                  <a:srgbClr val="000000"/>
                </a:solidFill>
                <a:effectLst/>
                <a:latin typeface="-webkit-standard"/>
              </a:rPr>
              <a:t>και σαρκοπενία ή </a:t>
            </a:r>
            <a:r>
              <a:rPr lang="en" b="0" i="0" u="none" strike="noStrike" dirty="0">
                <a:solidFill>
                  <a:srgbClr val="000000"/>
                </a:solidFill>
                <a:effectLst/>
                <a:latin typeface="-webkit-standard"/>
              </a:rPr>
              <a:t>SO; </a:t>
            </a:r>
            <a:r>
              <a:rPr lang="el-GR" b="0" i="0" u="none" strike="noStrike" dirty="0">
                <a:solidFill>
                  <a:srgbClr val="000000"/>
                </a:solidFill>
                <a:effectLst/>
                <a:latin typeface="-webkit-standard"/>
              </a:rPr>
              <a:t>μέχρι να δημοσιευθούν πιο συγκεκριμένα στοιχεία, τα προαναφερθέντα όρια πρόσληψης πρωτεΐνης (1,1-1,7 </a:t>
            </a:r>
            <a:r>
              <a:rPr lang="en" b="0" i="0" u="none" strike="noStrike" dirty="0">
                <a:solidFill>
                  <a:srgbClr val="000000"/>
                </a:solidFill>
                <a:effectLst/>
                <a:latin typeface="-webkit-standard"/>
              </a:rPr>
              <a:t>g/kg/d) </a:t>
            </a:r>
            <a:r>
              <a:rPr lang="el-GR" b="0" i="0" u="none" strike="noStrike" dirty="0">
                <a:solidFill>
                  <a:srgbClr val="000000"/>
                </a:solidFill>
                <a:effectLst/>
                <a:latin typeface="-webkit-standard"/>
              </a:rPr>
              <a:t>μπορούν να συνιστώνται σε ασθενείς με </a:t>
            </a:r>
            <a:r>
              <a:rPr lang="en" b="0" i="0" u="none" strike="noStrike" dirty="0">
                <a:solidFill>
                  <a:srgbClr val="000000"/>
                </a:solidFill>
                <a:effectLst/>
                <a:latin typeface="-webkit-standard"/>
              </a:rPr>
              <a:t>NAFLD. </a:t>
            </a:r>
            <a:r>
              <a:rPr lang="el-GR" b="0" i="0" u="none" strike="noStrike" dirty="0">
                <a:solidFill>
                  <a:srgbClr val="000000"/>
                </a:solidFill>
                <a:effectLst/>
                <a:latin typeface="-webkit-standard"/>
              </a:rPr>
              <a:t>Φυσικ</a:t>
            </a:r>
            <a:r>
              <a:rPr lang="en" b="0" i="0" u="none" strike="noStrike" dirty="0">
                <a:solidFill>
                  <a:srgbClr val="000000"/>
                </a:solidFill>
                <a:effectLst/>
                <a:latin typeface="-webkit-standard"/>
              </a:rPr>
              <a:t>ά</a:t>
            </a:r>
            <a:r>
              <a:rPr lang="el-GR" b="0" i="0" u="none" strike="noStrike" dirty="0">
                <a:solidFill>
                  <a:srgbClr val="000000"/>
                </a:solidFill>
                <a:effectLst/>
                <a:latin typeface="-webkit-standard"/>
              </a:rPr>
              <a:t>, φυτικές και γαλακτοκομικές πρωτεΐνες αντί για κόκκινο κρέας και επεξεργασμένο κρέας πρωτεΐνες θα πρέπει να προτιμώνται σε ασθενείς με </a:t>
            </a:r>
            <a:r>
              <a:rPr lang="en" b="0" i="0" u="none" strike="noStrike" dirty="0">
                <a:solidFill>
                  <a:srgbClr val="000000"/>
                </a:solidFill>
                <a:effectLst/>
                <a:latin typeface="-webkit-standard"/>
              </a:rPr>
              <a:t>NAFLD. </a:t>
            </a:r>
            <a:endParaRPr lang="el-GR" b="0" i="0" u="none" strike="noStrike" dirty="0">
              <a:solidFill>
                <a:srgbClr val="000000"/>
              </a:solidFill>
              <a:effectLst/>
              <a:latin typeface="-webkit-standard"/>
            </a:endParaRPr>
          </a:p>
          <a:p>
            <a:endParaRPr lang="el-GR" b="0" i="0" u="none" strike="noStrike" dirty="0">
              <a:solidFill>
                <a:srgbClr val="000000"/>
              </a:solidFill>
              <a:effectLst/>
              <a:latin typeface="-webkit-standard"/>
            </a:endParaRPr>
          </a:p>
          <a:p>
            <a:r>
              <a:rPr lang="el-GR" b="0" i="0" u="none" strike="noStrike" dirty="0">
                <a:solidFill>
                  <a:srgbClr val="000000"/>
                </a:solidFill>
                <a:effectLst/>
                <a:latin typeface="-webkit-standard"/>
              </a:rPr>
              <a:t>Επιπλέον, δεδομένου ότι η σαρκοπενία και η </a:t>
            </a:r>
            <a:r>
              <a:rPr lang="en" b="0" i="0" u="none" strike="noStrike" dirty="0">
                <a:solidFill>
                  <a:srgbClr val="000000"/>
                </a:solidFill>
                <a:effectLst/>
                <a:latin typeface="-webkit-standard"/>
              </a:rPr>
              <a:t>SO </a:t>
            </a:r>
            <a:r>
              <a:rPr lang="el-GR" b="0" i="0" u="none" strike="noStrike" dirty="0">
                <a:solidFill>
                  <a:srgbClr val="000000"/>
                </a:solidFill>
                <a:effectLst/>
                <a:latin typeface="-webkit-standard"/>
              </a:rPr>
              <a:t>είναι πιο συχνές σε ηλικιωμένα άτομα στα οποία είναι επίσης συχνή η χρόνια νεφρική νόσος και ότι η </a:t>
            </a:r>
            <a:r>
              <a:rPr lang="en" b="0" i="0" u="none" strike="noStrike" dirty="0">
                <a:solidFill>
                  <a:srgbClr val="000000"/>
                </a:solidFill>
                <a:effectLst/>
                <a:latin typeface="-webkit-standard"/>
              </a:rPr>
              <a:t>NAFLD </a:t>
            </a:r>
            <a:r>
              <a:rPr lang="el-GR" b="0" i="0" u="none" strike="noStrike" dirty="0">
                <a:solidFill>
                  <a:srgbClr val="000000"/>
                </a:solidFill>
                <a:effectLst/>
                <a:latin typeface="-webkit-standard"/>
              </a:rPr>
              <a:t>συνδέεται συνήθως με χρόνια νεφρική νόσο, η νεφρική λειτουργία (π.χ.,</a:t>
            </a:r>
            <a:r>
              <a:rPr lang="en-US" b="0" i="0" u="none" strike="noStrike" dirty="0">
                <a:solidFill>
                  <a:srgbClr val="000000"/>
                </a:solidFill>
                <a:effectLst/>
                <a:latin typeface="-webkit-standard"/>
              </a:rPr>
              <a:t>GFR</a:t>
            </a:r>
            <a:r>
              <a:rPr lang="el-GR" b="0" i="0" u="none" strike="noStrike" dirty="0">
                <a:solidFill>
                  <a:srgbClr val="000000"/>
                </a:solidFill>
                <a:effectLst/>
                <a:latin typeface="-webkit-standard"/>
              </a:rPr>
              <a:t>) θα πρέπει να εκτιμάται κατά τη διάρκεια της παρακολούθησης των ασθενών με </a:t>
            </a:r>
            <a:r>
              <a:rPr lang="en" b="0" i="0" u="none" strike="noStrike" dirty="0">
                <a:solidFill>
                  <a:srgbClr val="000000"/>
                </a:solidFill>
                <a:effectLst/>
                <a:latin typeface="-webkit-standard"/>
              </a:rPr>
              <a:t>NAFLD </a:t>
            </a:r>
            <a:r>
              <a:rPr lang="el-GR" b="0" i="0" u="none" strike="noStrike" dirty="0">
                <a:solidFill>
                  <a:srgbClr val="000000"/>
                </a:solidFill>
                <a:effectLst/>
                <a:latin typeface="-webkit-standard"/>
              </a:rPr>
              <a:t>με σαρκοπενία και </a:t>
            </a:r>
            <a:r>
              <a:rPr lang="en" b="0" i="0" u="none" strike="noStrike" dirty="0">
                <a:solidFill>
                  <a:srgbClr val="000000"/>
                </a:solidFill>
                <a:effectLst/>
                <a:latin typeface="-webkit-standard"/>
              </a:rPr>
              <a:t>SO; </a:t>
            </a:r>
            <a:r>
              <a:rPr lang="el-GR" b="0" i="0" u="none" strike="noStrike" dirty="0">
                <a:solidFill>
                  <a:srgbClr val="000000"/>
                </a:solidFill>
                <a:effectLst/>
                <a:latin typeface="-webkit-standard"/>
              </a:rPr>
              <a:t>σε περιπτώσεις μειωμένης νεφρικής λειτουργίας, απαιτείται μείωση της ημερήσιας πρόσληψης πρωτεϊνών.</a:t>
            </a:r>
            <a:br>
              <a:rPr lang="el-GR" dirty="0"/>
            </a:br>
            <a:endParaRPr lang="el-GR" dirty="0"/>
          </a:p>
          <a:p>
            <a:endParaRPr lang="el-GR" dirty="0"/>
          </a:p>
        </p:txBody>
      </p:sp>
      <p:sp>
        <p:nvSpPr>
          <p:cNvPr id="4" name="Θέση αριθμού διαφάνειας 3"/>
          <p:cNvSpPr>
            <a:spLocks noGrp="1"/>
          </p:cNvSpPr>
          <p:nvPr>
            <p:ph type="sldNum" sz="quarter" idx="5"/>
          </p:nvPr>
        </p:nvSpPr>
        <p:spPr/>
        <p:txBody>
          <a:bodyPr/>
          <a:lstStyle/>
          <a:p>
            <a:fld id="{E29ACD9C-EC33-664E-A51E-FEB71247E219}" type="slidenum">
              <a:rPr lang="el-GR" smtClean="0"/>
              <a:t>45</a:t>
            </a:fld>
            <a:endParaRPr lang="el-GR"/>
          </a:p>
        </p:txBody>
      </p:sp>
    </p:spTree>
    <p:extLst>
      <p:ext uri="{BB962C8B-B14F-4D97-AF65-F5344CB8AC3E}">
        <p14:creationId xmlns:p14="http://schemas.microsoft.com/office/powerpoint/2010/main" val="27592363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Επιπλέον, αναφέραμε προηγουμένως πως τα χαμηλά επίπεδα </a:t>
            </a:r>
            <a:r>
              <a:rPr lang="en-US" dirty="0"/>
              <a:t>vitamin D</a:t>
            </a:r>
            <a:r>
              <a:rPr lang="el-GR" dirty="0"/>
              <a:t> ενδεχομένως εμπλέκονται στην παθογένεια της </a:t>
            </a:r>
            <a:r>
              <a:rPr lang="en-US" dirty="0"/>
              <a:t>NAFLD, </a:t>
            </a:r>
            <a:r>
              <a:rPr lang="el-GR" dirty="0"/>
              <a:t>της σαρκοπενίας και της </a:t>
            </a:r>
            <a:r>
              <a:rPr lang="en-US" dirty="0"/>
              <a:t>SO.</a:t>
            </a:r>
          </a:p>
          <a:p>
            <a:endParaRPr lang="en-US" dirty="0"/>
          </a:p>
          <a:p>
            <a:r>
              <a:rPr lang="el-GR" dirty="0"/>
              <a:t>Ωστ</a:t>
            </a:r>
            <a:r>
              <a:rPr lang="en-US" dirty="0"/>
              <a:t>ό</a:t>
            </a:r>
            <a:r>
              <a:rPr lang="el-GR" dirty="0"/>
              <a:t>σο,...στην κλινική πράξη η χορήγηση </a:t>
            </a:r>
            <a:r>
              <a:rPr lang="en-US" dirty="0"/>
              <a:t>vitamin D </a:t>
            </a:r>
            <a:r>
              <a:rPr lang="el-GR" dirty="0"/>
              <a:t>δεν φαίνεται να βοηθάει....</a:t>
            </a:r>
          </a:p>
        </p:txBody>
      </p:sp>
      <p:sp>
        <p:nvSpPr>
          <p:cNvPr id="4" name="Θέση αριθμού διαφάνειας 3"/>
          <p:cNvSpPr>
            <a:spLocks noGrp="1"/>
          </p:cNvSpPr>
          <p:nvPr>
            <p:ph type="sldNum" sz="quarter" idx="5"/>
          </p:nvPr>
        </p:nvSpPr>
        <p:spPr/>
        <p:txBody>
          <a:bodyPr/>
          <a:lstStyle/>
          <a:p>
            <a:fld id="{E29ACD9C-EC33-664E-A51E-FEB71247E219}" type="slidenum">
              <a:rPr lang="el-GR" smtClean="0"/>
              <a:t>46</a:t>
            </a:fld>
            <a:endParaRPr lang="el-GR"/>
          </a:p>
        </p:txBody>
      </p:sp>
    </p:spTree>
    <p:extLst>
      <p:ext uri="{BB962C8B-B14F-4D97-AF65-F5344CB8AC3E}">
        <p14:creationId xmlns:p14="http://schemas.microsoft.com/office/powerpoint/2010/main" val="21127773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Επίσης είναι σημαντικό να γνωρίζουμε αν τα φάρμακα που προτείνονται για τη </a:t>
            </a:r>
            <a:r>
              <a:rPr lang="en-US" dirty="0"/>
              <a:t>MASLD</a:t>
            </a:r>
            <a:r>
              <a:rPr lang="el-GR" dirty="0"/>
              <a:t> ή οι μελλοντικές θεραπείες της </a:t>
            </a:r>
            <a:r>
              <a:rPr lang="en-US" dirty="0"/>
              <a:t>MASLD</a:t>
            </a:r>
            <a:r>
              <a:rPr lang="el-GR" dirty="0"/>
              <a:t>, έχουν κάποια επίδραση </a:t>
            </a:r>
            <a:r>
              <a:rPr lang="el-GR" sz="1200" dirty="0"/>
              <a:t>στη σαρκοπενία ή τη </a:t>
            </a:r>
            <a:r>
              <a:rPr lang="en-US" sz="1200" dirty="0"/>
              <a:t>SO…</a:t>
            </a:r>
            <a:endParaRPr lang="el-GR" dirty="0"/>
          </a:p>
        </p:txBody>
      </p:sp>
      <p:sp>
        <p:nvSpPr>
          <p:cNvPr id="4" name="Θέση αριθμού διαφάνειας 3"/>
          <p:cNvSpPr>
            <a:spLocks noGrp="1"/>
          </p:cNvSpPr>
          <p:nvPr>
            <p:ph type="sldNum" sz="quarter" idx="5"/>
          </p:nvPr>
        </p:nvSpPr>
        <p:spPr/>
        <p:txBody>
          <a:bodyPr/>
          <a:lstStyle/>
          <a:p>
            <a:fld id="{E29ACD9C-EC33-664E-A51E-FEB71247E219}" type="slidenum">
              <a:rPr lang="el-GR" smtClean="0"/>
              <a:t>50</a:t>
            </a:fld>
            <a:endParaRPr lang="el-GR"/>
          </a:p>
        </p:txBody>
      </p:sp>
    </p:spTree>
    <p:extLst>
      <p:ext uri="{BB962C8B-B14F-4D97-AF65-F5344CB8AC3E}">
        <p14:creationId xmlns:p14="http://schemas.microsoft.com/office/powerpoint/2010/main" val="19219796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Αν και ένα φάρμακο θα μπορούσε ιδανικά να χρησιμοποιηθεί για τη θεραπεία τόσο της </a:t>
            </a:r>
            <a:r>
              <a:rPr lang="en" dirty="0"/>
              <a:t>NAFLD </a:t>
            </a:r>
            <a:r>
              <a:rPr lang="el-GR" dirty="0"/>
              <a:t>όσο και της σαρκοπενίας (ή της </a:t>
            </a:r>
            <a:r>
              <a:rPr lang="en" dirty="0"/>
              <a:t>SO), </a:t>
            </a:r>
            <a:r>
              <a:rPr lang="el-GR" dirty="0"/>
              <a:t>φυσικά είμαστε ακόμη μακριά από αυτό, χρειαζόμαστε περισσότερες μελέτες,  αλλά αυτή η γνώση μπορεί να καθοδηγήσει μελλοντικές κλινικές μελέτες με ασθενείς με </a:t>
            </a:r>
            <a:r>
              <a:rPr lang="en" dirty="0"/>
              <a:t>NAFLD </a:t>
            </a:r>
            <a:r>
              <a:rPr lang="el-GR" dirty="0"/>
              <a:t>και σαρκοπενία ή </a:t>
            </a:r>
            <a:r>
              <a:rPr lang="en" dirty="0"/>
              <a:t>SO.</a:t>
            </a:r>
            <a:endParaRPr lang="el-GR" dirty="0"/>
          </a:p>
        </p:txBody>
      </p:sp>
      <p:sp>
        <p:nvSpPr>
          <p:cNvPr id="4" name="Θέση αριθμού διαφάνειας 3"/>
          <p:cNvSpPr>
            <a:spLocks noGrp="1"/>
          </p:cNvSpPr>
          <p:nvPr>
            <p:ph type="sldNum" sz="quarter" idx="5"/>
          </p:nvPr>
        </p:nvSpPr>
        <p:spPr/>
        <p:txBody>
          <a:bodyPr/>
          <a:lstStyle/>
          <a:p>
            <a:fld id="{E29ACD9C-EC33-664E-A51E-FEB71247E219}" type="slidenum">
              <a:rPr lang="el-GR" smtClean="0"/>
              <a:t>57</a:t>
            </a:fld>
            <a:endParaRPr lang="el-GR"/>
          </a:p>
        </p:txBody>
      </p:sp>
    </p:spTree>
    <p:extLst>
      <p:ext uri="{BB962C8B-B14F-4D97-AF65-F5344CB8AC3E}">
        <p14:creationId xmlns:p14="http://schemas.microsoft.com/office/powerpoint/2010/main" val="36376772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Τι θα πρ</a:t>
            </a:r>
            <a:r>
              <a:rPr lang="en-US" dirty="0"/>
              <a:t>έ</a:t>
            </a:r>
            <a:r>
              <a:rPr lang="el-GR" dirty="0"/>
              <a:t>πει λοιπόν να σκεφτόμαστε όταν σχεδιάζουμε τη διαχείριση των ασθενών με </a:t>
            </a:r>
            <a:r>
              <a:rPr lang="en-US" dirty="0"/>
              <a:t>NAFLD </a:t>
            </a:r>
            <a:r>
              <a:rPr lang="el-GR" dirty="0"/>
              <a:t>και </a:t>
            </a:r>
            <a:r>
              <a:rPr lang="en-US" dirty="0"/>
              <a:t>sarcopenia/ SO. </a:t>
            </a:r>
          </a:p>
          <a:p>
            <a:endParaRPr lang="el-GR" dirty="0"/>
          </a:p>
          <a:p>
            <a:r>
              <a:rPr lang="el-GR" dirty="0"/>
              <a:t>Η απώλεια βάρους για τη βελτίωση της </a:t>
            </a:r>
            <a:r>
              <a:rPr lang="en" dirty="0"/>
              <a:t>NAFLD </a:t>
            </a:r>
            <a:r>
              <a:rPr lang="el-GR" dirty="0"/>
              <a:t>θα πρέπει να βασίζεται σε μια ήπια </a:t>
            </a:r>
            <a:r>
              <a:rPr lang="el-GR" dirty="0" err="1"/>
              <a:t>υποθερμιδική</a:t>
            </a:r>
            <a:r>
              <a:rPr lang="el-GR" dirty="0"/>
              <a:t> δίαιτα (π.χ. 500 θερμίδες/ημέρα λιγότερο), πάντα σε συνδυασμό με σωματική δραστηριότητα (αντίσταση ή μικτή προπόνηση αντίστασης και αερόβια προπόνηση) για την αποφυγή της εκτεταμένης απώλειας </a:t>
            </a:r>
            <a:r>
              <a:rPr lang="el-GR" dirty="0" err="1"/>
              <a:t>μυικής</a:t>
            </a:r>
            <a:r>
              <a:rPr lang="el-GR" dirty="0"/>
              <a:t> μάζας και δύναμης. </a:t>
            </a:r>
            <a:endParaRPr lang="en-US" dirty="0"/>
          </a:p>
          <a:p>
            <a:endParaRPr lang="el-GR" dirty="0"/>
          </a:p>
          <a:p>
            <a:r>
              <a:rPr lang="el-GR" dirty="0"/>
              <a:t>Συνιστάται πρόσληψη πρωτεϊνών 1,1-1,7 </a:t>
            </a:r>
            <a:r>
              <a:rPr lang="en" dirty="0"/>
              <a:t>g/kg/d, </a:t>
            </a:r>
            <a:r>
              <a:rPr lang="el-GR" dirty="0"/>
              <a:t>κατά προτίμηση από φυτικές ή γαλακτοκομικές πηγές, εφόσον υπάρχει επαρκής νεφρική λειτουργία.</a:t>
            </a:r>
            <a:endParaRPr lang="en-US" dirty="0"/>
          </a:p>
          <a:p>
            <a:endParaRPr lang="el-GR" dirty="0"/>
          </a:p>
          <a:p>
            <a:r>
              <a:rPr lang="el-GR" dirty="0"/>
              <a:t>Η βιταμίνη Ε ή η πιογλιταζόνη, που προτείνονται ως </a:t>
            </a:r>
            <a:r>
              <a:rPr lang="en" dirty="0"/>
              <a:t>off label </a:t>
            </a:r>
            <a:r>
              <a:rPr lang="el-GR" dirty="0"/>
              <a:t>θεραπεία για επιλεγμένους ασθενείς με </a:t>
            </a:r>
            <a:r>
              <a:rPr lang="en" dirty="0"/>
              <a:t>NASH, </a:t>
            </a:r>
            <a:r>
              <a:rPr lang="el-GR" dirty="0"/>
              <a:t>μπορεί επίσης να έχουν ευεργετικές επιδράσεις στη σαρκοπενία ή τη </a:t>
            </a:r>
            <a:r>
              <a:rPr lang="en" dirty="0"/>
              <a:t>SO, </a:t>
            </a:r>
            <a:r>
              <a:rPr lang="el-GR" dirty="0"/>
              <a:t>οι οποίες, ωστόσο, μένει να αποδειχθούν οριστικά.</a:t>
            </a:r>
            <a:endParaRPr lang="en-US" dirty="0"/>
          </a:p>
          <a:p>
            <a:endParaRPr lang="el-GR" dirty="0"/>
          </a:p>
          <a:p>
            <a:r>
              <a:rPr lang="el-GR" dirty="0"/>
              <a:t>Παρόλο που δεν υπάρχουν επαρκή στοιχεία για να συστηθεί η χορήγηση συμπληρώματος βιταμίνης </a:t>
            </a:r>
            <a:r>
              <a:rPr lang="en" dirty="0"/>
              <a:t>D </a:t>
            </a:r>
            <a:r>
              <a:rPr lang="el-GR" dirty="0"/>
              <a:t>σε όλους τους ασθενείς με </a:t>
            </a:r>
            <a:r>
              <a:rPr lang="en" dirty="0"/>
              <a:t>NAFLD </a:t>
            </a:r>
            <a:r>
              <a:rPr lang="el-GR" dirty="0"/>
              <a:t>και σαρκοπενία ή </a:t>
            </a:r>
            <a:r>
              <a:rPr lang="en" dirty="0"/>
              <a:t>SO, </a:t>
            </a:r>
            <a:r>
              <a:rPr lang="el-GR" dirty="0"/>
              <a:t>τα επίπεδα 25</a:t>
            </a:r>
            <a:r>
              <a:rPr lang="en" dirty="0"/>
              <a:t>OHD </a:t>
            </a:r>
            <a:r>
              <a:rPr lang="el-GR" dirty="0"/>
              <a:t>θα πρέπει να συμπληρώνονται σε περιπτώσεις έλλειψης ή ανεπάρκειας βιταμίνης </a:t>
            </a:r>
            <a:r>
              <a:rPr lang="en" dirty="0"/>
              <a:t>D, </a:t>
            </a:r>
            <a:r>
              <a:rPr lang="el-GR" dirty="0"/>
              <a:t>όπως προτείνεται για τον γενικό πληθυσμό. </a:t>
            </a:r>
          </a:p>
          <a:p>
            <a:endParaRPr lang="el-GR" dirty="0"/>
          </a:p>
          <a:p>
            <a:r>
              <a:rPr lang="el-GR" dirty="0"/>
              <a:t>Μελλοντικές µ</a:t>
            </a:r>
            <a:r>
              <a:rPr lang="el-GR" dirty="0" err="1"/>
              <a:t>ελέτες</a:t>
            </a:r>
            <a:r>
              <a:rPr lang="el-GR" dirty="0"/>
              <a:t> ενδέχεται να υποδείξουν φάρµακα που µ</a:t>
            </a:r>
            <a:r>
              <a:rPr lang="el-GR" dirty="0" err="1"/>
              <a:t>πορούν</a:t>
            </a:r>
            <a:r>
              <a:rPr lang="el-GR" dirty="0"/>
              <a:t> να ωφελήσουν τόσο την </a:t>
            </a:r>
            <a:r>
              <a:rPr lang="en" dirty="0"/>
              <a:t>NAFLD </a:t>
            </a:r>
            <a:r>
              <a:rPr lang="el-GR" dirty="0"/>
              <a:t>όσο και τη σαρκοπενία (ή τη </a:t>
            </a:r>
            <a:r>
              <a:rPr lang="en" dirty="0"/>
              <a:t>SO)</a:t>
            </a:r>
            <a:r>
              <a:rPr lang="el-GR" dirty="0"/>
              <a:t>.</a:t>
            </a:r>
            <a:r>
              <a:rPr lang="en" dirty="0"/>
              <a:t> </a:t>
            </a:r>
            <a:r>
              <a:rPr lang="el-GR" dirty="0"/>
              <a:t>Από την άποψη αυτή, τα </a:t>
            </a:r>
            <a:r>
              <a:rPr lang="en" dirty="0"/>
              <a:t>GLP-1RA </a:t>
            </a:r>
            <a:r>
              <a:rPr lang="el-GR" dirty="0"/>
              <a:t>και οι αναστολείς της µ</a:t>
            </a:r>
            <a:r>
              <a:rPr lang="el-GR" dirty="0" err="1"/>
              <a:t>υοστατίνης</a:t>
            </a:r>
            <a:r>
              <a:rPr lang="el-GR" dirty="0"/>
              <a:t> έχουν δώσει µ</a:t>
            </a:r>
            <a:r>
              <a:rPr lang="el-GR" dirty="0" err="1"/>
              <a:t>έχρι</a:t>
            </a:r>
            <a:r>
              <a:rPr lang="el-GR" dirty="0"/>
              <a:t> </a:t>
            </a:r>
            <a:r>
              <a:rPr lang="el-GR" dirty="0" err="1"/>
              <a:t>σήµερα</a:t>
            </a:r>
            <a:r>
              <a:rPr lang="el-GR" dirty="0"/>
              <a:t> τα πιο ενθαρρυντικά </a:t>
            </a:r>
            <a:r>
              <a:rPr lang="el-GR" dirty="0" err="1"/>
              <a:t>αποτελέσµατα</a:t>
            </a:r>
            <a:r>
              <a:rPr lang="el-GR" dirty="0"/>
              <a:t>.</a:t>
            </a:r>
          </a:p>
        </p:txBody>
      </p:sp>
      <p:sp>
        <p:nvSpPr>
          <p:cNvPr id="4" name="Θέση αριθμού διαφάνειας 3"/>
          <p:cNvSpPr>
            <a:spLocks noGrp="1"/>
          </p:cNvSpPr>
          <p:nvPr>
            <p:ph type="sldNum" sz="quarter" idx="5"/>
          </p:nvPr>
        </p:nvSpPr>
        <p:spPr/>
        <p:txBody>
          <a:bodyPr/>
          <a:lstStyle/>
          <a:p>
            <a:fld id="{E29ACD9C-EC33-664E-A51E-FEB71247E219}" type="slidenum">
              <a:rPr lang="el-GR" smtClean="0"/>
              <a:t>58</a:t>
            </a:fld>
            <a:endParaRPr lang="el-GR"/>
          </a:p>
        </p:txBody>
      </p:sp>
    </p:spTree>
    <p:extLst>
      <p:ext uri="{BB962C8B-B14F-4D97-AF65-F5344CB8AC3E}">
        <p14:creationId xmlns:p14="http://schemas.microsoft.com/office/powerpoint/2010/main" val="30739965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E29ACD9C-EC33-664E-A51E-FEB71247E219}" type="slidenum">
              <a:rPr lang="el-GR" smtClean="0"/>
              <a:t>59</a:t>
            </a:fld>
            <a:endParaRPr lang="el-GR"/>
          </a:p>
        </p:txBody>
      </p:sp>
    </p:spTree>
    <p:extLst>
      <p:ext uri="{BB962C8B-B14F-4D97-AF65-F5344CB8AC3E}">
        <p14:creationId xmlns:p14="http://schemas.microsoft.com/office/powerpoint/2010/main" val="25453609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i="0" dirty="0"/>
          </a:p>
        </p:txBody>
      </p:sp>
      <p:sp>
        <p:nvSpPr>
          <p:cNvPr id="4" name="Θέση αριθμού διαφάνειας 3"/>
          <p:cNvSpPr>
            <a:spLocks noGrp="1"/>
          </p:cNvSpPr>
          <p:nvPr>
            <p:ph type="sldNum" sz="quarter" idx="5"/>
          </p:nvPr>
        </p:nvSpPr>
        <p:spPr/>
        <p:txBody>
          <a:bodyPr/>
          <a:lstStyle/>
          <a:p>
            <a:fld id="{E29ACD9C-EC33-664E-A51E-FEB71247E219}" type="slidenum">
              <a:rPr lang="el-GR" smtClean="0"/>
              <a:t>60</a:t>
            </a:fld>
            <a:endParaRPr lang="el-GR"/>
          </a:p>
        </p:txBody>
      </p:sp>
    </p:spTree>
    <p:extLst>
      <p:ext uri="{BB962C8B-B14F-4D97-AF65-F5344CB8AC3E}">
        <p14:creationId xmlns:p14="http://schemas.microsoft.com/office/powerpoint/2010/main" val="2988897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Η </a:t>
            </a:r>
            <a:r>
              <a:rPr lang="en" dirty="0"/>
              <a:t>MASLD</a:t>
            </a:r>
            <a:r>
              <a:rPr lang="el-GR" dirty="0"/>
              <a:t> θεωρείται πλέον η συχνότερη χρόνια ηπατική νόσος.</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Με βάση αυτή τη πρόσφατη μετα-ανάλυση που δημοσιεύθηκε το 2023 στο </a:t>
            </a:r>
            <a:r>
              <a:rPr lang="en-US" dirty="0"/>
              <a:t>Hepatology, </a:t>
            </a:r>
            <a:r>
              <a:rPr lang="el-GR" dirty="0"/>
              <a:t>στην οποία </a:t>
            </a:r>
            <a:r>
              <a:rPr lang="el-GR" dirty="0" err="1"/>
              <a:t>συμπεριλήφθησαν</a:t>
            </a:r>
            <a:r>
              <a:rPr lang="el-GR" dirty="0"/>
              <a:t> μελέτες που δημοσιεύθηκαν τα τελευταία 30 έτη, την περίοδο (1990-2019), υπολογίστηκε πως ο παγκόσμιος επιπολασμός της </a:t>
            </a:r>
            <a:r>
              <a:rPr lang="en-US" dirty="0"/>
              <a:t>MASLD=30%, </a:t>
            </a:r>
            <a:r>
              <a:rPr lang="el-GR" dirty="0"/>
              <a:t>με γεωγραφική διακύμανση… </a:t>
            </a:r>
          </a:p>
        </p:txBody>
      </p:sp>
      <p:sp>
        <p:nvSpPr>
          <p:cNvPr id="4" name="Θέση αριθμού διαφάνειας 3"/>
          <p:cNvSpPr>
            <a:spLocks noGrp="1"/>
          </p:cNvSpPr>
          <p:nvPr>
            <p:ph type="sldNum" sz="quarter" idx="5"/>
          </p:nvPr>
        </p:nvSpPr>
        <p:spPr/>
        <p:txBody>
          <a:bodyPr/>
          <a:lstStyle/>
          <a:p>
            <a:fld id="{E29ACD9C-EC33-664E-A51E-FEB71247E219}" type="slidenum">
              <a:rPr lang="el-GR" smtClean="0"/>
              <a:t>5</a:t>
            </a:fld>
            <a:endParaRPr lang="el-GR"/>
          </a:p>
        </p:txBody>
      </p:sp>
    </p:spTree>
    <p:extLst>
      <p:ext uri="{BB962C8B-B14F-4D97-AF65-F5344CB8AC3E}">
        <p14:creationId xmlns:p14="http://schemas.microsoft.com/office/powerpoint/2010/main" val="1218959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Στην ίδια μετα-ανάλυση, όταν η συνολική περίοδος των 30 ετών χωρίστηκε σε υποπεριόδους...φάνηκε ότι ο παγκόσμιος επιπολασμός της </a:t>
            </a:r>
            <a:r>
              <a:rPr lang="en" dirty="0"/>
              <a:t>MASLD </a:t>
            </a:r>
            <a:r>
              <a:rPr lang="el-GR" dirty="0"/>
              <a:t>αυξήθηκε κατά +50%</a:t>
            </a:r>
            <a:r>
              <a:rPr lang="en-US" dirty="0"/>
              <a:t> </a:t>
            </a:r>
            <a:r>
              <a:rPr lang="el-GR" dirty="0"/>
              <a:t>από 25,26% το 1990-2006 σε 38,</a:t>
            </a:r>
            <a:r>
              <a:rPr lang="en-US" dirty="0"/>
              <a:t>2</a:t>
            </a:r>
            <a:r>
              <a:rPr lang="el-GR" dirty="0"/>
              <a:t>0% την περ</a:t>
            </a:r>
            <a:r>
              <a:rPr lang="en-US" dirty="0"/>
              <a:t>ί</a:t>
            </a:r>
            <a:r>
              <a:rPr lang="el-GR" dirty="0"/>
              <a:t>οδο 2016-2019.</a:t>
            </a:r>
            <a:endParaRPr lang="en-US" dirty="0"/>
          </a:p>
        </p:txBody>
      </p:sp>
      <p:sp>
        <p:nvSpPr>
          <p:cNvPr id="4" name="Θέση αριθμού διαφάνειας 3"/>
          <p:cNvSpPr>
            <a:spLocks noGrp="1"/>
          </p:cNvSpPr>
          <p:nvPr>
            <p:ph type="sldNum" sz="quarter" idx="5"/>
          </p:nvPr>
        </p:nvSpPr>
        <p:spPr/>
        <p:txBody>
          <a:bodyPr/>
          <a:lstStyle/>
          <a:p>
            <a:fld id="{E29ACD9C-EC33-664E-A51E-FEB71247E219}" type="slidenum">
              <a:rPr lang="el-GR" smtClean="0"/>
              <a:t>6</a:t>
            </a:fld>
            <a:endParaRPr lang="el-GR"/>
          </a:p>
        </p:txBody>
      </p:sp>
    </p:spTree>
    <p:extLst>
      <p:ext uri="{BB962C8B-B14F-4D97-AF65-F5344CB8AC3E}">
        <p14:creationId xmlns:p14="http://schemas.microsoft.com/office/powerpoint/2010/main" val="3931931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Η ταχεία αυτή αύξηση του επιπολασμού οφείλεται στην</a:t>
            </a:r>
            <a:r>
              <a:rPr lang="en-US" dirty="0"/>
              <a:t> </a:t>
            </a:r>
            <a:r>
              <a:rPr lang="el-GR" dirty="0"/>
              <a:t>πανδημία της παχυσαρκίας και του </a:t>
            </a:r>
            <a:r>
              <a:rPr lang="en" dirty="0"/>
              <a:t>T2DM</a:t>
            </a:r>
            <a:r>
              <a:rPr lang="el-GR" dirty="0"/>
              <a:t>, 2 μεταβολικά νοσήματα με τα οποία η </a:t>
            </a:r>
            <a:r>
              <a:rPr lang="en-US" dirty="0"/>
              <a:t>NAFLD</a:t>
            </a:r>
            <a:r>
              <a:rPr lang="el-GR" dirty="0"/>
              <a:t> κινείται παράλληλα</a:t>
            </a:r>
            <a:r>
              <a:rPr lang="en" dirty="0"/>
              <a:t>.</a:t>
            </a:r>
            <a:r>
              <a:rPr lang="el-GR" dirty="0"/>
              <a:t> </a:t>
            </a:r>
          </a:p>
          <a:p>
            <a:endParaRPr lang="el-GR" dirty="0"/>
          </a:p>
          <a:p>
            <a:r>
              <a:rPr lang="el-GR" dirty="0"/>
              <a:t>Ενώ στον γενικό πληθυσμό ο επιπολασμός της </a:t>
            </a:r>
            <a:r>
              <a:rPr lang="en-US" dirty="0"/>
              <a:t>NAFLD</a:t>
            </a:r>
            <a:r>
              <a:rPr lang="el-GR" dirty="0"/>
              <a:t> είναι.... </a:t>
            </a:r>
          </a:p>
          <a:p>
            <a:endParaRPr lang="el-GR" dirty="0"/>
          </a:p>
          <a:p>
            <a:r>
              <a:rPr lang="el-GR" dirty="0"/>
              <a:t>Στην παχυσαρκία είναι.... και στον </a:t>
            </a:r>
            <a:r>
              <a:rPr lang="en" dirty="0"/>
              <a:t>T2DM</a:t>
            </a:r>
            <a:r>
              <a:rPr lang="el-GR" dirty="0"/>
              <a:t>....</a:t>
            </a:r>
            <a:r>
              <a:rPr lang="en" dirty="0"/>
              <a:t> </a:t>
            </a:r>
            <a:endParaRPr lang="el-GR" dirty="0"/>
          </a:p>
          <a:p>
            <a:endParaRPr lang="el-GR" dirty="0"/>
          </a:p>
          <a:p>
            <a:endParaRPr lang="el-GR" dirty="0"/>
          </a:p>
        </p:txBody>
      </p:sp>
      <p:sp>
        <p:nvSpPr>
          <p:cNvPr id="4" name="Θέση αριθμού διαφάνειας 3"/>
          <p:cNvSpPr>
            <a:spLocks noGrp="1"/>
          </p:cNvSpPr>
          <p:nvPr>
            <p:ph type="sldNum" sz="quarter" idx="5"/>
          </p:nvPr>
        </p:nvSpPr>
        <p:spPr/>
        <p:txBody>
          <a:bodyPr/>
          <a:lstStyle/>
          <a:p>
            <a:fld id="{E29ACD9C-EC33-664E-A51E-FEB71247E219}" type="slidenum">
              <a:rPr lang="el-GR" smtClean="0"/>
              <a:t>7</a:t>
            </a:fld>
            <a:endParaRPr lang="el-GR"/>
          </a:p>
        </p:txBody>
      </p:sp>
    </p:spTree>
    <p:extLst>
      <p:ext uri="{BB962C8B-B14F-4D97-AF65-F5344CB8AC3E}">
        <p14:creationId xmlns:p14="http://schemas.microsoft.com/office/powerpoint/2010/main" val="829927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dirty="0"/>
              <a:t>Επομένως η </a:t>
            </a:r>
            <a:r>
              <a:rPr lang="en-US" sz="1200" dirty="0"/>
              <a:t>MASLD </a:t>
            </a:r>
            <a:r>
              <a:rPr lang="el-GR" sz="1200" dirty="0"/>
              <a:t>είναι στενά συνδεδεμένη με μεταβολικούς παράγοντες κινδύνου όπως π.χ., η παχυσαρκία,...που συμβάλουν στην εμφάνιση της απλή στεάτωση αλλά και στην εξέλιξη προς </a:t>
            </a:r>
            <a:r>
              <a:rPr lang="en-US" sz="1200" dirty="0"/>
              <a:t>NASH.</a:t>
            </a:r>
            <a:endParaRPr lang="el-GR" sz="1200" dirty="0"/>
          </a:p>
          <a:p>
            <a:endParaRPr lang="el-GR" sz="1200" dirty="0"/>
          </a:p>
          <a:p>
            <a:r>
              <a:rPr lang="el-GR" sz="1200" dirty="0"/>
              <a:t>Αντίστροφα, η </a:t>
            </a:r>
            <a:r>
              <a:rPr lang="en-US" sz="1200" dirty="0"/>
              <a:t>MASLD </a:t>
            </a:r>
            <a:r>
              <a:rPr lang="el-GR" sz="1200" dirty="0"/>
              <a:t>αποτελεί παράγοντα κινδύνου για την IR, και η </a:t>
            </a:r>
            <a:r>
              <a:rPr lang="en-US" sz="1200" dirty="0"/>
              <a:t>M</a:t>
            </a:r>
            <a:r>
              <a:rPr lang="el-GR" sz="1200" dirty="0"/>
              <a:t>ASH αποτελεί επίσης παράγοντα κινδύνου για την εξέλιξη από IR σε T2DM...μια αμφίδρομη συσχέτιση.</a:t>
            </a:r>
          </a:p>
          <a:p>
            <a:endParaRPr lang="el-GR" sz="1200" dirty="0"/>
          </a:p>
          <a:p>
            <a:r>
              <a:rPr lang="el-GR" sz="1200" dirty="0"/>
              <a:t>Περίπου το 60% των περιπτώσεων </a:t>
            </a:r>
            <a:r>
              <a:rPr lang="en-US" sz="1200" dirty="0"/>
              <a:t>MAS</a:t>
            </a:r>
            <a:r>
              <a:rPr lang="el-GR" sz="1200" dirty="0"/>
              <a:t>LD είναι απλή στεάτωση, ενώ η </a:t>
            </a:r>
            <a:r>
              <a:rPr lang="en-US" sz="1200" dirty="0"/>
              <a:t>M</a:t>
            </a:r>
            <a:r>
              <a:rPr lang="el-GR" sz="1200" dirty="0"/>
              <a:t>ASH εμφανίζεται στο 25-40%. </a:t>
            </a:r>
            <a:endParaRPr lang="en-US" sz="1200" dirty="0"/>
          </a:p>
          <a:p>
            <a:endParaRPr lang="en-US" sz="1200" dirty="0"/>
          </a:p>
          <a:p>
            <a:r>
              <a:rPr lang="el-GR" sz="1200" dirty="0"/>
              <a:t>Από τους ασθενείς με </a:t>
            </a:r>
            <a:r>
              <a:rPr lang="en-US" sz="1200" dirty="0"/>
              <a:t>M</a:t>
            </a:r>
            <a:r>
              <a:rPr lang="el-GR" sz="1200" dirty="0"/>
              <a:t>ASH, το 25-35% αναπτύσσουν ίνωση &lt; </a:t>
            </a:r>
            <a:r>
              <a:rPr lang="en-US" sz="1200" dirty="0"/>
              <a:t>F3</a:t>
            </a:r>
            <a:r>
              <a:rPr lang="el-GR" sz="1200" dirty="0"/>
              <a:t>. </a:t>
            </a:r>
            <a:endParaRPr lang="en-US" sz="1200" dirty="0"/>
          </a:p>
          <a:p>
            <a:endParaRPr lang="en-US" sz="1200" dirty="0"/>
          </a:p>
          <a:p>
            <a:r>
              <a:rPr lang="el-GR" sz="1200" dirty="0"/>
              <a:t>Προχωρημ</a:t>
            </a:r>
            <a:r>
              <a:rPr lang="en-US" sz="1200" dirty="0"/>
              <a:t>έ</a:t>
            </a:r>
            <a:r>
              <a:rPr lang="el-GR" sz="1200" dirty="0"/>
              <a:t>νη ίνωση ή κίρρωση θα αναπτ</a:t>
            </a:r>
            <a:r>
              <a:rPr lang="en-US" sz="1200" dirty="0"/>
              <a:t>ύ</a:t>
            </a:r>
            <a:r>
              <a:rPr lang="el-GR" sz="1200" dirty="0"/>
              <a:t>ξει το 9-20% των ασθενών με</a:t>
            </a:r>
            <a:r>
              <a:rPr lang="en-US" sz="1200" dirty="0"/>
              <a:t> M</a:t>
            </a:r>
            <a:r>
              <a:rPr lang="el-GR" sz="1200" dirty="0"/>
              <a:t>ASH. </a:t>
            </a:r>
            <a:endParaRPr lang="en-US" sz="1200" dirty="0"/>
          </a:p>
          <a:p>
            <a:endParaRPr lang="en-US" sz="1200" dirty="0"/>
          </a:p>
          <a:p>
            <a:r>
              <a:rPr lang="el-GR" sz="1200" dirty="0"/>
              <a:t>Περίπου το 0,5% των ασθενών με </a:t>
            </a:r>
            <a:r>
              <a:rPr lang="en-US" sz="1200" dirty="0"/>
              <a:t>MAS</a:t>
            </a:r>
            <a:r>
              <a:rPr lang="el-GR" sz="1200" dirty="0"/>
              <a:t>LD και το 2,8% των ασθενών με </a:t>
            </a:r>
            <a:r>
              <a:rPr lang="en-US" sz="1200" dirty="0"/>
              <a:t>M</a:t>
            </a:r>
            <a:r>
              <a:rPr lang="el-GR" sz="1200" dirty="0"/>
              <a:t>ASH αναπτύσσουν HCC.</a:t>
            </a:r>
          </a:p>
          <a:p>
            <a:endParaRPr lang="el-GR" dirty="0"/>
          </a:p>
        </p:txBody>
      </p:sp>
      <p:sp>
        <p:nvSpPr>
          <p:cNvPr id="4" name="Θέση αριθμού διαφάνειας 3"/>
          <p:cNvSpPr>
            <a:spLocks noGrp="1"/>
          </p:cNvSpPr>
          <p:nvPr>
            <p:ph type="sldNum" sz="quarter" idx="5"/>
          </p:nvPr>
        </p:nvSpPr>
        <p:spPr/>
        <p:txBody>
          <a:bodyPr/>
          <a:lstStyle/>
          <a:p>
            <a:fld id="{E29ACD9C-EC33-664E-A51E-FEB71247E219}" type="slidenum">
              <a:rPr lang="el-GR" smtClean="0"/>
              <a:t>8</a:t>
            </a:fld>
            <a:endParaRPr lang="el-GR"/>
          </a:p>
        </p:txBody>
      </p:sp>
    </p:spTree>
    <p:extLst>
      <p:ext uri="{BB962C8B-B14F-4D97-AF65-F5344CB8AC3E}">
        <p14:creationId xmlns:p14="http://schemas.microsoft.com/office/powerpoint/2010/main" val="4079228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Η </a:t>
            </a:r>
            <a:r>
              <a:rPr lang="en-US" dirty="0"/>
              <a:t>MASLD </a:t>
            </a:r>
            <a:r>
              <a:rPr lang="el-GR" dirty="0"/>
              <a:t>είναι μια πολυπαραγοντική νόσος, δηλαδή πολλαπλοί παράγοντες ή «</a:t>
            </a:r>
            <a:r>
              <a:rPr lang="el-GR" dirty="0" err="1"/>
              <a:t>χτυπ</a:t>
            </a:r>
            <a:r>
              <a:rPr lang="en-US" dirty="0"/>
              <a:t>ή</a:t>
            </a:r>
            <a:r>
              <a:rPr lang="el-GR" dirty="0"/>
              <a:t>ματα» δρουν ταυτόχρονα…</a:t>
            </a:r>
          </a:p>
          <a:p>
            <a:endParaRPr lang="el-GR" dirty="0"/>
          </a:p>
          <a:p>
            <a:r>
              <a:rPr lang="el-GR" dirty="0"/>
              <a:t>Σίγουρα οι μεταβολικοί παράγοντες (</a:t>
            </a:r>
            <a:r>
              <a:rPr lang="en-US" dirty="0"/>
              <a:t>IR, </a:t>
            </a:r>
            <a:r>
              <a:rPr lang="el-GR" dirty="0" err="1"/>
              <a:t>υπερινσουλιναιμία</a:t>
            </a:r>
            <a:r>
              <a:rPr lang="el-GR" dirty="0"/>
              <a:t>, παχυσαρκία) συνδέονται στενά με τη </a:t>
            </a:r>
            <a:r>
              <a:rPr lang="en-US" dirty="0"/>
              <a:t>MASLD</a:t>
            </a:r>
            <a:r>
              <a:rPr lang="el-GR" dirty="0"/>
              <a:t> και παίζουν σημαντικό ρόλο</a:t>
            </a:r>
            <a:r>
              <a:rPr lang="en-US" dirty="0"/>
              <a:t>, </a:t>
            </a:r>
            <a:r>
              <a:rPr lang="el-GR" dirty="0" err="1"/>
              <a:t>ωστ</a:t>
            </a:r>
            <a:r>
              <a:rPr lang="en-US" dirty="0"/>
              <a:t>ό</a:t>
            </a:r>
            <a:r>
              <a:rPr lang="el-GR" dirty="0"/>
              <a:t>σο και άλλοι πολλοί παράγοντες, π.χ.,...και επίσης η σαρκοπενία ή η </a:t>
            </a:r>
            <a:r>
              <a:rPr lang="en-US" dirty="0"/>
              <a:t>SO</a:t>
            </a:r>
            <a:r>
              <a:rPr lang="el-GR" dirty="0"/>
              <a:t> που θα αναλύσουμε σήμερα μπορεί να οδηγήσουν στην εμφάνιση της </a:t>
            </a:r>
            <a:r>
              <a:rPr lang="en-US" dirty="0"/>
              <a:t>MASLD. </a:t>
            </a:r>
            <a:endParaRPr lang="el-GR" dirty="0"/>
          </a:p>
        </p:txBody>
      </p:sp>
      <p:sp>
        <p:nvSpPr>
          <p:cNvPr id="4" name="Θέση αριθμού διαφάνειας 3"/>
          <p:cNvSpPr>
            <a:spLocks noGrp="1"/>
          </p:cNvSpPr>
          <p:nvPr>
            <p:ph type="sldNum" sz="quarter" idx="5"/>
          </p:nvPr>
        </p:nvSpPr>
        <p:spPr/>
        <p:txBody>
          <a:bodyPr/>
          <a:lstStyle/>
          <a:p>
            <a:fld id="{E29ACD9C-EC33-664E-A51E-FEB71247E219}" type="slidenum">
              <a:rPr lang="el-GR" smtClean="0"/>
              <a:t>9</a:t>
            </a:fld>
            <a:endParaRPr lang="el-GR"/>
          </a:p>
        </p:txBody>
      </p:sp>
    </p:spTree>
    <p:extLst>
      <p:ext uri="{BB962C8B-B14F-4D97-AF65-F5344CB8AC3E}">
        <p14:creationId xmlns:p14="http://schemas.microsoft.com/office/powerpoint/2010/main" val="1829404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Η </a:t>
            </a:r>
            <a:r>
              <a:rPr lang="en-US" dirty="0"/>
              <a:t>NAFLD </a:t>
            </a:r>
            <a:r>
              <a:rPr lang="el-GR" dirty="0"/>
              <a:t>είναι μια πολυσυστηματική νόσος, δηλαδή επηρεάζεται αλλά και επηρεάζει πολλά διαφορετικά όργανα και προδιαθέτει στην εμφάνιση πολλών νοσημάτων....</a:t>
            </a:r>
          </a:p>
          <a:p>
            <a:endParaRPr lang="el-GR" dirty="0"/>
          </a:p>
          <a:p>
            <a:r>
              <a:rPr lang="el-GR" dirty="0"/>
              <a:t>Οι 3 κύριες αιτίες θανάτου ασθενών με </a:t>
            </a:r>
            <a:r>
              <a:rPr lang="en-US" dirty="0"/>
              <a:t>MASLD </a:t>
            </a:r>
            <a:r>
              <a:rPr lang="el-GR" dirty="0"/>
              <a:t>είναι...</a:t>
            </a:r>
          </a:p>
        </p:txBody>
      </p:sp>
      <p:sp>
        <p:nvSpPr>
          <p:cNvPr id="4" name="Θέση αριθμού διαφάνειας 3"/>
          <p:cNvSpPr>
            <a:spLocks noGrp="1"/>
          </p:cNvSpPr>
          <p:nvPr>
            <p:ph type="sldNum" sz="quarter" idx="5"/>
          </p:nvPr>
        </p:nvSpPr>
        <p:spPr/>
        <p:txBody>
          <a:bodyPr/>
          <a:lstStyle/>
          <a:p>
            <a:fld id="{E29ACD9C-EC33-664E-A51E-FEB71247E219}" type="slidenum">
              <a:rPr lang="el-GR" smtClean="0"/>
              <a:t>10</a:t>
            </a:fld>
            <a:endParaRPr lang="el-GR"/>
          </a:p>
        </p:txBody>
      </p:sp>
    </p:spTree>
    <p:extLst>
      <p:ext uri="{BB962C8B-B14F-4D97-AF65-F5344CB8AC3E}">
        <p14:creationId xmlns:p14="http://schemas.microsoft.com/office/powerpoint/2010/main" val="3128746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9EE4D19D-8BB4-3749-8A1F-624375B31C84}" type="datetimeFigureOut">
              <a:rPr lang="el-GR" smtClean="0"/>
              <a:t>16/1/25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CED5C13-A8F2-0141-BA26-6C09787F7E03}" type="slidenum">
              <a:rPr lang="el-GR" smtClean="0"/>
              <a:t>‹#›</a:t>
            </a:fld>
            <a:endParaRPr lang="el-GR"/>
          </a:p>
        </p:txBody>
      </p:sp>
    </p:spTree>
    <p:extLst>
      <p:ext uri="{BB962C8B-B14F-4D97-AF65-F5344CB8AC3E}">
        <p14:creationId xmlns:p14="http://schemas.microsoft.com/office/powerpoint/2010/main" val="3273367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9EE4D19D-8BB4-3749-8A1F-624375B31C84}" type="datetimeFigureOut">
              <a:rPr lang="el-GR" smtClean="0"/>
              <a:t>16/1/25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CED5C13-A8F2-0141-BA26-6C09787F7E03}" type="slidenum">
              <a:rPr lang="el-GR" smtClean="0"/>
              <a:t>‹#›</a:t>
            </a:fld>
            <a:endParaRPr lang="el-GR"/>
          </a:p>
        </p:txBody>
      </p:sp>
    </p:spTree>
    <p:extLst>
      <p:ext uri="{BB962C8B-B14F-4D97-AF65-F5344CB8AC3E}">
        <p14:creationId xmlns:p14="http://schemas.microsoft.com/office/powerpoint/2010/main" val="4190541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9EE4D19D-8BB4-3749-8A1F-624375B31C84}" type="datetimeFigureOut">
              <a:rPr lang="el-GR" smtClean="0"/>
              <a:t>16/1/25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CED5C13-A8F2-0141-BA26-6C09787F7E03}" type="slidenum">
              <a:rPr lang="el-GR" smtClean="0"/>
              <a:t>‹#›</a:t>
            </a:fld>
            <a:endParaRPr lang="el-GR"/>
          </a:p>
        </p:txBody>
      </p:sp>
    </p:spTree>
    <p:extLst>
      <p:ext uri="{BB962C8B-B14F-4D97-AF65-F5344CB8AC3E}">
        <p14:creationId xmlns:p14="http://schemas.microsoft.com/office/powerpoint/2010/main" val="3289768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9EE4D19D-8BB4-3749-8A1F-624375B31C84}" type="datetimeFigureOut">
              <a:rPr lang="el-GR" smtClean="0"/>
              <a:t>16/1/25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CED5C13-A8F2-0141-BA26-6C09787F7E03}" type="slidenum">
              <a:rPr lang="el-GR" smtClean="0"/>
              <a:t>‹#›</a:t>
            </a:fld>
            <a:endParaRPr lang="el-GR"/>
          </a:p>
        </p:txBody>
      </p:sp>
    </p:spTree>
    <p:extLst>
      <p:ext uri="{BB962C8B-B14F-4D97-AF65-F5344CB8AC3E}">
        <p14:creationId xmlns:p14="http://schemas.microsoft.com/office/powerpoint/2010/main" val="1629313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9EE4D19D-8BB4-3749-8A1F-624375B31C84}" type="datetimeFigureOut">
              <a:rPr lang="el-GR" smtClean="0"/>
              <a:t>16/1/25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CED5C13-A8F2-0141-BA26-6C09787F7E03}" type="slidenum">
              <a:rPr lang="el-GR" smtClean="0"/>
              <a:t>‹#›</a:t>
            </a:fld>
            <a:endParaRPr lang="el-GR"/>
          </a:p>
        </p:txBody>
      </p:sp>
    </p:spTree>
    <p:extLst>
      <p:ext uri="{BB962C8B-B14F-4D97-AF65-F5344CB8AC3E}">
        <p14:creationId xmlns:p14="http://schemas.microsoft.com/office/powerpoint/2010/main" val="1191244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9EE4D19D-8BB4-3749-8A1F-624375B31C84}" type="datetimeFigureOut">
              <a:rPr lang="el-GR" smtClean="0"/>
              <a:t>16/1/25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ACED5C13-A8F2-0141-BA26-6C09787F7E03}" type="slidenum">
              <a:rPr lang="el-GR" smtClean="0"/>
              <a:t>‹#›</a:t>
            </a:fld>
            <a:endParaRPr lang="el-GR"/>
          </a:p>
        </p:txBody>
      </p:sp>
    </p:spTree>
    <p:extLst>
      <p:ext uri="{BB962C8B-B14F-4D97-AF65-F5344CB8AC3E}">
        <p14:creationId xmlns:p14="http://schemas.microsoft.com/office/powerpoint/2010/main" val="1073138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9EE4D19D-8BB4-3749-8A1F-624375B31C84}" type="datetimeFigureOut">
              <a:rPr lang="el-GR" smtClean="0"/>
              <a:t>16/1/25</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ACED5C13-A8F2-0141-BA26-6C09787F7E03}" type="slidenum">
              <a:rPr lang="el-GR" smtClean="0"/>
              <a:t>‹#›</a:t>
            </a:fld>
            <a:endParaRPr lang="el-GR"/>
          </a:p>
        </p:txBody>
      </p:sp>
    </p:spTree>
    <p:extLst>
      <p:ext uri="{BB962C8B-B14F-4D97-AF65-F5344CB8AC3E}">
        <p14:creationId xmlns:p14="http://schemas.microsoft.com/office/powerpoint/2010/main" val="3828498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9EE4D19D-8BB4-3749-8A1F-624375B31C84}" type="datetimeFigureOut">
              <a:rPr lang="el-GR" smtClean="0"/>
              <a:t>16/1/25</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ACED5C13-A8F2-0141-BA26-6C09787F7E03}" type="slidenum">
              <a:rPr lang="el-GR" smtClean="0"/>
              <a:t>‹#›</a:t>
            </a:fld>
            <a:endParaRPr lang="el-GR"/>
          </a:p>
        </p:txBody>
      </p:sp>
    </p:spTree>
    <p:extLst>
      <p:ext uri="{BB962C8B-B14F-4D97-AF65-F5344CB8AC3E}">
        <p14:creationId xmlns:p14="http://schemas.microsoft.com/office/powerpoint/2010/main" val="1914611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E4D19D-8BB4-3749-8A1F-624375B31C84}" type="datetimeFigureOut">
              <a:rPr lang="el-GR" smtClean="0"/>
              <a:t>16/1/25</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ACED5C13-A8F2-0141-BA26-6C09787F7E03}" type="slidenum">
              <a:rPr lang="el-GR" smtClean="0"/>
              <a:t>‹#›</a:t>
            </a:fld>
            <a:endParaRPr lang="el-GR"/>
          </a:p>
        </p:txBody>
      </p:sp>
    </p:spTree>
    <p:extLst>
      <p:ext uri="{BB962C8B-B14F-4D97-AF65-F5344CB8AC3E}">
        <p14:creationId xmlns:p14="http://schemas.microsoft.com/office/powerpoint/2010/main" val="1798985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9EE4D19D-8BB4-3749-8A1F-624375B31C84}" type="datetimeFigureOut">
              <a:rPr lang="el-GR" smtClean="0"/>
              <a:t>16/1/25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ACED5C13-A8F2-0141-BA26-6C09787F7E03}" type="slidenum">
              <a:rPr lang="el-GR" smtClean="0"/>
              <a:t>‹#›</a:t>
            </a:fld>
            <a:endParaRPr lang="el-GR"/>
          </a:p>
        </p:txBody>
      </p:sp>
    </p:spTree>
    <p:extLst>
      <p:ext uri="{BB962C8B-B14F-4D97-AF65-F5344CB8AC3E}">
        <p14:creationId xmlns:p14="http://schemas.microsoft.com/office/powerpoint/2010/main" val="3146631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9EE4D19D-8BB4-3749-8A1F-624375B31C84}" type="datetimeFigureOut">
              <a:rPr lang="el-GR" smtClean="0"/>
              <a:t>16/1/25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ACED5C13-A8F2-0141-BA26-6C09787F7E03}" type="slidenum">
              <a:rPr lang="el-GR" smtClean="0"/>
              <a:t>‹#›</a:t>
            </a:fld>
            <a:endParaRPr lang="el-GR"/>
          </a:p>
        </p:txBody>
      </p:sp>
    </p:spTree>
    <p:extLst>
      <p:ext uri="{BB962C8B-B14F-4D97-AF65-F5344CB8AC3E}">
        <p14:creationId xmlns:p14="http://schemas.microsoft.com/office/powerpoint/2010/main" val="3632014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E4D19D-8BB4-3749-8A1F-624375B31C84}" type="datetimeFigureOut">
              <a:rPr lang="el-GR" smtClean="0"/>
              <a:t>16/1/25</a:t>
            </a:fld>
            <a:endParaRPr lang="el-G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D5C13-A8F2-0141-BA26-6C09787F7E03}" type="slidenum">
              <a:rPr lang="el-GR" smtClean="0"/>
              <a:t>‹#›</a:t>
            </a:fld>
            <a:endParaRPr lang="el-GR"/>
          </a:p>
        </p:txBody>
      </p:sp>
    </p:spTree>
    <p:extLst>
      <p:ext uri="{BB962C8B-B14F-4D97-AF65-F5344CB8AC3E}">
        <p14:creationId xmlns:p14="http://schemas.microsoft.com/office/powerpoint/2010/main" val="25998028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9A8142D-B73C-8D83-3306-4C7FE3699AD3}"/>
              </a:ext>
            </a:extLst>
          </p:cNvPr>
          <p:cNvSpPr>
            <a:spLocks noGrp="1"/>
          </p:cNvSpPr>
          <p:nvPr>
            <p:ph type="ctrTitle"/>
          </p:nvPr>
        </p:nvSpPr>
        <p:spPr>
          <a:xfrm>
            <a:off x="775623" y="3041077"/>
            <a:ext cx="10640754" cy="775845"/>
          </a:xfrm>
        </p:spPr>
        <p:txBody>
          <a:bodyPr anchor="b">
            <a:normAutofit/>
          </a:bodyPr>
          <a:lstStyle/>
          <a:p>
            <a:r>
              <a:rPr lang="en-US" sz="3600" b="1" dirty="0"/>
              <a:t>Sarcopenia, Sarcopenic Obesity, and MASLD</a:t>
            </a:r>
            <a:endParaRPr lang="el-GR" sz="3600" b="1" dirty="0"/>
          </a:p>
        </p:txBody>
      </p:sp>
      <p:pic>
        <p:nvPicPr>
          <p:cNvPr id="5" name="Εικόνα 4" descr="Εικόνα που περιέχει κείμενο, γραμματοσειρά, στιγμιότυπο οθόνης&#10;&#10;Περιγραφή που δημιουργήθηκε αυτόματα">
            <a:extLst>
              <a:ext uri="{FF2B5EF4-FFF2-40B4-BE49-F238E27FC236}">
                <a16:creationId xmlns:a16="http://schemas.microsoft.com/office/drawing/2014/main" id="{56CB3AF4-9EE9-03BD-8C41-74464421575E}"/>
              </a:ext>
            </a:extLst>
          </p:cNvPr>
          <p:cNvPicPr>
            <a:picLocks noChangeAspect="1"/>
          </p:cNvPicPr>
          <p:nvPr/>
        </p:nvPicPr>
        <p:blipFill>
          <a:blip r:embed="rId3"/>
          <a:stretch>
            <a:fillRect/>
          </a:stretch>
        </p:blipFill>
        <p:spPr>
          <a:xfrm>
            <a:off x="-305" y="0"/>
            <a:ext cx="8052864" cy="2254803"/>
          </a:xfrm>
          <a:prstGeom prst="rect">
            <a:avLst/>
          </a:prstGeom>
        </p:spPr>
      </p:pic>
      <p:sp>
        <p:nvSpPr>
          <p:cNvPr id="7" name="TextBox 6">
            <a:extLst>
              <a:ext uri="{FF2B5EF4-FFF2-40B4-BE49-F238E27FC236}">
                <a16:creationId xmlns:a16="http://schemas.microsoft.com/office/drawing/2014/main" id="{37727E6D-BC96-1031-1DC1-9EEFB968AAE5}"/>
              </a:ext>
            </a:extLst>
          </p:cNvPr>
          <p:cNvSpPr txBox="1"/>
          <p:nvPr/>
        </p:nvSpPr>
        <p:spPr>
          <a:xfrm>
            <a:off x="3838340" y="4603196"/>
            <a:ext cx="7578037" cy="923330"/>
          </a:xfrm>
          <a:prstGeom prst="rect">
            <a:avLst/>
          </a:prstGeom>
          <a:noFill/>
        </p:spPr>
        <p:txBody>
          <a:bodyPr wrap="square">
            <a:spAutoFit/>
          </a:bodyPr>
          <a:lstStyle/>
          <a:p>
            <a:r>
              <a:rPr lang="el-GR" sz="1800" dirty="0">
                <a:solidFill>
                  <a:schemeClr val="tx1"/>
                </a:solidFill>
              </a:rPr>
              <a:t>Ηλίας Δ. Βαχλιώτης</a:t>
            </a:r>
          </a:p>
          <a:p>
            <a:r>
              <a:rPr lang="el-GR" sz="1800" dirty="0">
                <a:solidFill>
                  <a:schemeClr val="tx1"/>
                </a:solidFill>
              </a:rPr>
              <a:t>Υποψήφιος Διδάκτωρ, Α΄ Εργαστήριο Φαρμακολογίας, Τμήμα Ιατρικής Α.Π.Θ.</a:t>
            </a:r>
          </a:p>
          <a:p>
            <a:r>
              <a:rPr lang="el-GR" sz="1800" dirty="0">
                <a:solidFill>
                  <a:schemeClr val="tx1"/>
                </a:solidFill>
              </a:rPr>
              <a:t>Ειδικευόμενος Γαστρεντερολογίας 424 ΓΣΝΕ</a:t>
            </a:r>
            <a:r>
              <a:rPr lang="en-US" sz="1800" dirty="0">
                <a:solidFill>
                  <a:schemeClr val="tx1"/>
                </a:solidFill>
              </a:rPr>
              <a:t>, </a:t>
            </a:r>
            <a:r>
              <a:rPr lang="el-GR" sz="1800" dirty="0">
                <a:solidFill>
                  <a:schemeClr val="tx1"/>
                </a:solidFill>
              </a:rPr>
              <a:t>Θεσσαλονίκη</a:t>
            </a:r>
            <a:endParaRPr lang="en-US" sz="1800" dirty="0">
              <a:solidFill>
                <a:schemeClr val="tx1"/>
              </a:solidFill>
            </a:endParaRPr>
          </a:p>
        </p:txBody>
      </p:sp>
    </p:spTree>
    <p:extLst>
      <p:ext uri="{BB962C8B-B14F-4D97-AF65-F5344CB8AC3E}">
        <p14:creationId xmlns:p14="http://schemas.microsoft.com/office/powerpoint/2010/main" val="2768111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747ED58-A31F-CCDC-87B8-3F148294E739}"/>
              </a:ext>
            </a:extLst>
          </p:cNvPr>
          <p:cNvSpPr txBox="1"/>
          <p:nvPr/>
        </p:nvSpPr>
        <p:spPr>
          <a:xfrm>
            <a:off x="4310301" y="84083"/>
            <a:ext cx="3571398" cy="461665"/>
          </a:xfrm>
          <a:prstGeom prst="rect">
            <a:avLst/>
          </a:prstGeom>
          <a:noFill/>
        </p:spPr>
        <p:txBody>
          <a:bodyPr wrap="square" rtlCol="0">
            <a:spAutoFit/>
          </a:bodyPr>
          <a:lstStyle/>
          <a:p>
            <a:pPr algn="ctr"/>
            <a:r>
              <a:rPr lang="el-GR" sz="2400" b="1" dirty="0"/>
              <a:t>Παθογένεια της </a:t>
            </a:r>
            <a:r>
              <a:rPr lang="en-US" sz="2400" b="1" dirty="0"/>
              <a:t>MASLD</a:t>
            </a:r>
          </a:p>
        </p:txBody>
      </p:sp>
      <p:pic>
        <p:nvPicPr>
          <p:cNvPr id="17" name="Εικόνα 16" descr="Εικόνα που περιέχει μπαλόνι, κείμενο&#10;&#10;Περιγραφή που δημιουργήθηκε αυτόματα">
            <a:extLst>
              <a:ext uri="{FF2B5EF4-FFF2-40B4-BE49-F238E27FC236}">
                <a16:creationId xmlns:a16="http://schemas.microsoft.com/office/drawing/2014/main" id="{36685259-8DDF-3B35-CD3A-318C0FF6D6DA}"/>
              </a:ext>
            </a:extLst>
          </p:cNvPr>
          <p:cNvPicPr>
            <a:picLocks noChangeAspect="1"/>
          </p:cNvPicPr>
          <p:nvPr/>
        </p:nvPicPr>
        <p:blipFill>
          <a:blip r:embed="rId3"/>
          <a:stretch>
            <a:fillRect/>
          </a:stretch>
        </p:blipFill>
        <p:spPr>
          <a:xfrm>
            <a:off x="1434662" y="1018768"/>
            <a:ext cx="5686096" cy="5148972"/>
          </a:xfrm>
          <a:prstGeom prst="rect">
            <a:avLst/>
          </a:prstGeom>
        </p:spPr>
      </p:pic>
      <p:sp>
        <p:nvSpPr>
          <p:cNvPr id="19" name="TextBox 18">
            <a:extLst>
              <a:ext uri="{FF2B5EF4-FFF2-40B4-BE49-F238E27FC236}">
                <a16:creationId xmlns:a16="http://schemas.microsoft.com/office/drawing/2014/main" id="{48088A1D-89D4-C5B7-E603-CC2C91A57884}"/>
              </a:ext>
            </a:extLst>
          </p:cNvPr>
          <p:cNvSpPr txBox="1"/>
          <p:nvPr/>
        </p:nvSpPr>
        <p:spPr>
          <a:xfrm>
            <a:off x="126124" y="1018768"/>
            <a:ext cx="2617076" cy="338554"/>
          </a:xfrm>
          <a:prstGeom prst="rect">
            <a:avLst/>
          </a:prstGeom>
          <a:solidFill>
            <a:schemeClr val="accent5">
              <a:lumMod val="40000"/>
              <a:lumOff val="60000"/>
            </a:schemeClr>
          </a:solidFill>
          <a:ln>
            <a:solidFill>
              <a:srgbClr val="FF0000"/>
            </a:solidFill>
          </a:ln>
        </p:spPr>
        <p:txBody>
          <a:bodyPr wrap="square">
            <a:spAutoFit/>
          </a:bodyPr>
          <a:lstStyle/>
          <a:p>
            <a:pPr algn="ctr"/>
            <a:r>
              <a:rPr lang="el-GR" sz="1600" b="1" dirty="0">
                <a:solidFill>
                  <a:srgbClr val="FF0000"/>
                </a:solidFill>
              </a:rPr>
              <a:t>Πολυσυστηματική νόσος</a:t>
            </a:r>
            <a:endParaRPr lang="el-GR" sz="1600" dirty="0"/>
          </a:p>
        </p:txBody>
      </p:sp>
      <p:sp>
        <p:nvSpPr>
          <p:cNvPr id="20" name="TextBox 19">
            <a:extLst>
              <a:ext uri="{FF2B5EF4-FFF2-40B4-BE49-F238E27FC236}">
                <a16:creationId xmlns:a16="http://schemas.microsoft.com/office/drawing/2014/main" id="{01BA155C-65B7-903D-9FD7-30329ADBFD9E}"/>
              </a:ext>
            </a:extLst>
          </p:cNvPr>
          <p:cNvSpPr txBox="1"/>
          <p:nvPr/>
        </p:nvSpPr>
        <p:spPr>
          <a:xfrm>
            <a:off x="5583711" y="5890741"/>
            <a:ext cx="1726326" cy="276999"/>
          </a:xfrm>
          <a:prstGeom prst="rect">
            <a:avLst/>
          </a:prstGeom>
          <a:noFill/>
        </p:spPr>
        <p:txBody>
          <a:bodyPr wrap="square">
            <a:spAutoFit/>
          </a:bodyPr>
          <a:lstStyle/>
          <a:p>
            <a:r>
              <a:rPr lang="en-US" sz="1200" i="1" dirty="0">
                <a:latin typeface="Times New Roman" panose="02020603050405020304" pitchFamily="18" charset="0"/>
                <a:cs typeface="Times New Roman" panose="02020603050405020304" pitchFamily="18" charset="0"/>
              </a:rPr>
              <a:t>Adams</a:t>
            </a:r>
            <a:r>
              <a:rPr lang="en" sz="1200" i="1" dirty="0">
                <a:effectLst/>
                <a:latin typeface="Times New Roman" panose="02020603050405020304" pitchFamily="18" charset="0"/>
                <a:cs typeface="Times New Roman" panose="02020603050405020304" pitchFamily="18" charset="0"/>
              </a:rPr>
              <a:t> et al. Gut 2017</a:t>
            </a:r>
          </a:p>
        </p:txBody>
      </p:sp>
      <p:sp>
        <p:nvSpPr>
          <p:cNvPr id="2" name="TextBox 1">
            <a:extLst>
              <a:ext uri="{FF2B5EF4-FFF2-40B4-BE49-F238E27FC236}">
                <a16:creationId xmlns:a16="http://schemas.microsoft.com/office/drawing/2014/main" id="{E27B8A62-926C-340A-9ED3-CBECB7438154}"/>
              </a:ext>
            </a:extLst>
          </p:cNvPr>
          <p:cNvSpPr txBox="1"/>
          <p:nvPr/>
        </p:nvSpPr>
        <p:spPr>
          <a:xfrm>
            <a:off x="7187527" y="1518865"/>
            <a:ext cx="4801801" cy="1600438"/>
          </a:xfrm>
          <a:prstGeom prst="rect">
            <a:avLst/>
          </a:prstGeom>
          <a:solidFill>
            <a:schemeClr val="accent5">
              <a:lumMod val="40000"/>
              <a:lumOff val="60000"/>
            </a:schemeClr>
          </a:solidFill>
          <a:ln>
            <a:solidFill>
              <a:srgbClr val="FF0000"/>
            </a:solidFill>
          </a:ln>
        </p:spPr>
        <p:txBody>
          <a:bodyPr wrap="square" rtlCol="0">
            <a:spAutoFit/>
          </a:bodyPr>
          <a:lstStyle/>
          <a:p>
            <a:r>
              <a:rPr lang="el-GR" sz="1600" b="1" dirty="0"/>
              <a:t>Οι 3 κ</a:t>
            </a:r>
            <a:r>
              <a:rPr lang="en-US" sz="1600" b="1" dirty="0"/>
              <a:t>ύ</a:t>
            </a:r>
            <a:r>
              <a:rPr lang="el-GR" sz="1600" b="1" dirty="0"/>
              <a:t>ριες αιτίες θανάτου ασθενών με </a:t>
            </a:r>
            <a:r>
              <a:rPr lang="en-US" sz="1600" b="1" dirty="0"/>
              <a:t>MASLD </a:t>
            </a:r>
            <a:r>
              <a:rPr lang="el-GR" sz="1600" b="1" dirty="0"/>
              <a:t>είναι</a:t>
            </a:r>
            <a:r>
              <a:rPr lang="en-US" sz="1600" b="1" dirty="0"/>
              <a:t>:</a:t>
            </a:r>
            <a:endParaRPr lang="el-GR" sz="1600" b="1" dirty="0"/>
          </a:p>
          <a:p>
            <a:endParaRPr lang="en-US" sz="1600" dirty="0"/>
          </a:p>
          <a:p>
            <a:pPr marL="342900" indent="-342900">
              <a:buAutoNum type="arabicParenR"/>
            </a:pPr>
            <a:r>
              <a:rPr lang="el-GR" sz="1600" dirty="0"/>
              <a:t>Καρδιαγγειακ</a:t>
            </a:r>
            <a:r>
              <a:rPr lang="en-US" sz="1600" dirty="0"/>
              <a:t>ά</a:t>
            </a:r>
            <a:r>
              <a:rPr lang="el-GR" sz="1600" dirty="0"/>
              <a:t> συμβάματα</a:t>
            </a:r>
          </a:p>
          <a:p>
            <a:pPr marL="342900" indent="-342900">
              <a:buAutoNum type="arabicParenR"/>
            </a:pPr>
            <a:r>
              <a:rPr lang="el-GR" sz="1600" dirty="0"/>
              <a:t>Ηπατικές επιπλοκές</a:t>
            </a:r>
          </a:p>
          <a:p>
            <a:pPr marL="342900" indent="-342900">
              <a:buAutoNum type="arabicParenR"/>
            </a:pPr>
            <a:r>
              <a:rPr lang="el-GR" sz="1600" dirty="0"/>
              <a:t>Κακοήθεια</a:t>
            </a:r>
            <a:endParaRPr lang="en-US" sz="1600" dirty="0"/>
          </a:p>
          <a:p>
            <a:endParaRPr lang="el-GR" dirty="0"/>
          </a:p>
        </p:txBody>
      </p:sp>
    </p:spTree>
    <p:extLst>
      <p:ext uri="{BB962C8B-B14F-4D97-AF65-F5344CB8AC3E}">
        <p14:creationId xmlns:p14="http://schemas.microsoft.com/office/powerpoint/2010/main" val="287502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17" y="-1"/>
            <a:ext cx="5213267" cy="6883030"/>
            <a:chOff x="-19217" y="-1"/>
            <a:chExt cx="5213267" cy="6883030"/>
          </a:xfrm>
        </p:grpSpPr>
        <p:sp>
          <p:nvSpPr>
            <p:cNvPr id="12" name="Rectangle 11">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3747ED58-A31F-CCDC-87B8-3F148294E739}"/>
              </a:ext>
            </a:extLst>
          </p:cNvPr>
          <p:cNvSpPr txBox="1"/>
          <p:nvPr/>
        </p:nvSpPr>
        <p:spPr>
          <a:xfrm>
            <a:off x="95335" y="2783763"/>
            <a:ext cx="4992468" cy="794447"/>
          </a:xfrm>
          <a:prstGeom prst="rect">
            <a:avLst/>
          </a:prstGeom>
        </p:spPr>
        <p:txBody>
          <a:bodyPr vert="horz" lIns="91440" tIns="45720" rIns="91440" bIns="45720" rtlCol="0">
            <a:normAutofit/>
          </a:bodyPr>
          <a:lstStyle/>
          <a:p>
            <a:pPr defTabSz="914400">
              <a:lnSpc>
                <a:spcPct val="90000"/>
              </a:lnSpc>
              <a:spcAft>
                <a:spcPts val="600"/>
              </a:spcAft>
            </a:pPr>
            <a:r>
              <a:rPr lang="en-US" sz="2200" b="1" dirty="0">
                <a:solidFill>
                  <a:srgbClr val="FFFFFF"/>
                </a:solidFill>
              </a:rPr>
              <a:t>MASLD - Sarcopenia - Sarcopenic obesity </a:t>
            </a:r>
          </a:p>
        </p:txBody>
      </p:sp>
      <p:pic>
        <p:nvPicPr>
          <p:cNvPr id="4" name="Εικόνα 3" descr="Εικόνα που περιέχει κείμενο, διάγραμμα, clipart&#10;&#10;Περιγραφή που δημιουργήθηκε αυτόματα">
            <a:extLst>
              <a:ext uri="{FF2B5EF4-FFF2-40B4-BE49-F238E27FC236}">
                <a16:creationId xmlns:a16="http://schemas.microsoft.com/office/drawing/2014/main" id="{E9817184-FCC2-2358-0CEA-DBFF699C3B1A}"/>
              </a:ext>
            </a:extLst>
          </p:cNvPr>
          <p:cNvPicPr>
            <a:picLocks noChangeAspect="1"/>
          </p:cNvPicPr>
          <p:nvPr/>
        </p:nvPicPr>
        <p:blipFill>
          <a:blip r:embed="rId3"/>
          <a:stretch>
            <a:fillRect/>
          </a:stretch>
        </p:blipFill>
        <p:spPr>
          <a:xfrm>
            <a:off x="5487393" y="550525"/>
            <a:ext cx="6263006" cy="5260924"/>
          </a:xfrm>
          <a:prstGeom prst="rect">
            <a:avLst/>
          </a:prstGeom>
        </p:spPr>
      </p:pic>
      <p:sp>
        <p:nvSpPr>
          <p:cNvPr id="7" name="TextBox 6">
            <a:extLst>
              <a:ext uri="{FF2B5EF4-FFF2-40B4-BE49-F238E27FC236}">
                <a16:creationId xmlns:a16="http://schemas.microsoft.com/office/drawing/2014/main" id="{E747A3FE-E47C-870E-973E-E7FFF0DAD1A2}"/>
              </a:ext>
            </a:extLst>
          </p:cNvPr>
          <p:cNvSpPr txBox="1"/>
          <p:nvPr/>
        </p:nvSpPr>
        <p:spPr>
          <a:xfrm>
            <a:off x="6997952" y="5730949"/>
            <a:ext cx="3530710" cy="369332"/>
          </a:xfrm>
          <a:prstGeom prst="rect">
            <a:avLst/>
          </a:prstGeom>
          <a:noFill/>
        </p:spPr>
        <p:txBody>
          <a:bodyPr wrap="none" rtlCol="0">
            <a:spAutoFit/>
          </a:bodyPr>
          <a:lstStyle/>
          <a:p>
            <a:r>
              <a:rPr lang="en-US" b="1" dirty="0"/>
              <a:t>Liver – adipose tissue – muscle axis</a:t>
            </a:r>
            <a:endParaRPr lang="el-GR" b="1" dirty="0"/>
          </a:p>
        </p:txBody>
      </p:sp>
    </p:spTree>
    <p:extLst>
      <p:ext uri="{BB962C8B-B14F-4D97-AF65-F5344CB8AC3E}">
        <p14:creationId xmlns:p14="http://schemas.microsoft.com/office/powerpoint/2010/main" val="3535134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3C1327F-6DA5-1229-5EC9-52E21386FC1B}"/>
              </a:ext>
            </a:extLst>
          </p:cNvPr>
          <p:cNvSpPr>
            <a:spLocks noGrp="1"/>
          </p:cNvSpPr>
          <p:nvPr>
            <p:ph type="title"/>
          </p:nvPr>
        </p:nvSpPr>
        <p:spPr>
          <a:xfrm>
            <a:off x="838200" y="2103437"/>
            <a:ext cx="10515600" cy="1325563"/>
          </a:xfrm>
        </p:spPr>
        <p:txBody>
          <a:bodyPr/>
          <a:lstStyle/>
          <a:p>
            <a:pPr algn="ctr"/>
            <a:r>
              <a:rPr lang="el-GR" b="1" dirty="0"/>
              <a:t>Σαρκοπενία</a:t>
            </a:r>
            <a:br>
              <a:rPr lang="en-US" b="1" dirty="0"/>
            </a:br>
            <a:r>
              <a:rPr lang="en-US" b="1" dirty="0"/>
              <a:t>(Sarcopenia)</a:t>
            </a:r>
            <a:endParaRPr lang="el-GR" b="1" dirty="0"/>
          </a:p>
        </p:txBody>
      </p:sp>
    </p:spTree>
    <p:extLst>
      <p:ext uri="{BB962C8B-B14F-4D97-AF65-F5344CB8AC3E}">
        <p14:creationId xmlns:p14="http://schemas.microsoft.com/office/powerpoint/2010/main" val="2789713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ADD14FB-B1D8-2AE4-2B72-03D94D06BA28}"/>
              </a:ext>
            </a:extLst>
          </p:cNvPr>
          <p:cNvSpPr txBox="1"/>
          <p:nvPr/>
        </p:nvSpPr>
        <p:spPr>
          <a:xfrm>
            <a:off x="4786158" y="156074"/>
            <a:ext cx="1710789" cy="677108"/>
          </a:xfrm>
          <a:prstGeom prst="rect">
            <a:avLst/>
          </a:prstGeom>
          <a:noFill/>
        </p:spPr>
        <p:txBody>
          <a:bodyPr wrap="none" rtlCol="0">
            <a:spAutoFit/>
          </a:bodyPr>
          <a:lstStyle/>
          <a:p>
            <a:pPr algn="ctr"/>
            <a:r>
              <a:rPr lang="el-GR" sz="2400" b="1" dirty="0"/>
              <a:t>Σαρκοπεν</a:t>
            </a:r>
            <a:r>
              <a:rPr lang="en-US" sz="2400" b="1" dirty="0"/>
              <a:t>ί</a:t>
            </a:r>
            <a:r>
              <a:rPr lang="el-GR" sz="2400" b="1" dirty="0"/>
              <a:t>α</a:t>
            </a:r>
            <a:endParaRPr lang="en-US" sz="2400" b="1" dirty="0"/>
          </a:p>
          <a:p>
            <a:pPr algn="ctr"/>
            <a:r>
              <a:rPr lang="en-US" sz="1400" b="1" dirty="0"/>
              <a:t>(“sarx” + “penia)</a:t>
            </a:r>
            <a:endParaRPr lang="el-GR" sz="1400" b="1" dirty="0"/>
          </a:p>
        </p:txBody>
      </p:sp>
      <p:grpSp>
        <p:nvGrpSpPr>
          <p:cNvPr id="9" name="Ομάδα 8">
            <a:extLst>
              <a:ext uri="{FF2B5EF4-FFF2-40B4-BE49-F238E27FC236}">
                <a16:creationId xmlns:a16="http://schemas.microsoft.com/office/drawing/2014/main" id="{84A3CF33-5B1E-3579-B093-45CB564FD766}"/>
              </a:ext>
            </a:extLst>
          </p:cNvPr>
          <p:cNvGrpSpPr/>
          <p:nvPr/>
        </p:nvGrpSpPr>
        <p:grpSpPr>
          <a:xfrm>
            <a:off x="1605565" y="591217"/>
            <a:ext cx="7535919" cy="5002133"/>
            <a:chOff x="1944414" y="462455"/>
            <a:chExt cx="8282153" cy="5002133"/>
          </a:xfrm>
        </p:grpSpPr>
        <p:grpSp>
          <p:nvGrpSpPr>
            <p:cNvPr id="4" name="Ομάδα 3">
              <a:extLst>
                <a:ext uri="{FF2B5EF4-FFF2-40B4-BE49-F238E27FC236}">
                  <a16:creationId xmlns:a16="http://schemas.microsoft.com/office/drawing/2014/main" id="{27D284CB-D8FC-A14C-0017-368DFBFA32D1}"/>
                </a:ext>
              </a:extLst>
            </p:cNvPr>
            <p:cNvGrpSpPr/>
            <p:nvPr/>
          </p:nvGrpSpPr>
          <p:grpSpPr>
            <a:xfrm>
              <a:off x="2186153" y="671872"/>
              <a:ext cx="8040414" cy="4792716"/>
              <a:chOff x="0" y="0"/>
              <a:chExt cx="8908767" cy="4677103"/>
            </a:xfrm>
          </p:grpSpPr>
          <p:pic>
            <p:nvPicPr>
              <p:cNvPr id="3" name="Εικόνα 2" descr="Εικόνα που περιέχει στιγμιότυπο οθόνης, διάγραμμα, κείμενο, σχεδίαση&#10;&#10;Περιγραφή που δημιουργήθηκε αυτόματα">
                <a:extLst>
                  <a:ext uri="{FF2B5EF4-FFF2-40B4-BE49-F238E27FC236}">
                    <a16:creationId xmlns:a16="http://schemas.microsoft.com/office/drawing/2014/main" id="{B48E67A8-EBB9-58AC-0A85-D1BFAFC498E3}"/>
                  </a:ext>
                </a:extLst>
              </p:cNvPr>
              <p:cNvPicPr>
                <a:picLocks noChangeAspect="1"/>
              </p:cNvPicPr>
              <p:nvPr/>
            </p:nvPicPr>
            <p:blipFill>
              <a:blip r:embed="rId3"/>
              <a:stretch>
                <a:fillRect/>
              </a:stretch>
            </p:blipFill>
            <p:spPr>
              <a:xfrm>
                <a:off x="0" y="0"/>
                <a:ext cx="8908767" cy="4677103"/>
              </a:xfrm>
              <a:prstGeom prst="rect">
                <a:avLst/>
              </a:prstGeom>
            </p:spPr>
          </p:pic>
          <p:sp>
            <p:nvSpPr>
              <p:cNvPr id="2" name="Ορθογώνιο 1">
                <a:extLst>
                  <a:ext uri="{FF2B5EF4-FFF2-40B4-BE49-F238E27FC236}">
                    <a16:creationId xmlns:a16="http://schemas.microsoft.com/office/drawing/2014/main" id="{F4C99D4D-F196-2A88-5C69-0D177336497C}"/>
                  </a:ext>
                </a:extLst>
              </p:cNvPr>
              <p:cNvSpPr/>
              <p:nvPr/>
            </p:nvSpPr>
            <p:spPr>
              <a:xfrm>
                <a:off x="199696" y="2711669"/>
                <a:ext cx="3153104" cy="1870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l-GR"/>
              </a:p>
            </p:txBody>
          </p:sp>
        </p:grpSp>
        <p:sp>
          <p:nvSpPr>
            <p:cNvPr id="8" name="Στρογγυλεμένο ορθογώνιο 7">
              <a:extLst>
                <a:ext uri="{FF2B5EF4-FFF2-40B4-BE49-F238E27FC236}">
                  <a16:creationId xmlns:a16="http://schemas.microsoft.com/office/drawing/2014/main" id="{B887A8D9-5BC4-3D6A-78D3-6545F524FFE7}"/>
                </a:ext>
              </a:extLst>
            </p:cNvPr>
            <p:cNvSpPr/>
            <p:nvPr/>
          </p:nvSpPr>
          <p:spPr>
            <a:xfrm>
              <a:off x="1944414" y="462455"/>
              <a:ext cx="3163613" cy="311106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grpSp>
      <p:pic>
        <p:nvPicPr>
          <p:cNvPr id="11" name="Εικόνα 10" descr="Εικόνα που περιέχει διάγραμμα, σχεδίαση&#10;&#10;Περιγραφή που δημιουργήθηκε αυτόματα">
            <a:extLst>
              <a:ext uri="{FF2B5EF4-FFF2-40B4-BE49-F238E27FC236}">
                <a16:creationId xmlns:a16="http://schemas.microsoft.com/office/drawing/2014/main" id="{B0F766C1-E9C1-4860-B3C5-C4AD9BDFFD1F}"/>
              </a:ext>
            </a:extLst>
          </p:cNvPr>
          <p:cNvPicPr>
            <a:picLocks noChangeAspect="1"/>
          </p:cNvPicPr>
          <p:nvPr/>
        </p:nvPicPr>
        <p:blipFill>
          <a:blip r:embed="rId4"/>
          <a:stretch>
            <a:fillRect/>
          </a:stretch>
        </p:blipFill>
        <p:spPr>
          <a:xfrm>
            <a:off x="9141484" y="833182"/>
            <a:ext cx="2644537" cy="2440428"/>
          </a:xfrm>
          <a:prstGeom prst="rect">
            <a:avLst/>
          </a:prstGeom>
        </p:spPr>
      </p:pic>
      <p:sp>
        <p:nvSpPr>
          <p:cNvPr id="12" name="TextBox 11">
            <a:extLst>
              <a:ext uri="{FF2B5EF4-FFF2-40B4-BE49-F238E27FC236}">
                <a16:creationId xmlns:a16="http://schemas.microsoft.com/office/drawing/2014/main" id="{6A188051-D747-CE93-0F3F-A5CFD90BCC84}"/>
              </a:ext>
            </a:extLst>
          </p:cNvPr>
          <p:cNvSpPr txBox="1"/>
          <p:nvPr/>
        </p:nvSpPr>
        <p:spPr>
          <a:xfrm>
            <a:off x="9666318" y="3119721"/>
            <a:ext cx="1806777" cy="307777"/>
          </a:xfrm>
          <a:prstGeom prst="rect">
            <a:avLst/>
          </a:prstGeom>
          <a:noFill/>
        </p:spPr>
        <p:txBody>
          <a:bodyPr wrap="none" rtlCol="0">
            <a:spAutoFit/>
          </a:bodyPr>
          <a:lstStyle/>
          <a:p>
            <a:r>
              <a:rPr lang="en-US" sz="1400" b="1" dirty="0"/>
              <a:t>Strength and function</a:t>
            </a:r>
            <a:endParaRPr lang="el-GR" sz="1400" b="1" dirty="0"/>
          </a:p>
        </p:txBody>
      </p:sp>
      <p:sp>
        <p:nvSpPr>
          <p:cNvPr id="5" name="TextBox 4">
            <a:extLst>
              <a:ext uri="{FF2B5EF4-FFF2-40B4-BE49-F238E27FC236}">
                <a16:creationId xmlns:a16="http://schemas.microsoft.com/office/drawing/2014/main" id="{A8486D46-5A44-E7BF-A8BC-68863FA7671E}"/>
              </a:ext>
            </a:extLst>
          </p:cNvPr>
          <p:cNvSpPr txBox="1"/>
          <p:nvPr/>
        </p:nvSpPr>
        <p:spPr>
          <a:xfrm>
            <a:off x="85060" y="2320995"/>
            <a:ext cx="4317043" cy="1231106"/>
          </a:xfrm>
          <a:prstGeom prst="rect">
            <a:avLst/>
          </a:prstGeom>
          <a:solidFill>
            <a:schemeClr val="accent5">
              <a:lumMod val="40000"/>
              <a:lumOff val="60000"/>
            </a:schemeClr>
          </a:solidFill>
          <a:ln>
            <a:solidFill>
              <a:srgbClr val="FF0000"/>
            </a:solidFill>
          </a:ln>
        </p:spPr>
        <p:txBody>
          <a:bodyPr wrap="square">
            <a:spAutoFit/>
          </a:bodyPr>
          <a:lstStyle/>
          <a:p>
            <a:r>
              <a:rPr lang="el-GR" sz="1600" b="1" dirty="0">
                <a:latin typeface="Times New Roman" panose="02020603050405020304" pitchFamily="18" charset="0"/>
                <a:cs typeface="Times New Roman" panose="02020603050405020304" pitchFamily="18" charset="0"/>
              </a:rPr>
              <a:t>Παράμετροι που σχετίζονται με Σαρκοπενία</a:t>
            </a:r>
            <a:endParaRPr lang="en-US" sz="1600" b="1" dirty="0">
              <a:latin typeface="Times New Roman" panose="02020603050405020304" pitchFamily="18" charset="0"/>
              <a:cs typeface="Times New Roman" panose="02020603050405020304" pitchFamily="18" charset="0"/>
            </a:endParaRPr>
          </a:p>
          <a:p>
            <a:endParaRPr lang="el-GR" sz="1600" b="1" dirty="0">
              <a:latin typeface="Times New Roman" panose="02020603050405020304" pitchFamily="18" charset="0"/>
              <a:cs typeface="Times New Roman" panose="02020603050405020304" pitchFamily="18" charset="0"/>
            </a:endParaRPr>
          </a:p>
          <a:p>
            <a:r>
              <a:rPr lang="el-GR" sz="1400" dirty="0">
                <a:latin typeface="Times New Roman" panose="02020603050405020304" pitchFamily="18" charset="0"/>
                <a:cs typeface="Times New Roman" panose="02020603050405020304" pitchFamily="18" charset="0"/>
              </a:rPr>
              <a:t>α) μειωμ</a:t>
            </a:r>
            <a:r>
              <a:rPr lang="en-US" sz="1400" dirty="0">
                <a:latin typeface="Times New Roman" panose="02020603050405020304" pitchFamily="18" charset="0"/>
                <a:cs typeface="Times New Roman" panose="02020603050405020304" pitchFamily="18" charset="0"/>
              </a:rPr>
              <a:t>έ</a:t>
            </a:r>
            <a:r>
              <a:rPr lang="el-GR" sz="1400" dirty="0">
                <a:latin typeface="Times New Roman" panose="02020603050405020304" pitchFamily="18" charset="0"/>
                <a:cs typeface="Times New Roman" panose="02020603050405020304" pitchFamily="18" charset="0"/>
              </a:rPr>
              <a:t>νη μυϊκή μάζα </a:t>
            </a:r>
          </a:p>
          <a:p>
            <a:r>
              <a:rPr lang="el-GR" sz="1400" dirty="0">
                <a:latin typeface="Times New Roman" panose="02020603050405020304" pitchFamily="18" charset="0"/>
                <a:cs typeface="Times New Roman" panose="02020603050405020304" pitchFamily="18" charset="0"/>
              </a:rPr>
              <a:t>β) μειωμ</a:t>
            </a:r>
            <a:r>
              <a:rPr lang="en-US" sz="1400" dirty="0">
                <a:latin typeface="Times New Roman" panose="02020603050405020304" pitchFamily="18" charset="0"/>
                <a:cs typeface="Times New Roman" panose="02020603050405020304" pitchFamily="18" charset="0"/>
              </a:rPr>
              <a:t>έ</a:t>
            </a:r>
            <a:r>
              <a:rPr lang="el-GR" sz="1400" dirty="0">
                <a:latin typeface="Times New Roman" panose="02020603050405020304" pitchFamily="18" charset="0"/>
                <a:cs typeface="Times New Roman" panose="02020603050405020304" pitchFamily="18" charset="0"/>
              </a:rPr>
              <a:t>νη μυϊκή δύναμη </a:t>
            </a:r>
          </a:p>
          <a:p>
            <a:r>
              <a:rPr lang="el-GR" sz="1400" dirty="0">
                <a:latin typeface="Times New Roman" panose="02020603050405020304" pitchFamily="18" charset="0"/>
                <a:cs typeface="Times New Roman" panose="02020603050405020304" pitchFamily="18" charset="0"/>
              </a:rPr>
              <a:t>γ) μειωμ</a:t>
            </a:r>
            <a:r>
              <a:rPr lang="en-US" sz="1400" dirty="0">
                <a:latin typeface="Times New Roman" panose="02020603050405020304" pitchFamily="18" charset="0"/>
                <a:cs typeface="Times New Roman" panose="02020603050405020304" pitchFamily="18" charset="0"/>
              </a:rPr>
              <a:t>έ</a:t>
            </a:r>
            <a:r>
              <a:rPr lang="el-GR" sz="1400" dirty="0">
                <a:latin typeface="Times New Roman" panose="02020603050405020304" pitchFamily="18" charset="0"/>
                <a:cs typeface="Times New Roman" panose="02020603050405020304" pitchFamily="18" charset="0"/>
              </a:rPr>
              <a:t>νη σωματική απόδοση</a:t>
            </a:r>
          </a:p>
        </p:txBody>
      </p:sp>
      <p:sp>
        <p:nvSpPr>
          <p:cNvPr id="6" name="TextBox 5">
            <a:extLst>
              <a:ext uri="{FF2B5EF4-FFF2-40B4-BE49-F238E27FC236}">
                <a16:creationId xmlns:a16="http://schemas.microsoft.com/office/drawing/2014/main" id="{38996B08-EE67-A61B-40DE-4E9FCFFFF53D}"/>
              </a:ext>
            </a:extLst>
          </p:cNvPr>
          <p:cNvSpPr txBox="1"/>
          <p:nvPr/>
        </p:nvSpPr>
        <p:spPr>
          <a:xfrm>
            <a:off x="3284194" y="5649981"/>
            <a:ext cx="7672552" cy="830997"/>
          </a:xfrm>
          <a:prstGeom prst="rect">
            <a:avLst/>
          </a:prstGeom>
          <a:noFill/>
        </p:spPr>
        <p:txBody>
          <a:bodyPr wrap="square" rtlCol="0">
            <a:spAutoFit/>
          </a:bodyPr>
          <a:lstStyle/>
          <a:p>
            <a:r>
              <a:rPr lang="el-GR" sz="1600" u="sng" dirty="0">
                <a:latin typeface="Times New Roman" panose="02020603050405020304" pitchFamily="18" charset="0"/>
                <a:cs typeface="Times New Roman" panose="02020603050405020304" pitchFamily="18" charset="0"/>
              </a:rPr>
              <a:t>Ποσοτικές μεταβολές</a:t>
            </a:r>
            <a:r>
              <a:rPr lang="en-US" sz="1600" dirty="0">
                <a:latin typeface="Times New Roman" panose="02020603050405020304" pitchFamily="18" charset="0"/>
                <a:cs typeface="Times New Roman" panose="02020603050405020304" pitchFamily="18" charset="0"/>
              </a:rPr>
              <a:t>:</a:t>
            </a:r>
            <a:r>
              <a:rPr lang="el-GR" sz="1600" dirty="0">
                <a:latin typeface="Times New Roman" panose="02020603050405020304" pitchFamily="18" charset="0"/>
                <a:cs typeface="Times New Roman" panose="02020603050405020304" pitchFamily="18" charset="0"/>
              </a:rPr>
              <a:t> </a:t>
            </a:r>
            <a:r>
              <a:rPr lang="el-GR" sz="1600" b="1" dirty="0">
                <a:latin typeface="Times New Roman" panose="02020603050405020304" pitchFamily="18" charset="0"/>
                <a:cs typeface="Times New Roman" panose="02020603050405020304" pitchFamily="18" charset="0"/>
              </a:rPr>
              <a:t>μείωση αριθμού κινητικών μονάδων</a:t>
            </a:r>
            <a:r>
              <a:rPr lang="en-US" sz="1600" b="1" dirty="0">
                <a:latin typeface="Times New Roman" panose="02020603050405020304" pitchFamily="18" charset="0"/>
                <a:cs typeface="Times New Roman" panose="02020603050405020304" pitchFamily="18" charset="0"/>
              </a:rPr>
              <a:t> </a:t>
            </a:r>
            <a:r>
              <a:rPr lang="el-GR" sz="1600" dirty="0">
                <a:latin typeface="Times New Roman" panose="02020603050405020304" pitchFamily="18" charset="0"/>
                <a:cs typeface="Times New Roman" panose="02020603050405020304" pitchFamily="18" charset="0"/>
              </a:rPr>
              <a:t>&amp;</a:t>
            </a:r>
            <a:r>
              <a:rPr lang="en-US" sz="1600" b="1" dirty="0">
                <a:latin typeface="Times New Roman" panose="02020603050405020304" pitchFamily="18" charset="0"/>
                <a:cs typeface="Times New Roman" panose="02020603050405020304" pitchFamily="18" charset="0"/>
              </a:rPr>
              <a:t> </a:t>
            </a:r>
            <a:r>
              <a:rPr lang="el-GR" sz="1600" b="1" dirty="0">
                <a:latin typeface="Times New Roman" panose="02020603050405020304" pitchFamily="18" charset="0"/>
                <a:cs typeface="Times New Roman" panose="02020603050405020304" pitchFamily="18" charset="0"/>
              </a:rPr>
              <a:t>ατροφία μυϊκών ινών</a:t>
            </a:r>
            <a:r>
              <a:rPr lang="el-GR" sz="1600" dirty="0">
                <a:latin typeface="Times New Roman" panose="02020603050405020304" pitchFamily="18" charset="0"/>
                <a:cs typeface="Times New Roman" panose="02020603050405020304" pitchFamily="18" charset="0"/>
              </a:rPr>
              <a:t> </a:t>
            </a:r>
          </a:p>
          <a:p>
            <a:endParaRPr lang="en-US" sz="1600" u="sng" dirty="0">
              <a:latin typeface="Times New Roman" panose="02020603050405020304" pitchFamily="18" charset="0"/>
              <a:cs typeface="Times New Roman" panose="02020603050405020304" pitchFamily="18" charset="0"/>
            </a:endParaRPr>
          </a:p>
          <a:p>
            <a:r>
              <a:rPr lang="el-GR" sz="1600" u="sng" dirty="0">
                <a:latin typeface="Times New Roman" panose="02020603050405020304" pitchFamily="18" charset="0"/>
                <a:cs typeface="Times New Roman" panose="02020603050405020304" pitchFamily="18" charset="0"/>
              </a:rPr>
              <a:t>Ποιοτικές</a:t>
            </a:r>
            <a:r>
              <a:rPr lang="en-US" sz="1600" u="sng" dirty="0">
                <a:latin typeface="Times New Roman" panose="02020603050405020304" pitchFamily="18" charset="0"/>
                <a:cs typeface="Times New Roman" panose="02020603050405020304" pitchFamily="18" charset="0"/>
              </a:rPr>
              <a:t> </a:t>
            </a:r>
            <a:r>
              <a:rPr lang="el-GR" sz="1600" u="sng" dirty="0">
                <a:latin typeface="Times New Roman" panose="02020603050405020304" pitchFamily="18" charset="0"/>
                <a:cs typeface="Times New Roman" panose="02020603050405020304" pitchFamily="18" charset="0"/>
              </a:rPr>
              <a:t>μεταβολές</a:t>
            </a:r>
            <a:r>
              <a:rPr lang="en-US" sz="1600" u="sng" dirty="0">
                <a:latin typeface="Times New Roman" panose="02020603050405020304" pitchFamily="18" charset="0"/>
                <a:cs typeface="Times New Roman" panose="02020603050405020304" pitchFamily="18" charset="0"/>
              </a:rPr>
              <a:t>:</a:t>
            </a:r>
            <a:r>
              <a:rPr lang="el-GR" sz="1600" dirty="0">
                <a:latin typeface="Times New Roman" panose="02020603050405020304" pitchFamily="18" charset="0"/>
                <a:cs typeface="Times New Roman" panose="02020603050405020304" pitchFamily="18" charset="0"/>
              </a:rPr>
              <a:t> </a:t>
            </a:r>
            <a:r>
              <a:rPr lang="el-GR" sz="1600" b="1" dirty="0">
                <a:latin typeface="Times New Roman" panose="02020603050405020304" pitchFamily="18" charset="0"/>
                <a:cs typeface="Times New Roman" panose="02020603050405020304" pitchFamily="18" charset="0"/>
              </a:rPr>
              <a:t>μυοστεάτωση</a:t>
            </a:r>
            <a:r>
              <a:rPr lang="en-US" sz="1600" b="1" dirty="0">
                <a:latin typeface="Times New Roman" panose="02020603050405020304" pitchFamily="18" charset="0"/>
                <a:cs typeface="Times New Roman" panose="02020603050405020304" pitchFamily="18" charset="0"/>
              </a:rPr>
              <a:t> </a:t>
            </a:r>
            <a:r>
              <a:rPr lang="el-GR" sz="1600" b="1" dirty="0">
                <a:latin typeface="Times New Roman" panose="02020603050405020304" pitchFamily="18" charset="0"/>
                <a:cs typeface="Times New Roman" panose="02020603050405020304" pitchFamily="18" charset="0"/>
              </a:rPr>
              <a:t>&amp;</a:t>
            </a:r>
            <a:r>
              <a:rPr lang="en-US" sz="1600" b="1" dirty="0">
                <a:latin typeface="Times New Roman" panose="02020603050405020304" pitchFamily="18" charset="0"/>
                <a:cs typeface="Times New Roman" panose="02020603050405020304" pitchFamily="18" charset="0"/>
              </a:rPr>
              <a:t> </a:t>
            </a:r>
            <a:r>
              <a:rPr lang="el-GR" sz="1600" b="1" dirty="0">
                <a:latin typeface="Times New Roman" panose="02020603050405020304" pitchFamily="18" charset="0"/>
                <a:cs typeface="Times New Roman" panose="02020603050405020304" pitchFamily="18" charset="0"/>
              </a:rPr>
              <a:t>μειωμένη μυική λειτουργία</a:t>
            </a:r>
          </a:p>
        </p:txBody>
      </p:sp>
      <p:sp>
        <p:nvSpPr>
          <p:cNvPr id="10" name="TextBox 9">
            <a:extLst>
              <a:ext uri="{FF2B5EF4-FFF2-40B4-BE49-F238E27FC236}">
                <a16:creationId xmlns:a16="http://schemas.microsoft.com/office/drawing/2014/main" id="{3C5E7928-2AFF-5E81-9D2B-7AB654F76533}"/>
              </a:ext>
            </a:extLst>
          </p:cNvPr>
          <p:cNvSpPr txBox="1"/>
          <p:nvPr/>
        </p:nvSpPr>
        <p:spPr>
          <a:xfrm>
            <a:off x="6798973" y="719596"/>
            <a:ext cx="4793363" cy="307777"/>
          </a:xfrm>
          <a:prstGeom prst="rect">
            <a:avLst/>
          </a:prstGeom>
          <a:noFill/>
        </p:spPr>
        <p:txBody>
          <a:bodyPr wrap="none" rtlCol="0">
            <a:spAutoFit/>
          </a:bodyPr>
          <a:lstStyle/>
          <a:p>
            <a:r>
              <a:rPr lang="el-GR" sz="1400" dirty="0">
                <a:latin typeface="Times New Roman" panose="02020603050405020304" pitchFamily="18" charset="0"/>
                <a:cs typeface="Times New Roman" panose="02020603050405020304" pitchFamily="18" charset="0"/>
              </a:rPr>
              <a:t>Προοδευτική και γενικευμένη διαταραχή των σκελετικών μυών</a:t>
            </a:r>
          </a:p>
        </p:txBody>
      </p:sp>
    </p:spTree>
    <p:extLst>
      <p:ext uri="{BB962C8B-B14F-4D97-AF65-F5344CB8AC3E}">
        <p14:creationId xmlns:p14="http://schemas.microsoft.com/office/powerpoint/2010/main" val="2147653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761CE4-FAB5-C93C-D727-DF3150053724}"/>
              </a:ext>
            </a:extLst>
          </p:cNvPr>
          <p:cNvSpPr txBox="1"/>
          <p:nvPr/>
        </p:nvSpPr>
        <p:spPr>
          <a:xfrm>
            <a:off x="5108027" y="210207"/>
            <a:ext cx="1475340" cy="461665"/>
          </a:xfrm>
          <a:prstGeom prst="rect">
            <a:avLst/>
          </a:prstGeom>
          <a:noFill/>
        </p:spPr>
        <p:txBody>
          <a:bodyPr wrap="none" rtlCol="0">
            <a:spAutoFit/>
          </a:bodyPr>
          <a:lstStyle/>
          <a:p>
            <a:r>
              <a:rPr lang="el-GR" sz="2400" b="1" dirty="0"/>
              <a:t>Δι</a:t>
            </a:r>
            <a:r>
              <a:rPr lang="en-US" sz="2400" b="1" dirty="0"/>
              <a:t>ά</a:t>
            </a:r>
            <a:r>
              <a:rPr lang="el-GR" sz="2400" b="1" dirty="0"/>
              <a:t>γνωση</a:t>
            </a:r>
          </a:p>
        </p:txBody>
      </p:sp>
      <p:sp>
        <p:nvSpPr>
          <p:cNvPr id="6" name="TextBox 5">
            <a:extLst>
              <a:ext uri="{FF2B5EF4-FFF2-40B4-BE49-F238E27FC236}">
                <a16:creationId xmlns:a16="http://schemas.microsoft.com/office/drawing/2014/main" id="{238088F1-95FF-AF2B-18C3-971F37EBD369}"/>
              </a:ext>
            </a:extLst>
          </p:cNvPr>
          <p:cNvSpPr txBox="1"/>
          <p:nvPr/>
        </p:nvSpPr>
        <p:spPr>
          <a:xfrm>
            <a:off x="467709" y="1144451"/>
            <a:ext cx="11456277" cy="954107"/>
          </a:xfrm>
          <a:prstGeom prst="rect">
            <a:avLst/>
          </a:prstGeom>
          <a:noFill/>
        </p:spPr>
        <p:txBody>
          <a:bodyPr wrap="square">
            <a:spAutoFit/>
          </a:bodyPr>
          <a:lstStyle/>
          <a:p>
            <a:pPr marL="285750" indent="-285750">
              <a:buFont typeface="Arial" panose="020B0604020202020204" pitchFamily="34" charset="0"/>
              <a:buChar char="•"/>
            </a:pPr>
            <a:r>
              <a:rPr lang="el-GR" sz="1400" u="sng" dirty="0">
                <a:latin typeface="Times New Roman" panose="02020603050405020304" pitchFamily="18" charset="0"/>
                <a:cs typeface="Times New Roman" panose="02020603050405020304" pitchFamily="18" charset="0"/>
              </a:rPr>
              <a:t>Ευρωπαϊκή Ομάδα Εργασίας για τη Σαρκοπενία στους Ηλικιωμένους (EWGSOP)</a:t>
            </a:r>
            <a:r>
              <a:rPr lang="el-GR" sz="1400" dirty="0">
                <a:latin typeface="Times New Roman" panose="02020603050405020304" pitchFamily="18" charset="0"/>
                <a:cs typeface="Times New Roman" panose="02020603050405020304" pitchFamily="18" charset="0"/>
              </a:rPr>
              <a:t> το 2010</a:t>
            </a:r>
            <a:endParaRPr lang="en-US"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l-GR" sz="1400" u="sng" dirty="0">
                <a:latin typeface="Times New Roman" panose="02020603050405020304" pitchFamily="18" charset="0"/>
                <a:cs typeface="Times New Roman" panose="02020603050405020304" pitchFamily="18" charset="0"/>
              </a:rPr>
              <a:t>Ασιατική Ομάδα Εργασίας για τη Σαρκοπενία (AWGS) </a:t>
            </a:r>
            <a:r>
              <a:rPr lang="el-GR" sz="1400" dirty="0">
                <a:latin typeface="Times New Roman" panose="02020603050405020304" pitchFamily="18" charset="0"/>
                <a:cs typeface="Times New Roman" panose="02020603050405020304" pitchFamily="18" charset="0"/>
              </a:rPr>
              <a:t>το 2014</a:t>
            </a:r>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l-GR" sz="1400" dirty="0">
                <a:solidFill>
                  <a:srgbClr val="C00000"/>
                </a:solidFill>
                <a:latin typeface="Times New Roman" panose="02020603050405020304" pitchFamily="18" charset="0"/>
                <a:cs typeface="Times New Roman" panose="02020603050405020304" pitchFamily="18" charset="0"/>
              </a:rPr>
              <a:t>συνέστησαν ότι ο ορισμός της σαρκοπενίας θα πρέπει να περιλαμβάνει α) </a:t>
            </a:r>
            <a:r>
              <a:rPr lang="el-GR" sz="1400" b="1" dirty="0">
                <a:solidFill>
                  <a:srgbClr val="C00000"/>
                </a:solidFill>
                <a:latin typeface="Times New Roman" panose="02020603050405020304" pitchFamily="18" charset="0"/>
                <a:cs typeface="Times New Roman" panose="02020603050405020304" pitchFamily="18" charset="0"/>
              </a:rPr>
              <a:t>χαμηλή μυϊκή μάζα +</a:t>
            </a:r>
            <a:r>
              <a:rPr lang="el-GR" sz="1400" dirty="0">
                <a:solidFill>
                  <a:srgbClr val="C00000"/>
                </a:solidFill>
                <a:latin typeface="Times New Roman" panose="02020603050405020304" pitchFamily="18" charset="0"/>
                <a:cs typeface="Times New Roman" panose="02020603050405020304" pitchFamily="18" charset="0"/>
              </a:rPr>
              <a:t> β) χαμηλή μυϊκή δύναμη ή χαμηλή σωματική απόδοση</a:t>
            </a:r>
            <a:r>
              <a:rPr lang="el-GR" sz="14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21C248E5-D8A1-5817-27C9-83D36138CE64}"/>
              </a:ext>
            </a:extLst>
          </p:cNvPr>
          <p:cNvSpPr txBox="1"/>
          <p:nvPr/>
        </p:nvSpPr>
        <p:spPr>
          <a:xfrm>
            <a:off x="478220" y="2631766"/>
            <a:ext cx="11235559" cy="954107"/>
          </a:xfrm>
          <a:prstGeom prst="rect">
            <a:avLst/>
          </a:prstGeom>
          <a:noFill/>
        </p:spPr>
        <p:txBody>
          <a:bodyPr wrap="square">
            <a:spAutoFit/>
          </a:bodyPr>
          <a:lstStyle/>
          <a:p>
            <a:pPr marL="285750" indent="-285750">
              <a:buFont typeface="Arial" panose="020B0604020202020204" pitchFamily="34" charset="0"/>
              <a:buChar char="•"/>
            </a:pPr>
            <a:r>
              <a:rPr lang="el-GR" sz="1400" u="sng" dirty="0">
                <a:latin typeface="Times New Roman" panose="02020603050405020304" pitchFamily="18" charset="0"/>
                <a:cs typeface="Times New Roman" panose="02020603050405020304" pitchFamily="18" charset="0"/>
              </a:rPr>
              <a:t>Διεθνής Ομάδα Εργασίας για τη Σαρκοπενία</a:t>
            </a:r>
            <a:r>
              <a:rPr lang="en-US" sz="1400" u="sng" dirty="0">
                <a:latin typeface="Times New Roman" panose="02020603050405020304" pitchFamily="18" charset="0"/>
                <a:cs typeface="Times New Roman" panose="02020603050405020304" pitchFamily="18" charset="0"/>
              </a:rPr>
              <a:t> </a:t>
            </a:r>
            <a:r>
              <a:rPr lang="el-GR" sz="1400" u="sng" dirty="0">
                <a:latin typeface="Times New Roman" panose="02020603050405020304" pitchFamily="18" charset="0"/>
                <a:cs typeface="Times New Roman" panose="02020603050405020304" pitchFamily="18" charset="0"/>
              </a:rPr>
              <a:t>(IWGS) </a:t>
            </a:r>
            <a:r>
              <a:rPr lang="el-GR" sz="1400" dirty="0">
                <a:latin typeface="Times New Roman" panose="02020603050405020304" pitchFamily="18" charset="0"/>
                <a:cs typeface="Times New Roman" panose="02020603050405020304" pitchFamily="18" charset="0"/>
              </a:rPr>
              <a:t>το 2011 </a:t>
            </a:r>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l-GR" sz="1400" dirty="0">
                <a:solidFill>
                  <a:srgbClr val="C00000"/>
                </a:solidFill>
                <a:latin typeface="Times New Roman" panose="02020603050405020304" pitchFamily="18" charset="0"/>
                <a:cs typeface="Times New Roman" panose="02020603050405020304" pitchFamily="18" charset="0"/>
              </a:rPr>
              <a:t>συνέστησε το συνδυασμό α) </a:t>
            </a:r>
            <a:r>
              <a:rPr lang="el-GR" sz="1400" b="1" dirty="0">
                <a:solidFill>
                  <a:srgbClr val="C00000"/>
                </a:solidFill>
                <a:latin typeface="Times New Roman" panose="02020603050405020304" pitchFamily="18" charset="0"/>
                <a:cs typeface="Times New Roman" panose="02020603050405020304" pitchFamily="18" charset="0"/>
              </a:rPr>
              <a:t>χαμηλής μυϊκής μάζας </a:t>
            </a:r>
            <a:r>
              <a:rPr lang="el-GR" sz="1400" dirty="0">
                <a:solidFill>
                  <a:srgbClr val="C00000"/>
                </a:solidFill>
                <a:latin typeface="Times New Roman" panose="02020603050405020304" pitchFamily="18" charset="0"/>
                <a:cs typeface="Times New Roman" panose="02020603050405020304" pitchFamily="18" charset="0"/>
              </a:rPr>
              <a:t>και β) </a:t>
            </a:r>
            <a:r>
              <a:rPr lang="el-GR" sz="1400" b="1" dirty="0">
                <a:solidFill>
                  <a:srgbClr val="C00000"/>
                </a:solidFill>
                <a:latin typeface="Times New Roman" panose="02020603050405020304" pitchFamily="18" charset="0"/>
                <a:cs typeface="Times New Roman" panose="02020603050405020304" pitchFamily="18" charset="0"/>
              </a:rPr>
              <a:t>χαμηλής μυϊκής δύναμης </a:t>
            </a:r>
            <a:r>
              <a:rPr lang="el-GR" sz="1400" dirty="0">
                <a:solidFill>
                  <a:srgbClr val="C00000"/>
                </a:solidFill>
                <a:latin typeface="Times New Roman" panose="02020603050405020304" pitchFamily="18" charset="0"/>
                <a:cs typeface="Times New Roman" panose="02020603050405020304" pitchFamily="18" charset="0"/>
              </a:rPr>
              <a:t>για τον ορισμό της σαρκοπενίας, χωρίς να λαμβάνεται υπόψη η σωματική απόδοση</a:t>
            </a:r>
            <a:r>
              <a:rPr lang="en-US" sz="1400" dirty="0">
                <a:solidFill>
                  <a:srgbClr val="C00000"/>
                </a:solidFill>
                <a:latin typeface="Times New Roman" panose="02020603050405020304" pitchFamily="18" charset="0"/>
                <a:cs typeface="Times New Roman" panose="02020603050405020304" pitchFamily="18" charset="0"/>
              </a:rPr>
              <a:t>. </a:t>
            </a:r>
            <a:endParaRPr lang="el-GR" sz="1400" dirty="0">
              <a:solidFill>
                <a:srgbClr val="C0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F5A6C18-6F61-2B4B-9407-E8DEBD3C38B6}"/>
              </a:ext>
            </a:extLst>
          </p:cNvPr>
          <p:cNvSpPr txBox="1"/>
          <p:nvPr/>
        </p:nvSpPr>
        <p:spPr>
          <a:xfrm>
            <a:off x="578067" y="4191026"/>
            <a:ext cx="8650015" cy="738664"/>
          </a:xfrm>
          <a:prstGeom prst="rect">
            <a:avLst/>
          </a:prstGeom>
          <a:noFill/>
        </p:spPr>
        <p:txBody>
          <a:bodyPr wrap="square">
            <a:spAutoFit/>
          </a:bodyPr>
          <a:lstStyle/>
          <a:p>
            <a:pPr marL="285750" indent="-285750">
              <a:buFont typeface="Arial" panose="020B0604020202020204" pitchFamily="34" charset="0"/>
              <a:buChar char="•"/>
            </a:pPr>
            <a:r>
              <a:rPr lang="el-GR" sz="1400" u="sng" dirty="0">
                <a:latin typeface="Times New Roman" panose="02020603050405020304" pitchFamily="18" charset="0"/>
                <a:cs typeface="Times New Roman" panose="02020603050405020304" pitchFamily="18" charset="0"/>
              </a:rPr>
              <a:t>Ίδρυμα για το Πρόγραμμα Σαρκοπενίας του NIH (FNIHSP) </a:t>
            </a:r>
            <a:r>
              <a:rPr lang="el-GR" sz="1400" dirty="0">
                <a:latin typeface="Times New Roman" panose="02020603050405020304" pitchFamily="18" charset="0"/>
                <a:cs typeface="Times New Roman" panose="02020603050405020304" pitchFamily="18" charset="0"/>
              </a:rPr>
              <a:t>το 2014 </a:t>
            </a:r>
            <a:endParaRPr lang="en-US"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a:p>
            <a:r>
              <a:rPr lang="el-GR" sz="1400" dirty="0">
                <a:solidFill>
                  <a:srgbClr val="C00000"/>
                </a:solidFill>
                <a:latin typeface="Times New Roman" panose="02020603050405020304" pitchFamily="18" charset="0"/>
                <a:cs typeface="Times New Roman" panose="02020603050405020304" pitchFamily="18" charset="0"/>
              </a:rPr>
              <a:t>πρότεινε ότι ο ορισμός της σαρκοπενίας θα πρέπει να περιλαμβάνει και </a:t>
            </a:r>
            <a:r>
              <a:rPr lang="el-GR" sz="1400" b="1" dirty="0">
                <a:solidFill>
                  <a:srgbClr val="C00000"/>
                </a:solidFill>
                <a:latin typeface="Times New Roman" panose="02020603050405020304" pitchFamily="18" charset="0"/>
                <a:cs typeface="Times New Roman" panose="02020603050405020304" pitchFamily="18" charset="0"/>
              </a:rPr>
              <a:t>τις τρεις παραμέτρους</a:t>
            </a:r>
            <a:r>
              <a:rPr lang="en-US" sz="1400" dirty="0">
                <a:solidFill>
                  <a:srgbClr val="C00000"/>
                </a:solidFill>
                <a:latin typeface="Times New Roman" panose="02020603050405020304" pitchFamily="18" charset="0"/>
                <a:cs typeface="Times New Roman" panose="02020603050405020304" pitchFamily="18" charset="0"/>
              </a:rPr>
              <a:t>.</a:t>
            </a:r>
            <a:endParaRPr lang="el-GR" sz="1400" dirty="0">
              <a:solidFill>
                <a:srgbClr val="C00000"/>
              </a:solidFill>
              <a:latin typeface="Times New Roman" panose="02020603050405020304" pitchFamily="18" charset="0"/>
              <a:cs typeface="Times New Roman" panose="02020603050405020304" pitchFamily="18" charset="0"/>
            </a:endParaRPr>
          </a:p>
        </p:txBody>
      </p:sp>
      <p:grpSp>
        <p:nvGrpSpPr>
          <p:cNvPr id="14" name="Ομάδα 13">
            <a:extLst>
              <a:ext uri="{FF2B5EF4-FFF2-40B4-BE49-F238E27FC236}">
                <a16:creationId xmlns:a16="http://schemas.microsoft.com/office/drawing/2014/main" id="{64265622-5F12-D5B7-A77D-193352902C30}"/>
              </a:ext>
            </a:extLst>
          </p:cNvPr>
          <p:cNvGrpSpPr/>
          <p:nvPr/>
        </p:nvGrpSpPr>
        <p:grpSpPr>
          <a:xfrm>
            <a:off x="2344581" y="5597121"/>
            <a:ext cx="7002232" cy="338554"/>
            <a:chOff x="1851048" y="5616216"/>
            <a:chExt cx="7002232" cy="338554"/>
          </a:xfrm>
          <a:solidFill>
            <a:schemeClr val="accent5">
              <a:lumMod val="40000"/>
              <a:lumOff val="60000"/>
            </a:schemeClr>
          </a:solidFill>
        </p:grpSpPr>
        <p:sp>
          <p:nvSpPr>
            <p:cNvPr id="11" name="TextBox 10">
              <a:extLst>
                <a:ext uri="{FF2B5EF4-FFF2-40B4-BE49-F238E27FC236}">
                  <a16:creationId xmlns:a16="http://schemas.microsoft.com/office/drawing/2014/main" id="{07A74056-BC04-7269-D2C2-A3C10868B52A}"/>
                </a:ext>
              </a:extLst>
            </p:cNvPr>
            <p:cNvSpPr txBox="1"/>
            <p:nvPr/>
          </p:nvSpPr>
          <p:spPr>
            <a:xfrm>
              <a:off x="1851048" y="5616216"/>
              <a:ext cx="2873351" cy="338554"/>
            </a:xfrm>
            <a:prstGeom prst="rect">
              <a:avLst/>
            </a:prstGeom>
            <a:grpFill/>
            <a:ln>
              <a:solidFill>
                <a:srgbClr val="FF0000"/>
              </a:solidFill>
            </a:ln>
          </p:spPr>
          <p:txBody>
            <a:bodyPr wrap="none" rtlCol="0">
              <a:spAutoFit/>
            </a:bodyPr>
            <a:lstStyle/>
            <a:p>
              <a:r>
                <a:rPr lang="el-GR" sz="1600" dirty="0">
                  <a:solidFill>
                    <a:srgbClr val="FF0000"/>
                  </a:solidFill>
                  <a:latin typeface="Times New Roman" panose="02020603050405020304" pitchFamily="18" charset="0"/>
                  <a:cs typeface="Times New Roman" panose="02020603050405020304" pitchFamily="18" charset="0"/>
                </a:rPr>
                <a:t>Πολλ</a:t>
              </a:r>
              <a:r>
                <a:rPr lang="en-US" sz="1600" dirty="0">
                  <a:solidFill>
                    <a:srgbClr val="FF0000"/>
                  </a:solidFill>
                  <a:latin typeface="Times New Roman" panose="02020603050405020304" pitchFamily="18" charset="0"/>
                  <a:cs typeface="Times New Roman" panose="02020603050405020304" pitchFamily="18" charset="0"/>
                </a:rPr>
                <a:t>έ</a:t>
              </a:r>
              <a:r>
                <a:rPr lang="el-GR" sz="1600" dirty="0">
                  <a:solidFill>
                    <a:srgbClr val="FF0000"/>
                  </a:solidFill>
                  <a:latin typeface="Times New Roman" panose="02020603050405020304" pitchFamily="18" charset="0"/>
                  <a:cs typeface="Times New Roman" panose="02020603050405020304" pitchFamily="18" charset="0"/>
                </a:rPr>
                <a:t>ς διαφορετικές συστάσεις</a:t>
              </a:r>
            </a:p>
          </p:txBody>
        </p:sp>
        <p:sp>
          <p:nvSpPr>
            <p:cNvPr id="12" name="Δεξιό βέλος 11">
              <a:extLst>
                <a:ext uri="{FF2B5EF4-FFF2-40B4-BE49-F238E27FC236}">
                  <a16:creationId xmlns:a16="http://schemas.microsoft.com/office/drawing/2014/main" id="{4ECF33B0-05B7-EF7C-E6B6-C33369A508D1}"/>
                </a:ext>
              </a:extLst>
            </p:cNvPr>
            <p:cNvSpPr/>
            <p:nvPr/>
          </p:nvSpPr>
          <p:spPr>
            <a:xfrm>
              <a:off x="4724399" y="5682792"/>
              <a:ext cx="767255" cy="205403"/>
            </a:xfrm>
            <a:prstGeom prst="rightArrow">
              <a:avLst/>
            </a:prstGeom>
            <a:grp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TextBox 12">
              <a:extLst>
                <a:ext uri="{FF2B5EF4-FFF2-40B4-BE49-F238E27FC236}">
                  <a16:creationId xmlns:a16="http://schemas.microsoft.com/office/drawing/2014/main" id="{8EC0CEE2-632B-0977-E428-2AF84361E9EF}"/>
                </a:ext>
              </a:extLst>
            </p:cNvPr>
            <p:cNvSpPr txBox="1"/>
            <p:nvPr/>
          </p:nvSpPr>
          <p:spPr>
            <a:xfrm>
              <a:off x="5491654" y="5616216"/>
              <a:ext cx="3361626" cy="338554"/>
            </a:xfrm>
            <a:prstGeom prst="rect">
              <a:avLst/>
            </a:prstGeom>
            <a:grpFill/>
            <a:ln>
              <a:solidFill>
                <a:srgbClr val="FF0000"/>
              </a:solidFill>
            </a:ln>
          </p:spPr>
          <p:txBody>
            <a:bodyPr wrap="none" rtlCol="0">
              <a:spAutoFit/>
            </a:bodyPr>
            <a:lstStyle/>
            <a:p>
              <a:r>
                <a:rPr lang="el-GR" sz="1600" dirty="0">
                  <a:solidFill>
                    <a:srgbClr val="FF0000"/>
                  </a:solidFill>
                  <a:latin typeface="Times New Roman" panose="02020603050405020304" pitchFamily="18" charset="0"/>
                  <a:cs typeface="Times New Roman" panose="02020603050405020304" pitchFamily="18" charset="0"/>
                </a:rPr>
                <a:t>Μεγάλη ετερογένεια στον επιπολασμό</a:t>
              </a:r>
            </a:p>
          </p:txBody>
        </p:sp>
      </p:grpSp>
    </p:spTree>
    <p:extLst>
      <p:ext uri="{BB962C8B-B14F-4D97-AF65-F5344CB8AC3E}">
        <p14:creationId xmlns:p14="http://schemas.microsoft.com/office/powerpoint/2010/main" val="321017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4FEC80-97B7-DCFB-1E84-6A97096DBC7C}"/>
              </a:ext>
            </a:extLst>
          </p:cNvPr>
          <p:cNvSpPr txBox="1"/>
          <p:nvPr/>
        </p:nvSpPr>
        <p:spPr>
          <a:xfrm>
            <a:off x="5129048" y="138518"/>
            <a:ext cx="1475340" cy="461665"/>
          </a:xfrm>
          <a:prstGeom prst="rect">
            <a:avLst/>
          </a:prstGeom>
          <a:noFill/>
        </p:spPr>
        <p:txBody>
          <a:bodyPr wrap="none" rtlCol="0">
            <a:spAutoFit/>
          </a:bodyPr>
          <a:lstStyle/>
          <a:p>
            <a:r>
              <a:rPr lang="el-GR" sz="2400" b="1" dirty="0"/>
              <a:t>Δι</a:t>
            </a:r>
            <a:r>
              <a:rPr lang="en-US" sz="2400" b="1" dirty="0"/>
              <a:t>ά</a:t>
            </a:r>
            <a:r>
              <a:rPr lang="el-GR" sz="2400" b="1" dirty="0"/>
              <a:t>γνωση</a:t>
            </a:r>
          </a:p>
        </p:txBody>
      </p:sp>
      <p:grpSp>
        <p:nvGrpSpPr>
          <p:cNvPr id="15" name="Ομάδα 14">
            <a:extLst>
              <a:ext uri="{FF2B5EF4-FFF2-40B4-BE49-F238E27FC236}">
                <a16:creationId xmlns:a16="http://schemas.microsoft.com/office/drawing/2014/main" id="{F33117EE-42D2-1EBE-7106-A718BC34DFC4}"/>
              </a:ext>
            </a:extLst>
          </p:cNvPr>
          <p:cNvGrpSpPr/>
          <p:nvPr/>
        </p:nvGrpSpPr>
        <p:grpSpPr>
          <a:xfrm>
            <a:off x="3763807" y="1420412"/>
            <a:ext cx="7062952" cy="4847002"/>
            <a:chOff x="0" y="613122"/>
            <a:chExt cx="7998604" cy="5631756"/>
          </a:xfrm>
        </p:grpSpPr>
        <p:pic>
          <p:nvPicPr>
            <p:cNvPr id="6" name="Εικόνα 5" descr="Εικόνα που περιέχει κείμενο, στιγμιότυπο οθόνης, γραμματοσειρά, σχεδίαση&#10;&#10;Περιγραφή που δημιουργήθηκε αυτόματα">
              <a:extLst>
                <a:ext uri="{FF2B5EF4-FFF2-40B4-BE49-F238E27FC236}">
                  <a16:creationId xmlns:a16="http://schemas.microsoft.com/office/drawing/2014/main" id="{5313BA82-B87B-67E0-5C50-FC2FF9EC98D2}"/>
                </a:ext>
              </a:extLst>
            </p:cNvPr>
            <p:cNvPicPr>
              <a:picLocks noChangeAspect="1"/>
            </p:cNvPicPr>
            <p:nvPr/>
          </p:nvPicPr>
          <p:blipFill>
            <a:blip r:embed="rId3"/>
            <a:stretch>
              <a:fillRect/>
            </a:stretch>
          </p:blipFill>
          <p:spPr>
            <a:xfrm>
              <a:off x="0" y="613122"/>
              <a:ext cx="4641851" cy="5631756"/>
            </a:xfrm>
            <a:prstGeom prst="rect">
              <a:avLst/>
            </a:prstGeom>
          </p:spPr>
        </p:pic>
        <p:sp>
          <p:nvSpPr>
            <p:cNvPr id="7" name="Δεξιό βέλος 6">
              <a:extLst>
                <a:ext uri="{FF2B5EF4-FFF2-40B4-BE49-F238E27FC236}">
                  <a16:creationId xmlns:a16="http://schemas.microsoft.com/office/drawing/2014/main" id="{996DDE0A-0562-FD18-35E7-FD85F19A31BA}"/>
                </a:ext>
              </a:extLst>
            </p:cNvPr>
            <p:cNvSpPr/>
            <p:nvPr/>
          </p:nvSpPr>
          <p:spPr>
            <a:xfrm>
              <a:off x="5129048" y="1145628"/>
              <a:ext cx="998483" cy="210207"/>
            </a:xfrm>
            <a:prstGeom prst="rightArrow">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TextBox 7">
              <a:extLst>
                <a:ext uri="{FF2B5EF4-FFF2-40B4-BE49-F238E27FC236}">
                  <a16:creationId xmlns:a16="http://schemas.microsoft.com/office/drawing/2014/main" id="{1D7ECEFF-0229-5174-5DD1-F6ED51341552}"/>
                </a:ext>
              </a:extLst>
            </p:cNvPr>
            <p:cNvSpPr txBox="1"/>
            <p:nvPr/>
          </p:nvSpPr>
          <p:spPr>
            <a:xfrm>
              <a:off x="6411310" y="1066065"/>
              <a:ext cx="1587294" cy="338554"/>
            </a:xfrm>
            <a:prstGeom prst="rect">
              <a:avLst/>
            </a:prstGeom>
            <a:noFill/>
          </p:spPr>
          <p:txBody>
            <a:bodyPr wrap="none" rtlCol="0">
              <a:spAutoFit/>
            </a:bodyPr>
            <a:lstStyle/>
            <a:p>
              <a:r>
                <a:rPr lang="el-GR" sz="1600" b="1" dirty="0">
                  <a:latin typeface="Times New Roman" panose="02020603050405020304" pitchFamily="18" charset="0"/>
                  <a:cs typeface="Times New Roman" panose="02020603050405020304" pitchFamily="18" charset="0"/>
                </a:rPr>
                <a:t>Κλινική υποψία</a:t>
              </a:r>
            </a:p>
          </p:txBody>
        </p:sp>
        <p:sp>
          <p:nvSpPr>
            <p:cNvPr id="9" name="Δεξιό βέλος 8">
              <a:extLst>
                <a:ext uri="{FF2B5EF4-FFF2-40B4-BE49-F238E27FC236}">
                  <a16:creationId xmlns:a16="http://schemas.microsoft.com/office/drawing/2014/main" id="{72EDECD8-6F17-4724-8F9F-6F7112E5F2B8}"/>
                </a:ext>
              </a:extLst>
            </p:cNvPr>
            <p:cNvSpPr/>
            <p:nvPr/>
          </p:nvSpPr>
          <p:spPr>
            <a:xfrm>
              <a:off x="5129048" y="2180896"/>
              <a:ext cx="998483" cy="210207"/>
            </a:xfrm>
            <a:prstGeom prst="rightArrow">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TextBox 9">
              <a:extLst>
                <a:ext uri="{FF2B5EF4-FFF2-40B4-BE49-F238E27FC236}">
                  <a16:creationId xmlns:a16="http://schemas.microsoft.com/office/drawing/2014/main" id="{7B2E1088-75D0-781E-CE63-1C8FB420D342}"/>
                </a:ext>
              </a:extLst>
            </p:cNvPr>
            <p:cNvSpPr txBox="1"/>
            <p:nvPr/>
          </p:nvSpPr>
          <p:spPr>
            <a:xfrm>
              <a:off x="6411310" y="2101333"/>
              <a:ext cx="1040670" cy="338554"/>
            </a:xfrm>
            <a:prstGeom prst="rect">
              <a:avLst/>
            </a:prstGeom>
            <a:noFill/>
          </p:spPr>
          <p:txBody>
            <a:bodyPr wrap="none" rtlCol="0">
              <a:spAutoFit/>
            </a:bodyPr>
            <a:lstStyle/>
            <a:p>
              <a:r>
                <a:rPr lang="en-US" sz="1600" b="1" i="1" dirty="0">
                  <a:latin typeface="Times New Roman" panose="02020603050405020304" pitchFamily="18" charset="0"/>
                  <a:cs typeface="Times New Roman" panose="02020603050405020304" pitchFamily="18" charset="0"/>
                </a:rPr>
                <a:t>Screening</a:t>
              </a:r>
              <a:endParaRPr lang="el-GR" sz="1600" b="1" i="1" dirty="0">
                <a:latin typeface="Times New Roman" panose="02020603050405020304" pitchFamily="18" charset="0"/>
                <a:cs typeface="Times New Roman" panose="02020603050405020304" pitchFamily="18" charset="0"/>
              </a:endParaRPr>
            </a:p>
          </p:txBody>
        </p:sp>
        <p:sp>
          <p:nvSpPr>
            <p:cNvPr id="11" name="Δεξιό βέλος 10">
              <a:extLst>
                <a:ext uri="{FF2B5EF4-FFF2-40B4-BE49-F238E27FC236}">
                  <a16:creationId xmlns:a16="http://schemas.microsoft.com/office/drawing/2014/main" id="{312FDCD7-B6DF-4CE2-2692-98BB383E7C26}"/>
                </a:ext>
              </a:extLst>
            </p:cNvPr>
            <p:cNvSpPr/>
            <p:nvPr/>
          </p:nvSpPr>
          <p:spPr>
            <a:xfrm>
              <a:off x="5134303" y="3857296"/>
              <a:ext cx="998483" cy="210207"/>
            </a:xfrm>
            <a:prstGeom prst="rightArrow">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TextBox 11">
              <a:extLst>
                <a:ext uri="{FF2B5EF4-FFF2-40B4-BE49-F238E27FC236}">
                  <a16:creationId xmlns:a16="http://schemas.microsoft.com/office/drawing/2014/main" id="{F842B6A9-06E4-72B7-152B-D22154893C73}"/>
                </a:ext>
              </a:extLst>
            </p:cNvPr>
            <p:cNvSpPr txBox="1"/>
            <p:nvPr/>
          </p:nvSpPr>
          <p:spPr>
            <a:xfrm>
              <a:off x="6411310" y="3728949"/>
              <a:ext cx="1058303" cy="338554"/>
            </a:xfrm>
            <a:prstGeom prst="rect">
              <a:avLst/>
            </a:prstGeom>
            <a:noFill/>
          </p:spPr>
          <p:txBody>
            <a:bodyPr wrap="none" rtlCol="0">
              <a:spAutoFit/>
            </a:bodyPr>
            <a:lstStyle/>
            <a:p>
              <a:r>
                <a:rPr lang="el-GR" sz="1600" b="1" dirty="0">
                  <a:latin typeface="Times New Roman" panose="02020603050405020304" pitchFamily="18" charset="0"/>
                  <a:cs typeface="Times New Roman" panose="02020603050405020304" pitchFamily="18" charset="0"/>
                </a:rPr>
                <a:t>Διάγνωση</a:t>
              </a:r>
            </a:p>
          </p:txBody>
        </p:sp>
        <p:sp>
          <p:nvSpPr>
            <p:cNvPr id="13" name="Δεξιό βέλος 12">
              <a:extLst>
                <a:ext uri="{FF2B5EF4-FFF2-40B4-BE49-F238E27FC236}">
                  <a16:creationId xmlns:a16="http://schemas.microsoft.com/office/drawing/2014/main" id="{EF672E56-46B5-3D52-F7E7-844996EE90B3}"/>
                </a:ext>
              </a:extLst>
            </p:cNvPr>
            <p:cNvSpPr/>
            <p:nvPr/>
          </p:nvSpPr>
          <p:spPr>
            <a:xfrm>
              <a:off x="5129048" y="5533696"/>
              <a:ext cx="998483" cy="210207"/>
            </a:xfrm>
            <a:prstGeom prst="rightArrow">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TextBox 13">
              <a:extLst>
                <a:ext uri="{FF2B5EF4-FFF2-40B4-BE49-F238E27FC236}">
                  <a16:creationId xmlns:a16="http://schemas.microsoft.com/office/drawing/2014/main" id="{1C88778C-79B7-DE5F-DA5F-72FF8C313FA9}"/>
                </a:ext>
              </a:extLst>
            </p:cNvPr>
            <p:cNvSpPr txBox="1"/>
            <p:nvPr/>
          </p:nvSpPr>
          <p:spPr>
            <a:xfrm>
              <a:off x="6411310" y="5405349"/>
              <a:ext cx="1415580" cy="338554"/>
            </a:xfrm>
            <a:prstGeom prst="rect">
              <a:avLst/>
            </a:prstGeom>
            <a:noFill/>
          </p:spPr>
          <p:txBody>
            <a:bodyPr wrap="none" rtlCol="0">
              <a:spAutoFit/>
            </a:bodyPr>
            <a:lstStyle/>
            <a:p>
              <a:r>
                <a:rPr lang="el-GR" sz="1600" b="1" dirty="0">
                  <a:latin typeface="Times New Roman" panose="02020603050405020304" pitchFamily="18" charset="0"/>
                  <a:cs typeface="Times New Roman" panose="02020603050405020304" pitchFamily="18" charset="0"/>
                </a:rPr>
                <a:t>Σταδιοποίηση</a:t>
              </a:r>
            </a:p>
          </p:txBody>
        </p:sp>
      </p:grpSp>
      <p:sp>
        <p:nvSpPr>
          <p:cNvPr id="17" name="TextBox 16">
            <a:extLst>
              <a:ext uri="{FF2B5EF4-FFF2-40B4-BE49-F238E27FC236}">
                <a16:creationId xmlns:a16="http://schemas.microsoft.com/office/drawing/2014/main" id="{6173182A-AD76-9840-D7C7-FC7DEA6F6BF4}"/>
              </a:ext>
            </a:extLst>
          </p:cNvPr>
          <p:cNvSpPr txBox="1"/>
          <p:nvPr/>
        </p:nvSpPr>
        <p:spPr>
          <a:xfrm>
            <a:off x="266649" y="886634"/>
            <a:ext cx="8562040" cy="338554"/>
          </a:xfrm>
          <a:prstGeom prst="rect">
            <a:avLst/>
          </a:prstGeom>
          <a:noFill/>
        </p:spPr>
        <p:txBody>
          <a:bodyPr wrap="square">
            <a:spAutoFit/>
          </a:bodyPr>
          <a:lstStyle/>
          <a:p>
            <a:pPr marL="285750" indent="-285750">
              <a:buFont typeface="Arial" panose="020B0604020202020204" pitchFamily="34" charset="0"/>
              <a:buChar char="•"/>
            </a:pPr>
            <a:r>
              <a:rPr lang="el-GR" sz="1600" u="sng" dirty="0">
                <a:latin typeface="Times New Roman" panose="02020603050405020304" pitchFamily="18" charset="0"/>
                <a:cs typeface="Times New Roman" panose="02020603050405020304" pitchFamily="18" charset="0"/>
              </a:rPr>
              <a:t>Ευρωπαϊκή Ομάδα Εργασίας για τη Σαρκοπενία στους Ηλικιωμένους (EWGSOP)</a:t>
            </a:r>
            <a:r>
              <a:rPr lang="el-GR" sz="1600" dirty="0">
                <a:latin typeface="Times New Roman" panose="02020603050405020304" pitchFamily="18" charset="0"/>
                <a:cs typeface="Times New Roman" panose="02020603050405020304" pitchFamily="18" charset="0"/>
              </a:rPr>
              <a:t> το 2019</a:t>
            </a:r>
            <a:endParaRPr lang="en-US" sz="1600" dirty="0">
              <a:latin typeface="Times New Roman" panose="02020603050405020304" pitchFamily="18" charset="0"/>
              <a:cs typeface="Times New Roman" panose="02020603050405020304" pitchFamily="18" charset="0"/>
            </a:endParaRPr>
          </a:p>
        </p:txBody>
      </p:sp>
      <p:cxnSp>
        <p:nvCxnSpPr>
          <p:cNvPr id="18" name="Ευθύγραμμο βέλος σύνδεσης 17">
            <a:extLst>
              <a:ext uri="{FF2B5EF4-FFF2-40B4-BE49-F238E27FC236}">
                <a16:creationId xmlns:a16="http://schemas.microsoft.com/office/drawing/2014/main" id="{602A2F49-066F-3D75-89A0-2A64E3C68DF5}"/>
              </a:ext>
            </a:extLst>
          </p:cNvPr>
          <p:cNvCxnSpPr/>
          <p:nvPr/>
        </p:nvCxnSpPr>
        <p:spPr>
          <a:xfrm flipH="1">
            <a:off x="3359888" y="1810240"/>
            <a:ext cx="2041452" cy="528923"/>
          </a:xfrm>
          <a:prstGeom prst="straightConnector1">
            <a:avLst/>
          </a:prstGeom>
          <a:ln w="0">
            <a:tailEnd type="triangle"/>
          </a:ln>
        </p:spPr>
        <p:style>
          <a:lnRef idx="1">
            <a:schemeClr val="dk1"/>
          </a:lnRef>
          <a:fillRef idx="0">
            <a:schemeClr val="dk1"/>
          </a:fillRef>
          <a:effectRef idx="0">
            <a:schemeClr val="dk1"/>
          </a:effectRef>
          <a:fontRef idx="minor">
            <a:schemeClr val="tx1"/>
          </a:fontRef>
        </p:style>
      </p:cxnSp>
      <p:grpSp>
        <p:nvGrpSpPr>
          <p:cNvPr id="16" name="Ομάδα 15">
            <a:extLst>
              <a:ext uri="{FF2B5EF4-FFF2-40B4-BE49-F238E27FC236}">
                <a16:creationId xmlns:a16="http://schemas.microsoft.com/office/drawing/2014/main" id="{BB51BF18-BE1A-B3BB-BAB1-94EE36B8E62C}"/>
              </a:ext>
            </a:extLst>
          </p:cNvPr>
          <p:cNvGrpSpPr/>
          <p:nvPr/>
        </p:nvGrpSpPr>
        <p:grpSpPr>
          <a:xfrm>
            <a:off x="256043" y="2448408"/>
            <a:ext cx="3183758" cy="2976393"/>
            <a:chOff x="256043" y="2448408"/>
            <a:chExt cx="3183758" cy="2976393"/>
          </a:xfrm>
        </p:grpSpPr>
        <p:pic>
          <p:nvPicPr>
            <p:cNvPr id="3" name="Εικόνα 2" descr="Εικόνα που περιέχει κείμενο, στιγμιότυπο οθόνης, γραμματοσειρά, αριθμός&#10;&#10;Περιγραφή που δημιουργήθηκε αυτόματα">
              <a:extLst>
                <a:ext uri="{FF2B5EF4-FFF2-40B4-BE49-F238E27FC236}">
                  <a16:creationId xmlns:a16="http://schemas.microsoft.com/office/drawing/2014/main" id="{60A2F2E3-A00C-DDC3-736A-0EA6CFFA823F}"/>
                </a:ext>
              </a:extLst>
            </p:cNvPr>
            <p:cNvPicPr>
              <a:picLocks noChangeAspect="1"/>
            </p:cNvPicPr>
            <p:nvPr/>
          </p:nvPicPr>
          <p:blipFill>
            <a:blip r:embed="rId4"/>
            <a:srcRect b="16744"/>
            <a:stretch/>
          </p:blipFill>
          <p:spPr>
            <a:xfrm>
              <a:off x="256043" y="2448408"/>
              <a:ext cx="3183758" cy="2514728"/>
            </a:xfrm>
            <a:prstGeom prst="rect">
              <a:avLst/>
            </a:prstGeom>
          </p:spPr>
        </p:pic>
        <p:sp>
          <p:nvSpPr>
            <p:cNvPr id="5" name="TextBox 4">
              <a:extLst>
                <a:ext uri="{FF2B5EF4-FFF2-40B4-BE49-F238E27FC236}">
                  <a16:creationId xmlns:a16="http://schemas.microsoft.com/office/drawing/2014/main" id="{13D657B6-87D1-A6E9-7475-FD9EA9C8C7C4}"/>
                </a:ext>
              </a:extLst>
            </p:cNvPr>
            <p:cNvSpPr txBox="1"/>
            <p:nvPr/>
          </p:nvSpPr>
          <p:spPr>
            <a:xfrm>
              <a:off x="266649" y="4963136"/>
              <a:ext cx="3103845" cy="461665"/>
            </a:xfrm>
            <a:prstGeom prst="rect">
              <a:avLst/>
            </a:prstGeom>
            <a:noFill/>
          </p:spPr>
          <p:txBody>
            <a:bodyPr wrap="square">
              <a:spAutoFit/>
            </a:bodyPr>
            <a:lstStyle/>
            <a:p>
              <a:r>
                <a:rPr lang="en" sz="1200" b="0" i="0" dirty="0">
                  <a:solidFill>
                    <a:srgbClr val="020621"/>
                  </a:solidFill>
                  <a:effectLst/>
                  <a:latin typeface="Times New Roman" panose="02020603050405020304" pitchFamily="18" charset="0"/>
                  <a:cs typeface="Times New Roman" panose="02020603050405020304" pitchFamily="18" charset="0"/>
                </a:rPr>
                <a:t>SARC-F score of ≥4 best predicts the need for further, more comprehensive evaluation</a:t>
              </a:r>
              <a:endParaRPr lang="el-GR" sz="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50071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2AAC17-EE9F-4D02-951D-488E0858FEB9}"/>
              </a:ext>
            </a:extLst>
          </p:cNvPr>
          <p:cNvSpPr txBox="1"/>
          <p:nvPr/>
        </p:nvSpPr>
        <p:spPr>
          <a:xfrm>
            <a:off x="5108027" y="210207"/>
            <a:ext cx="1475340" cy="461665"/>
          </a:xfrm>
          <a:prstGeom prst="rect">
            <a:avLst/>
          </a:prstGeom>
          <a:noFill/>
        </p:spPr>
        <p:txBody>
          <a:bodyPr wrap="none" rtlCol="0">
            <a:spAutoFit/>
          </a:bodyPr>
          <a:lstStyle/>
          <a:p>
            <a:r>
              <a:rPr lang="el-GR" sz="2400" b="1" dirty="0"/>
              <a:t>Δι</a:t>
            </a:r>
            <a:r>
              <a:rPr lang="en-US" sz="2400" b="1" dirty="0"/>
              <a:t>ά</a:t>
            </a:r>
            <a:r>
              <a:rPr lang="el-GR" sz="2400" b="1" dirty="0"/>
              <a:t>γνωση</a:t>
            </a:r>
          </a:p>
        </p:txBody>
      </p:sp>
      <p:graphicFrame>
        <p:nvGraphicFramePr>
          <p:cNvPr id="7" name="Πίνακας 6">
            <a:extLst>
              <a:ext uri="{FF2B5EF4-FFF2-40B4-BE49-F238E27FC236}">
                <a16:creationId xmlns:a16="http://schemas.microsoft.com/office/drawing/2014/main" id="{6F67EC11-0FAB-6F8C-D7DA-AA2E3B82492A}"/>
              </a:ext>
            </a:extLst>
          </p:cNvPr>
          <p:cNvGraphicFramePr>
            <a:graphicFrameLocks noGrp="1"/>
          </p:cNvGraphicFramePr>
          <p:nvPr>
            <p:extLst>
              <p:ext uri="{D42A27DB-BD31-4B8C-83A1-F6EECF244321}">
                <p14:modId xmlns:p14="http://schemas.microsoft.com/office/powerpoint/2010/main" val="4032793846"/>
              </p:ext>
            </p:extLst>
          </p:nvPr>
        </p:nvGraphicFramePr>
        <p:xfrm>
          <a:off x="114854" y="1446364"/>
          <a:ext cx="11950996" cy="3999757"/>
        </p:xfrm>
        <a:graphic>
          <a:graphicData uri="http://schemas.openxmlformats.org/drawingml/2006/table">
            <a:tbl>
              <a:tblPr firstRow="1" firstCol="1" bandRow="1"/>
              <a:tblGrid>
                <a:gridCol w="3900421">
                  <a:extLst>
                    <a:ext uri="{9D8B030D-6E8A-4147-A177-3AD203B41FA5}">
                      <a16:colId xmlns:a16="http://schemas.microsoft.com/office/drawing/2014/main" val="205542299"/>
                    </a:ext>
                  </a:extLst>
                </a:gridCol>
                <a:gridCol w="3499025">
                  <a:extLst>
                    <a:ext uri="{9D8B030D-6E8A-4147-A177-3AD203B41FA5}">
                      <a16:colId xmlns:a16="http://schemas.microsoft.com/office/drawing/2014/main" val="4238156191"/>
                    </a:ext>
                  </a:extLst>
                </a:gridCol>
                <a:gridCol w="4551550">
                  <a:extLst>
                    <a:ext uri="{9D8B030D-6E8A-4147-A177-3AD203B41FA5}">
                      <a16:colId xmlns:a16="http://schemas.microsoft.com/office/drawing/2014/main" val="2225335379"/>
                    </a:ext>
                  </a:extLst>
                </a:gridCol>
              </a:tblGrid>
              <a:tr h="331104">
                <a:tc>
                  <a:txBody>
                    <a:bodyPr/>
                    <a:lstStyle/>
                    <a:p>
                      <a:pPr algn="ctr" fontAlgn="t">
                        <a:spcBef>
                          <a:spcPts val="0"/>
                        </a:spcBef>
                        <a:spcAft>
                          <a:spcPts val="0"/>
                        </a:spcAft>
                      </a:pPr>
                      <a:r>
                        <a:rPr lang="el-GR" sz="1200" b="1"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Παράμετροι</a:t>
                      </a:r>
                      <a:endParaRPr lang="en-US" sz="1700" b="0" i="0" u="none" strike="noStrike" dirty="0">
                        <a:effectLst/>
                        <a:latin typeface="Arial" panose="020B0604020202020204" pitchFamily="34" charset="0"/>
                      </a:endParaRPr>
                    </a:p>
                  </a:txBody>
                  <a:tcPr marL="65506" marR="65506" marT="9098"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t">
                        <a:spcBef>
                          <a:spcPts val="0"/>
                        </a:spcBef>
                        <a:spcAft>
                          <a:spcPts val="0"/>
                        </a:spcAft>
                      </a:pPr>
                      <a:r>
                        <a:rPr lang="el-GR" sz="1200" b="1"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Μέθοδος</a:t>
                      </a:r>
                      <a:endParaRPr lang="en-US" sz="1200" b="0" i="0" u="none" strike="noStrike" dirty="0">
                        <a:effectLst/>
                        <a:latin typeface="Arial" panose="020B0604020202020204" pitchFamily="34" charset="0"/>
                      </a:endParaRPr>
                    </a:p>
                  </a:txBody>
                  <a:tcPr marL="65506" marR="65506" marT="9098"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t">
                        <a:spcBef>
                          <a:spcPts val="0"/>
                        </a:spcBef>
                        <a:spcAft>
                          <a:spcPts val="0"/>
                        </a:spcAft>
                      </a:pPr>
                      <a:r>
                        <a:rPr lang="en-US" sz="1200" b="1" i="0" u="none" strike="noStrike" dirty="0">
                          <a:effectLst/>
                          <a:latin typeface="Times New Roman" panose="02020603050405020304" pitchFamily="18" charset="0"/>
                          <a:cs typeface="Times New Roman" panose="02020603050405020304" pitchFamily="18" charset="0"/>
                        </a:rPr>
                        <a:t>Cut-offs</a:t>
                      </a:r>
                      <a:endParaRPr lang="en-US" sz="1200" b="1" i="0" u="none" strike="noStrike" dirty="0">
                        <a:effectLst/>
                        <a:latin typeface="Arial" panose="020B0604020202020204" pitchFamily="34" charset="0"/>
                      </a:endParaRPr>
                    </a:p>
                  </a:txBody>
                  <a:tcPr marL="65506" marR="65506" marT="9098"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651309356"/>
                  </a:ext>
                </a:extLst>
              </a:tr>
              <a:tr h="811357">
                <a:tc>
                  <a:txBody>
                    <a:bodyPr/>
                    <a:lstStyle/>
                    <a:p>
                      <a:pPr marL="0" marR="0" lvl="0" indent="0" algn="ctr" defTabSz="914400" rtl="0" eaLnBrk="1" fontAlgn="t" latinLnBrk="0" hangingPunct="1">
                        <a:lnSpc>
                          <a:spcPct val="100000"/>
                        </a:lnSpc>
                        <a:spcBef>
                          <a:spcPts val="0"/>
                        </a:spcBef>
                        <a:spcAft>
                          <a:spcPts val="0"/>
                        </a:spcAft>
                        <a:buClrTx/>
                        <a:buSzTx/>
                        <a:buFont typeface="Arial" panose="020B0604020202020204" pitchFamily="34" charset="0"/>
                        <a:buNone/>
                        <a:tabLst/>
                        <a:defRPr/>
                      </a:pPr>
                      <a:endParaRPr lang="el-GR" sz="1100" b="0" kern="120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 typeface="Arial" panose="020B0604020202020204" pitchFamily="34" charset="0"/>
                        <a:buNone/>
                        <a:tabLst/>
                        <a:defRPr/>
                      </a:pPr>
                      <a:r>
                        <a:rPr lang="el-GR" sz="1100" b="1" kern="1200" dirty="0">
                          <a:solidFill>
                            <a:schemeClr val="tx1"/>
                          </a:solidFill>
                          <a:effectLst/>
                          <a:latin typeface="Times New Roman" panose="02020603050405020304" pitchFamily="18" charset="0"/>
                          <a:ea typeface="+mn-ea"/>
                          <a:cs typeface="Times New Roman" panose="02020603050405020304" pitchFamily="18" charset="0"/>
                        </a:rPr>
                        <a:t>Μυϊκή Δ</a:t>
                      </a:r>
                      <a:r>
                        <a:rPr lang="en-US" sz="1100" b="1" kern="1200" dirty="0">
                          <a:solidFill>
                            <a:schemeClr val="tx1"/>
                          </a:solidFill>
                          <a:effectLst/>
                          <a:latin typeface="Times New Roman" panose="02020603050405020304" pitchFamily="18" charset="0"/>
                          <a:ea typeface="+mn-ea"/>
                          <a:cs typeface="Times New Roman" panose="02020603050405020304" pitchFamily="18" charset="0"/>
                        </a:rPr>
                        <a:t>ύ</a:t>
                      </a:r>
                      <a:r>
                        <a:rPr lang="el-GR" sz="1100" b="1" kern="1200" dirty="0">
                          <a:solidFill>
                            <a:schemeClr val="tx1"/>
                          </a:solidFill>
                          <a:effectLst/>
                          <a:latin typeface="Times New Roman" panose="02020603050405020304" pitchFamily="18" charset="0"/>
                          <a:ea typeface="+mn-ea"/>
                          <a:cs typeface="Times New Roman" panose="02020603050405020304" pitchFamily="18" charset="0"/>
                        </a:rPr>
                        <a:t>ναμη</a:t>
                      </a:r>
                      <a:endParaRPr lang="en" sz="11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65506" marR="65506" marT="9098" marB="0">
                    <a:lnL>
                      <a:noFill/>
                    </a:lnL>
                    <a:lnR>
                      <a:noFill/>
                    </a:lnR>
                    <a:lnT w="12700" cap="flat" cmpd="sng" algn="ctr">
                      <a:solidFill>
                        <a:srgbClr val="000000"/>
                      </a:solidFill>
                      <a:prstDash val="solid"/>
                      <a:round/>
                      <a:headEnd type="none" w="med" len="med"/>
                      <a:tailEnd type="none" w="med" len="med"/>
                    </a:lnT>
                    <a:lnB>
                      <a:noFill/>
                    </a:lnB>
                    <a:solidFill>
                      <a:schemeClr val="accent2">
                        <a:lumMod val="20000"/>
                        <a:lumOff val="80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l-GR" sz="1100" b="0" i="0" u="none" strike="noStrike" dirty="0">
                        <a:effectLst/>
                        <a:latin typeface="Times New Roman" panose="02020603050405020304" pitchFamily="18" charset="0"/>
                        <a:cs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l-GR" sz="1100" b="0" i="0" u="none" strike="noStrike" dirty="0">
                          <a:effectLst/>
                          <a:latin typeface="Times New Roman" panose="02020603050405020304" pitchFamily="18" charset="0"/>
                          <a:cs typeface="Times New Roman" panose="02020603050405020304" pitchFamily="18" charset="0"/>
                        </a:rPr>
                        <a:t>Δύναμη χειρολαβής (δυναμόμετρο)</a:t>
                      </a:r>
                    </a:p>
                    <a:p>
                      <a:pPr marL="0" marR="0" lvl="0" indent="0" algn="ctr" defTabSz="914400" rtl="0" eaLnBrk="1" fontAlgn="t" latinLnBrk="0" hangingPunct="1">
                        <a:lnSpc>
                          <a:spcPct val="100000"/>
                        </a:lnSpc>
                        <a:spcBef>
                          <a:spcPts val="0"/>
                        </a:spcBef>
                        <a:spcAft>
                          <a:spcPts val="0"/>
                        </a:spcAft>
                        <a:buClrTx/>
                        <a:buSzTx/>
                        <a:buFontTx/>
                        <a:buNone/>
                        <a:tabLst/>
                        <a:defRPr/>
                      </a:pPr>
                      <a:endParaRPr lang="el-GR" sz="1100" b="0" i="0" u="none" strike="noStrike" dirty="0">
                        <a:effectLst/>
                        <a:latin typeface="Times New Roman" panose="02020603050405020304" pitchFamily="18" charset="0"/>
                        <a:cs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l-GR" sz="1100" b="0" i="0" u="none" strike="noStrike" dirty="0">
                          <a:effectLst/>
                          <a:latin typeface="Times New Roman" panose="02020603050405020304" pitchFamily="18" charset="0"/>
                          <a:cs typeface="Times New Roman" panose="02020603050405020304" pitchFamily="18" charset="0"/>
                        </a:rPr>
                        <a:t>Δοκιμασία ανέγερσης από καρέκλα</a:t>
                      </a:r>
                      <a:endParaRPr lang="en-US" sz="1100" b="0" i="0" u="none" strike="noStrike" dirty="0">
                        <a:effectLst/>
                        <a:latin typeface="Times New Roman" panose="02020603050405020304" pitchFamily="18" charset="0"/>
                        <a:cs typeface="Times New Roman" panose="02020603050405020304" pitchFamily="18" charset="0"/>
                      </a:endParaRPr>
                    </a:p>
                    <a:p>
                      <a:pPr algn="ctr" fontAlgn="t">
                        <a:spcBef>
                          <a:spcPts val="0"/>
                        </a:spcBef>
                        <a:spcAft>
                          <a:spcPts val="0"/>
                        </a:spcAft>
                      </a:pPr>
                      <a:endParaRPr lang="en-US" sz="1100" b="0" i="0" u="none" strike="noStrike" dirty="0">
                        <a:effectLst/>
                        <a:latin typeface="Times New Roman" panose="02020603050405020304" pitchFamily="18" charset="0"/>
                        <a:cs typeface="Times New Roman" panose="02020603050405020304" pitchFamily="18" charset="0"/>
                      </a:endParaRPr>
                    </a:p>
                    <a:p>
                      <a:pPr algn="ctr" fontAlgn="t">
                        <a:spcBef>
                          <a:spcPts val="0"/>
                        </a:spcBef>
                        <a:spcAft>
                          <a:spcPts val="0"/>
                        </a:spcAft>
                      </a:pPr>
                      <a:r>
                        <a:rPr lang="en-US" sz="11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b="0" i="0" u="none" strike="noStrike" dirty="0">
                        <a:effectLst/>
                        <a:latin typeface="Times New Roman" panose="02020603050405020304" pitchFamily="18" charset="0"/>
                        <a:cs typeface="Times New Roman" panose="02020603050405020304" pitchFamily="18" charset="0"/>
                      </a:endParaRPr>
                    </a:p>
                  </a:txBody>
                  <a:tcPr marL="65506" marR="65506" marT="9098" marB="0">
                    <a:lnL>
                      <a:noFill/>
                    </a:lnL>
                    <a:lnR>
                      <a:noFill/>
                    </a:lnR>
                    <a:lnT w="12700" cap="flat" cmpd="sng" algn="ctr">
                      <a:solidFill>
                        <a:srgbClr val="000000"/>
                      </a:solidFill>
                      <a:prstDash val="solid"/>
                      <a:round/>
                      <a:headEnd type="none" w="med" len="med"/>
                      <a:tailEnd type="none" w="med" len="med"/>
                    </a:lnT>
                    <a:lnB>
                      <a:noFill/>
                    </a:lnB>
                    <a:solidFill>
                      <a:schemeClr val="accent2">
                        <a:lumMod val="20000"/>
                        <a:lumOff val="80000"/>
                      </a:schemeClr>
                    </a:solidFill>
                  </a:tcPr>
                </a:tc>
                <a:tc>
                  <a:txBody>
                    <a:bodyPr/>
                    <a:lstStyle/>
                    <a:p>
                      <a:pPr algn="ctr" fontAlgn="t">
                        <a:spcBef>
                          <a:spcPts val="0"/>
                        </a:spcBef>
                        <a:spcAft>
                          <a:spcPts val="0"/>
                        </a:spcAft>
                      </a:pPr>
                      <a:endParaRPr lang="en-US" sz="1100" b="0" i="0" u="none" strike="noStrike" dirty="0">
                        <a:effectLst/>
                        <a:latin typeface="Times New Roman" panose="02020603050405020304" pitchFamily="18" charset="0"/>
                        <a:cs typeface="Times New Roman" panose="02020603050405020304" pitchFamily="18" charset="0"/>
                      </a:endParaRPr>
                    </a:p>
                    <a:p>
                      <a:pPr algn="l" fontAlgn="t">
                        <a:spcBef>
                          <a:spcPts val="0"/>
                        </a:spcBef>
                        <a:spcAft>
                          <a:spcPts val="0"/>
                        </a:spcAft>
                      </a:pPr>
                      <a:r>
                        <a:rPr lang="el-GR" sz="1100" b="0" i="0" u="none" strike="noStrike" dirty="0">
                          <a:effectLst/>
                          <a:latin typeface="Times New Roman" panose="02020603050405020304" pitchFamily="18" charset="0"/>
                          <a:cs typeface="Times New Roman" panose="02020603050405020304" pitchFamily="18" charset="0"/>
                        </a:rPr>
                        <a:t>Άντρες</a:t>
                      </a:r>
                      <a:r>
                        <a:rPr lang="en-US" sz="1100" b="0" i="0" u="none" strike="noStrike" dirty="0">
                          <a:effectLst/>
                          <a:latin typeface="Times New Roman" panose="02020603050405020304" pitchFamily="18" charset="0"/>
                          <a:cs typeface="Times New Roman" panose="02020603050405020304" pitchFamily="18" charset="0"/>
                        </a:rPr>
                        <a:t>: &lt; 27 kg, </a:t>
                      </a:r>
                      <a:r>
                        <a:rPr lang="el-GR" sz="1100" b="0" i="0" u="none" strike="noStrike" dirty="0">
                          <a:effectLst/>
                          <a:latin typeface="Times New Roman" panose="02020603050405020304" pitchFamily="18" charset="0"/>
                          <a:cs typeface="Times New Roman" panose="02020603050405020304" pitchFamily="18" charset="0"/>
                        </a:rPr>
                        <a:t>Γυναίκες</a:t>
                      </a:r>
                      <a:r>
                        <a:rPr lang="en-US" sz="1100" b="0" i="0" u="none" strike="noStrike" dirty="0">
                          <a:effectLst/>
                          <a:latin typeface="Times New Roman" panose="02020603050405020304" pitchFamily="18" charset="0"/>
                          <a:cs typeface="Times New Roman" panose="02020603050405020304" pitchFamily="18" charset="0"/>
                        </a:rPr>
                        <a:t>: &lt; 16 kg</a:t>
                      </a:r>
                    </a:p>
                    <a:p>
                      <a:pPr algn="ctr" fontAlgn="t">
                        <a:spcBef>
                          <a:spcPts val="0"/>
                        </a:spcBef>
                        <a:spcAft>
                          <a:spcPts val="0"/>
                        </a:spcAft>
                      </a:pPr>
                      <a:endParaRPr lang="en-US" sz="1100" b="0" i="0" u="none" strike="noStrike" dirty="0">
                        <a:effectLst/>
                        <a:latin typeface="Times New Roman" panose="02020603050405020304" pitchFamily="18" charset="0"/>
                        <a:cs typeface="Times New Roman" panose="02020603050405020304" pitchFamily="18" charset="0"/>
                      </a:endParaRPr>
                    </a:p>
                    <a:p>
                      <a:pPr algn="l" fontAlgn="t">
                        <a:spcBef>
                          <a:spcPts val="0"/>
                        </a:spcBef>
                        <a:spcAft>
                          <a:spcPts val="0"/>
                        </a:spcAft>
                      </a:pPr>
                      <a:r>
                        <a:rPr lang="en-US" sz="1100" b="0" i="0" u="none" strike="noStrike" dirty="0">
                          <a:effectLst/>
                          <a:latin typeface="Times New Roman" panose="02020603050405020304" pitchFamily="18" charset="0"/>
                          <a:cs typeface="Times New Roman" panose="02020603050405020304" pitchFamily="18" charset="0"/>
                        </a:rPr>
                        <a:t>&gt; 15 s </a:t>
                      </a:r>
                      <a:r>
                        <a:rPr lang="el-GR" sz="1100" b="0" i="0" u="none" strike="noStrike" dirty="0">
                          <a:effectLst/>
                          <a:latin typeface="Times New Roman" panose="02020603050405020304" pitchFamily="18" charset="0"/>
                          <a:cs typeface="Times New Roman" panose="02020603050405020304" pitchFamily="18" charset="0"/>
                        </a:rPr>
                        <a:t>για 5 ανεγέρσεις</a:t>
                      </a:r>
                      <a:endParaRPr lang="en-US" sz="1100" b="0" i="0" u="none" strike="noStrike" dirty="0">
                        <a:effectLst/>
                        <a:latin typeface="Times New Roman" panose="02020603050405020304" pitchFamily="18" charset="0"/>
                        <a:cs typeface="Times New Roman" panose="02020603050405020304" pitchFamily="18" charset="0"/>
                      </a:endParaRPr>
                    </a:p>
                  </a:txBody>
                  <a:tcPr marL="65506" marR="65506" marT="9098" marB="0">
                    <a:lnL>
                      <a:noFill/>
                    </a:lnL>
                    <a:lnR>
                      <a:noFill/>
                    </a:lnR>
                    <a:lnT w="12700" cap="flat" cmpd="sng" algn="ctr">
                      <a:solidFill>
                        <a:srgbClr val="000000"/>
                      </a:solidFill>
                      <a:prstDash val="solid"/>
                      <a:round/>
                      <a:headEnd type="none" w="med" len="med"/>
                      <a:tailEnd type="none" w="med" len="med"/>
                    </a:lnT>
                    <a:lnB>
                      <a:noFill/>
                    </a:lnB>
                    <a:solidFill>
                      <a:schemeClr val="accent2">
                        <a:lumMod val="20000"/>
                        <a:lumOff val="80000"/>
                      </a:schemeClr>
                    </a:solidFill>
                  </a:tcPr>
                </a:tc>
                <a:extLst>
                  <a:ext uri="{0D108BD9-81ED-4DB2-BD59-A6C34878D82A}">
                    <a16:rowId xmlns:a16="http://schemas.microsoft.com/office/drawing/2014/main" val="2633992158"/>
                  </a:ext>
                </a:extLst>
              </a:tr>
              <a:tr h="1089460">
                <a:tc>
                  <a:txBody>
                    <a:bodyPr/>
                    <a:lstStyle/>
                    <a:p>
                      <a:pPr marL="0" marR="0" lvl="0" indent="0" algn="ctr" defTabSz="914400" rtl="0" eaLnBrk="1" fontAlgn="t" latinLnBrk="0" hangingPunct="1">
                        <a:lnSpc>
                          <a:spcPct val="100000"/>
                        </a:lnSpc>
                        <a:spcBef>
                          <a:spcPts val="0"/>
                        </a:spcBef>
                        <a:spcAft>
                          <a:spcPts val="0"/>
                        </a:spcAft>
                        <a:buClrTx/>
                        <a:buSzTx/>
                        <a:buFont typeface="Arial" panose="020B0604020202020204" pitchFamily="34" charset="0"/>
                        <a:buNone/>
                        <a:tabLst/>
                        <a:defRPr/>
                      </a:pPr>
                      <a:endParaRPr lang="el-GR" sz="1100" b="0" kern="120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 typeface="Arial" panose="020B0604020202020204" pitchFamily="34" charset="0"/>
                        <a:buNone/>
                        <a:tabLst/>
                        <a:defRPr/>
                      </a:pPr>
                      <a:r>
                        <a:rPr lang="el-GR" sz="1100" b="1" kern="1200" dirty="0">
                          <a:solidFill>
                            <a:schemeClr val="tx1"/>
                          </a:solidFill>
                          <a:effectLst/>
                          <a:latin typeface="Times New Roman" panose="02020603050405020304" pitchFamily="18" charset="0"/>
                          <a:ea typeface="+mn-ea"/>
                          <a:cs typeface="Times New Roman" panose="02020603050405020304" pitchFamily="18" charset="0"/>
                        </a:rPr>
                        <a:t>Μυϊκή Μάζα</a:t>
                      </a:r>
                      <a:r>
                        <a:rPr lang="en-US" sz="1100" b="1" kern="1200" dirty="0">
                          <a:solidFill>
                            <a:schemeClr val="tx1"/>
                          </a:solidFill>
                          <a:effectLst/>
                          <a:latin typeface="Times New Roman" panose="02020603050405020304" pitchFamily="18" charset="0"/>
                          <a:ea typeface="+mn-ea"/>
                          <a:cs typeface="Times New Roman" panose="02020603050405020304" pitchFamily="18" charset="0"/>
                        </a:rPr>
                        <a:t> /</a:t>
                      </a:r>
                    </a:p>
                    <a:p>
                      <a:pPr marL="0" marR="0" lvl="0" indent="0" algn="ctr" defTabSz="914400" rtl="0" eaLnBrk="1" fontAlgn="t" latinLnBrk="0" hangingPunct="1">
                        <a:lnSpc>
                          <a:spcPct val="100000"/>
                        </a:lnSpc>
                        <a:spcBef>
                          <a:spcPts val="0"/>
                        </a:spcBef>
                        <a:spcAft>
                          <a:spcPts val="0"/>
                        </a:spcAft>
                        <a:buClrTx/>
                        <a:buSzTx/>
                        <a:buFont typeface="Arial" panose="020B0604020202020204" pitchFamily="34" charset="0"/>
                        <a:buNone/>
                        <a:tabLst/>
                        <a:defRPr/>
                      </a:pPr>
                      <a:endParaRPr lang="en-US" sz="1100" b="1" kern="120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 typeface="Arial" panose="020B0604020202020204" pitchFamily="34" charset="0"/>
                        <a:buNone/>
                        <a:tabLst/>
                        <a:defRPr/>
                      </a:pPr>
                      <a:r>
                        <a:rPr lang="en-US" sz="1100" b="1" kern="1200" dirty="0">
                          <a:solidFill>
                            <a:schemeClr val="tx1"/>
                          </a:solidFill>
                          <a:effectLst/>
                          <a:latin typeface="Times New Roman" panose="02020603050405020304" pitchFamily="18" charset="0"/>
                          <a:ea typeface="+mn-ea"/>
                          <a:cs typeface="Times New Roman" panose="02020603050405020304" pitchFamily="18" charset="0"/>
                        </a:rPr>
                        <a:t> </a:t>
                      </a:r>
                      <a:r>
                        <a:rPr lang="el-GR" sz="1100" b="1" kern="1200" dirty="0">
                          <a:solidFill>
                            <a:schemeClr val="tx1"/>
                          </a:solidFill>
                          <a:effectLst/>
                          <a:latin typeface="Times New Roman" panose="02020603050405020304" pitchFamily="18" charset="0"/>
                          <a:ea typeface="+mn-ea"/>
                          <a:cs typeface="Times New Roman" panose="02020603050405020304" pitchFamily="18" charset="0"/>
                        </a:rPr>
                        <a:t>Μυϊκή ποιότητα</a:t>
                      </a:r>
                      <a:r>
                        <a:rPr lang="en-US" sz="1100" b="1" kern="1200" dirty="0">
                          <a:solidFill>
                            <a:schemeClr val="tx1"/>
                          </a:solidFill>
                          <a:effectLst/>
                          <a:latin typeface="Times New Roman" panose="02020603050405020304" pitchFamily="18" charset="0"/>
                          <a:ea typeface="+mn-ea"/>
                          <a:cs typeface="Times New Roman" panose="02020603050405020304" pitchFamily="18" charset="0"/>
                        </a:rPr>
                        <a:t> (</a:t>
                      </a:r>
                      <a:r>
                        <a:rPr lang="el-GR" sz="1100" b="1" kern="1200" dirty="0">
                          <a:solidFill>
                            <a:schemeClr val="tx1"/>
                          </a:solidFill>
                          <a:effectLst/>
                          <a:latin typeface="Times New Roman" panose="02020603050405020304" pitchFamily="18" charset="0"/>
                          <a:ea typeface="+mn-ea"/>
                          <a:cs typeface="Times New Roman" panose="02020603050405020304" pitchFamily="18" charset="0"/>
                        </a:rPr>
                        <a:t>μυοστεάτωση)</a:t>
                      </a:r>
                      <a:endParaRPr lang="en" sz="1100" b="1" kern="120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 sz="1000" kern="1200" dirty="0">
                          <a:solidFill>
                            <a:schemeClr val="tx1"/>
                          </a:solidFill>
                          <a:effectLst/>
                          <a:latin typeface="Times New Roman" panose="02020603050405020304" pitchFamily="18" charset="0"/>
                          <a:ea typeface="+mn-ea"/>
                          <a:cs typeface="Times New Roman" panose="02020603050405020304" pitchFamily="18" charset="0"/>
                        </a:rPr>
                        <a:t> </a:t>
                      </a:r>
                    </a:p>
                  </a:txBody>
                  <a:tcPr marL="65506" marR="65506" marT="9098" marB="0">
                    <a:lnL>
                      <a:noFill/>
                    </a:lnL>
                    <a:lnR>
                      <a:noFill/>
                    </a:lnR>
                    <a:lnT>
                      <a:noFill/>
                    </a:lnT>
                    <a:lnB>
                      <a:noFill/>
                    </a:lnB>
                    <a:solidFill>
                      <a:schemeClr val="accent2">
                        <a:lumMod val="20000"/>
                        <a:lumOff val="80000"/>
                      </a:schemeClr>
                    </a:solidFill>
                  </a:tcPr>
                </a:tc>
                <a:tc>
                  <a:txBody>
                    <a:bodyPr/>
                    <a:lstStyle/>
                    <a:p>
                      <a:pPr algn="ctr" fontAlgn="t">
                        <a:spcBef>
                          <a:spcPts val="0"/>
                        </a:spcBef>
                        <a:spcAft>
                          <a:spcPts val="0"/>
                        </a:spcAft>
                      </a:pPr>
                      <a:r>
                        <a:rPr lang="en-US" sz="1200" b="1" i="0" u="none" strike="noStrike" dirty="0">
                          <a:solidFill>
                            <a:srgbClr val="FF0000"/>
                          </a:solidFill>
                          <a:effectLst/>
                          <a:latin typeface="Times New Roman" panose="02020603050405020304" pitchFamily="18" charset="0"/>
                          <a:cs typeface="Times New Roman" panose="02020603050405020304" pitchFamily="18" charset="0"/>
                        </a:rPr>
                        <a:t>DEXA</a:t>
                      </a:r>
                    </a:p>
                    <a:p>
                      <a:pPr algn="ctr" fontAlgn="t">
                        <a:spcBef>
                          <a:spcPts val="0"/>
                        </a:spcBef>
                        <a:spcAft>
                          <a:spcPts val="0"/>
                        </a:spcAft>
                      </a:pPr>
                      <a:r>
                        <a:rPr lang="en-US" sz="1200" b="1" i="0" u="none" strike="noStrike" dirty="0">
                          <a:solidFill>
                            <a:srgbClr val="FF0000"/>
                          </a:solidFill>
                          <a:effectLst/>
                          <a:latin typeface="Times New Roman" panose="02020603050405020304" pitchFamily="18" charset="0"/>
                          <a:cs typeface="Times New Roman" panose="02020603050405020304" pitchFamily="18" charset="0"/>
                        </a:rPr>
                        <a:t>BIA</a:t>
                      </a:r>
                      <a:endParaRPr lang="el-GR" sz="1200" b="1" i="0" u="none" strike="noStrike" dirty="0">
                        <a:solidFill>
                          <a:srgbClr val="FF0000"/>
                        </a:solidFill>
                        <a:effectLst/>
                        <a:latin typeface="Times New Roman" panose="02020603050405020304" pitchFamily="18" charset="0"/>
                        <a:cs typeface="Times New Roman" panose="02020603050405020304" pitchFamily="18" charset="0"/>
                      </a:endParaRPr>
                    </a:p>
                    <a:p>
                      <a:pPr algn="ctr" fontAlgn="t">
                        <a:spcBef>
                          <a:spcPts val="0"/>
                        </a:spcBef>
                        <a:spcAft>
                          <a:spcPts val="0"/>
                        </a:spcAft>
                      </a:pPr>
                      <a:r>
                        <a:rPr lang="en-US" sz="1200" b="1" i="0" u="none" strike="noStrike" dirty="0">
                          <a:solidFill>
                            <a:schemeClr val="accent6"/>
                          </a:solidFill>
                          <a:effectLst/>
                          <a:latin typeface="Times New Roman" panose="02020603050405020304" pitchFamily="18" charset="0"/>
                          <a:cs typeface="Times New Roman" panose="02020603050405020304" pitchFamily="18" charset="0"/>
                        </a:rPr>
                        <a:t>US</a:t>
                      </a:r>
                    </a:p>
                    <a:p>
                      <a:pPr algn="ctr" fontAlgn="t">
                        <a:spcBef>
                          <a:spcPts val="0"/>
                        </a:spcBef>
                        <a:spcAft>
                          <a:spcPts val="0"/>
                        </a:spcAft>
                      </a:pPr>
                      <a:r>
                        <a:rPr lang="en-US" sz="1200" b="1" i="0" u="none" strike="noStrike" dirty="0">
                          <a:solidFill>
                            <a:schemeClr val="accent6"/>
                          </a:solidFill>
                          <a:effectLst/>
                          <a:latin typeface="Times New Roman" panose="02020603050405020304" pitchFamily="18" charset="0"/>
                          <a:cs typeface="Times New Roman" panose="02020603050405020304" pitchFamily="18" charset="0"/>
                        </a:rPr>
                        <a:t>CT</a:t>
                      </a:r>
                    </a:p>
                    <a:p>
                      <a:pPr algn="ctr" fontAlgn="t">
                        <a:spcBef>
                          <a:spcPts val="0"/>
                        </a:spcBef>
                        <a:spcAft>
                          <a:spcPts val="0"/>
                        </a:spcAft>
                      </a:pPr>
                      <a:r>
                        <a:rPr lang="en-US" sz="1200" b="1" i="0" u="none" strike="noStrike" dirty="0">
                          <a:solidFill>
                            <a:schemeClr val="accent6"/>
                          </a:solidFill>
                          <a:effectLst/>
                          <a:latin typeface="Times New Roman" panose="02020603050405020304" pitchFamily="18" charset="0"/>
                          <a:cs typeface="Times New Roman" panose="02020603050405020304" pitchFamily="18" charset="0"/>
                        </a:rPr>
                        <a:t>MRI</a:t>
                      </a:r>
                    </a:p>
                  </a:txBody>
                  <a:tcPr marL="65506" marR="65506" marT="9098" marB="0">
                    <a:lnL>
                      <a:noFill/>
                    </a:lnL>
                    <a:lnR>
                      <a:noFill/>
                    </a:lnR>
                    <a:lnT>
                      <a:noFill/>
                    </a:lnT>
                    <a:lnB>
                      <a:noFill/>
                    </a:lnB>
                    <a:solidFill>
                      <a:schemeClr val="accent2">
                        <a:lumMod val="20000"/>
                        <a:lumOff val="80000"/>
                      </a:schemeClr>
                    </a:solidFill>
                  </a:tcPr>
                </a:tc>
                <a:tc>
                  <a:txBody>
                    <a:bodyPr/>
                    <a:lstStyle/>
                    <a:p>
                      <a:pPr algn="l" fontAlgn="t">
                        <a:spcBef>
                          <a:spcPts val="0"/>
                        </a:spcBef>
                        <a:spcAft>
                          <a:spcPts val="0"/>
                        </a:spcAft>
                      </a:pPr>
                      <a:r>
                        <a:rPr lang="en-US" sz="1100" b="1" i="0" u="none" strike="noStrike" dirty="0">
                          <a:effectLst/>
                          <a:latin typeface="Times New Roman" panose="02020603050405020304" pitchFamily="18" charset="0"/>
                          <a:cs typeface="Times New Roman" panose="02020603050405020304" pitchFamily="18" charset="0"/>
                        </a:rPr>
                        <a:t>SMM (total skeletal muscle mass)</a:t>
                      </a:r>
                    </a:p>
                    <a:p>
                      <a:pPr algn="l" fontAlgn="t">
                        <a:spcBef>
                          <a:spcPts val="0"/>
                        </a:spcBef>
                        <a:spcAft>
                          <a:spcPts val="0"/>
                        </a:spcAft>
                      </a:pPr>
                      <a:r>
                        <a:rPr lang="en-US" sz="1100" b="1" i="0" u="none" strike="noStrike" dirty="0">
                          <a:effectLst/>
                          <a:latin typeface="Times New Roman" panose="02020603050405020304" pitchFamily="18" charset="0"/>
                          <a:cs typeface="Times New Roman" panose="02020603050405020304" pitchFamily="18" charset="0"/>
                        </a:rPr>
                        <a:t>ASM (appendicular skeletal muscle mass)</a:t>
                      </a:r>
                      <a:r>
                        <a:rPr lang="en-US" sz="1100" b="0" i="0" u="none" strike="noStrike" dirty="0">
                          <a:effectLst/>
                          <a:latin typeface="Times New Roman" panose="02020603050405020304" pitchFamily="18" charset="0"/>
                          <a:cs typeface="Times New Roman" panose="02020603050405020304" pitchFamily="18" charset="0"/>
                        </a:rPr>
                        <a:t> </a:t>
                      </a:r>
                      <a:r>
                        <a:rPr lang="el-GR" sz="1100" b="0" i="0" u="none" strike="noStrike" dirty="0">
                          <a:effectLst/>
                          <a:latin typeface="Times New Roman" panose="02020603050405020304" pitchFamily="18" charset="0"/>
                          <a:cs typeface="Times New Roman" panose="02020603050405020304" pitchFamily="18" charset="0"/>
                        </a:rPr>
                        <a:t>Άντρες</a:t>
                      </a:r>
                      <a:r>
                        <a:rPr lang="en-US" sz="1100" b="0" i="0" u="none" strike="noStrike" dirty="0">
                          <a:effectLst/>
                          <a:latin typeface="Times New Roman" panose="02020603050405020304" pitchFamily="18" charset="0"/>
                          <a:cs typeface="Times New Roman" panose="02020603050405020304" pitchFamily="18" charset="0"/>
                        </a:rPr>
                        <a:t>: &lt; 20, </a:t>
                      </a:r>
                      <a:r>
                        <a:rPr lang="el-GR" sz="1100" b="0" i="0" u="none" strike="noStrike" dirty="0">
                          <a:effectLst/>
                          <a:latin typeface="Times New Roman" panose="02020603050405020304" pitchFamily="18" charset="0"/>
                          <a:cs typeface="Times New Roman" panose="02020603050405020304" pitchFamily="18" charset="0"/>
                        </a:rPr>
                        <a:t>Γυναίκες</a:t>
                      </a:r>
                      <a:r>
                        <a:rPr lang="en-US" sz="1100" b="0" i="0" u="none" strike="noStrike" dirty="0">
                          <a:effectLst/>
                          <a:latin typeface="Times New Roman" panose="02020603050405020304" pitchFamily="18" charset="0"/>
                          <a:cs typeface="Times New Roman" panose="02020603050405020304" pitchFamily="18" charset="0"/>
                        </a:rPr>
                        <a:t>: &lt; 15 kg</a:t>
                      </a:r>
                    </a:p>
                    <a:p>
                      <a:pPr algn="l" fontAlgn="t">
                        <a:spcBef>
                          <a:spcPts val="0"/>
                        </a:spcBef>
                        <a:spcAft>
                          <a:spcPts val="0"/>
                        </a:spcAft>
                      </a:pPr>
                      <a:r>
                        <a:rPr lang="en-US" sz="1100" b="1" i="0" u="none" strike="noStrike" dirty="0">
                          <a:effectLst/>
                          <a:latin typeface="Times New Roman" panose="02020603050405020304" pitchFamily="18" charset="0"/>
                          <a:cs typeface="Times New Roman" panose="02020603050405020304" pitchFamily="18" charset="0"/>
                        </a:rPr>
                        <a:t>ASM/weight</a:t>
                      </a:r>
                    </a:p>
                    <a:p>
                      <a:pPr algn="l" fontAlgn="t">
                        <a:spcBef>
                          <a:spcPts val="0"/>
                        </a:spcBef>
                        <a:spcAft>
                          <a:spcPts val="0"/>
                        </a:spcAft>
                      </a:pPr>
                      <a:r>
                        <a:rPr lang="en-US" sz="1100" b="1" i="0" u="none" strike="noStrike" dirty="0">
                          <a:effectLst/>
                          <a:latin typeface="Times New Roman" panose="02020603050405020304" pitchFamily="18" charset="0"/>
                          <a:cs typeface="Times New Roman" panose="02020603050405020304" pitchFamily="18" charset="0"/>
                        </a:rPr>
                        <a:t>ASM/height</a:t>
                      </a:r>
                      <a:r>
                        <a:rPr lang="en-US" sz="1100" b="1" i="0" u="none" strike="noStrike" baseline="30000" dirty="0">
                          <a:effectLst/>
                          <a:latin typeface="Times New Roman" panose="02020603050405020304" pitchFamily="18" charset="0"/>
                          <a:cs typeface="Times New Roman" panose="02020603050405020304" pitchFamily="18" charset="0"/>
                        </a:rPr>
                        <a:t>2 </a:t>
                      </a:r>
                      <a:r>
                        <a:rPr lang="en-US" sz="1100" b="1" i="0" u="none" strike="noStrike" baseline="0" dirty="0">
                          <a:effectLst/>
                          <a:latin typeface="Times New Roman" panose="02020603050405020304" pitchFamily="18" charset="0"/>
                          <a:cs typeface="Times New Roman" panose="02020603050405020304" pitchFamily="18" charset="0"/>
                        </a:rPr>
                        <a:t>(SMI) </a:t>
                      </a:r>
                      <a:r>
                        <a:rPr lang="el-GR" sz="1100" b="0" i="0" u="none" strike="noStrike" dirty="0">
                          <a:effectLst/>
                          <a:latin typeface="Times New Roman" panose="02020603050405020304" pitchFamily="18" charset="0"/>
                          <a:cs typeface="Times New Roman" panose="02020603050405020304" pitchFamily="18" charset="0"/>
                        </a:rPr>
                        <a:t>Άντρες</a:t>
                      </a:r>
                      <a:r>
                        <a:rPr lang="en-US" sz="1100" b="0" i="0" u="none" strike="noStrike" dirty="0">
                          <a:effectLst/>
                          <a:latin typeface="Times New Roman" panose="02020603050405020304" pitchFamily="18" charset="0"/>
                          <a:cs typeface="Times New Roman" panose="02020603050405020304" pitchFamily="18" charset="0"/>
                        </a:rPr>
                        <a:t>: &lt; 7 kg/m</a:t>
                      </a:r>
                      <a:r>
                        <a:rPr lang="en-US" sz="1100" b="0" i="0" u="none" strike="noStrike" baseline="30000" dirty="0">
                          <a:effectLst/>
                          <a:latin typeface="Times New Roman" panose="02020603050405020304" pitchFamily="18" charset="0"/>
                          <a:cs typeface="Times New Roman" panose="02020603050405020304" pitchFamily="18" charset="0"/>
                        </a:rPr>
                        <a:t>2</a:t>
                      </a:r>
                      <a:r>
                        <a:rPr lang="en-US" sz="1100" b="0" i="0" u="none" strike="noStrike" dirty="0">
                          <a:effectLst/>
                          <a:latin typeface="Times New Roman" panose="02020603050405020304" pitchFamily="18" charset="0"/>
                          <a:cs typeface="Times New Roman" panose="02020603050405020304" pitchFamily="18" charset="0"/>
                        </a:rPr>
                        <a:t>, </a:t>
                      </a:r>
                      <a:r>
                        <a:rPr lang="el-GR" sz="1100" b="0" i="0" u="none" strike="noStrike" dirty="0">
                          <a:effectLst/>
                          <a:latin typeface="Times New Roman" panose="02020603050405020304" pitchFamily="18" charset="0"/>
                          <a:cs typeface="Times New Roman" panose="02020603050405020304" pitchFamily="18" charset="0"/>
                        </a:rPr>
                        <a:t>Γυναίκες</a:t>
                      </a:r>
                      <a:r>
                        <a:rPr lang="en-US" sz="1100" b="0" i="0" u="none" strike="noStrike" dirty="0">
                          <a:effectLst/>
                          <a:latin typeface="Times New Roman" panose="02020603050405020304" pitchFamily="18" charset="0"/>
                          <a:cs typeface="Times New Roman" panose="02020603050405020304" pitchFamily="18" charset="0"/>
                        </a:rPr>
                        <a:t>: &lt; 5.5 kg/m</a:t>
                      </a:r>
                      <a:r>
                        <a:rPr lang="en-US" sz="1100" b="0" i="0" u="none" strike="noStrike" baseline="30000" dirty="0">
                          <a:effectLst/>
                          <a:latin typeface="Times New Roman" panose="02020603050405020304" pitchFamily="18" charset="0"/>
                          <a:cs typeface="Times New Roman" panose="02020603050405020304" pitchFamily="18" charset="0"/>
                        </a:rPr>
                        <a:t>2</a:t>
                      </a:r>
                    </a:p>
                    <a:p>
                      <a:pPr algn="l" fontAlgn="t">
                        <a:spcBef>
                          <a:spcPts val="0"/>
                        </a:spcBef>
                        <a:spcAft>
                          <a:spcPts val="0"/>
                        </a:spcAft>
                      </a:pPr>
                      <a:r>
                        <a:rPr lang="en-US" sz="1100" b="1" i="0" u="none" strike="noStrike" dirty="0">
                          <a:effectLst/>
                          <a:latin typeface="Times New Roman" panose="02020603050405020304" pitchFamily="18" charset="0"/>
                          <a:cs typeface="Times New Roman" panose="02020603050405020304" pitchFamily="18" charset="0"/>
                        </a:rPr>
                        <a:t>ASM/BMI</a:t>
                      </a:r>
                      <a:r>
                        <a:rPr lang="en-US" sz="1100" b="1" i="0" u="none" strike="noStrike" baseline="30000" dirty="0">
                          <a:effectLst/>
                          <a:latin typeface="Times New Roman" panose="02020603050405020304" pitchFamily="18" charset="0"/>
                          <a:cs typeface="Times New Roman" panose="02020603050405020304" pitchFamily="18" charset="0"/>
                        </a:rPr>
                        <a:t> </a:t>
                      </a:r>
                      <a:r>
                        <a:rPr lang="en-US" sz="1100" b="1" i="0" u="none" strike="noStrike" baseline="0" dirty="0">
                          <a:effectLst/>
                          <a:latin typeface="Times New Roman" panose="02020603050405020304" pitchFamily="18" charset="0"/>
                          <a:cs typeface="Times New Roman" panose="02020603050405020304" pitchFamily="18" charset="0"/>
                        </a:rPr>
                        <a:t>(SI)</a:t>
                      </a:r>
                      <a:endParaRPr lang="el-GR" sz="1100" b="1" i="0" u="none" strike="noStrike" baseline="0" dirty="0">
                        <a:effectLst/>
                        <a:latin typeface="Times New Roman" panose="02020603050405020304" pitchFamily="18" charset="0"/>
                        <a:cs typeface="Times New Roman" panose="02020603050405020304" pitchFamily="18"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100" b="1" dirty="0">
                          <a:solidFill>
                            <a:schemeClr val="tx1"/>
                          </a:solidFill>
                          <a:latin typeface="Times New Roman" panose="02020603050405020304" pitchFamily="18" charset="0"/>
                          <a:cs typeface="Times New Roman" panose="02020603050405020304" pitchFamily="18" charset="0"/>
                        </a:rPr>
                        <a:t>Cross-sectional area at L3 or mid-thigh</a:t>
                      </a:r>
                      <a:endParaRPr lang="en-US" sz="1100" b="1" i="0" u="none" strike="noStrike" dirty="0">
                        <a:solidFill>
                          <a:schemeClr val="tx1"/>
                        </a:solidFill>
                        <a:effectLst/>
                        <a:latin typeface="Times New Roman" panose="02020603050405020304" pitchFamily="18" charset="0"/>
                        <a:cs typeface="Times New Roman" panose="02020603050405020304" pitchFamily="18" charset="0"/>
                      </a:endParaRPr>
                    </a:p>
                    <a:p>
                      <a:pPr algn="l" fontAlgn="t">
                        <a:spcBef>
                          <a:spcPts val="0"/>
                        </a:spcBef>
                        <a:spcAft>
                          <a:spcPts val="0"/>
                        </a:spcAft>
                      </a:pPr>
                      <a:endParaRPr lang="en-US" sz="1100" b="0" i="0" u="none" strike="noStrike" baseline="0" dirty="0">
                        <a:effectLst/>
                        <a:latin typeface="Times New Roman" panose="02020603050405020304" pitchFamily="18" charset="0"/>
                        <a:cs typeface="Times New Roman" panose="02020603050405020304" pitchFamily="18" charset="0"/>
                      </a:endParaRPr>
                    </a:p>
                    <a:p>
                      <a:pPr algn="ctr" fontAlgn="t">
                        <a:spcBef>
                          <a:spcPts val="0"/>
                        </a:spcBef>
                        <a:spcAft>
                          <a:spcPts val="0"/>
                        </a:spcAft>
                      </a:pPr>
                      <a:endParaRPr lang="en-US" sz="1100" b="0" i="0" u="none" strike="noStrike" baseline="30000" dirty="0">
                        <a:effectLst/>
                        <a:latin typeface="Times New Roman" panose="02020603050405020304" pitchFamily="18" charset="0"/>
                        <a:cs typeface="Times New Roman" panose="02020603050405020304" pitchFamily="18" charset="0"/>
                      </a:endParaRPr>
                    </a:p>
                  </a:txBody>
                  <a:tcPr marL="65506" marR="65506" marT="9098" marB="0">
                    <a:lnL>
                      <a:noFill/>
                    </a:lnL>
                    <a:lnR>
                      <a:noFill/>
                    </a:lnR>
                    <a:lnT>
                      <a:noFill/>
                    </a:lnT>
                    <a:lnB>
                      <a:noFill/>
                    </a:lnB>
                    <a:solidFill>
                      <a:schemeClr val="accent2">
                        <a:lumMod val="20000"/>
                        <a:lumOff val="80000"/>
                      </a:schemeClr>
                    </a:solidFill>
                  </a:tcPr>
                </a:tc>
                <a:extLst>
                  <a:ext uri="{0D108BD9-81ED-4DB2-BD59-A6C34878D82A}">
                    <a16:rowId xmlns:a16="http://schemas.microsoft.com/office/drawing/2014/main" val="1868070545"/>
                  </a:ext>
                </a:extLst>
              </a:tr>
              <a:tr h="1359377">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l-GR" sz="1100" kern="120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Tx/>
                        <a:buNone/>
                        <a:tabLst/>
                        <a:defRPr/>
                      </a:pPr>
                      <a:endParaRPr lang="en-US" sz="1100" b="1" kern="120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l-GR" sz="1100" b="1" kern="1200" dirty="0">
                          <a:solidFill>
                            <a:schemeClr val="tx1"/>
                          </a:solidFill>
                          <a:effectLst/>
                          <a:latin typeface="Times New Roman" panose="02020603050405020304" pitchFamily="18" charset="0"/>
                          <a:ea typeface="+mn-ea"/>
                          <a:cs typeface="Times New Roman" panose="02020603050405020304" pitchFamily="18" charset="0"/>
                        </a:rPr>
                        <a:t>Σωματική Απόδοση</a:t>
                      </a:r>
                      <a:endParaRPr lang="en" sz="1100" b="1" kern="1200" dirty="0">
                        <a:solidFill>
                          <a:schemeClr val="tx1"/>
                        </a:solidFill>
                        <a:effectLst/>
                        <a:latin typeface="Times New Roman" panose="02020603050405020304" pitchFamily="18" charset="0"/>
                        <a:ea typeface="+mn-ea"/>
                        <a:cs typeface="Times New Roman" panose="02020603050405020304" pitchFamily="18" charset="0"/>
                      </a:endParaRPr>
                    </a:p>
                    <a:p>
                      <a:pPr algn="ctr" fontAlgn="t">
                        <a:spcBef>
                          <a:spcPts val="0"/>
                        </a:spcBef>
                        <a:spcAft>
                          <a:spcPts val="0"/>
                        </a:spcAft>
                      </a:pPr>
                      <a:endParaRPr lang="en-US" sz="1100" b="0" i="0" u="none" strike="noStrike" dirty="0">
                        <a:effectLst/>
                        <a:latin typeface="Times New Roman" panose="02020603050405020304" pitchFamily="18" charset="0"/>
                        <a:cs typeface="Times New Roman" panose="02020603050405020304" pitchFamily="18" charset="0"/>
                      </a:endParaRPr>
                    </a:p>
                  </a:txBody>
                  <a:tcPr marL="65506" marR="65506" marT="9098" marB="0">
                    <a:lnL>
                      <a:noFill/>
                    </a:lnL>
                    <a:lnR>
                      <a:noFill/>
                    </a:lnR>
                    <a:lnT>
                      <a:noFill/>
                    </a:lnT>
                    <a:lnB>
                      <a:noFill/>
                    </a:lnB>
                    <a:solidFill>
                      <a:schemeClr val="accent2">
                        <a:lumMod val="20000"/>
                        <a:lumOff val="80000"/>
                      </a:schemeClr>
                    </a:solidFill>
                  </a:tcPr>
                </a:tc>
                <a:tc>
                  <a:txBody>
                    <a:bodyPr/>
                    <a:lstStyle/>
                    <a:p>
                      <a:pPr algn="ctr" fontAlgn="t">
                        <a:spcBef>
                          <a:spcPts val="0"/>
                        </a:spcBef>
                        <a:spcAft>
                          <a:spcPts val="0"/>
                        </a:spcAft>
                      </a:pPr>
                      <a:endParaRPr lang="en-US" sz="11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fontAlgn="t">
                        <a:spcBef>
                          <a:spcPts val="0"/>
                        </a:spcBef>
                        <a:spcAft>
                          <a:spcPts val="0"/>
                        </a:spcAft>
                      </a:pPr>
                      <a:r>
                        <a:rPr lang="el-GR" sz="11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Ταχύτητα βάδισης</a:t>
                      </a:r>
                      <a:r>
                        <a:rPr lang="en-US" sz="11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(4m)</a:t>
                      </a:r>
                      <a:endParaRPr lang="el-GR" sz="11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fontAlgn="t">
                        <a:spcBef>
                          <a:spcPts val="0"/>
                        </a:spcBef>
                        <a:spcAft>
                          <a:spcPts val="0"/>
                        </a:spcAft>
                      </a:pPr>
                      <a:endParaRPr lang="el-GR" sz="1100" b="0" i="0" u="none" strike="noStrike" dirty="0">
                        <a:effectLst/>
                        <a:latin typeface="Times New Roman" panose="02020603050405020304" pitchFamily="18" charset="0"/>
                        <a:cs typeface="Times New Roman" panose="02020603050405020304" pitchFamily="18" charset="0"/>
                      </a:endParaRPr>
                    </a:p>
                    <a:p>
                      <a:pPr algn="ctr" fontAlgn="t">
                        <a:spcBef>
                          <a:spcPts val="0"/>
                        </a:spcBef>
                        <a:spcAft>
                          <a:spcPts val="0"/>
                        </a:spcAft>
                      </a:pPr>
                      <a:r>
                        <a:rPr lang="el-GR" sz="1100" b="0" i="0" u="none" strike="noStrike" dirty="0">
                          <a:effectLst/>
                          <a:latin typeface="Times New Roman" panose="02020603050405020304" pitchFamily="18" charset="0"/>
                          <a:cs typeface="Times New Roman" panose="02020603050405020304" pitchFamily="18" charset="0"/>
                        </a:rPr>
                        <a:t>400</a:t>
                      </a:r>
                      <a:r>
                        <a:rPr lang="en-US" sz="1100" b="0" i="0" u="none" strike="noStrike" dirty="0">
                          <a:effectLst/>
                          <a:latin typeface="Times New Roman" panose="02020603050405020304" pitchFamily="18" charset="0"/>
                          <a:cs typeface="Times New Roman" panose="02020603050405020304" pitchFamily="18" charset="0"/>
                        </a:rPr>
                        <a:t>-</a:t>
                      </a:r>
                      <a:r>
                        <a:rPr lang="el-GR" sz="1100" b="0" i="0" u="none" strike="noStrike" dirty="0">
                          <a:effectLst/>
                          <a:latin typeface="Times New Roman" panose="02020603050405020304" pitchFamily="18" charset="0"/>
                          <a:cs typeface="Times New Roman" panose="02020603050405020304" pitchFamily="18" charset="0"/>
                        </a:rPr>
                        <a:t>μέτρα περπάτημα</a:t>
                      </a:r>
                      <a:endParaRPr lang="en-US" sz="1100" b="0" i="0" u="none" strike="noStrike" dirty="0">
                        <a:effectLst/>
                        <a:latin typeface="Times New Roman" panose="02020603050405020304" pitchFamily="18" charset="0"/>
                        <a:cs typeface="Times New Roman" panose="02020603050405020304" pitchFamily="18" charset="0"/>
                      </a:endParaRPr>
                    </a:p>
                    <a:p>
                      <a:pPr algn="ctr" fontAlgn="t">
                        <a:spcBef>
                          <a:spcPts val="0"/>
                        </a:spcBef>
                        <a:spcAft>
                          <a:spcPts val="0"/>
                        </a:spcAft>
                      </a:pPr>
                      <a:r>
                        <a:rPr lang="en-US" sz="11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b="0" i="0" u="none" strike="noStrike" dirty="0">
                        <a:effectLst/>
                        <a:latin typeface="Times New Roman" panose="02020603050405020304" pitchFamily="18" charset="0"/>
                        <a:cs typeface="Times New Roman" panose="02020603050405020304" pitchFamily="18" charset="0"/>
                      </a:endParaRPr>
                    </a:p>
                  </a:txBody>
                  <a:tcPr marL="65506" marR="65506" marT="9098" marB="0">
                    <a:lnL>
                      <a:noFill/>
                    </a:lnL>
                    <a:lnR>
                      <a:noFill/>
                    </a:lnR>
                    <a:lnT>
                      <a:noFill/>
                    </a:lnT>
                    <a:lnB>
                      <a:noFill/>
                    </a:lnB>
                    <a:solidFill>
                      <a:schemeClr val="accent2">
                        <a:lumMod val="20000"/>
                        <a:lumOff val="80000"/>
                      </a:schemeClr>
                    </a:solidFill>
                  </a:tcPr>
                </a:tc>
                <a:tc>
                  <a:txBody>
                    <a:bodyPr/>
                    <a:lstStyle/>
                    <a:p>
                      <a:pPr algn="ctr" fontAlgn="t">
                        <a:spcBef>
                          <a:spcPts val="0"/>
                        </a:spcBef>
                        <a:spcAft>
                          <a:spcPts val="0"/>
                        </a:spcAft>
                      </a:pPr>
                      <a:endParaRPr lang="en-US" sz="1100" b="0" i="0" u="none" strike="noStrike" dirty="0">
                        <a:effectLst/>
                        <a:latin typeface="Times New Roman" panose="02020603050405020304" pitchFamily="18" charset="0"/>
                        <a:cs typeface="Times New Roman" panose="02020603050405020304" pitchFamily="18" charset="0"/>
                      </a:endParaRPr>
                    </a:p>
                    <a:p>
                      <a:pPr algn="l" fontAlgn="t">
                        <a:spcBef>
                          <a:spcPts val="0"/>
                        </a:spcBef>
                        <a:spcAft>
                          <a:spcPts val="0"/>
                        </a:spcAft>
                      </a:pPr>
                      <a:r>
                        <a:rPr lang="en-US" sz="1100" b="0" i="0" u="none" strike="noStrike" dirty="0">
                          <a:effectLst/>
                          <a:latin typeface="Times New Roman" panose="02020603050405020304" pitchFamily="18" charset="0"/>
                          <a:cs typeface="Times New Roman" panose="02020603050405020304" pitchFamily="18" charset="0"/>
                        </a:rPr>
                        <a:t>≤</a:t>
                      </a:r>
                      <a:r>
                        <a:rPr lang="el-GR" sz="1100" b="0" i="0" u="none" strike="noStrike" dirty="0">
                          <a:effectLst/>
                          <a:latin typeface="Times New Roman" panose="02020603050405020304" pitchFamily="18" charset="0"/>
                          <a:cs typeface="Times New Roman" panose="02020603050405020304" pitchFamily="18" charset="0"/>
                        </a:rPr>
                        <a:t> 0.8 </a:t>
                      </a:r>
                      <a:r>
                        <a:rPr lang="en-US" sz="1100" b="0" i="0" u="none" strike="noStrike" dirty="0">
                          <a:effectLst/>
                          <a:latin typeface="Times New Roman" panose="02020603050405020304" pitchFamily="18" charset="0"/>
                          <a:cs typeface="Times New Roman" panose="02020603050405020304" pitchFamily="18" charset="0"/>
                        </a:rPr>
                        <a:t>m/s</a:t>
                      </a:r>
                      <a:endParaRPr lang="el-GR" sz="1100" b="0" i="0" u="none" strike="noStrike" dirty="0">
                        <a:effectLst/>
                        <a:latin typeface="Times New Roman" panose="02020603050405020304" pitchFamily="18" charset="0"/>
                        <a:cs typeface="Times New Roman" panose="02020603050405020304" pitchFamily="18" charset="0"/>
                      </a:endParaRPr>
                    </a:p>
                    <a:p>
                      <a:pPr algn="ctr" fontAlgn="t">
                        <a:spcBef>
                          <a:spcPts val="0"/>
                        </a:spcBef>
                        <a:spcAft>
                          <a:spcPts val="0"/>
                        </a:spcAft>
                      </a:pPr>
                      <a:endParaRPr lang="el-GR" sz="1100" b="0" i="0" u="none" strike="noStrike" dirty="0">
                        <a:effectLst/>
                        <a:latin typeface="Times New Roman" panose="02020603050405020304" pitchFamily="18" charset="0"/>
                        <a:cs typeface="Times New Roman" panose="02020603050405020304" pitchFamily="18" charset="0"/>
                      </a:endParaRPr>
                    </a:p>
                    <a:p>
                      <a:pPr algn="l" fontAlgn="t">
                        <a:spcBef>
                          <a:spcPts val="0"/>
                        </a:spcBef>
                        <a:spcAft>
                          <a:spcPts val="0"/>
                        </a:spcAft>
                      </a:pPr>
                      <a:r>
                        <a:rPr lang="el-GR" sz="1100" b="0" i="0" u="none" strike="noStrike" dirty="0">
                          <a:effectLst/>
                          <a:latin typeface="Times New Roman" panose="02020603050405020304" pitchFamily="18" charset="0"/>
                          <a:cs typeface="Times New Roman" panose="02020603050405020304" pitchFamily="18" charset="0"/>
                        </a:rPr>
                        <a:t>Μη ολοκλ</a:t>
                      </a:r>
                      <a:r>
                        <a:rPr lang="en-US" sz="1100" b="0" i="0" u="none" strike="noStrike" dirty="0">
                          <a:effectLst/>
                          <a:latin typeface="Times New Roman" panose="02020603050405020304" pitchFamily="18" charset="0"/>
                          <a:cs typeface="Times New Roman" panose="02020603050405020304" pitchFamily="18" charset="0"/>
                        </a:rPr>
                        <a:t>ή</a:t>
                      </a:r>
                      <a:r>
                        <a:rPr lang="el-GR" sz="1100" b="0" i="0" u="none" strike="noStrike" dirty="0">
                          <a:effectLst/>
                          <a:latin typeface="Times New Roman" panose="02020603050405020304" pitchFamily="18" charset="0"/>
                          <a:cs typeface="Times New Roman" panose="02020603050405020304" pitchFamily="18" charset="0"/>
                        </a:rPr>
                        <a:t>ρωση ή &gt; 6 </a:t>
                      </a:r>
                      <a:r>
                        <a:rPr lang="en-US" sz="1100" b="0" i="0" u="none" strike="noStrike" dirty="0">
                          <a:effectLst/>
                          <a:latin typeface="Times New Roman" panose="02020603050405020304" pitchFamily="18" charset="0"/>
                          <a:cs typeface="Times New Roman" panose="02020603050405020304" pitchFamily="18" charset="0"/>
                        </a:rPr>
                        <a:t>min </a:t>
                      </a:r>
                      <a:r>
                        <a:rPr lang="el-GR" sz="1100" b="0" i="0" u="none" strike="noStrike" dirty="0">
                          <a:effectLst/>
                          <a:latin typeface="Times New Roman" panose="02020603050405020304" pitchFamily="18" charset="0"/>
                          <a:cs typeface="Times New Roman" panose="02020603050405020304" pitchFamily="18" charset="0"/>
                        </a:rPr>
                        <a:t>για ολοκλήρωση</a:t>
                      </a:r>
                      <a:endParaRPr lang="en-US" sz="1100" b="0" i="0" u="none" strike="noStrike" dirty="0">
                        <a:effectLst/>
                        <a:latin typeface="Times New Roman" panose="02020603050405020304" pitchFamily="18" charset="0"/>
                        <a:cs typeface="Times New Roman" panose="02020603050405020304" pitchFamily="18" charset="0"/>
                      </a:endParaRPr>
                    </a:p>
                  </a:txBody>
                  <a:tcPr marL="65506" marR="65506" marT="9098" marB="0">
                    <a:lnL>
                      <a:noFill/>
                    </a:lnL>
                    <a:lnR>
                      <a:noFill/>
                    </a:lnR>
                    <a:lnT>
                      <a:noFill/>
                    </a:lnT>
                    <a:lnB>
                      <a:noFill/>
                    </a:lnB>
                    <a:solidFill>
                      <a:schemeClr val="accent2">
                        <a:lumMod val="20000"/>
                        <a:lumOff val="80000"/>
                      </a:schemeClr>
                    </a:solidFill>
                  </a:tcPr>
                </a:tc>
                <a:extLst>
                  <a:ext uri="{0D108BD9-81ED-4DB2-BD59-A6C34878D82A}">
                    <a16:rowId xmlns:a16="http://schemas.microsoft.com/office/drawing/2014/main" val="2348037305"/>
                  </a:ext>
                </a:extLst>
              </a:tr>
            </a:tbl>
          </a:graphicData>
        </a:graphic>
      </p:graphicFrame>
      <p:sp>
        <p:nvSpPr>
          <p:cNvPr id="9" name="TextBox 8">
            <a:extLst>
              <a:ext uri="{FF2B5EF4-FFF2-40B4-BE49-F238E27FC236}">
                <a16:creationId xmlns:a16="http://schemas.microsoft.com/office/drawing/2014/main" id="{7433E3FC-6119-A006-D236-A71439051C99}"/>
              </a:ext>
            </a:extLst>
          </p:cNvPr>
          <p:cNvSpPr txBox="1"/>
          <p:nvPr/>
        </p:nvSpPr>
        <p:spPr>
          <a:xfrm>
            <a:off x="262756" y="1036933"/>
            <a:ext cx="9690542" cy="307777"/>
          </a:xfrm>
          <a:prstGeom prst="rect">
            <a:avLst/>
          </a:prstGeom>
          <a:noFill/>
        </p:spPr>
        <p:txBody>
          <a:bodyPr wrap="square">
            <a:spAutoFit/>
          </a:bodyPr>
          <a:lstStyle/>
          <a:p>
            <a:r>
              <a:rPr lang="el-GR" sz="1400" b="1" dirty="0">
                <a:latin typeface="Times New Roman" panose="02020603050405020304" pitchFamily="18" charset="0"/>
                <a:cs typeface="Times New Roman" panose="02020603050405020304" pitchFamily="18" charset="0"/>
              </a:rPr>
              <a:t>Μέτρηση της μυϊκής μάζας, της μυϊκής δύναμης, και της σωματικής απόδοσης στην κλινική πρακτική και στην έρευνα</a:t>
            </a:r>
          </a:p>
        </p:txBody>
      </p:sp>
      <p:sp>
        <p:nvSpPr>
          <p:cNvPr id="12" name="TextBox 11">
            <a:extLst>
              <a:ext uri="{FF2B5EF4-FFF2-40B4-BE49-F238E27FC236}">
                <a16:creationId xmlns:a16="http://schemas.microsoft.com/office/drawing/2014/main" id="{DAA63A42-704A-684B-A11A-710F336376EA}"/>
              </a:ext>
            </a:extLst>
          </p:cNvPr>
          <p:cNvSpPr txBox="1"/>
          <p:nvPr/>
        </p:nvSpPr>
        <p:spPr>
          <a:xfrm>
            <a:off x="262756" y="5682567"/>
            <a:ext cx="8507906" cy="276999"/>
          </a:xfrm>
          <a:prstGeom prst="rect">
            <a:avLst/>
          </a:prstGeom>
          <a:noFill/>
        </p:spPr>
        <p:txBody>
          <a:bodyPr wrap="none" rtlCol="0">
            <a:spAutoFit/>
          </a:bodyPr>
          <a:lstStyle/>
          <a:p>
            <a:pPr marL="171450" indent="-171450">
              <a:buFont typeface="Wingdings" pitchFamily="2" charset="2"/>
              <a:buChar char="v"/>
            </a:pPr>
            <a:r>
              <a:rPr lang="en-US" sz="1200" i="1" dirty="0">
                <a:latin typeface="Times New Roman" panose="02020603050405020304" pitchFamily="18" charset="0"/>
                <a:cs typeface="Times New Roman" panose="02020603050405020304" pitchFamily="18" charset="0"/>
              </a:rPr>
              <a:t>BIA</a:t>
            </a:r>
            <a:r>
              <a:rPr lang="en-US" sz="1200" dirty="0">
                <a:latin typeface="Times New Roman" panose="02020603050405020304" pitchFamily="18" charset="0"/>
                <a:cs typeface="Times New Roman" panose="02020603050405020304" pitchFamily="18" charset="0"/>
              </a:rPr>
              <a:t>=</a:t>
            </a:r>
            <a:r>
              <a:rPr lang="en" sz="1200" dirty="0">
                <a:latin typeface="Times New Roman" panose="02020603050405020304" pitchFamily="18" charset="0"/>
                <a:cs typeface="Times New Roman" panose="02020603050405020304" pitchFamily="18" charset="0"/>
              </a:rPr>
              <a:t>bioelectrical impedance analysis,</a:t>
            </a:r>
            <a:r>
              <a:rPr lang="el-GR" sz="12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DEXA=</a:t>
            </a:r>
            <a:r>
              <a:rPr lang="en" sz="1200" i="1" dirty="0">
                <a:latin typeface="Times New Roman" panose="02020603050405020304" pitchFamily="18" charset="0"/>
                <a:cs typeface="Times New Roman" panose="02020603050405020304" pitchFamily="18" charset="0"/>
              </a:rPr>
              <a:t>dual-energy X-ray absorptiometry</a:t>
            </a:r>
            <a:r>
              <a:rPr lang="en" sz="12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SMI</a:t>
            </a:r>
            <a:r>
              <a:rPr lang="en-US" sz="1200" dirty="0">
                <a:latin typeface="Times New Roman" panose="02020603050405020304" pitchFamily="18" charset="0"/>
                <a:cs typeface="Times New Roman" panose="02020603050405020304" pitchFamily="18" charset="0"/>
              </a:rPr>
              <a:t>=skeletal muscle index, </a:t>
            </a:r>
            <a:r>
              <a:rPr lang="en-US" sz="1200" i="1" dirty="0">
                <a:latin typeface="Times New Roman" panose="02020603050405020304" pitchFamily="18" charset="0"/>
                <a:cs typeface="Times New Roman" panose="02020603050405020304" pitchFamily="18" charset="0"/>
              </a:rPr>
              <a:t>SI</a:t>
            </a:r>
            <a:r>
              <a:rPr lang="en-US" sz="1200" dirty="0">
                <a:latin typeface="Times New Roman" panose="02020603050405020304" pitchFamily="18" charset="0"/>
                <a:cs typeface="Times New Roman" panose="02020603050405020304" pitchFamily="18" charset="0"/>
              </a:rPr>
              <a:t>=sarcopenia index</a:t>
            </a:r>
            <a:endParaRPr lang="el-GR" sz="12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B248D50-72A2-8DE8-8D43-11351D9BC42A}"/>
              </a:ext>
            </a:extLst>
          </p:cNvPr>
          <p:cNvSpPr txBox="1"/>
          <p:nvPr/>
        </p:nvSpPr>
        <p:spPr>
          <a:xfrm>
            <a:off x="262756" y="6057512"/>
            <a:ext cx="8902630" cy="276999"/>
          </a:xfrm>
          <a:prstGeom prst="rect">
            <a:avLst/>
          </a:prstGeom>
          <a:noFill/>
        </p:spPr>
        <p:txBody>
          <a:bodyPr wrap="none" rtlCol="0">
            <a:spAutoFit/>
          </a:bodyPr>
          <a:lstStyle/>
          <a:p>
            <a:pPr marL="171450" indent="-171450">
              <a:buFont typeface="Wingdings" pitchFamily="2" charset="2"/>
              <a:buChar char="v"/>
            </a:pPr>
            <a:r>
              <a:rPr lang="el-GR" sz="1200" b="0" i="0" u="none" strike="noStrike" dirty="0">
                <a:solidFill>
                  <a:srgbClr val="C00000"/>
                </a:solidFill>
                <a:effectLst/>
                <a:latin typeface="Times New Roman" panose="02020603050405020304" pitchFamily="18" charset="0"/>
                <a:cs typeface="Times New Roman" panose="02020603050405020304" pitchFamily="18" charset="0"/>
              </a:rPr>
              <a:t>Η μυϊκή μάζα συσχετίζεται με το σωματικό μέγεθος</a:t>
            </a:r>
            <a:r>
              <a:rPr lang="en-US" sz="1200" b="0" i="0" u="none" strike="noStrike" dirty="0">
                <a:solidFill>
                  <a:srgbClr val="C00000"/>
                </a:solidFill>
                <a:effectLst/>
                <a:latin typeface="Times New Roman" panose="02020603050405020304" pitchFamily="18" charset="0"/>
                <a:cs typeface="Times New Roman" panose="02020603050405020304" pitchFamily="18" charset="0"/>
              </a:rPr>
              <a:t> </a:t>
            </a:r>
            <a:r>
              <a:rPr lang="en-US" sz="1200" b="0" i="0" u="none" strike="noStrike" dirty="0">
                <a:solidFill>
                  <a:srgbClr val="C00000"/>
                </a:solidFill>
                <a:effectLst/>
                <a:latin typeface="Times New Roman" panose="02020603050405020304" pitchFamily="18" charset="0"/>
                <a:cs typeface="Times New Roman" panose="02020603050405020304" pitchFamily="18" charset="0"/>
                <a:sym typeface="Wingdings" pitchFamily="2" charset="2"/>
              </a:rPr>
              <a:t> </a:t>
            </a:r>
            <a:r>
              <a:rPr lang="el-GR" sz="1200" dirty="0">
                <a:solidFill>
                  <a:srgbClr val="C00000"/>
                </a:solidFill>
                <a:latin typeface="-webkit-standard"/>
              </a:rPr>
              <a:t>άτομα με μεγαλύτερο σωματικό μέγεθος έχουν συνήθως μεγαλύτερη μυϊκή μάζα</a:t>
            </a:r>
            <a:endParaRPr lang="el-GR" sz="12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6836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6063D79-F2AA-E4AD-614B-9220E65D45E9}"/>
              </a:ext>
            </a:extLst>
          </p:cNvPr>
          <p:cNvSpPr>
            <a:spLocks noGrp="1"/>
          </p:cNvSpPr>
          <p:nvPr>
            <p:ph type="title"/>
          </p:nvPr>
        </p:nvSpPr>
        <p:spPr>
          <a:xfrm>
            <a:off x="1037897" y="2299028"/>
            <a:ext cx="10515600" cy="1325563"/>
          </a:xfrm>
        </p:spPr>
        <p:txBody>
          <a:bodyPr/>
          <a:lstStyle/>
          <a:p>
            <a:pPr algn="ctr"/>
            <a:r>
              <a:rPr lang="el-GR" b="1" dirty="0"/>
              <a:t>Σαρκοπενική Παχυσαρκία </a:t>
            </a:r>
            <a:br>
              <a:rPr lang="en-US" b="1" dirty="0"/>
            </a:br>
            <a:r>
              <a:rPr lang="el-GR" b="1" dirty="0"/>
              <a:t>(</a:t>
            </a:r>
            <a:r>
              <a:rPr lang="en-US" b="1" dirty="0"/>
              <a:t>Sarcopenic Obesity, SO)</a:t>
            </a:r>
            <a:endParaRPr lang="el-GR" b="1" dirty="0"/>
          </a:p>
        </p:txBody>
      </p:sp>
    </p:spTree>
    <p:extLst>
      <p:ext uri="{BB962C8B-B14F-4D97-AF65-F5344CB8AC3E}">
        <p14:creationId xmlns:p14="http://schemas.microsoft.com/office/powerpoint/2010/main" val="529585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κύκλος, γραμματοσειρά, λευκό, διάγραμμα&#10;&#10;Περιγραφή που δημιουργήθηκε αυτόματα">
            <a:extLst>
              <a:ext uri="{FF2B5EF4-FFF2-40B4-BE49-F238E27FC236}">
                <a16:creationId xmlns:a16="http://schemas.microsoft.com/office/drawing/2014/main" id="{605EF655-739A-6A43-9511-68D93BA5ABD5}"/>
              </a:ext>
            </a:extLst>
          </p:cNvPr>
          <p:cNvPicPr>
            <a:picLocks noChangeAspect="1"/>
          </p:cNvPicPr>
          <p:nvPr/>
        </p:nvPicPr>
        <p:blipFill>
          <a:blip r:embed="rId3"/>
          <a:stretch>
            <a:fillRect/>
          </a:stretch>
        </p:blipFill>
        <p:spPr>
          <a:xfrm>
            <a:off x="4336026" y="2165765"/>
            <a:ext cx="3567239" cy="1806196"/>
          </a:xfrm>
          <a:prstGeom prst="rect">
            <a:avLst/>
          </a:prstGeom>
        </p:spPr>
      </p:pic>
      <p:sp>
        <p:nvSpPr>
          <p:cNvPr id="4" name="TextBox 3">
            <a:extLst>
              <a:ext uri="{FF2B5EF4-FFF2-40B4-BE49-F238E27FC236}">
                <a16:creationId xmlns:a16="http://schemas.microsoft.com/office/drawing/2014/main" id="{1A437304-CC18-D3DB-D3B1-1086777C87E0}"/>
              </a:ext>
            </a:extLst>
          </p:cNvPr>
          <p:cNvSpPr txBox="1"/>
          <p:nvPr/>
        </p:nvSpPr>
        <p:spPr>
          <a:xfrm>
            <a:off x="4312380" y="124176"/>
            <a:ext cx="3503908" cy="461665"/>
          </a:xfrm>
          <a:prstGeom prst="rect">
            <a:avLst/>
          </a:prstGeom>
          <a:noFill/>
        </p:spPr>
        <p:txBody>
          <a:bodyPr wrap="none" rtlCol="0">
            <a:spAutoFit/>
          </a:bodyPr>
          <a:lstStyle/>
          <a:p>
            <a:r>
              <a:rPr lang="el-GR" sz="2400" b="1" dirty="0"/>
              <a:t>Σαρκοπενικ</a:t>
            </a:r>
            <a:r>
              <a:rPr lang="en-US" sz="2400" b="1" dirty="0"/>
              <a:t>ή</a:t>
            </a:r>
            <a:r>
              <a:rPr lang="el-GR" sz="2400" b="1" dirty="0"/>
              <a:t> παχυσαρκία</a:t>
            </a:r>
          </a:p>
        </p:txBody>
      </p:sp>
      <p:sp>
        <p:nvSpPr>
          <p:cNvPr id="7" name="TextBox 6">
            <a:extLst>
              <a:ext uri="{FF2B5EF4-FFF2-40B4-BE49-F238E27FC236}">
                <a16:creationId xmlns:a16="http://schemas.microsoft.com/office/drawing/2014/main" id="{849F002C-BD17-C12C-A857-D0DCE941DBD2}"/>
              </a:ext>
            </a:extLst>
          </p:cNvPr>
          <p:cNvSpPr txBox="1"/>
          <p:nvPr/>
        </p:nvSpPr>
        <p:spPr>
          <a:xfrm>
            <a:off x="2156573" y="5273598"/>
            <a:ext cx="8132319" cy="830997"/>
          </a:xfrm>
          <a:prstGeom prst="rect">
            <a:avLst/>
          </a:prstGeom>
          <a:noFill/>
        </p:spPr>
        <p:txBody>
          <a:bodyPr wrap="square">
            <a:spAutoFit/>
          </a:bodyPr>
          <a:lstStyle/>
          <a:p>
            <a:pPr marL="285750" indent="-285750" algn="just">
              <a:buFont typeface="Wingdings" pitchFamily="2" charset="2"/>
              <a:buChar char="v"/>
            </a:pPr>
            <a:r>
              <a:rPr lang="en-US" sz="1600" dirty="0">
                <a:solidFill>
                  <a:srgbClr val="C00000"/>
                </a:solidFill>
              </a:rPr>
              <a:t>H </a:t>
            </a:r>
            <a:r>
              <a:rPr lang="el-GR" sz="1600" dirty="0">
                <a:solidFill>
                  <a:srgbClr val="C00000"/>
                </a:solidFill>
              </a:rPr>
              <a:t>SO είναι ο συνδυασμός σαρκοπενίας και παχυσαρκίας</a:t>
            </a:r>
            <a:endParaRPr lang="en-US" sz="1600" dirty="0">
              <a:solidFill>
                <a:srgbClr val="C00000"/>
              </a:solidFill>
            </a:endParaRPr>
          </a:p>
          <a:p>
            <a:pPr algn="just"/>
            <a:endParaRPr lang="en-US" sz="1600" dirty="0"/>
          </a:p>
          <a:p>
            <a:pPr marL="285750" indent="-285750" algn="just">
              <a:buFont typeface="Wingdings" pitchFamily="2" charset="2"/>
              <a:buChar char="v"/>
            </a:pPr>
            <a:r>
              <a:rPr lang="en-US" sz="1600" dirty="0">
                <a:solidFill>
                  <a:srgbClr val="C00000"/>
                </a:solidFill>
              </a:rPr>
              <a:t>H SO </a:t>
            </a:r>
            <a:r>
              <a:rPr lang="el-GR" sz="1600" dirty="0">
                <a:solidFill>
                  <a:srgbClr val="C00000"/>
                </a:solidFill>
              </a:rPr>
              <a:t>είναι διαφορετική κλινική οντότητα από την παχυσαρκία ή τη σαρκοπενία ξεχωριστά</a:t>
            </a:r>
          </a:p>
        </p:txBody>
      </p:sp>
      <p:grpSp>
        <p:nvGrpSpPr>
          <p:cNvPr id="6" name="Ομάδα 5">
            <a:extLst>
              <a:ext uri="{FF2B5EF4-FFF2-40B4-BE49-F238E27FC236}">
                <a16:creationId xmlns:a16="http://schemas.microsoft.com/office/drawing/2014/main" id="{86926F8D-77C9-EF58-48D5-EE8C50B00A56}"/>
              </a:ext>
            </a:extLst>
          </p:cNvPr>
          <p:cNvGrpSpPr/>
          <p:nvPr/>
        </p:nvGrpSpPr>
        <p:grpSpPr>
          <a:xfrm>
            <a:off x="8071945" y="2706800"/>
            <a:ext cx="3044114" cy="609600"/>
            <a:chOff x="8071945" y="1963853"/>
            <a:chExt cx="3044114" cy="609600"/>
          </a:xfrm>
        </p:grpSpPr>
        <p:sp>
          <p:nvSpPr>
            <p:cNvPr id="2" name="Κάτω βέλος 1">
              <a:extLst>
                <a:ext uri="{FF2B5EF4-FFF2-40B4-BE49-F238E27FC236}">
                  <a16:creationId xmlns:a16="http://schemas.microsoft.com/office/drawing/2014/main" id="{4FE96E68-EE1E-CAD8-428F-E12CB2E37756}"/>
                </a:ext>
              </a:extLst>
            </p:cNvPr>
            <p:cNvSpPr/>
            <p:nvPr/>
          </p:nvSpPr>
          <p:spPr>
            <a:xfrm>
              <a:off x="8071945" y="1963853"/>
              <a:ext cx="231228" cy="609600"/>
            </a:xfrm>
            <a:prstGeom prst="downArrow">
              <a:avLst/>
            </a:prstGeom>
            <a:solidFill>
              <a:schemeClr val="accent5">
                <a:lumMod val="40000"/>
                <a:lumOff val="6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TextBox 2">
              <a:extLst>
                <a:ext uri="{FF2B5EF4-FFF2-40B4-BE49-F238E27FC236}">
                  <a16:creationId xmlns:a16="http://schemas.microsoft.com/office/drawing/2014/main" id="{DB977D00-6FEC-6890-15E9-0AC85D1592F1}"/>
                </a:ext>
              </a:extLst>
            </p:cNvPr>
            <p:cNvSpPr txBox="1"/>
            <p:nvPr/>
          </p:nvSpPr>
          <p:spPr>
            <a:xfrm>
              <a:off x="8303173" y="2083987"/>
              <a:ext cx="2812886" cy="338554"/>
            </a:xfrm>
            <a:prstGeom prst="rect">
              <a:avLst/>
            </a:prstGeom>
            <a:noFill/>
          </p:spPr>
          <p:txBody>
            <a:bodyPr wrap="none" rtlCol="0">
              <a:spAutoFit/>
            </a:bodyPr>
            <a:lstStyle/>
            <a:p>
              <a:r>
                <a:rPr lang="el-GR" sz="1600" dirty="0"/>
                <a:t>Μυϊκ</a:t>
              </a:r>
              <a:r>
                <a:rPr lang="en-US" sz="1600" dirty="0"/>
                <a:t>ή</a:t>
              </a:r>
              <a:r>
                <a:rPr lang="el-GR" sz="1600" dirty="0"/>
                <a:t> μάζα</a:t>
              </a:r>
              <a:r>
                <a:rPr lang="en-US" sz="1600" dirty="0"/>
                <a:t>, </a:t>
              </a:r>
              <a:r>
                <a:rPr lang="el-GR" sz="1600" dirty="0"/>
                <a:t>μυϊκή λειτουργία</a:t>
              </a:r>
              <a:r>
                <a:rPr lang="en-US" sz="1600" dirty="0"/>
                <a:t> </a:t>
              </a:r>
              <a:endParaRPr lang="el-GR" sz="1600" dirty="0"/>
            </a:p>
          </p:txBody>
        </p:sp>
      </p:grpSp>
      <p:grpSp>
        <p:nvGrpSpPr>
          <p:cNvPr id="10" name="Ομάδα 9">
            <a:extLst>
              <a:ext uri="{FF2B5EF4-FFF2-40B4-BE49-F238E27FC236}">
                <a16:creationId xmlns:a16="http://schemas.microsoft.com/office/drawing/2014/main" id="{1883CB58-CE61-2BEE-29A7-04381D577AAC}"/>
              </a:ext>
            </a:extLst>
          </p:cNvPr>
          <p:cNvGrpSpPr/>
          <p:nvPr/>
        </p:nvGrpSpPr>
        <p:grpSpPr>
          <a:xfrm>
            <a:off x="2042779" y="2706800"/>
            <a:ext cx="2269601" cy="620110"/>
            <a:chOff x="2048103" y="1943209"/>
            <a:chExt cx="2269601" cy="620110"/>
          </a:xfrm>
        </p:grpSpPr>
        <p:sp>
          <p:nvSpPr>
            <p:cNvPr id="8" name="Επάνω βέλος 7">
              <a:extLst>
                <a:ext uri="{FF2B5EF4-FFF2-40B4-BE49-F238E27FC236}">
                  <a16:creationId xmlns:a16="http://schemas.microsoft.com/office/drawing/2014/main" id="{9199C5CA-4A78-500D-0D1A-9964A7FE49BC}"/>
                </a:ext>
              </a:extLst>
            </p:cNvPr>
            <p:cNvSpPr/>
            <p:nvPr/>
          </p:nvSpPr>
          <p:spPr>
            <a:xfrm>
              <a:off x="2048103" y="1943209"/>
              <a:ext cx="227589" cy="620110"/>
            </a:xfrm>
            <a:prstGeom prst="upArrow">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TextBox 8">
              <a:extLst>
                <a:ext uri="{FF2B5EF4-FFF2-40B4-BE49-F238E27FC236}">
                  <a16:creationId xmlns:a16="http://schemas.microsoft.com/office/drawing/2014/main" id="{CCF71A58-9FFC-03F5-D21D-3FC12B049A2E}"/>
                </a:ext>
              </a:extLst>
            </p:cNvPr>
            <p:cNvSpPr txBox="1"/>
            <p:nvPr/>
          </p:nvSpPr>
          <p:spPr>
            <a:xfrm>
              <a:off x="2215635" y="2099376"/>
              <a:ext cx="2102069" cy="338554"/>
            </a:xfrm>
            <a:prstGeom prst="rect">
              <a:avLst/>
            </a:prstGeom>
            <a:noFill/>
          </p:spPr>
          <p:txBody>
            <a:bodyPr wrap="square" rtlCol="0">
              <a:spAutoFit/>
            </a:bodyPr>
            <a:lstStyle/>
            <a:p>
              <a:r>
                <a:rPr lang="el-GR" sz="1600" dirty="0"/>
                <a:t>Μάζας λιπώδους ιστού</a:t>
              </a:r>
            </a:p>
          </p:txBody>
        </p:sp>
      </p:grpSp>
      <p:sp>
        <p:nvSpPr>
          <p:cNvPr id="11" name="Βέλος αναστροφής 10">
            <a:extLst>
              <a:ext uri="{FF2B5EF4-FFF2-40B4-BE49-F238E27FC236}">
                <a16:creationId xmlns:a16="http://schemas.microsoft.com/office/drawing/2014/main" id="{4435D1A1-6292-2A73-4BD2-20206B2A7ACC}"/>
              </a:ext>
            </a:extLst>
          </p:cNvPr>
          <p:cNvSpPr/>
          <p:nvPr/>
        </p:nvSpPr>
        <p:spPr>
          <a:xfrm flipV="1">
            <a:off x="5478516" y="4120696"/>
            <a:ext cx="1234967" cy="735724"/>
          </a:xfrm>
          <a:prstGeom prst="uturnArrow">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2" name="Βέλος αναστροφής 11">
            <a:extLst>
              <a:ext uri="{FF2B5EF4-FFF2-40B4-BE49-F238E27FC236}">
                <a16:creationId xmlns:a16="http://schemas.microsoft.com/office/drawing/2014/main" id="{FF203C66-2FEE-111F-E0EC-C38536065379}"/>
              </a:ext>
            </a:extLst>
          </p:cNvPr>
          <p:cNvSpPr/>
          <p:nvPr/>
        </p:nvSpPr>
        <p:spPr>
          <a:xfrm rot="10800000" flipV="1">
            <a:off x="5333997" y="1365555"/>
            <a:ext cx="1234967" cy="735724"/>
          </a:xfrm>
          <a:prstGeom prst="uturnArrow">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extLst>
      <p:ext uri="{BB962C8B-B14F-4D97-AF65-F5344CB8AC3E}">
        <p14:creationId xmlns:p14="http://schemas.microsoft.com/office/powerpoint/2010/main" val="6657935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437304-CC18-D3DB-D3B1-1086777C87E0}"/>
              </a:ext>
            </a:extLst>
          </p:cNvPr>
          <p:cNvSpPr txBox="1"/>
          <p:nvPr/>
        </p:nvSpPr>
        <p:spPr>
          <a:xfrm>
            <a:off x="4344046" y="168166"/>
            <a:ext cx="3503908" cy="461665"/>
          </a:xfrm>
          <a:prstGeom prst="rect">
            <a:avLst/>
          </a:prstGeom>
          <a:noFill/>
        </p:spPr>
        <p:txBody>
          <a:bodyPr wrap="none" rtlCol="0">
            <a:spAutoFit/>
          </a:bodyPr>
          <a:lstStyle/>
          <a:p>
            <a:r>
              <a:rPr lang="el-GR" sz="2400" b="1" dirty="0"/>
              <a:t>Σαρκοπενικ</a:t>
            </a:r>
            <a:r>
              <a:rPr lang="en-US" sz="2400" b="1" dirty="0"/>
              <a:t>ή</a:t>
            </a:r>
            <a:r>
              <a:rPr lang="el-GR" sz="2400" b="1" dirty="0"/>
              <a:t> παχυσαρκία</a:t>
            </a:r>
          </a:p>
        </p:txBody>
      </p:sp>
      <p:sp>
        <p:nvSpPr>
          <p:cNvPr id="3" name="TextBox 2">
            <a:extLst>
              <a:ext uri="{FF2B5EF4-FFF2-40B4-BE49-F238E27FC236}">
                <a16:creationId xmlns:a16="http://schemas.microsoft.com/office/drawing/2014/main" id="{CBD65027-C875-15F4-F83E-70EE5CF37D04}"/>
              </a:ext>
            </a:extLst>
          </p:cNvPr>
          <p:cNvSpPr txBox="1"/>
          <p:nvPr/>
        </p:nvSpPr>
        <p:spPr>
          <a:xfrm>
            <a:off x="8521274" y="1401681"/>
            <a:ext cx="1479892" cy="400110"/>
          </a:xfrm>
          <a:prstGeom prst="rect">
            <a:avLst/>
          </a:prstGeom>
          <a:solidFill>
            <a:schemeClr val="accent6">
              <a:lumMod val="40000"/>
              <a:lumOff val="60000"/>
            </a:schemeClr>
          </a:solidFill>
          <a:ln>
            <a:solidFill>
              <a:schemeClr val="tx1"/>
            </a:solidFill>
          </a:ln>
        </p:spPr>
        <p:txBody>
          <a:bodyPr wrap="none" rtlCol="0">
            <a:spAutoFit/>
          </a:bodyPr>
          <a:lstStyle/>
          <a:p>
            <a:r>
              <a:rPr lang="el-GR" sz="2000" dirty="0">
                <a:latin typeface="Times New Roman" panose="02020603050405020304" pitchFamily="18" charset="0"/>
                <a:cs typeface="Times New Roman" panose="02020603050405020304" pitchFamily="18" charset="0"/>
              </a:rPr>
              <a:t>Παχυσαρκία</a:t>
            </a:r>
          </a:p>
        </p:txBody>
      </p:sp>
      <p:grpSp>
        <p:nvGrpSpPr>
          <p:cNvPr id="6" name="Ομάδα 5">
            <a:extLst>
              <a:ext uri="{FF2B5EF4-FFF2-40B4-BE49-F238E27FC236}">
                <a16:creationId xmlns:a16="http://schemas.microsoft.com/office/drawing/2014/main" id="{12855E48-B71E-6BE9-0714-C300DF2744B1}"/>
              </a:ext>
            </a:extLst>
          </p:cNvPr>
          <p:cNvGrpSpPr/>
          <p:nvPr/>
        </p:nvGrpSpPr>
        <p:grpSpPr>
          <a:xfrm>
            <a:off x="7858639" y="2005963"/>
            <a:ext cx="1405320" cy="1271752"/>
            <a:chOff x="252249" y="1671146"/>
            <a:chExt cx="1405320" cy="1271752"/>
          </a:xfrm>
          <a:solidFill>
            <a:schemeClr val="accent6">
              <a:lumMod val="40000"/>
              <a:lumOff val="60000"/>
            </a:schemeClr>
          </a:solidFill>
        </p:grpSpPr>
        <p:sp>
          <p:nvSpPr>
            <p:cNvPr id="14" name="Έλλειψη 13">
              <a:extLst>
                <a:ext uri="{FF2B5EF4-FFF2-40B4-BE49-F238E27FC236}">
                  <a16:creationId xmlns:a16="http://schemas.microsoft.com/office/drawing/2014/main" id="{A7B9D339-BAE9-904A-F8F5-C9587278CFA4}"/>
                </a:ext>
              </a:extLst>
            </p:cNvPr>
            <p:cNvSpPr/>
            <p:nvPr/>
          </p:nvSpPr>
          <p:spPr>
            <a:xfrm>
              <a:off x="252249" y="1671146"/>
              <a:ext cx="1405320" cy="1271752"/>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TextBox 14">
              <a:extLst>
                <a:ext uri="{FF2B5EF4-FFF2-40B4-BE49-F238E27FC236}">
                  <a16:creationId xmlns:a16="http://schemas.microsoft.com/office/drawing/2014/main" id="{5229FBAA-57E7-7D1E-C357-D9E8843E86C1}"/>
                </a:ext>
              </a:extLst>
            </p:cNvPr>
            <p:cNvSpPr txBox="1"/>
            <p:nvPr/>
          </p:nvSpPr>
          <p:spPr>
            <a:xfrm>
              <a:off x="709489" y="2153133"/>
              <a:ext cx="490840" cy="307777"/>
            </a:xfrm>
            <a:prstGeom prst="rect">
              <a:avLst/>
            </a:prstGeom>
            <a:grpFill/>
          </p:spPr>
          <p:txBody>
            <a:bodyPr wrap="none" rtlCol="0">
              <a:spAutoFit/>
            </a:bodyPr>
            <a:lstStyle/>
            <a:p>
              <a:r>
                <a:rPr lang="en-US" sz="1400" b="1" dirty="0"/>
                <a:t>BMI</a:t>
              </a:r>
              <a:endParaRPr lang="el-GR" sz="1400" b="1" dirty="0"/>
            </a:p>
          </p:txBody>
        </p:sp>
      </p:grpSp>
      <p:grpSp>
        <p:nvGrpSpPr>
          <p:cNvPr id="8" name="Ομάδα 7">
            <a:extLst>
              <a:ext uri="{FF2B5EF4-FFF2-40B4-BE49-F238E27FC236}">
                <a16:creationId xmlns:a16="http://schemas.microsoft.com/office/drawing/2014/main" id="{D2E2D1C9-430B-7A9D-7246-85F8F28E16CC}"/>
              </a:ext>
            </a:extLst>
          </p:cNvPr>
          <p:cNvGrpSpPr/>
          <p:nvPr/>
        </p:nvGrpSpPr>
        <p:grpSpPr>
          <a:xfrm>
            <a:off x="9273018" y="2005963"/>
            <a:ext cx="1405320" cy="1271752"/>
            <a:chOff x="252249" y="1671146"/>
            <a:chExt cx="1405320" cy="1271752"/>
          </a:xfrm>
          <a:solidFill>
            <a:schemeClr val="accent6">
              <a:lumMod val="40000"/>
              <a:lumOff val="60000"/>
            </a:schemeClr>
          </a:solidFill>
        </p:grpSpPr>
        <p:sp>
          <p:nvSpPr>
            <p:cNvPr id="12" name="Έλλειψη 11">
              <a:extLst>
                <a:ext uri="{FF2B5EF4-FFF2-40B4-BE49-F238E27FC236}">
                  <a16:creationId xmlns:a16="http://schemas.microsoft.com/office/drawing/2014/main" id="{857DC480-AA79-E72D-7F59-E92061A94572}"/>
                </a:ext>
              </a:extLst>
            </p:cNvPr>
            <p:cNvSpPr/>
            <p:nvPr/>
          </p:nvSpPr>
          <p:spPr>
            <a:xfrm>
              <a:off x="252249" y="1671146"/>
              <a:ext cx="1405320" cy="1271752"/>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TextBox 12">
              <a:extLst>
                <a:ext uri="{FF2B5EF4-FFF2-40B4-BE49-F238E27FC236}">
                  <a16:creationId xmlns:a16="http://schemas.microsoft.com/office/drawing/2014/main" id="{85572840-13F0-1B15-B8C3-F1777B2C2792}"/>
                </a:ext>
              </a:extLst>
            </p:cNvPr>
            <p:cNvSpPr txBox="1"/>
            <p:nvPr/>
          </p:nvSpPr>
          <p:spPr>
            <a:xfrm>
              <a:off x="709489" y="2153133"/>
              <a:ext cx="440442" cy="307777"/>
            </a:xfrm>
            <a:prstGeom prst="rect">
              <a:avLst/>
            </a:prstGeom>
            <a:grpFill/>
          </p:spPr>
          <p:txBody>
            <a:bodyPr wrap="none" rtlCol="0">
              <a:spAutoFit/>
            </a:bodyPr>
            <a:lstStyle/>
            <a:p>
              <a:r>
                <a:rPr lang="en-US" sz="1400" b="1" dirty="0"/>
                <a:t>WC</a:t>
              </a:r>
              <a:endParaRPr lang="el-GR" sz="1400" b="1" dirty="0"/>
            </a:p>
          </p:txBody>
        </p:sp>
      </p:grpSp>
      <p:grpSp>
        <p:nvGrpSpPr>
          <p:cNvPr id="9" name="Ομάδα 8">
            <a:extLst>
              <a:ext uri="{FF2B5EF4-FFF2-40B4-BE49-F238E27FC236}">
                <a16:creationId xmlns:a16="http://schemas.microsoft.com/office/drawing/2014/main" id="{D336E4AE-5594-7622-EE9B-AE9D6B5FC1B2}"/>
              </a:ext>
            </a:extLst>
          </p:cNvPr>
          <p:cNvGrpSpPr/>
          <p:nvPr/>
        </p:nvGrpSpPr>
        <p:grpSpPr>
          <a:xfrm>
            <a:off x="8545159" y="2978171"/>
            <a:ext cx="1405320" cy="1271752"/>
            <a:chOff x="252249" y="1671146"/>
            <a:chExt cx="1405320" cy="1271752"/>
          </a:xfrm>
          <a:solidFill>
            <a:schemeClr val="accent6">
              <a:lumMod val="40000"/>
              <a:lumOff val="60000"/>
            </a:schemeClr>
          </a:solidFill>
        </p:grpSpPr>
        <p:sp>
          <p:nvSpPr>
            <p:cNvPr id="10" name="Έλλειψη 9">
              <a:extLst>
                <a:ext uri="{FF2B5EF4-FFF2-40B4-BE49-F238E27FC236}">
                  <a16:creationId xmlns:a16="http://schemas.microsoft.com/office/drawing/2014/main" id="{1932F270-ED5E-A7F7-F4D3-38AF6E4E70E5}"/>
                </a:ext>
              </a:extLst>
            </p:cNvPr>
            <p:cNvSpPr/>
            <p:nvPr/>
          </p:nvSpPr>
          <p:spPr>
            <a:xfrm>
              <a:off x="252249" y="1671146"/>
              <a:ext cx="1405320" cy="1271752"/>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TextBox 10">
              <a:extLst>
                <a:ext uri="{FF2B5EF4-FFF2-40B4-BE49-F238E27FC236}">
                  <a16:creationId xmlns:a16="http://schemas.microsoft.com/office/drawing/2014/main" id="{E9F54125-ABEA-8988-9D39-022ED66AE377}"/>
                </a:ext>
              </a:extLst>
            </p:cNvPr>
            <p:cNvSpPr txBox="1"/>
            <p:nvPr/>
          </p:nvSpPr>
          <p:spPr>
            <a:xfrm>
              <a:off x="448543" y="2045412"/>
              <a:ext cx="1054071" cy="523220"/>
            </a:xfrm>
            <a:prstGeom prst="rect">
              <a:avLst/>
            </a:prstGeom>
            <a:grpFill/>
          </p:spPr>
          <p:txBody>
            <a:bodyPr wrap="none" rtlCol="0">
              <a:spAutoFit/>
            </a:bodyPr>
            <a:lstStyle/>
            <a:p>
              <a:pPr algn="ctr"/>
              <a:r>
                <a:rPr lang="en-US" sz="1400" b="1" dirty="0"/>
                <a:t>Body fat %</a:t>
              </a:r>
            </a:p>
            <a:p>
              <a:pPr algn="ctr"/>
              <a:r>
                <a:rPr lang="en-US" sz="1400" b="1" dirty="0"/>
                <a:t>(DEXA, BIA)</a:t>
              </a:r>
              <a:endParaRPr lang="el-GR" sz="1400" b="1" dirty="0"/>
            </a:p>
          </p:txBody>
        </p:sp>
      </p:grpSp>
      <p:sp>
        <p:nvSpPr>
          <p:cNvPr id="17" name="TextBox 16">
            <a:extLst>
              <a:ext uri="{FF2B5EF4-FFF2-40B4-BE49-F238E27FC236}">
                <a16:creationId xmlns:a16="http://schemas.microsoft.com/office/drawing/2014/main" id="{EEE3FEA2-BAB4-18F2-B044-C97DF74E79F1}"/>
              </a:ext>
            </a:extLst>
          </p:cNvPr>
          <p:cNvSpPr txBox="1"/>
          <p:nvPr/>
        </p:nvSpPr>
        <p:spPr>
          <a:xfrm>
            <a:off x="1552202" y="1401681"/>
            <a:ext cx="1405321" cy="400110"/>
          </a:xfrm>
          <a:prstGeom prst="rect">
            <a:avLst/>
          </a:prstGeom>
          <a:solidFill>
            <a:schemeClr val="accent5">
              <a:lumMod val="40000"/>
              <a:lumOff val="60000"/>
            </a:schemeClr>
          </a:solidFill>
          <a:ln>
            <a:solidFill>
              <a:schemeClr val="tx1"/>
            </a:solidFill>
          </a:ln>
        </p:spPr>
        <p:txBody>
          <a:bodyPr wrap="none" rtlCol="0">
            <a:spAutoFit/>
          </a:bodyPr>
          <a:lstStyle/>
          <a:p>
            <a:r>
              <a:rPr lang="el-GR" sz="2000" dirty="0">
                <a:latin typeface="Times New Roman" panose="02020603050405020304" pitchFamily="18" charset="0"/>
                <a:cs typeface="Times New Roman" panose="02020603050405020304" pitchFamily="18" charset="0"/>
              </a:rPr>
              <a:t>Σαρκοπενία</a:t>
            </a:r>
          </a:p>
        </p:txBody>
      </p:sp>
      <p:grpSp>
        <p:nvGrpSpPr>
          <p:cNvPr id="18" name="Ομάδα 17">
            <a:extLst>
              <a:ext uri="{FF2B5EF4-FFF2-40B4-BE49-F238E27FC236}">
                <a16:creationId xmlns:a16="http://schemas.microsoft.com/office/drawing/2014/main" id="{C04D77BA-75AF-54A6-2D29-F583BCD05565}"/>
              </a:ext>
            </a:extLst>
          </p:cNvPr>
          <p:cNvGrpSpPr/>
          <p:nvPr/>
        </p:nvGrpSpPr>
        <p:grpSpPr>
          <a:xfrm>
            <a:off x="832483" y="2005963"/>
            <a:ext cx="1405320" cy="1271752"/>
            <a:chOff x="252249" y="1671146"/>
            <a:chExt cx="1405320" cy="1271752"/>
          </a:xfrm>
        </p:grpSpPr>
        <p:sp>
          <p:nvSpPr>
            <p:cNvPr id="25" name="Έλλειψη 24">
              <a:extLst>
                <a:ext uri="{FF2B5EF4-FFF2-40B4-BE49-F238E27FC236}">
                  <a16:creationId xmlns:a16="http://schemas.microsoft.com/office/drawing/2014/main" id="{FD7406EB-888C-48D0-E325-1AAD96AE4ACA}"/>
                </a:ext>
              </a:extLst>
            </p:cNvPr>
            <p:cNvSpPr/>
            <p:nvPr/>
          </p:nvSpPr>
          <p:spPr>
            <a:xfrm>
              <a:off x="252249" y="1671146"/>
              <a:ext cx="1405320" cy="1271752"/>
            </a:xfrm>
            <a:prstGeom prst="ellips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TextBox 25">
              <a:extLst>
                <a:ext uri="{FF2B5EF4-FFF2-40B4-BE49-F238E27FC236}">
                  <a16:creationId xmlns:a16="http://schemas.microsoft.com/office/drawing/2014/main" id="{639E0D9E-772B-4D6B-EC86-BF54CDDA4143}"/>
                </a:ext>
              </a:extLst>
            </p:cNvPr>
            <p:cNvSpPr txBox="1"/>
            <p:nvPr/>
          </p:nvSpPr>
          <p:spPr>
            <a:xfrm>
              <a:off x="428772" y="2153133"/>
              <a:ext cx="1125308" cy="307777"/>
            </a:xfrm>
            <a:prstGeom prst="rect">
              <a:avLst/>
            </a:prstGeom>
            <a:noFill/>
          </p:spPr>
          <p:txBody>
            <a:bodyPr wrap="none" rtlCol="0">
              <a:spAutoFit/>
            </a:bodyPr>
            <a:lstStyle/>
            <a:p>
              <a:r>
                <a:rPr lang="el-GR" sz="1400" b="1" dirty="0"/>
                <a:t>Μυϊκή μάζα</a:t>
              </a:r>
            </a:p>
          </p:txBody>
        </p:sp>
      </p:grpSp>
      <p:grpSp>
        <p:nvGrpSpPr>
          <p:cNvPr id="19" name="Ομάδα 18">
            <a:extLst>
              <a:ext uri="{FF2B5EF4-FFF2-40B4-BE49-F238E27FC236}">
                <a16:creationId xmlns:a16="http://schemas.microsoft.com/office/drawing/2014/main" id="{54E1EFBE-381B-9F6D-D045-78FB6789D89D}"/>
              </a:ext>
            </a:extLst>
          </p:cNvPr>
          <p:cNvGrpSpPr/>
          <p:nvPr/>
        </p:nvGrpSpPr>
        <p:grpSpPr>
          <a:xfrm>
            <a:off x="2246862" y="2005962"/>
            <a:ext cx="1405320" cy="1271752"/>
            <a:chOff x="252249" y="1671146"/>
            <a:chExt cx="1405320" cy="1271752"/>
          </a:xfrm>
        </p:grpSpPr>
        <p:sp>
          <p:nvSpPr>
            <p:cNvPr id="23" name="Έλλειψη 22">
              <a:extLst>
                <a:ext uri="{FF2B5EF4-FFF2-40B4-BE49-F238E27FC236}">
                  <a16:creationId xmlns:a16="http://schemas.microsoft.com/office/drawing/2014/main" id="{C4206CFE-BC83-915B-29B1-7B084F192E48}"/>
                </a:ext>
              </a:extLst>
            </p:cNvPr>
            <p:cNvSpPr/>
            <p:nvPr/>
          </p:nvSpPr>
          <p:spPr>
            <a:xfrm>
              <a:off x="252249" y="1671146"/>
              <a:ext cx="1405320" cy="1271752"/>
            </a:xfrm>
            <a:prstGeom prst="ellips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TextBox 23">
              <a:extLst>
                <a:ext uri="{FF2B5EF4-FFF2-40B4-BE49-F238E27FC236}">
                  <a16:creationId xmlns:a16="http://schemas.microsoft.com/office/drawing/2014/main" id="{433AE86A-49C6-5C97-C227-7AF7FCA140FB}"/>
                </a:ext>
              </a:extLst>
            </p:cNvPr>
            <p:cNvSpPr txBox="1"/>
            <p:nvPr/>
          </p:nvSpPr>
          <p:spPr>
            <a:xfrm>
              <a:off x="316224" y="2153133"/>
              <a:ext cx="1298753" cy="307777"/>
            </a:xfrm>
            <a:prstGeom prst="rect">
              <a:avLst/>
            </a:prstGeom>
            <a:noFill/>
          </p:spPr>
          <p:txBody>
            <a:bodyPr wrap="none" rtlCol="0">
              <a:spAutoFit/>
            </a:bodyPr>
            <a:lstStyle/>
            <a:p>
              <a:r>
                <a:rPr lang="el-GR" sz="1400" b="1" dirty="0"/>
                <a:t>Μυϊκή δύναμη</a:t>
              </a:r>
            </a:p>
          </p:txBody>
        </p:sp>
      </p:grpSp>
      <p:grpSp>
        <p:nvGrpSpPr>
          <p:cNvPr id="20" name="Ομάδα 19">
            <a:extLst>
              <a:ext uri="{FF2B5EF4-FFF2-40B4-BE49-F238E27FC236}">
                <a16:creationId xmlns:a16="http://schemas.microsoft.com/office/drawing/2014/main" id="{89CEEAC8-34A3-8C53-57E2-6EAA597AE980}"/>
              </a:ext>
            </a:extLst>
          </p:cNvPr>
          <p:cNvGrpSpPr/>
          <p:nvPr/>
        </p:nvGrpSpPr>
        <p:grpSpPr>
          <a:xfrm>
            <a:off x="1554893" y="2978168"/>
            <a:ext cx="1405320" cy="1271752"/>
            <a:chOff x="252249" y="1671146"/>
            <a:chExt cx="1405320" cy="1271752"/>
          </a:xfrm>
        </p:grpSpPr>
        <p:sp>
          <p:nvSpPr>
            <p:cNvPr id="21" name="Έλλειψη 20">
              <a:extLst>
                <a:ext uri="{FF2B5EF4-FFF2-40B4-BE49-F238E27FC236}">
                  <a16:creationId xmlns:a16="http://schemas.microsoft.com/office/drawing/2014/main" id="{2B7418DA-529A-695A-1902-EA8B300B18F4}"/>
                </a:ext>
              </a:extLst>
            </p:cNvPr>
            <p:cNvSpPr/>
            <p:nvPr/>
          </p:nvSpPr>
          <p:spPr>
            <a:xfrm>
              <a:off x="252249" y="1671146"/>
              <a:ext cx="1405320" cy="1271752"/>
            </a:xfrm>
            <a:prstGeom prst="ellips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TextBox 21">
              <a:extLst>
                <a:ext uri="{FF2B5EF4-FFF2-40B4-BE49-F238E27FC236}">
                  <a16:creationId xmlns:a16="http://schemas.microsoft.com/office/drawing/2014/main" id="{F2AB38E8-B165-4D7F-63B9-1590BE97D258}"/>
                </a:ext>
              </a:extLst>
            </p:cNvPr>
            <p:cNvSpPr txBox="1"/>
            <p:nvPr/>
          </p:nvSpPr>
          <p:spPr>
            <a:xfrm>
              <a:off x="316224" y="2045412"/>
              <a:ext cx="1341345" cy="523220"/>
            </a:xfrm>
            <a:prstGeom prst="rect">
              <a:avLst/>
            </a:prstGeom>
            <a:noFill/>
          </p:spPr>
          <p:txBody>
            <a:bodyPr wrap="square" rtlCol="0">
              <a:spAutoFit/>
            </a:bodyPr>
            <a:lstStyle/>
            <a:p>
              <a:pPr algn="ctr"/>
              <a:r>
                <a:rPr lang="el-GR" sz="1400" b="1" dirty="0"/>
                <a:t>Σωματική απόδοση</a:t>
              </a:r>
            </a:p>
          </p:txBody>
        </p:sp>
      </p:grpSp>
      <p:sp>
        <p:nvSpPr>
          <p:cNvPr id="29" name="TextBox 28">
            <a:extLst>
              <a:ext uri="{FF2B5EF4-FFF2-40B4-BE49-F238E27FC236}">
                <a16:creationId xmlns:a16="http://schemas.microsoft.com/office/drawing/2014/main" id="{071F9D28-E25A-2846-C6AD-10ACCDAB5BAF}"/>
              </a:ext>
            </a:extLst>
          </p:cNvPr>
          <p:cNvSpPr txBox="1"/>
          <p:nvPr/>
        </p:nvSpPr>
        <p:spPr>
          <a:xfrm>
            <a:off x="9730258" y="4100969"/>
            <a:ext cx="2158732" cy="369332"/>
          </a:xfrm>
          <a:prstGeom prst="rect">
            <a:avLst/>
          </a:prstGeom>
          <a:noFill/>
        </p:spPr>
        <p:txBody>
          <a:bodyPr wrap="none" rtlCol="0">
            <a:spAutoFit/>
          </a:bodyPr>
          <a:lstStyle/>
          <a:p>
            <a:r>
              <a:rPr lang="en-US" dirty="0">
                <a:solidFill>
                  <a:srgbClr val="FF0000"/>
                </a:solidFill>
              </a:rPr>
              <a:t>DEXA</a:t>
            </a:r>
            <a:r>
              <a:rPr lang="el-GR" dirty="0">
                <a:solidFill>
                  <a:srgbClr val="FF0000"/>
                </a:solidFill>
              </a:rPr>
              <a:t>, ΒΙΑ</a:t>
            </a:r>
            <a:r>
              <a:rPr lang="en-US" dirty="0">
                <a:solidFill>
                  <a:srgbClr val="FF0000"/>
                </a:solidFill>
              </a:rPr>
              <a:t> &gt; BMI, WC</a:t>
            </a:r>
            <a:endParaRPr lang="el-GR" dirty="0">
              <a:solidFill>
                <a:srgbClr val="FF0000"/>
              </a:solidFill>
            </a:endParaRPr>
          </a:p>
        </p:txBody>
      </p:sp>
      <p:sp>
        <p:nvSpPr>
          <p:cNvPr id="7" name="TextBox 6">
            <a:extLst>
              <a:ext uri="{FF2B5EF4-FFF2-40B4-BE49-F238E27FC236}">
                <a16:creationId xmlns:a16="http://schemas.microsoft.com/office/drawing/2014/main" id="{BA4F3D0C-93DE-356E-FED2-80ACB1670A95}"/>
              </a:ext>
            </a:extLst>
          </p:cNvPr>
          <p:cNvSpPr txBox="1"/>
          <p:nvPr/>
        </p:nvSpPr>
        <p:spPr>
          <a:xfrm>
            <a:off x="6678628" y="4695613"/>
            <a:ext cx="5368060" cy="1169551"/>
          </a:xfrm>
          <a:prstGeom prst="rect">
            <a:avLst/>
          </a:prstGeom>
          <a:noFill/>
        </p:spPr>
        <p:txBody>
          <a:bodyPr wrap="square">
            <a:spAutoFit/>
          </a:bodyPr>
          <a:lstStyle/>
          <a:p>
            <a:r>
              <a:rPr lang="el-GR" sz="1400" b="1" i="1" dirty="0"/>
              <a:t>Μειονεκτήματα </a:t>
            </a:r>
            <a:r>
              <a:rPr lang="en-US" sz="1400" b="1" i="1" dirty="0"/>
              <a:t>BMI </a:t>
            </a:r>
            <a:r>
              <a:rPr lang="el-GR" sz="1400" b="1" i="1" dirty="0"/>
              <a:t>και </a:t>
            </a:r>
            <a:r>
              <a:rPr lang="en-US" sz="1400" b="1" i="1" dirty="0"/>
              <a:t>WC</a:t>
            </a:r>
            <a:r>
              <a:rPr lang="en-US" sz="1400" dirty="0"/>
              <a:t>:</a:t>
            </a:r>
            <a:r>
              <a:rPr lang="el-GR" sz="1400" dirty="0"/>
              <a:t> δεν μπορούν να εκτιμήσουν ποσότητα του σωματικού λίπους.</a:t>
            </a:r>
          </a:p>
          <a:p>
            <a:endParaRPr lang="el-GR" sz="1400" b="1" dirty="0"/>
          </a:p>
          <a:p>
            <a:r>
              <a:rPr lang="el-GR" sz="1400" b="1" dirty="0"/>
              <a:t>Το </a:t>
            </a:r>
            <a:r>
              <a:rPr lang="en-US" sz="1400" b="1" dirty="0"/>
              <a:t>BMI </a:t>
            </a:r>
            <a:r>
              <a:rPr lang="el-GR" sz="1400" dirty="0"/>
              <a:t>μετρά το συνολικό σωματικό βάρος, το οποίο περιλαμβάνει τη μυϊκή μάζα</a:t>
            </a:r>
          </a:p>
        </p:txBody>
      </p:sp>
      <p:sp>
        <p:nvSpPr>
          <p:cNvPr id="27" name="TextBox 26">
            <a:extLst>
              <a:ext uri="{FF2B5EF4-FFF2-40B4-BE49-F238E27FC236}">
                <a16:creationId xmlns:a16="http://schemas.microsoft.com/office/drawing/2014/main" id="{CADCA9DB-E058-28E6-24A3-9570AE57B767}"/>
              </a:ext>
            </a:extLst>
          </p:cNvPr>
          <p:cNvSpPr txBox="1"/>
          <p:nvPr/>
        </p:nvSpPr>
        <p:spPr>
          <a:xfrm>
            <a:off x="6928592" y="5888199"/>
            <a:ext cx="4638454" cy="523220"/>
          </a:xfrm>
          <a:prstGeom prst="rect">
            <a:avLst/>
          </a:prstGeom>
          <a:noFill/>
        </p:spPr>
        <p:txBody>
          <a:bodyPr wrap="square" rtlCol="0">
            <a:spAutoFit/>
          </a:bodyPr>
          <a:lstStyle/>
          <a:p>
            <a:pPr marL="285750" indent="-285750" algn="just">
              <a:buFont typeface="Wingdings" pitchFamily="2" charset="2"/>
              <a:buChar char="v"/>
            </a:pPr>
            <a:r>
              <a:rPr lang="el-GR" sz="1400" dirty="0"/>
              <a:t>Η σύνθεση του σώματος μπορεί επίσης να ποικίλλει για δεδομένο </a:t>
            </a:r>
            <a:r>
              <a:rPr lang="en-US" sz="1400" dirty="0"/>
              <a:t>BMI</a:t>
            </a:r>
            <a:r>
              <a:rPr lang="el-GR" sz="1400" dirty="0"/>
              <a:t> </a:t>
            </a:r>
            <a:r>
              <a:rPr lang="en-US" sz="1400" dirty="0"/>
              <a:t>: </a:t>
            </a:r>
            <a:r>
              <a:rPr lang="el-GR" sz="1400" dirty="0"/>
              <a:t>π.χ. Ασιάτες </a:t>
            </a:r>
            <a:r>
              <a:rPr lang="en-US" sz="1400" dirty="0"/>
              <a:t>vs </a:t>
            </a:r>
            <a:r>
              <a:rPr lang="el-GR" sz="1400" dirty="0"/>
              <a:t>Καυκάσιοι, αθλητές </a:t>
            </a:r>
            <a:r>
              <a:rPr lang="en-US" sz="1400" dirty="0"/>
              <a:t>sumo</a:t>
            </a:r>
            <a:endParaRPr lang="el-GR" sz="1400" dirty="0"/>
          </a:p>
        </p:txBody>
      </p:sp>
    </p:spTree>
    <p:extLst>
      <p:ext uri="{BB962C8B-B14F-4D97-AF65-F5344CB8AC3E}">
        <p14:creationId xmlns:p14="http://schemas.microsoft.com/office/powerpoint/2010/main" val="359269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7"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78005D-95ED-257F-0543-85198A8D72EF}"/>
              </a:ext>
            </a:extLst>
          </p:cNvPr>
          <p:cNvSpPr txBox="1"/>
          <p:nvPr/>
        </p:nvSpPr>
        <p:spPr>
          <a:xfrm>
            <a:off x="4929187" y="257063"/>
            <a:ext cx="2333626" cy="400110"/>
          </a:xfrm>
          <a:prstGeom prst="rect">
            <a:avLst/>
          </a:prstGeom>
          <a:noFill/>
        </p:spPr>
        <p:txBody>
          <a:bodyPr wrap="square">
            <a:spAutoFit/>
          </a:bodyPr>
          <a:lstStyle/>
          <a:p>
            <a:r>
              <a:rPr lang="el-GR" sz="2000" b="1" dirty="0"/>
              <a:t>Δι</a:t>
            </a:r>
            <a:r>
              <a:rPr lang="en-US" sz="2000" b="1" dirty="0"/>
              <a:t>ά</a:t>
            </a:r>
            <a:r>
              <a:rPr lang="el-GR" sz="2000" b="1" dirty="0"/>
              <a:t>γραμμα Ομιλίας </a:t>
            </a:r>
          </a:p>
        </p:txBody>
      </p:sp>
      <p:sp>
        <p:nvSpPr>
          <p:cNvPr id="5" name="TextBox 4">
            <a:extLst>
              <a:ext uri="{FF2B5EF4-FFF2-40B4-BE49-F238E27FC236}">
                <a16:creationId xmlns:a16="http://schemas.microsoft.com/office/drawing/2014/main" id="{09323C67-CF56-AAC1-FF7D-E299E7FC4EDD}"/>
              </a:ext>
            </a:extLst>
          </p:cNvPr>
          <p:cNvSpPr txBox="1"/>
          <p:nvPr/>
        </p:nvSpPr>
        <p:spPr>
          <a:xfrm>
            <a:off x="1157148" y="1723696"/>
            <a:ext cx="9877704" cy="2862322"/>
          </a:xfrm>
          <a:prstGeom prst="rect">
            <a:avLst/>
          </a:prstGeom>
          <a:noFill/>
        </p:spPr>
        <p:txBody>
          <a:bodyPr wrap="none" rtlCol="0">
            <a:spAutoFit/>
          </a:bodyPr>
          <a:lstStyle/>
          <a:p>
            <a:pPr marL="285750" indent="-285750">
              <a:buFont typeface="Arial" panose="020B0604020202020204" pitchFamily="34" charset="0"/>
              <a:buChar char="•"/>
            </a:pPr>
            <a:r>
              <a:rPr lang="en-US" dirty="0">
                <a:solidFill>
                  <a:srgbClr val="C00000"/>
                </a:solidFill>
              </a:rPr>
              <a:t>MASLD:</a:t>
            </a:r>
            <a:r>
              <a:rPr lang="en-US" dirty="0"/>
              <a:t> </a:t>
            </a:r>
            <a:r>
              <a:rPr lang="el-GR" dirty="0"/>
              <a:t>ορισμός, επιπολασμός, φυσική ιστορία, παθογένεια</a:t>
            </a:r>
            <a:r>
              <a:rPr lang="en-US" dirty="0"/>
              <a:t>…</a:t>
            </a:r>
            <a:endParaRPr lang="el-GR" dirty="0"/>
          </a:p>
          <a:p>
            <a:endParaRPr lang="el-GR" dirty="0"/>
          </a:p>
          <a:p>
            <a:pPr marL="285750" indent="-285750">
              <a:buFont typeface="Arial" panose="020B0604020202020204" pitchFamily="34" charset="0"/>
              <a:buChar char="•"/>
            </a:pPr>
            <a:endParaRPr lang="el-GR" dirty="0"/>
          </a:p>
          <a:p>
            <a:pPr marL="285750" indent="-285750">
              <a:buFont typeface="Arial" panose="020B0604020202020204" pitchFamily="34" charset="0"/>
              <a:buChar char="•"/>
            </a:pPr>
            <a:r>
              <a:rPr lang="el-GR" dirty="0">
                <a:solidFill>
                  <a:srgbClr val="C00000"/>
                </a:solidFill>
              </a:rPr>
              <a:t>Σαρκοπενία (</a:t>
            </a:r>
            <a:r>
              <a:rPr lang="en-US" dirty="0">
                <a:solidFill>
                  <a:srgbClr val="C00000"/>
                </a:solidFill>
              </a:rPr>
              <a:t>Sarcopenia)</a:t>
            </a:r>
            <a:r>
              <a:rPr lang="el-GR" dirty="0">
                <a:solidFill>
                  <a:srgbClr val="C00000"/>
                </a:solidFill>
              </a:rPr>
              <a:t> &amp; Σαρκοπενικ</a:t>
            </a:r>
            <a:r>
              <a:rPr lang="en-US" dirty="0">
                <a:solidFill>
                  <a:srgbClr val="C00000"/>
                </a:solidFill>
              </a:rPr>
              <a:t>ή</a:t>
            </a:r>
            <a:r>
              <a:rPr lang="el-GR" dirty="0">
                <a:solidFill>
                  <a:srgbClr val="C00000"/>
                </a:solidFill>
              </a:rPr>
              <a:t> Παχυσαρκία (</a:t>
            </a:r>
            <a:r>
              <a:rPr lang="en-US" dirty="0">
                <a:solidFill>
                  <a:srgbClr val="C00000"/>
                </a:solidFill>
              </a:rPr>
              <a:t>Sarcopenic Obesity, SO): </a:t>
            </a:r>
            <a:r>
              <a:rPr lang="el-GR" dirty="0"/>
              <a:t>ορισμοί, διάγνωση</a:t>
            </a:r>
            <a:r>
              <a:rPr lang="en-US" dirty="0"/>
              <a:t>…</a:t>
            </a:r>
            <a:endParaRPr lang="el-GR" dirty="0"/>
          </a:p>
          <a:p>
            <a:pPr marL="285750" indent="-285750">
              <a:buFont typeface="Arial" panose="020B0604020202020204" pitchFamily="34" charset="0"/>
              <a:buChar char="•"/>
            </a:pPr>
            <a:endParaRPr lang="el-GR" dirty="0"/>
          </a:p>
          <a:p>
            <a:pPr marL="285750" indent="-285750">
              <a:buFont typeface="Arial" panose="020B0604020202020204" pitchFamily="34" charset="0"/>
              <a:buChar char="•"/>
            </a:pPr>
            <a:endParaRPr lang="el-GR" dirty="0"/>
          </a:p>
          <a:p>
            <a:pPr marL="285750" indent="-285750">
              <a:buFont typeface="Arial" panose="020B0604020202020204" pitchFamily="34" charset="0"/>
              <a:buChar char="•"/>
            </a:pPr>
            <a:r>
              <a:rPr lang="el-GR" dirty="0">
                <a:solidFill>
                  <a:srgbClr val="C00000"/>
                </a:solidFill>
              </a:rPr>
              <a:t>Συσχέτιση</a:t>
            </a:r>
            <a:r>
              <a:rPr lang="en-US" dirty="0">
                <a:solidFill>
                  <a:srgbClr val="C00000"/>
                </a:solidFill>
              </a:rPr>
              <a:t> MASLD </a:t>
            </a:r>
            <a:r>
              <a:rPr lang="el-GR" dirty="0">
                <a:solidFill>
                  <a:srgbClr val="C00000"/>
                </a:solidFill>
              </a:rPr>
              <a:t>και </a:t>
            </a:r>
            <a:r>
              <a:rPr lang="en-US" dirty="0">
                <a:solidFill>
                  <a:srgbClr val="C00000"/>
                </a:solidFill>
              </a:rPr>
              <a:t>Sarcopenia and/or S</a:t>
            </a:r>
            <a:r>
              <a:rPr lang="el-GR" dirty="0">
                <a:solidFill>
                  <a:srgbClr val="C00000"/>
                </a:solidFill>
              </a:rPr>
              <a:t>Ο</a:t>
            </a:r>
            <a:r>
              <a:rPr lang="en-US" dirty="0">
                <a:solidFill>
                  <a:srgbClr val="C00000"/>
                </a:solidFill>
              </a:rPr>
              <a:t>: </a:t>
            </a:r>
            <a:r>
              <a:rPr lang="el-GR" dirty="0"/>
              <a:t>παθοφυσιολογική, κλινικές μελέτες</a:t>
            </a:r>
          </a:p>
          <a:p>
            <a:pPr marL="285750" indent="-285750">
              <a:buFont typeface="Arial" panose="020B0604020202020204" pitchFamily="34" charset="0"/>
              <a:buChar char="•"/>
            </a:pPr>
            <a:endParaRPr lang="el-GR" dirty="0"/>
          </a:p>
          <a:p>
            <a:pPr marL="285750" indent="-285750">
              <a:buFont typeface="Arial" panose="020B0604020202020204" pitchFamily="34" charset="0"/>
              <a:buChar char="•"/>
            </a:pPr>
            <a:endParaRPr lang="el-GR" dirty="0"/>
          </a:p>
          <a:p>
            <a:pPr marL="285750" indent="-285750">
              <a:buFont typeface="Arial" panose="020B0604020202020204" pitchFamily="34" charset="0"/>
              <a:buChar char="•"/>
            </a:pPr>
            <a:r>
              <a:rPr lang="el-GR" dirty="0">
                <a:solidFill>
                  <a:srgbClr val="C00000"/>
                </a:solidFill>
              </a:rPr>
              <a:t>Θεραπευτική αντιμετώπιση</a:t>
            </a:r>
            <a:r>
              <a:rPr lang="el-GR" dirty="0"/>
              <a:t> ασθενών με </a:t>
            </a:r>
            <a:r>
              <a:rPr lang="en-US" dirty="0"/>
              <a:t>MASLD </a:t>
            </a:r>
            <a:r>
              <a:rPr lang="el-GR" dirty="0"/>
              <a:t>και </a:t>
            </a:r>
            <a:r>
              <a:rPr lang="en-US" dirty="0"/>
              <a:t>Sarcopenia and/or S</a:t>
            </a:r>
            <a:r>
              <a:rPr lang="el-GR" dirty="0"/>
              <a:t>Ο</a:t>
            </a:r>
          </a:p>
        </p:txBody>
      </p:sp>
    </p:spTree>
    <p:extLst>
      <p:ext uri="{BB962C8B-B14F-4D97-AF65-F5344CB8AC3E}">
        <p14:creationId xmlns:p14="http://schemas.microsoft.com/office/powerpoint/2010/main" val="2706209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Εικόνα 4" descr="Εικόνα που περιέχει κείμενο, απόδειξη, στιγμιότυπο οθόνης, γραμματοσειρά&#10;&#10;Περιγραφή που δημιουργήθηκε αυτόματα">
            <a:extLst>
              <a:ext uri="{FF2B5EF4-FFF2-40B4-BE49-F238E27FC236}">
                <a16:creationId xmlns:a16="http://schemas.microsoft.com/office/drawing/2014/main" id="{29ADF1E4-643B-F685-BFDC-FF084A259D13}"/>
              </a:ext>
            </a:extLst>
          </p:cNvPr>
          <p:cNvPicPr>
            <a:picLocks noChangeAspect="1"/>
          </p:cNvPicPr>
          <p:nvPr/>
        </p:nvPicPr>
        <p:blipFill>
          <a:blip r:embed="rId3"/>
          <a:stretch>
            <a:fillRect/>
          </a:stretch>
        </p:blipFill>
        <p:spPr>
          <a:xfrm>
            <a:off x="2070794" y="1863600"/>
            <a:ext cx="8233559" cy="2943497"/>
          </a:xfrm>
          <a:prstGeom prst="rect">
            <a:avLst/>
          </a:prstGeom>
        </p:spPr>
      </p:pic>
      <p:sp>
        <p:nvSpPr>
          <p:cNvPr id="7" name="TextBox 6">
            <a:extLst>
              <a:ext uri="{FF2B5EF4-FFF2-40B4-BE49-F238E27FC236}">
                <a16:creationId xmlns:a16="http://schemas.microsoft.com/office/drawing/2014/main" id="{91114364-B021-8982-04AF-E9F8687F718A}"/>
              </a:ext>
            </a:extLst>
          </p:cNvPr>
          <p:cNvSpPr txBox="1"/>
          <p:nvPr/>
        </p:nvSpPr>
        <p:spPr>
          <a:xfrm>
            <a:off x="2213593" y="1222045"/>
            <a:ext cx="7764809" cy="523220"/>
          </a:xfrm>
          <a:prstGeom prst="rect">
            <a:avLst/>
          </a:prstGeom>
          <a:noFill/>
        </p:spPr>
        <p:txBody>
          <a:bodyPr wrap="square">
            <a:spAutoFit/>
          </a:bodyPr>
          <a:lstStyle/>
          <a:p>
            <a:r>
              <a:rPr lang="el-GR" sz="1400" b="1" dirty="0"/>
              <a:t>Anthropometric and imaging findings for the differentiation between sarcopenic obesity and sarcopenia alone or obesity alone</a:t>
            </a:r>
          </a:p>
        </p:txBody>
      </p:sp>
      <p:sp>
        <p:nvSpPr>
          <p:cNvPr id="2" name="TextBox 1">
            <a:extLst>
              <a:ext uri="{FF2B5EF4-FFF2-40B4-BE49-F238E27FC236}">
                <a16:creationId xmlns:a16="http://schemas.microsoft.com/office/drawing/2014/main" id="{2CF09997-3671-011D-01CF-1DC86DE92167}"/>
              </a:ext>
            </a:extLst>
          </p:cNvPr>
          <p:cNvSpPr txBox="1"/>
          <p:nvPr/>
        </p:nvSpPr>
        <p:spPr>
          <a:xfrm>
            <a:off x="2539544" y="262759"/>
            <a:ext cx="7112909" cy="461665"/>
          </a:xfrm>
          <a:prstGeom prst="rect">
            <a:avLst/>
          </a:prstGeom>
          <a:noFill/>
        </p:spPr>
        <p:txBody>
          <a:bodyPr wrap="none" rtlCol="0">
            <a:spAutoFit/>
          </a:bodyPr>
          <a:lstStyle/>
          <a:p>
            <a:r>
              <a:rPr lang="el-GR" sz="2400" b="1" dirty="0"/>
              <a:t>Σαρκοπεν</a:t>
            </a:r>
            <a:r>
              <a:rPr lang="en-US" sz="2400" b="1" dirty="0"/>
              <a:t>ί</a:t>
            </a:r>
            <a:r>
              <a:rPr lang="el-GR" sz="2400" b="1" dirty="0"/>
              <a:t>α, Παχυσαρκία ή Σαρκοπενική Παχυσαρκία</a:t>
            </a:r>
          </a:p>
        </p:txBody>
      </p:sp>
      <p:sp>
        <p:nvSpPr>
          <p:cNvPr id="3" name="Έλλειψη 2">
            <a:extLst>
              <a:ext uri="{FF2B5EF4-FFF2-40B4-BE49-F238E27FC236}">
                <a16:creationId xmlns:a16="http://schemas.microsoft.com/office/drawing/2014/main" id="{A3D56F09-77D6-13AA-FDBB-E9E68B1AA4ED}"/>
              </a:ext>
            </a:extLst>
          </p:cNvPr>
          <p:cNvSpPr/>
          <p:nvPr/>
        </p:nvSpPr>
        <p:spPr>
          <a:xfrm>
            <a:off x="8513379" y="2587798"/>
            <a:ext cx="1229711" cy="64449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TextBox 3">
            <a:extLst>
              <a:ext uri="{FF2B5EF4-FFF2-40B4-BE49-F238E27FC236}">
                <a16:creationId xmlns:a16="http://schemas.microsoft.com/office/drawing/2014/main" id="{7D34B3A7-1931-A419-B730-2C5367C31E96}"/>
              </a:ext>
            </a:extLst>
          </p:cNvPr>
          <p:cNvSpPr txBox="1"/>
          <p:nvPr/>
        </p:nvSpPr>
        <p:spPr>
          <a:xfrm>
            <a:off x="1377926" y="5158901"/>
            <a:ext cx="9436141" cy="1169551"/>
          </a:xfrm>
          <a:prstGeom prst="rect">
            <a:avLst/>
          </a:prstGeom>
          <a:noFill/>
        </p:spPr>
        <p:txBody>
          <a:bodyPr wrap="square" rtlCol="0">
            <a:spAutoFit/>
          </a:bodyPr>
          <a:lstStyle/>
          <a:p>
            <a:pPr marL="285750" indent="-285750">
              <a:buFont typeface="Wingdings" pitchFamily="2" charset="2"/>
              <a:buChar char="v"/>
            </a:pPr>
            <a:r>
              <a:rPr lang="el-GR" sz="1400" dirty="0">
                <a:solidFill>
                  <a:srgbClr val="C00000"/>
                </a:solidFill>
              </a:rPr>
              <a:t>Δεν είναι δυνατόν να γίνει διάκριση μεταξύ σαρκοπενικής παχυσαρκίας και μόνο της σαρκοπενίας ή μόνο της παχυσαρκίας με βάση μόνο τα ανθρωπομετρικά ευρήματα.</a:t>
            </a:r>
          </a:p>
          <a:p>
            <a:r>
              <a:rPr lang="el-GR" sz="1400" dirty="0">
                <a:solidFill>
                  <a:srgbClr val="C00000"/>
                </a:solidFill>
              </a:rPr>
              <a:t>		</a:t>
            </a:r>
            <a:endParaRPr lang="en-US" sz="1400" dirty="0">
              <a:solidFill>
                <a:srgbClr val="C00000"/>
              </a:solidFill>
            </a:endParaRPr>
          </a:p>
          <a:p>
            <a:r>
              <a:rPr lang="en-US" sz="1400" dirty="0">
                <a:solidFill>
                  <a:srgbClr val="C00000"/>
                </a:solidFill>
              </a:rPr>
              <a:t>		</a:t>
            </a:r>
            <a:r>
              <a:rPr lang="el-GR" sz="1200" dirty="0">
                <a:solidFill>
                  <a:srgbClr val="C00000"/>
                </a:solidFill>
              </a:rPr>
              <a:t>Για παρ</a:t>
            </a:r>
            <a:r>
              <a:rPr lang="en-US" sz="1200" dirty="0">
                <a:solidFill>
                  <a:srgbClr val="C00000"/>
                </a:solidFill>
              </a:rPr>
              <a:t>ά</a:t>
            </a:r>
            <a:r>
              <a:rPr lang="el-GR" sz="1200" dirty="0">
                <a:solidFill>
                  <a:srgbClr val="C00000"/>
                </a:solidFill>
              </a:rPr>
              <a:t>δειγμα, στη </a:t>
            </a:r>
            <a:r>
              <a:rPr lang="en-US" sz="1200" dirty="0">
                <a:solidFill>
                  <a:srgbClr val="C00000"/>
                </a:solidFill>
              </a:rPr>
              <a:t>SO </a:t>
            </a:r>
            <a:r>
              <a:rPr lang="el-GR" sz="1200" dirty="0">
                <a:solidFill>
                  <a:srgbClr val="C00000"/>
                </a:solidFill>
              </a:rPr>
              <a:t>το </a:t>
            </a:r>
            <a:r>
              <a:rPr lang="en-US" sz="1200" dirty="0">
                <a:solidFill>
                  <a:srgbClr val="C00000"/>
                </a:solidFill>
              </a:rPr>
              <a:t>BMI</a:t>
            </a:r>
            <a:r>
              <a:rPr lang="el-GR" sz="1200" dirty="0">
                <a:solidFill>
                  <a:srgbClr val="C00000"/>
                </a:solidFill>
              </a:rPr>
              <a:t> και η </a:t>
            </a:r>
            <a:r>
              <a:rPr lang="en-US" sz="1200" dirty="0">
                <a:solidFill>
                  <a:srgbClr val="C00000"/>
                </a:solidFill>
              </a:rPr>
              <a:t>WC </a:t>
            </a:r>
            <a:r>
              <a:rPr lang="el-GR" sz="1200" dirty="0">
                <a:solidFill>
                  <a:srgbClr val="C00000"/>
                </a:solidFill>
              </a:rPr>
              <a:t>μπορεί να είναι φυσιολογικά </a:t>
            </a:r>
          </a:p>
          <a:p>
            <a:endParaRPr lang="el-GR" sz="1400" dirty="0"/>
          </a:p>
        </p:txBody>
      </p:sp>
    </p:spTree>
    <p:extLst>
      <p:ext uri="{BB962C8B-B14F-4D97-AF65-F5344CB8AC3E}">
        <p14:creationId xmlns:p14="http://schemas.microsoft.com/office/powerpoint/2010/main" val="316099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κείμενο, στιγμιότυπο οθόνης, γραμματοσειρά, λογισμικό&#10;&#10;Περιγραφή που δημιουργήθηκε αυτόματα">
            <a:extLst>
              <a:ext uri="{FF2B5EF4-FFF2-40B4-BE49-F238E27FC236}">
                <a16:creationId xmlns:a16="http://schemas.microsoft.com/office/drawing/2014/main" id="{286BF75B-3024-135F-D278-40F3492AC8A1}"/>
              </a:ext>
            </a:extLst>
          </p:cNvPr>
          <p:cNvPicPr>
            <a:picLocks noChangeAspect="1"/>
          </p:cNvPicPr>
          <p:nvPr/>
        </p:nvPicPr>
        <p:blipFill>
          <a:blip r:embed="rId3"/>
          <a:stretch>
            <a:fillRect/>
          </a:stretch>
        </p:blipFill>
        <p:spPr>
          <a:xfrm>
            <a:off x="1661534" y="748816"/>
            <a:ext cx="8637705" cy="4958912"/>
          </a:xfrm>
          <a:prstGeom prst="rect">
            <a:avLst/>
          </a:prstGeom>
        </p:spPr>
      </p:pic>
      <p:sp>
        <p:nvSpPr>
          <p:cNvPr id="6" name="TextBox 5">
            <a:extLst>
              <a:ext uri="{FF2B5EF4-FFF2-40B4-BE49-F238E27FC236}">
                <a16:creationId xmlns:a16="http://schemas.microsoft.com/office/drawing/2014/main" id="{278DDD2C-CA63-5DE3-37D1-4B791C900ABF}"/>
              </a:ext>
            </a:extLst>
          </p:cNvPr>
          <p:cNvSpPr txBox="1"/>
          <p:nvPr/>
        </p:nvSpPr>
        <p:spPr>
          <a:xfrm>
            <a:off x="5358329" y="210207"/>
            <a:ext cx="1475340" cy="461665"/>
          </a:xfrm>
          <a:prstGeom prst="rect">
            <a:avLst/>
          </a:prstGeom>
          <a:noFill/>
        </p:spPr>
        <p:txBody>
          <a:bodyPr wrap="none" rtlCol="0">
            <a:spAutoFit/>
          </a:bodyPr>
          <a:lstStyle/>
          <a:p>
            <a:r>
              <a:rPr lang="el-GR" sz="2400" b="1" dirty="0"/>
              <a:t>Δι</a:t>
            </a:r>
            <a:r>
              <a:rPr lang="en-US" sz="2400" b="1" dirty="0"/>
              <a:t>ά</a:t>
            </a:r>
            <a:r>
              <a:rPr lang="el-GR" sz="2400" b="1" dirty="0"/>
              <a:t>γνωση</a:t>
            </a:r>
          </a:p>
        </p:txBody>
      </p:sp>
      <p:sp>
        <p:nvSpPr>
          <p:cNvPr id="8" name="TextBox 7">
            <a:extLst>
              <a:ext uri="{FF2B5EF4-FFF2-40B4-BE49-F238E27FC236}">
                <a16:creationId xmlns:a16="http://schemas.microsoft.com/office/drawing/2014/main" id="{253A29E4-3B70-3D4A-080E-7F3D94D454D9}"/>
              </a:ext>
            </a:extLst>
          </p:cNvPr>
          <p:cNvSpPr txBox="1"/>
          <p:nvPr/>
        </p:nvSpPr>
        <p:spPr>
          <a:xfrm>
            <a:off x="3773214" y="5784672"/>
            <a:ext cx="7818797" cy="307777"/>
          </a:xfrm>
          <a:prstGeom prst="rect">
            <a:avLst/>
          </a:prstGeom>
          <a:noFill/>
        </p:spPr>
        <p:txBody>
          <a:bodyPr wrap="square">
            <a:spAutoFit/>
          </a:bodyPr>
          <a:lstStyle/>
          <a:p>
            <a:r>
              <a:rPr lang="en" sz="1400" dirty="0">
                <a:latin typeface="Times New Roman" panose="02020603050405020304" pitchFamily="18" charset="0"/>
                <a:cs typeface="Times New Roman" panose="02020603050405020304" pitchFamily="18" charset="0"/>
              </a:rPr>
              <a:t>Definition and Diagnostic Criteria for Sarcopenic Obesity: ESPEN and EASO Consensus Statement, 2022</a:t>
            </a:r>
            <a:endParaRPr lang="el-GR"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26510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2C0781-E35C-A5C2-31BE-5310EF967FC9}"/>
              </a:ext>
            </a:extLst>
          </p:cNvPr>
          <p:cNvSpPr txBox="1"/>
          <p:nvPr/>
        </p:nvSpPr>
        <p:spPr>
          <a:xfrm>
            <a:off x="2317531" y="2598003"/>
            <a:ext cx="7556938" cy="954107"/>
          </a:xfrm>
          <a:prstGeom prst="rect">
            <a:avLst/>
          </a:prstGeom>
          <a:noFill/>
        </p:spPr>
        <p:txBody>
          <a:bodyPr wrap="square">
            <a:spAutoFit/>
          </a:bodyPr>
          <a:lstStyle/>
          <a:p>
            <a:pPr algn="ctr"/>
            <a:r>
              <a:rPr lang="el-GR" sz="2800" b="1" dirty="0"/>
              <a:t>Παθοφυσιολογική συσχέτιση της Μ</a:t>
            </a:r>
            <a:r>
              <a:rPr lang="en-US" sz="2800" b="1" dirty="0"/>
              <a:t>AS</a:t>
            </a:r>
            <a:r>
              <a:rPr lang="el-GR" sz="2800" b="1" dirty="0"/>
              <a:t>LD με τη σαρκοπενία και τη σαρκοπενική παχυσαρκία</a:t>
            </a:r>
          </a:p>
        </p:txBody>
      </p:sp>
    </p:spTree>
    <p:extLst>
      <p:ext uri="{BB962C8B-B14F-4D97-AF65-F5344CB8AC3E}">
        <p14:creationId xmlns:p14="http://schemas.microsoft.com/office/powerpoint/2010/main" val="1578803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γραμματοσειρά, στιγμιότυπο οθόνης, διάγραμμα&#10;&#10;Περιγραφή που δημιουργήθηκε αυτόματα">
            <a:extLst>
              <a:ext uri="{FF2B5EF4-FFF2-40B4-BE49-F238E27FC236}">
                <a16:creationId xmlns:a16="http://schemas.microsoft.com/office/drawing/2014/main" id="{E8BE06F3-71DD-3D27-9C98-ADDB8BF6B32B}"/>
              </a:ext>
            </a:extLst>
          </p:cNvPr>
          <p:cNvPicPr>
            <a:picLocks noChangeAspect="1"/>
          </p:cNvPicPr>
          <p:nvPr/>
        </p:nvPicPr>
        <p:blipFill>
          <a:blip r:embed="rId3"/>
          <a:stretch>
            <a:fillRect/>
          </a:stretch>
        </p:blipFill>
        <p:spPr>
          <a:xfrm>
            <a:off x="2185692" y="1276031"/>
            <a:ext cx="7820615" cy="3979178"/>
          </a:xfrm>
          <a:prstGeom prst="rect">
            <a:avLst/>
          </a:prstGeom>
        </p:spPr>
      </p:pic>
      <p:sp>
        <p:nvSpPr>
          <p:cNvPr id="2" name="TextBox 1">
            <a:extLst>
              <a:ext uri="{FF2B5EF4-FFF2-40B4-BE49-F238E27FC236}">
                <a16:creationId xmlns:a16="http://schemas.microsoft.com/office/drawing/2014/main" id="{32F5873C-68D2-FA1E-F627-4386B7EBFF40}"/>
              </a:ext>
            </a:extLst>
          </p:cNvPr>
          <p:cNvSpPr txBox="1"/>
          <p:nvPr/>
        </p:nvSpPr>
        <p:spPr>
          <a:xfrm>
            <a:off x="2477282" y="785029"/>
            <a:ext cx="7622921" cy="307777"/>
          </a:xfrm>
          <a:prstGeom prst="rect">
            <a:avLst/>
          </a:prstGeom>
          <a:noFill/>
        </p:spPr>
        <p:txBody>
          <a:bodyPr wrap="none" rtlCol="0">
            <a:spAutoFit/>
          </a:bodyPr>
          <a:lstStyle/>
          <a:p>
            <a:r>
              <a:rPr lang="el-GR" sz="1400" i="1" dirty="0">
                <a:solidFill>
                  <a:srgbClr val="C00000"/>
                </a:solidFill>
              </a:rPr>
              <a:t>Γήρανση, μειωμένη πρόσληψη πρωτεϊνών, μειωμένη φυσική δραστηριότητα</a:t>
            </a:r>
            <a:r>
              <a:rPr lang="en-US" sz="1400" i="1" dirty="0">
                <a:solidFill>
                  <a:srgbClr val="C00000"/>
                </a:solidFill>
              </a:rPr>
              <a:t>, </a:t>
            </a:r>
            <a:r>
              <a:rPr lang="el-GR" sz="1400" i="1" dirty="0">
                <a:solidFill>
                  <a:srgbClr val="C00000"/>
                </a:solidFill>
              </a:rPr>
              <a:t>ανεπάρκεια βιταμίνης </a:t>
            </a:r>
            <a:r>
              <a:rPr lang="en-US" sz="1400" i="1" dirty="0">
                <a:solidFill>
                  <a:srgbClr val="C00000"/>
                </a:solidFill>
              </a:rPr>
              <a:t>D</a:t>
            </a:r>
            <a:endParaRPr lang="el-GR" sz="1400" i="1" dirty="0">
              <a:solidFill>
                <a:srgbClr val="C00000"/>
              </a:solidFill>
            </a:endParaRPr>
          </a:p>
        </p:txBody>
      </p:sp>
      <p:sp>
        <p:nvSpPr>
          <p:cNvPr id="5" name="TextBox 4">
            <a:extLst>
              <a:ext uri="{FF2B5EF4-FFF2-40B4-BE49-F238E27FC236}">
                <a16:creationId xmlns:a16="http://schemas.microsoft.com/office/drawing/2014/main" id="{9E43D548-4508-2232-D3EB-AA83CFD9D472}"/>
              </a:ext>
            </a:extLst>
          </p:cNvPr>
          <p:cNvSpPr txBox="1"/>
          <p:nvPr/>
        </p:nvSpPr>
        <p:spPr>
          <a:xfrm>
            <a:off x="7622767" y="5393406"/>
            <a:ext cx="2267346" cy="276999"/>
          </a:xfrm>
          <a:prstGeom prst="rect">
            <a:avLst/>
          </a:prstGeom>
          <a:noFill/>
        </p:spPr>
        <p:txBody>
          <a:bodyPr wrap="square">
            <a:spAutoFit/>
          </a:bodyPr>
          <a:lstStyle/>
          <a:p>
            <a:r>
              <a:rPr lang="en" sz="1200" i="1" dirty="0">
                <a:effectLst/>
                <a:latin typeface="Times New Roman" panose="02020603050405020304" pitchFamily="18" charset="0"/>
                <a:cs typeface="Times New Roman" panose="02020603050405020304" pitchFamily="18" charset="0"/>
              </a:rPr>
              <a:t>Polyzos et al.</a:t>
            </a:r>
            <a:r>
              <a:rPr lang="el-GR" sz="1200" i="1" dirty="0">
                <a:effectLst/>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Metabolism 2023</a:t>
            </a:r>
            <a:r>
              <a:rPr lang="en" sz="1200" i="1" dirty="0">
                <a:effectLst/>
                <a:latin typeface="Times New Roman" panose="02020603050405020304" pitchFamily="18" charset="0"/>
                <a:cs typeface="Times New Roman" panose="02020603050405020304" pitchFamily="18" charset="0"/>
              </a:rPr>
              <a:t> </a:t>
            </a:r>
            <a:endParaRPr lang="el-GR" sz="1200" dirty="0"/>
          </a:p>
        </p:txBody>
      </p:sp>
      <p:sp>
        <p:nvSpPr>
          <p:cNvPr id="4" name="TextBox 3">
            <a:extLst>
              <a:ext uri="{FF2B5EF4-FFF2-40B4-BE49-F238E27FC236}">
                <a16:creationId xmlns:a16="http://schemas.microsoft.com/office/drawing/2014/main" id="{F795E0AC-7271-8AD0-6A9B-52E1E8C8C5BF}"/>
              </a:ext>
            </a:extLst>
          </p:cNvPr>
          <p:cNvSpPr txBox="1"/>
          <p:nvPr/>
        </p:nvSpPr>
        <p:spPr>
          <a:xfrm>
            <a:off x="4663587" y="111690"/>
            <a:ext cx="3250313" cy="400110"/>
          </a:xfrm>
          <a:prstGeom prst="rect">
            <a:avLst/>
          </a:prstGeom>
          <a:noFill/>
        </p:spPr>
        <p:txBody>
          <a:bodyPr wrap="none" rtlCol="0">
            <a:spAutoFit/>
          </a:bodyPr>
          <a:lstStyle/>
          <a:p>
            <a:r>
              <a:rPr lang="el-GR" sz="2000" b="1" dirty="0"/>
              <a:t>Κοινο</a:t>
            </a:r>
            <a:r>
              <a:rPr lang="en-US" sz="2000" b="1" dirty="0"/>
              <a:t>ί</a:t>
            </a:r>
            <a:r>
              <a:rPr lang="el-GR" sz="2000" b="1" dirty="0"/>
              <a:t> παράγοντες κινδύνου</a:t>
            </a:r>
          </a:p>
        </p:txBody>
      </p:sp>
      <p:sp>
        <p:nvSpPr>
          <p:cNvPr id="6" name="Έλλειψη 5">
            <a:extLst>
              <a:ext uri="{FF2B5EF4-FFF2-40B4-BE49-F238E27FC236}">
                <a16:creationId xmlns:a16="http://schemas.microsoft.com/office/drawing/2014/main" id="{524CA169-3703-2119-FE55-F296805E605D}"/>
              </a:ext>
            </a:extLst>
          </p:cNvPr>
          <p:cNvSpPr/>
          <p:nvPr/>
        </p:nvSpPr>
        <p:spPr>
          <a:xfrm>
            <a:off x="4387946" y="2633177"/>
            <a:ext cx="1229711" cy="64449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Έλλειψη 6">
            <a:extLst>
              <a:ext uri="{FF2B5EF4-FFF2-40B4-BE49-F238E27FC236}">
                <a16:creationId xmlns:a16="http://schemas.microsoft.com/office/drawing/2014/main" id="{5A3A7CD4-CA21-089B-257D-96298FD0C44D}"/>
              </a:ext>
            </a:extLst>
          </p:cNvPr>
          <p:cNvSpPr/>
          <p:nvPr/>
        </p:nvSpPr>
        <p:spPr>
          <a:xfrm>
            <a:off x="6482560" y="1334705"/>
            <a:ext cx="1431340" cy="67484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Έλλειψη 8">
            <a:extLst>
              <a:ext uri="{FF2B5EF4-FFF2-40B4-BE49-F238E27FC236}">
                <a16:creationId xmlns:a16="http://schemas.microsoft.com/office/drawing/2014/main" id="{0A45A4C6-1D1E-DDE8-4C4F-65818A3BF917}"/>
              </a:ext>
            </a:extLst>
          </p:cNvPr>
          <p:cNvSpPr/>
          <p:nvPr/>
        </p:nvSpPr>
        <p:spPr>
          <a:xfrm>
            <a:off x="8256364" y="2955427"/>
            <a:ext cx="1229711" cy="64449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Έλλειψη 9">
            <a:extLst>
              <a:ext uri="{FF2B5EF4-FFF2-40B4-BE49-F238E27FC236}">
                <a16:creationId xmlns:a16="http://schemas.microsoft.com/office/drawing/2014/main" id="{6BE3730D-9A2A-4085-56AE-0CB3306D70E1}"/>
              </a:ext>
            </a:extLst>
          </p:cNvPr>
          <p:cNvSpPr/>
          <p:nvPr/>
        </p:nvSpPr>
        <p:spPr>
          <a:xfrm>
            <a:off x="2386459" y="3183221"/>
            <a:ext cx="1428092" cy="64449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84073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45366A4D-D967-FD2A-79C2-89A2F01E0CAC}"/>
              </a:ext>
            </a:extLst>
          </p:cNvPr>
          <p:cNvPicPr>
            <a:picLocks noChangeAspect="1"/>
          </p:cNvPicPr>
          <p:nvPr/>
        </p:nvPicPr>
        <p:blipFill>
          <a:blip r:embed="rId2"/>
          <a:stretch>
            <a:fillRect/>
          </a:stretch>
        </p:blipFill>
        <p:spPr>
          <a:xfrm>
            <a:off x="1511418" y="960927"/>
            <a:ext cx="9631504" cy="4936146"/>
          </a:xfrm>
          <a:prstGeom prst="rect">
            <a:avLst/>
          </a:prstGeom>
        </p:spPr>
      </p:pic>
      <p:sp>
        <p:nvSpPr>
          <p:cNvPr id="3" name="TextBox 2">
            <a:extLst>
              <a:ext uri="{FF2B5EF4-FFF2-40B4-BE49-F238E27FC236}">
                <a16:creationId xmlns:a16="http://schemas.microsoft.com/office/drawing/2014/main" id="{F9A69455-04AD-B653-5F4A-E97F29C36733}"/>
              </a:ext>
            </a:extLst>
          </p:cNvPr>
          <p:cNvSpPr txBox="1"/>
          <p:nvPr/>
        </p:nvSpPr>
        <p:spPr>
          <a:xfrm>
            <a:off x="4332312" y="186117"/>
            <a:ext cx="3527376" cy="400110"/>
          </a:xfrm>
          <a:prstGeom prst="rect">
            <a:avLst/>
          </a:prstGeom>
          <a:noFill/>
        </p:spPr>
        <p:txBody>
          <a:bodyPr wrap="none" rtlCol="0">
            <a:spAutoFit/>
          </a:bodyPr>
          <a:lstStyle/>
          <a:p>
            <a:r>
              <a:rPr lang="el-GR" sz="2000" b="1" dirty="0"/>
              <a:t>Παθοφυσιολογικο</a:t>
            </a:r>
            <a:r>
              <a:rPr lang="en-US" sz="2000" b="1" dirty="0"/>
              <a:t>ί</a:t>
            </a:r>
            <a:r>
              <a:rPr lang="el-GR" sz="2000" b="1" dirty="0"/>
              <a:t> μηχανισμοί</a:t>
            </a:r>
          </a:p>
        </p:txBody>
      </p:sp>
    </p:spTree>
    <p:extLst>
      <p:ext uri="{BB962C8B-B14F-4D97-AF65-F5344CB8AC3E}">
        <p14:creationId xmlns:p14="http://schemas.microsoft.com/office/powerpoint/2010/main" val="38754844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8AE678-919A-AEDB-6FEB-FE2949A41A95}"/>
              </a:ext>
            </a:extLst>
          </p:cNvPr>
          <p:cNvSpPr txBox="1"/>
          <p:nvPr/>
        </p:nvSpPr>
        <p:spPr>
          <a:xfrm>
            <a:off x="5887853" y="1711290"/>
            <a:ext cx="5494061" cy="338554"/>
          </a:xfrm>
          <a:prstGeom prst="rect">
            <a:avLst/>
          </a:prstGeom>
          <a:noFill/>
        </p:spPr>
        <p:txBody>
          <a:bodyPr wrap="square">
            <a:spAutoFit/>
          </a:bodyPr>
          <a:lstStyle/>
          <a:p>
            <a:r>
              <a:rPr lang="el-GR" sz="1600" b="1" dirty="0"/>
              <a:t>Το τρίγωνο της </a:t>
            </a:r>
            <a:r>
              <a:rPr lang="en-US" sz="1600" b="1" dirty="0"/>
              <a:t>MASLD</a:t>
            </a:r>
            <a:r>
              <a:rPr lang="el-GR" sz="1600" b="1" dirty="0"/>
              <a:t>, της παχυσαρκίας και της σαρκοπενίας</a:t>
            </a:r>
          </a:p>
        </p:txBody>
      </p:sp>
      <p:sp>
        <p:nvSpPr>
          <p:cNvPr id="10" name="TextBox 9">
            <a:extLst>
              <a:ext uri="{FF2B5EF4-FFF2-40B4-BE49-F238E27FC236}">
                <a16:creationId xmlns:a16="http://schemas.microsoft.com/office/drawing/2014/main" id="{C65B37F2-6498-1CC9-983E-9520311634DF}"/>
              </a:ext>
            </a:extLst>
          </p:cNvPr>
          <p:cNvSpPr txBox="1"/>
          <p:nvPr/>
        </p:nvSpPr>
        <p:spPr>
          <a:xfrm>
            <a:off x="3542499" y="147225"/>
            <a:ext cx="4690708" cy="369332"/>
          </a:xfrm>
          <a:prstGeom prst="rect">
            <a:avLst/>
          </a:prstGeom>
          <a:noFill/>
        </p:spPr>
        <p:txBody>
          <a:bodyPr wrap="none" rtlCol="0">
            <a:spAutoFit/>
          </a:bodyPr>
          <a:lstStyle/>
          <a:p>
            <a:r>
              <a:rPr lang="el-GR" b="1" dirty="0"/>
              <a:t>Λιποκίνες, κυτοκίνες, ηπατοκίνες, και μυοκίνες</a:t>
            </a:r>
          </a:p>
        </p:txBody>
      </p:sp>
      <p:grpSp>
        <p:nvGrpSpPr>
          <p:cNvPr id="3" name="Ομάδα 2">
            <a:extLst>
              <a:ext uri="{FF2B5EF4-FFF2-40B4-BE49-F238E27FC236}">
                <a16:creationId xmlns:a16="http://schemas.microsoft.com/office/drawing/2014/main" id="{5A95498D-8DB6-5566-BC33-2D425791E524}"/>
              </a:ext>
            </a:extLst>
          </p:cNvPr>
          <p:cNvGrpSpPr/>
          <p:nvPr/>
        </p:nvGrpSpPr>
        <p:grpSpPr>
          <a:xfrm>
            <a:off x="0" y="1039409"/>
            <a:ext cx="4910752" cy="4445876"/>
            <a:chOff x="851766" y="998483"/>
            <a:chExt cx="5115262" cy="4183116"/>
          </a:xfrm>
        </p:grpSpPr>
        <p:pic>
          <p:nvPicPr>
            <p:cNvPr id="5" name="Εικόνα 4" descr="Εικόνα που περιέχει κείμενο, γραμματοσειρά, στιγμιότυπο οθόνης, γραμμή&#10;&#10;Περιγραφή που δημιουργήθηκε αυτόματα">
              <a:extLst>
                <a:ext uri="{FF2B5EF4-FFF2-40B4-BE49-F238E27FC236}">
                  <a16:creationId xmlns:a16="http://schemas.microsoft.com/office/drawing/2014/main" id="{B53F8BF8-3E4F-C842-759A-BC8DD57641C4}"/>
                </a:ext>
              </a:extLst>
            </p:cNvPr>
            <p:cNvPicPr>
              <a:picLocks noChangeAspect="1"/>
            </p:cNvPicPr>
            <p:nvPr/>
          </p:nvPicPr>
          <p:blipFill>
            <a:blip r:embed="rId3"/>
            <a:stretch>
              <a:fillRect/>
            </a:stretch>
          </p:blipFill>
          <p:spPr>
            <a:xfrm>
              <a:off x="851767" y="1167304"/>
              <a:ext cx="5115261" cy="4014295"/>
            </a:xfrm>
            <a:prstGeom prst="rect">
              <a:avLst/>
            </a:prstGeom>
          </p:spPr>
        </p:pic>
        <p:sp>
          <p:nvSpPr>
            <p:cNvPr id="2" name="Έλλειψη 1">
              <a:extLst>
                <a:ext uri="{FF2B5EF4-FFF2-40B4-BE49-F238E27FC236}">
                  <a16:creationId xmlns:a16="http://schemas.microsoft.com/office/drawing/2014/main" id="{26729597-C223-9AEC-5F0D-AB574F007A1A}"/>
                </a:ext>
              </a:extLst>
            </p:cNvPr>
            <p:cNvSpPr/>
            <p:nvPr/>
          </p:nvSpPr>
          <p:spPr>
            <a:xfrm>
              <a:off x="851766" y="998483"/>
              <a:ext cx="1145199" cy="578069"/>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l-GR"/>
            </a:p>
          </p:txBody>
        </p:sp>
      </p:grpSp>
      <p:sp>
        <p:nvSpPr>
          <p:cNvPr id="4" name="TextBox 3">
            <a:extLst>
              <a:ext uri="{FF2B5EF4-FFF2-40B4-BE49-F238E27FC236}">
                <a16:creationId xmlns:a16="http://schemas.microsoft.com/office/drawing/2014/main" id="{FD6D0602-7CBF-AC89-CA88-38AAD591D6EF}"/>
              </a:ext>
            </a:extLst>
          </p:cNvPr>
          <p:cNvSpPr txBox="1"/>
          <p:nvPr/>
        </p:nvSpPr>
        <p:spPr>
          <a:xfrm>
            <a:off x="2533506" y="5526210"/>
            <a:ext cx="2698270" cy="276999"/>
          </a:xfrm>
          <a:prstGeom prst="rect">
            <a:avLst/>
          </a:prstGeom>
          <a:noFill/>
        </p:spPr>
        <p:txBody>
          <a:bodyPr wrap="square">
            <a:spAutoFit/>
          </a:bodyPr>
          <a:lstStyle/>
          <a:p>
            <a:r>
              <a:rPr lang="en" sz="1200" i="1" dirty="0">
                <a:effectLst/>
                <a:latin typeface="Times New Roman" panose="02020603050405020304" pitchFamily="18" charset="0"/>
                <a:cs typeface="Times New Roman" panose="02020603050405020304" pitchFamily="18" charset="0"/>
              </a:rPr>
              <a:t>Polyzos et al.</a:t>
            </a:r>
            <a:r>
              <a:rPr lang="el-GR" sz="1200" i="1" dirty="0">
                <a:effectLst/>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Metabolism 2023</a:t>
            </a:r>
            <a:r>
              <a:rPr lang="en" sz="1200" i="1" dirty="0">
                <a:effectLst/>
                <a:latin typeface="Times New Roman" panose="02020603050405020304" pitchFamily="18" charset="0"/>
                <a:cs typeface="Times New Roman" panose="02020603050405020304" pitchFamily="18" charset="0"/>
              </a:rPr>
              <a:t> </a:t>
            </a:r>
            <a:endParaRPr lang="el-GR" sz="1200" dirty="0"/>
          </a:p>
        </p:txBody>
      </p:sp>
      <p:sp>
        <p:nvSpPr>
          <p:cNvPr id="6" name="Έκρηξη 1 5">
            <a:extLst>
              <a:ext uri="{FF2B5EF4-FFF2-40B4-BE49-F238E27FC236}">
                <a16:creationId xmlns:a16="http://schemas.microsoft.com/office/drawing/2014/main" id="{E9B96EBC-4260-B010-3912-11633D5EDD01}"/>
              </a:ext>
            </a:extLst>
          </p:cNvPr>
          <p:cNvSpPr/>
          <p:nvPr/>
        </p:nvSpPr>
        <p:spPr>
          <a:xfrm>
            <a:off x="5231776" y="3065663"/>
            <a:ext cx="1723223" cy="1494239"/>
          </a:xfrm>
          <a:prstGeom prst="irregularSeal1">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IR</a:t>
            </a:r>
            <a:endParaRPr lang="el-GR" b="1" dirty="0">
              <a:solidFill>
                <a:schemeClr val="tx1"/>
              </a:solidFill>
            </a:endParaRPr>
          </a:p>
        </p:txBody>
      </p:sp>
      <p:sp>
        <p:nvSpPr>
          <p:cNvPr id="7" name="Έκρηξη 1 6">
            <a:extLst>
              <a:ext uri="{FF2B5EF4-FFF2-40B4-BE49-F238E27FC236}">
                <a16:creationId xmlns:a16="http://schemas.microsoft.com/office/drawing/2014/main" id="{91D1D54B-D269-BDE1-5706-423C8E58B381}"/>
              </a:ext>
            </a:extLst>
          </p:cNvPr>
          <p:cNvSpPr/>
          <p:nvPr/>
        </p:nvSpPr>
        <p:spPr>
          <a:xfrm>
            <a:off x="7162104" y="3065663"/>
            <a:ext cx="2142206" cy="1494239"/>
          </a:xfrm>
          <a:prstGeom prst="irregularSeal1">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Inflammation</a:t>
            </a:r>
            <a:endParaRPr lang="el-GR" sz="1400" b="1" dirty="0">
              <a:solidFill>
                <a:schemeClr val="tx1"/>
              </a:solidFill>
            </a:endParaRPr>
          </a:p>
        </p:txBody>
      </p:sp>
      <p:sp>
        <p:nvSpPr>
          <p:cNvPr id="8" name="Έκρηξη 1 7">
            <a:extLst>
              <a:ext uri="{FF2B5EF4-FFF2-40B4-BE49-F238E27FC236}">
                <a16:creationId xmlns:a16="http://schemas.microsoft.com/office/drawing/2014/main" id="{27565101-CD73-7536-C878-7DA71952B667}"/>
              </a:ext>
            </a:extLst>
          </p:cNvPr>
          <p:cNvSpPr/>
          <p:nvPr/>
        </p:nvSpPr>
        <p:spPr>
          <a:xfrm>
            <a:off x="9658691" y="3065662"/>
            <a:ext cx="1723223" cy="1494239"/>
          </a:xfrm>
          <a:prstGeom prst="irregularSeal1">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OS</a:t>
            </a:r>
            <a:endParaRPr lang="el-GR" b="1" dirty="0">
              <a:solidFill>
                <a:schemeClr val="tx1"/>
              </a:solidFill>
            </a:endParaRPr>
          </a:p>
        </p:txBody>
      </p:sp>
    </p:spTree>
    <p:extLst>
      <p:ext uri="{BB962C8B-B14F-4D97-AF65-F5344CB8AC3E}">
        <p14:creationId xmlns:p14="http://schemas.microsoft.com/office/powerpoint/2010/main" val="256756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a:extLst>
              <a:ext uri="{FF2B5EF4-FFF2-40B4-BE49-F238E27FC236}">
                <a16:creationId xmlns:a16="http://schemas.microsoft.com/office/drawing/2014/main" id="{C0E64BE8-B822-44E7-D6DE-40053687F4F3}"/>
              </a:ext>
            </a:extLst>
          </p:cNvPr>
          <p:cNvSpPr>
            <a:spLocks noGrp="1"/>
          </p:cNvSpPr>
          <p:nvPr>
            <p:ph type="title"/>
          </p:nvPr>
        </p:nvSpPr>
        <p:spPr>
          <a:xfrm>
            <a:off x="1027387" y="1878614"/>
            <a:ext cx="10323786" cy="2083786"/>
          </a:xfrm>
        </p:spPr>
        <p:txBody>
          <a:bodyPr>
            <a:normAutofit/>
          </a:bodyPr>
          <a:lstStyle/>
          <a:p>
            <a:pPr algn="ctr"/>
            <a:r>
              <a:rPr lang="el-GR" sz="3600" b="1" dirty="0"/>
              <a:t>Σαρκοπενία/ Σαρκοπενική παχυσαρκία και </a:t>
            </a:r>
            <a:r>
              <a:rPr lang="en-US" sz="3600" b="1" dirty="0"/>
              <a:t>MASLD</a:t>
            </a:r>
            <a:br>
              <a:rPr lang="el-GR" b="1" dirty="0"/>
            </a:br>
            <a:br>
              <a:rPr lang="el-GR" b="1" dirty="0"/>
            </a:br>
            <a:r>
              <a:rPr lang="el-GR" sz="2800" u="sng" dirty="0"/>
              <a:t>Κλινικές Μελέτες</a:t>
            </a:r>
          </a:p>
        </p:txBody>
      </p:sp>
    </p:spTree>
    <p:extLst>
      <p:ext uri="{BB962C8B-B14F-4D97-AF65-F5344CB8AC3E}">
        <p14:creationId xmlns:p14="http://schemas.microsoft.com/office/powerpoint/2010/main" val="20132536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4E231C-8AE9-0C98-7D37-0FED075438BA}"/>
              </a:ext>
            </a:extLst>
          </p:cNvPr>
          <p:cNvSpPr txBox="1"/>
          <p:nvPr/>
        </p:nvSpPr>
        <p:spPr>
          <a:xfrm>
            <a:off x="4904936" y="45064"/>
            <a:ext cx="2382127" cy="369332"/>
          </a:xfrm>
          <a:prstGeom prst="rect">
            <a:avLst/>
          </a:prstGeom>
          <a:noFill/>
        </p:spPr>
        <p:txBody>
          <a:bodyPr wrap="none" rtlCol="0">
            <a:spAutoFit/>
          </a:bodyPr>
          <a:lstStyle/>
          <a:p>
            <a:r>
              <a:rPr lang="en-US" b="1" dirty="0"/>
              <a:t>NAFLD </a:t>
            </a:r>
            <a:r>
              <a:rPr lang="el-GR" b="1" dirty="0"/>
              <a:t>και Σαρκοπενία</a:t>
            </a:r>
          </a:p>
        </p:txBody>
      </p:sp>
      <p:pic>
        <p:nvPicPr>
          <p:cNvPr id="6" name="Εικόνα 5" descr="Εικόνα που περιέχει κείμενο, τοποθεσία web, ιστοσελίδα, Διαφήμιση στο διαδίκτυο&#10;&#10;Περιγραφή που δημιουργήθηκε αυτόματα">
            <a:extLst>
              <a:ext uri="{FF2B5EF4-FFF2-40B4-BE49-F238E27FC236}">
                <a16:creationId xmlns:a16="http://schemas.microsoft.com/office/drawing/2014/main" id="{15E1C607-555A-569F-0412-4827EBBE73B8}"/>
              </a:ext>
            </a:extLst>
          </p:cNvPr>
          <p:cNvPicPr>
            <a:picLocks noChangeAspect="1"/>
          </p:cNvPicPr>
          <p:nvPr/>
        </p:nvPicPr>
        <p:blipFill>
          <a:blip r:embed="rId3"/>
          <a:stretch>
            <a:fillRect/>
          </a:stretch>
        </p:blipFill>
        <p:spPr>
          <a:xfrm>
            <a:off x="0" y="507265"/>
            <a:ext cx="5875967" cy="2056278"/>
          </a:xfrm>
          <a:prstGeom prst="rect">
            <a:avLst/>
          </a:prstGeom>
        </p:spPr>
      </p:pic>
      <p:pic>
        <p:nvPicPr>
          <p:cNvPr id="8" name="Εικόνα 7" descr="Εικόνα που περιέχει κείμενο, στιγμιότυπο οθόνης, αριθμός&#10;&#10;Περιγραφή που δημιουργήθηκε αυτόματα">
            <a:extLst>
              <a:ext uri="{FF2B5EF4-FFF2-40B4-BE49-F238E27FC236}">
                <a16:creationId xmlns:a16="http://schemas.microsoft.com/office/drawing/2014/main" id="{D6570866-3352-BCD1-DDCC-5918CCDD733A}"/>
              </a:ext>
            </a:extLst>
          </p:cNvPr>
          <p:cNvPicPr>
            <a:picLocks noChangeAspect="1"/>
          </p:cNvPicPr>
          <p:nvPr/>
        </p:nvPicPr>
        <p:blipFill>
          <a:blip r:embed="rId4"/>
          <a:stretch>
            <a:fillRect/>
          </a:stretch>
        </p:blipFill>
        <p:spPr>
          <a:xfrm>
            <a:off x="6391792" y="474271"/>
            <a:ext cx="5463510" cy="4732543"/>
          </a:xfrm>
          <a:prstGeom prst="rect">
            <a:avLst/>
          </a:prstGeom>
        </p:spPr>
      </p:pic>
      <p:sp>
        <p:nvSpPr>
          <p:cNvPr id="9" name="TextBox 8">
            <a:extLst>
              <a:ext uri="{FF2B5EF4-FFF2-40B4-BE49-F238E27FC236}">
                <a16:creationId xmlns:a16="http://schemas.microsoft.com/office/drawing/2014/main" id="{E68B3F10-9894-D607-063C-03019FE56FF0}"/>
              </a:ext>
            </a:extLst>
          </p:cNvPr>
          <p:cNvSpPr txBox="1"/>
          <p:nvPr/>
        </p:nvSpPr>
        <p:spPr>
          <a:xfrm>
            <a:off x="116958" y="2563543"/>
            <a:ext cx="3370519" cy="553998"/>
          </a:xfrm>
          <a:prstGeom prst="rect">
            <a:avLst/>
          </a:prstGeom>
          <a:noFill/>
        </p:spPr>
        <p:txBody>
          <a:bodyPr wrap="square" rtlCol="0">
            <a:spAutoFit/>
          </a:bodyPr>
          <a:lstStyle/>
          <a:p>
            <a:r>
              <a:rPr lang="el-GR" sz="1200" b="1" dirty="0">
                <a:solidFill>
                  <a:srgbClr val="FF0000"/>
                </a:solidFill>
                <a:latin typeface="Times New Roman" panose="02020603050405020304" pitchFamily="18" charset="0"/>
                <a:cs typeface="Times New Roman" panose="02020603050405020304" pitchFamily="18" charset="0"/>
              </a:rPr>
              <a:t>2024, </a:t>
            </a:r>
            <a:r>
              <a:rPr lang="en-US" sz="1200" b="1" dirty="0">
                <a:solidFill>
                  <a:srgbClr val="FF0000"/>
                </a:solidFill>
                <a:latin typeface="Times New Roman" panose="02020603050405020304" pitchFamily="18" charset="0"/>
                <a:cs typeface="Times New Roman" panose="02020603050405020304" pitchFamily="18" charset="0"/>
              </a:rPr>
              <a:t>29 </a:t>
            </a:r>
            <a:r>
              <a:rPr lang="el-GR" sz="1200" b="1" dirty="0">
                <a:solidFill>
                  <a:srgbClr val="FF0000"/>
                </a:solidFill>
                <a:latin typeface="Times New Roman" panose="02020603050405020304" pitchFamily="18" charset="0"/>
                <a:cs typeface="Times New Roman" panose="02020603050405020304" pitchFamily="18" charset="0"/>
              </a:rPr>
              <a:t>μελέτες, </a:t>
            </a:r>
            <a:r>
              <a:rPr lang="en-US" sz="1200" b="1" dirty="0">
                <a:solidFill>
                  <a:srgbClr val="FF0000"/>
                </a:solidFill>
                <a:latin typeface="Times New Roman" panose="02020603050405020304" pitchFamily="18" charset="0"/>
                <a:cs typeface="Times New Roman" panose="02020603050405020304" pitchFamily="18" charset="0"/>
              </a:rPr>
              <a:t>n=</a:t>
            </a:r>
            <a:r>
              <a:rPr lang="el-GR" sz="1200" b="1" dirty="0">
                <a:solidFill>
                  <a:srgbClr val="FF0000"/>
                </a:solidFill>
                <a:effectLst/>
                <a:latin typeface="Times New Roman" panose="02020603050405020304" pitchFamily="18" charset="0"/>
                <a:cs typeface="Times New Roman" panose="02020603050405020304" pitchFamily="18" charset="0"/>
              </a:rPr>
              <a:t>63.330 </a:t>
            </a:r>
            <a:r>
              <a:rPr lang="en-US" sz="1200" b="1" dirty="0">
                <a:solidFill>
                  <a:srgbClr val="FF0000"/>
                </a:solidFill>
                <a:latin typeface="Times New Roman" panose="02020603050405020304" pitchFamily="18" charset="0"/>
                <a:cs typeface="Times New Roman" panose="02020603050405020304" pitchFamily="18" charset="0"/>
              </a:rPr>
              <a:t>α</a:t>
            </a:r>
            <a:r>
              <a:rPr lang="el-GR" sz="1200" b="1" dirty="0">
                <a:solidFill>
                  <a:srgbClr val="FF0000"/>
                </a:solidFill>
                <a:latin typeface="Times New Roman" panose="02020603050405020304" pitchFamily="18" charset="0"/>
                <a:cs typeface="Times New Roman" panose="02020603050405020304" pitchFamily="18" charset="0"/>
              </a:rPr>
              <a:t>σθενε</a:t>
            </a:r>
            <a:r>
              <a:rPr lang="en-US" sz="1200" b="1" dirty="0">
                <a:solidFill>
                  <a:srgbClr val="FF0000"/>
                </a:solidFill>
                <a:latin typeface="Times New Roman" panose="02020603050405020304" pitchFamily="18" charset="0"/>
                <a:cs typeface="Times New Roman" panose="02020603050405020304" pitchFamily="18" charset="0"/>
              </a:rPr>
              <a:t>ί</a:t>
            </a:r>
            <a:r>
              <a:rPr lang="el-GR" sz="1200" b="1" dirty="0">
                <a:solidFill>
                  <a:srgbClr val="FF0000"/>
                </a:solidFill>
                <a:latin typeface="Times New Roman" panose="02020603050405020304" pitchFamily="18" charset="0"/>
                <a:cs typeface="Times New Roman" panose="02020603050405020304" pitchFamily="18" charset="0"/>
              </a:rPr>
              <a:t>ς με </a:t>
            </a:r>
            <a:r>
              <a:rPr lang="en-US" sz="1200" b="1" dirty="0">
                <a:solidFill>
                  <a:srgbClr val="FF0000"/>
                </a:solidFill>
                <a:latin typeface="Times New Roman" panose="02020603050405020304" pitchFamily="18" charset="0"/>
                <a:cs typeface="Times New Roman" panose="02020603050405020304" pitchFamily="18" charset="0"/>
              </a:rPr>
              <a:t>MASLD</a:t>
            </a:r>
            <a:endParaRPr lang="el-GR" sz="1200" b="1" dirty="0">
              <a:solidFill>
                <a:srgbClr val="FF0000"/>
              </a:solidFill>
              <a:effectLst/>
              <a:latin typeface="Times New Roman" panose="02020603050405020304" pitchFamily="18" charset="0"/>
              <a:cs typeface="Times New Roman" panose="02020603050405020304" pitchFamily="18" charset="0"/>
            </a:endParaRPr>
          </a:p>
          <a:p>
            <a:endParaRPr lang="el-GR" dirty="0"/>
          </a:p>
        </p:txBody>
      </p:sp>
      <p:sp>
        <p:nvSpPr>
          <p:cNvPr id="10" name="TextBox 9">
            <a:extLst>
              <a:ext uri="{FF2B5EF4-FFF2-40B4-BE49-F238E27FC236}">
                <a16:creationId xmlns:a16="http://schemas.microsoft.com/office/drawing/2014/main" id="{4BCE7EB3-3848-A890-D340-41220FC81390}"/>
              </a:ext>
            </a:extLst>
          </p:cNvPr>
          <p:cNvSpPr txBox="1"/>
          <p:nvPr/>
        </p:nvSpPr>
        <p:spPr>
          <a:xfrm>
            <a:off x="6289224" y="5326564"/>
            <a:ext cx="5848909" cy="307777"/>
          </a:xfrm>
          <a:prstGeom prst="rect">
            <a:avLst/>
          </a:prstGeom>
          <a:noFill/>
        </p:spPr>
        <p:txBody>
          <a:bodyPr wrap="none" rtlCol="0">
            <a:spAutoFit/>
          </a:bodyPr>
          <a:lstStyle/>
          <a:p>
            <a:r>
              <a:rPr lang="el-GR" sz="1400" b="1" dirty="0">
                <a:latin typeface="Times New Roman" panose="02020603050405020304" pitchFamily="18" charset="0"/>
                <a:cs typeface="Times New Roman" panose="02020603050405020304" pitchFamily="18" charset="0"/>
              </a:rPr>
              <a:t>Συγκεντρωτικός επιπολασμός σαρκοπενίας 23,5% σε ασθενείς με </a:t>
            </a:r>
            <a:r>
              <a:rPr lang="en" sz="1400" b="1" dirty="0">
                <a:latin typeface="Times New Roman" panose="02020603050405020304" pitchFamily="18" charset="0"/>
                <a:cs typeface="Times New Roman" panose="02020603050405020304" pitchFamily="18" charset="0"/>
              </a:rPr>
              <a:t>MASLD</a:t>
            </a:r>
            <a:endParaRPr lang="el-GR" sz="1400" b="1" dirty="0">
              <a:latin typeface="Times New Roman" panose="02020603050405020304" pitchFamily="18" charset="0"/>
              <a:cs typeface="Times New Roman" panose="02020603050405020304" pitchFamily="18" charset="0"/>
            </a:endParaRPr>
          </a:p>
        </p:txBody>
      </p:sp>
      <p:pic>
        <p:nvPicPr>
          <p:cNvPr id="12" name="Εικόνα 11" descr="Εικόνα που περιέχει κείμενο, απόδειξη, στιγμιότυπο οθόνης, γραμματοσειρά&#10;&#10;Περιγραφή που δημιουργήθηκε αυτόματα">
            <a:extLst>
              <a:ext uri="{FF2B5EF4-FFF2-40B4-BE49-F238E27FC236}">
                <a16:creationId xmlns:a16="http://schemas.microsoft.com/office/drawing/2014/main" id="{A89AD92D-40A5-FA62-932A-B8BDDDE78929}"/>
              </a:ext>
            </a:extLst>
          </p:cNvPr>
          <p:cNvPicPr>
            <a:picLocks noChangeAspect="1"/>
          </p:cNvPicPr>
          <p:nvPr/>
        </p:nvPicPr>
        <p:blipFill>
          <a:blip r:embed="rId5"/>
          <a:stretch>
            <a:fillRect/>
          </a:stretch>
        </p:blipFill>
        <p:spPr>
          <a:xfrm>
            <a:off x="0" y="3555648"/>
            <a:ext cx="6289224" cy="1196486"/>
          </a:xfrm>
          <a:prstGeom prst="rect">
            <a:avLst/>
          </a:prstGeom>
        </p:spPr>
      </p:pic>
      <p:sp>
        <p:nvSpPr>
          <p:cNvPr id="13" name="TextBox 12">
            <a:extLst>
              <a:ext uri="{FF2B5EF4-FFF2-40B4-BE49-F238E27FC236}">
                <a16:creationId xmlns:a16="http://schemas.microsoft.com/office/drawing/2014/main" id="{123E5863-20D5-EEA5-99CC-0EF6AB89CA92}"/>
              </a:ext>
            </a:extLst>
          </p:cNvPr>
          <p:cNvSpPr txBox="1"/>
          <p:nvPr/>
        </p:nvSpPr>
        <p:spPr>
          <a:xfrm>
            <a:off x="226182" y="5326564"/>
            <a:ext cx="5639749" cy="523220"/>
          </a:xfrm>
          <a:prstGeom prst="rect">
            <a:avLst/>
          </a:prstGeom>
          <a:noFill/>
        </p:spPr>
        <p:txBody>
          <a:bodyPr wrap="none" rtlCol="0">
            <a:spAutoFit/>
          </a:bodyPr>
          <a:lstStyle/>
          <a:p>
            <a:r>
              <a:rPr lang="el-GR" sz="1400" b="1" dirty="0">
                <a:latin typeface="Times New Roman" panose="02020603050405020304" pitchFamily="18" charset="0"/>
                <a:cs typeface="Times New Roman" panose="02020603050405020304" pitchFamily="18" charset="0"/>
              </a:rPr>
              <a:t>Συσχέτιση μεταξύ σαρκοπενίας και αυξημένης θνητότητας σε ασθενείς </a:t>
            </a:r>
          </a:p>
          <a:p>
            <a:r>
              <a:rPr lang="el-GR" sz="1400" b="1" dirty="0">
                <a:latin typeface="Times New Roman" panose="02020603050405020304" pitchFamily="18" charset="0"/>
                <a:cs typeface="Times New Roman" panose="02020603050405020304" pitchFamily="18" charset="0"/>
              </a:rPr>
              <a:t>με </a:t>
            </a:r>
            <a:r>
              <a:rPr lang="en" sz="1400" b="1" dirty="0">
                <a:latin typeface="Times New Roman" panose="02020603050405020304" pitchFamily="18" charset="0"/>
                <a:cs typeface="Times New Roman" panose="02020603050405020304" pitchFamily="18" charset="0"/>
              </a:rPr>
              <a:t>MASLD </a:t>
            </a:r>
            <a:endParaRPr lang="el-GR" sz="1400"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D98F7E1-FE06-DC70-E351-D1C0E867B0B1}"/>
              </a:ext>
            </a:extLst>
          </p:cNvPr>
          <p:cNvSpPr txBox="1"/>
          <p:nvPr/>
        </p:nvSpPr>
        <p:spPr>
          <a:xfrm>
            <a:off x="3879106" y="6054882"/>
            <a:ext cx="3993722" cy="369332"/>
          </a:xfrm>
          <a:prstGeom prst="rect">
            <a:avLst/>
          </a:prstGeom>
          <a:solidFill>
            <a:schemeClr val="accent5">
              <a:lumMod val="40000"/>
              <a:lumOff val="60000"/>
            </a:schemeClr>
          </a:solidFill>
          <a:ln>
            <a:solidFill>
              <a:srgbClr val="FF0000"/>
            </a:solidFill>
          </a:ln>
        </p:spPr>
        <p:txBody>
          <a:bodyPr wrap="none" rtlCol="0">
            <a:spAutoFit/>
          </a:bodyPr>
          <a:lstStyle/>
          <a:p>
            <a:r>
              <a:rPr lang="en-US" b="1" dirty="0">
                <a:latin typeface="Times New Roman" panose="02020603050405020304" pitchFamily="18" charset="0"/>
                <a:cs typeface="Times New Roman" panose="02020603050405020304" pitchFamily="18" charset="0"/>
              </a:rPr>
              <a:t>Sarcopenia is a risk factor for MASLD</a:t>
            </a:r>
            <a:endParaRPr lang="el-G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902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11" descr="Εικόνα που περιέχει κείμενο, στιγμιότυπο οθόνης, ιστοσελίδα, τοποθεσία web&#10;&#10;Περιγραφή που δημιουργήθηκε αυτόματα">
            <a:extLst>
              <a:ext uri="{FF2B5EF4-FFF2-40B4-BE49-F238E27FC236}">
                <a16:creationId xmlns:a16="http://schemas.microsoft.com/office/drawing/2014/main" id="{77950610-00D3-0BD7-40F3-AF600D8FD825}"/>
              </a:ext>
            </a:extLst>
          </p:cNvPr>
          <p:cNvPicPr>
            <a:picLocks noChangeAspect="1"/>
          </p:cNvPicPr>
          <p:nvPr/>
        </p:nvPicPr>
        <p:blipFill>
          <a:blip r:embed="rId2"/>
          <a:stretch>
            <a:fillRect/>
          </a:stretch>
        </p:blipFill>
        <p:spPr>
          <a:xfrm>
            <a:off x="0" y="493696"/>
            <a:ext cx="6825885" cy="2502951"/>
          </a:xfrm>
          <a:prstGeom prst="rect">
            <a:avLst/>
          </a:prstGeom>
        </p:spPr>
      </p:pic>
      <p:sp>
        <p:nvSpPr>
          <p:cNvPr id="4" name="TextBox 3">
            <a:extLst>
              <a:ext uri="{FF2B5EF4-FFF2-40B4-BE49-F238E27FC236}">
                <a16:creationId xmlns:a16="http://schemas.microsoft.com/office/drawing/2014/main" id="{B87B0D7F-FD88-A659-7950-1E2C5A326427}"/>
              </a:ext>
            </a:extLst>
          </p:cNvPr>
          <p:cNvSpPr txBox="1"/>
          <p:nvPr/>
        </p:nvSpPr>
        <p:spPr>
          <a:xfrm>
            <a:off x="4904936" y="136836"/>
            <a:ext cx="2435282" cy="369332"/>
          </a:xfrm>
          <a:prstGeom prst="rect">
            <a:avLst/>
          </a:prstGeom>
          <a:noFill/>
        </p:spPr>
        <p:txBody>
          <a:bodyPr wrap="none" rtlCol="0">
            <a:spAutoFit/>
          </a:bodyPr>
          <a:lstStyle/>
          <a:p>
            <a:r>
              <a:rPr lang="en-US" b="1" dirty="0"/>
              <a:t>MASLD </a:t>
            </a:r>
            <a:r>
              <a:rPr lang="el-GR" b="1" dirty="0"/>
              <a:t>και Σαρκοπενία</a:t>
            </a:r>
          </a:p>
        </p:txBody>
      </p:sp>
      <p:pic>
        <p:nvPicPr>
          <p:cNvPr id="18" name="Εικόνα 17" descr="Εικόνα που περιέχει κείμενο, απόδειξη, στιγμιότυπο οθόνης, γραμματοσειρά&#10;&#10;Περιγραφή που δημιουργήθηκε αυτόματα">
            <a:extLst>
              <a:ext uri="{FF2B5EF4-FFF2-40B4-BE49-F238E27FC236}">
                <a16:creationId xmlns:a16="http://schemas.microsoft.com/office/drawing/2014/main" id="{C33AACDC-8FF2-A37B-812C-7D8AEE9E653C}"/>
              </a:ext>
            </a:extLst>
          </p:cNvPr>
          <p:cNvPicPr>
            <a:picLocks noChangeAspect="1"/>
          </p:cNvPicPr>
          <p:nvPr/>
        </p:nvPicPr>
        <p:blipFill>
          <a:blip r:embed="rId3"/>
          <a:stretch>
            <a:fillRect/>
          </a:stretch>
        </p:blipFill>
        <p:spPr>
          <a:xfrm>
            <a:off x="4645433" y="2382595"/>
            <a:ext cx="7194915" cy="2643905"/>
          </a:xfrm>
          <a:prstGeom prst="rect">
            <a:avLst/>
          </a:prstGeom>
        </p:spPr>
      </p:pic>
      <p:sp>
        <p:nvSpPr>
          <p:cNvPr id="19" name="TextBox 18">
            <a:extLst>
              <a:ext uri="{FF2B5EF4-FFF2-40B4-BE49-F238E27FC236}">
                <a16:creationId xmlns:a16="http://schemas.microsoft.com/office/drawing/2014/main" id="{A8FC747E-7CAC-81B2-8CF4-30AA3A824912}"/>
              </a:ext>
            </a:extLst>
          </p:cNvPr>
          <p:cNvSpPr txBox="1"/>
          <p:nvPr/>
        </p:nvSpPr>
        <p:spPr>
          <a:xfrm>
            <a:off x="4904936" y="5094433"/>
            <a:ext cx="6263572" cy="861774"/>
          </a:xfrm>
          <a:prstGeom prst="rect">
            <a:avLst/>
          </a:prstGeom>
          <a:noFill/>
        </p:spPr>
        <p:txBody>
          <a:bodyPr wrap="square">
            <a:spAutoFit/>
          </a:bodyPr>
          <a:lstStyle/>
          <a:p>
            <a:pPr>
              <a:lnSpc>
                <a:spcPct val="150000"/>
              </a:lnSpc>
            </a:pPr>
            <a:r>
              <a:rPr lang="el-GR" sz="1200" b="1" dirty="0">
                <a:latin typeface="Times New Roman" panose="02020603050405020304" pitchFamily="18" charset="0"/>
                <a:cs typeface="Times New Roman" panose="02020603050405020304" pitchFamily="18" charset="0"/>
              </a:rPr>
              <a:t>Ο</a:t>
            </a:r>
            <a:r>
              <a:rPr lang="el-GR" sz="1200" b="1" dirty="0">
                <a:effectLst/>
                <a:latin typeface="Times New Roman" panose="02020603050405020304" pitchFamily="18" charset="0"/>
                <a:cs typeface="Times New Roman" panose="02020603050405020304" pitchFamily="18" charset="0"/>
              </a:rPr>
              <a:t> κίνδυνος σημαντικής ίνωσης ήταν υψηλότερος στους ασθενείς με</a:t>
            </a:r>
            <a:r>
              <a:rPr lang="en-US" sz="1200" b="1" dirty="0">
                <a:effectLst/>
                <a:latin typeface="Times New Roman" panose="02020603050405020304" pitchFamily="18" charset="0"/>
                <a:cs typeface="Times New Roman" panose="02020603050405020304" pitchFamily="18" charset="0"/>
              </a:rPr>
              <a:t> NAFLD </a:t>
            </a:r>
            <a:r>
              <a:rPr lang="el-GR" sz="1200" b="1" dirty="0">
                <a:effectLst/>
                <a:latin typeface="Times New Roman" panose="02020603050405020304" pitchFamily="18" charset="0"/>
                <a:cs typeface="Times New Roman" panose="02020603050405020304" pitchFamily="18" charset="0"/>
              </a:rPr>
              <a:t>και σαρκοπενία από ό,τι στους ασθενείς με </a:t>
            </a:r>
            <a:r>
              <a:rPr lang="en" sz="1200" b="1" dirty="0">
                <a:effectLst/>
                <a:latin typeface="Times New Roman" panose="02020603050405020304" pitchFamily="18" charset="0"/>
                <a:cs typeface="Times New Roman" panose="02020603050405020304" pitchFamily="18" charset="0"/>
              </a:rPr>
              <a:t>NAFLD </a:t>
            </a:r>
            <a:r>
              <a:rPr lang="el-GR" sz="1200" b="1" dirty="0">
                <a:effectLst/>
                <a:latin typeface="Times New Roman" panose="02020603050405020304" pitchFamily="18" charset="0"/>
                <a:cs typeface="Times New Roman" panose="02020603050405020304" pitchFamily="18" charset="0"/>
              </a:rPr>
              <a:t>χωρίς σαρκοπενία (</a:t>
            </a:r>
            <a:r>
              <a:rPr lang="en" sz="1200" b="1" dirty="0">
                <a:effectLst/>
                <a:latin typeface="Times New Roman" panose="02020603050405020304" pitchFamily="18" charset="0"/>
                <a:cs typeface="Times New Roman" panose="02020603050405020304" pitchFamily="18" charset="0"/>
              </a:rPr>
              <a:t>OR = 1.49, 95% CI: 1.03- 2.14)</a:t>
            </a:r>
          </a:p>
          <a:p>
            <a:endParaRPr lang="en-US" sz="14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6C410A66-70CC-44C6-743C-9C1F61E6BC61}"/>
              </a:ext>
            </a:extLst>
          </p:cNvPr>
          <p:cNvSpPr txBox="1"/>
          <p:nvPr/>
        </p:nvSpPr>
        <p:spPr>
          <a:xfrm>
            <a:off x="0" y="3021564"/>
            <a:ext cx="4529470" cy="276999"/>
          </a:xfrm>
          <a:prstGeom prst="rect">
            <a:avLst/>
          </a:prstGeom>
          <a:noFill/>
        </p:spPr>
        <p:txBody>
          <a:bodyPr wrap="square">
            <a:spAutoFit/>
          </a:bodyPr>
          <a:lstStyle/>
          <a:p>
            <a:r>
              <a:rPr lang="el-GR" sz="1200" b="1" dirty="0">
                <a:solidFill>
                  <a:srgbClr val="FF0000"/>
                </a:solidFill>
                <a:latin typeface="Times New Roman" panose="02020603050405020304" pitchFamily="18" charset="0"/>
                <a:cs typeface="Times New Roman" panose="02020603050405020304" pitchFamily="18" charset="0"/>
              </a:rPr>
              <a:t>2024, </a:t>
            </a:r>
            <a:r>
              <a:rPr lang="en-US" sz="1200" b="1" dirty="0">
                <a:solidFill>
                  <a:srgbClr val="FF0000"/>
                </a:solidFill>
                <a:latin typeface="Times New Roman" panose="02020603050405020304" pitchFamily="18" charset="0"/>
                <a:cs typeface="Times New Roman" panose="02020603050405020304" pitchFamily="18" charset="0"/>
              </a:rPr>
              <a:t>25 </a:t>
            </a:r>
            <a:r>
              <a:rPr lang="el-GR" sz="1200" b="1" dirty="0">
                <a:solidFill>
                  <a:srgbClr val="FF0000"/>
                </a:solidFill>
                <a:latin typeface="Times New Roman" panose="02020603050405020304" pitchFamily="18" charset="0"/>
                <a:cs typeface="Times New Roman" panose="02020603050405020304" pitchFamily="18" charset="0"/>
              </a:rPr>
              <a:t>μελέτες, </a:t>
            </a:r>
            <a:r>
              <a:rPr lang="en-US" sz="1200" b="1" dirty="0">
                <a:solidFill>
                  <a:srgbClr val="FF0000"/>
                </a:solidFill>
                <a:latin typeface="Times New Roman" panose="02020603050405020304" pitchFamily="18" charset="0"/>
                <a:cs typeface="Times New Roman" panose="02020603050405020304" pitchFamily="18" charset="0"/>
              </a:rPr>
              <a:t>n=69.533, </a:t>
            </a:r>
            <a:r>
              <a:rPr lang="el-GR" sz="1200" b="1" dirty="0">
                <a:solidFill>
                  <a:srgbClr val="FF0000"/>
                </a:solidFill>
                <a:effectLst/>
                <a:latin typeface="Times New Roman" panose="02020603050405020304" pitchFamily="18" charset="0"/>
                <a:cs typeface="Times New Roman" panose="02020603050405020304" pitchFamily="18" charset="0"/>
              </a:rPr>
              <a:t> </a:t>
            </a:r>
            <a:r>
              <a:rPr lang="en-US" sz="1200" b="1" dirty="0">
                <a:solidFill>
                  <a:srgbClr val="FF0000"/>
                </a:solidFill>
                <a:effectLst/>
                <a:latin typeface="Times New Roman" panose="02020603050405020304" pitchFamily="18" charset="0"/>
                <a:cs typeface="Times New Roman" panose="02020603050405020304" pitchFamily="18" charset="0"/>
              </a:rPr>
              <a:t>17.665 </a:t>
            </a:r>
            <a:r>
              <a:rPr lang="en-US" sz="1200" b="1" dirty="0">
                <a:solidFill>
                  <a:srgbClr val="FF0000"/>
                </a:solidFill>
                <a:latin typeface="Times New Roman" panose="02020603050405020304" pitchFamily="18" charset="0"/>
                <a:cs typeface="Times New Roman" panose="02020603050405020304" pitchFamily="18" charset="0"/>
              </a:rPr>
              <a:t>α</a:t>
            </a:r>
            <a:r>
              <a:rPr lang="el-GR" sz="1200" b="1" dirty="0">
                <a:solidFill>
                  <a:srgbClr val="FF0000"/>
                </a:solidFill>
                <a:latin typeface="Times New Roman" panose="02020603050405020304" pitchFamily="18" charset="0"/>
                <a:cs typeface="Times New Roman" panose="02020603050405020304" pitchFamily="18" charset="0"/>
              </a:rPr>
              <a:t>σθενε</a:t>
            </a:r>
            <a:r>
              <a:rPr lang="en-US" sz="1200" b="1" dirty="0">
                <a:solidFill>
                  <a:srgbClr val="FF0000"/>
                </a:solidFill>
                <a:latin typeface="Times New Roman" panose="02020603050405020304" pitchFamily="18" charset="0"/>
                <a:cs typeface="Times New Roman" panose="02020603050405020304" pitchFamily="18" charset="0"/>
              </a:rPr>
              <a:t>ί</a:t>
            </a:r>
            <a:r>
              <a:rPr lang="el-GR" sz="1200" b="1" dirty="0">
                <a:solidFill>
                  <a:srgbClr val="FF0000"/>
                </a:solidFill>
                <a:latin typeface="Times New Roman" panose="02020603050405020304" pitchFamily="18" charset="0"/>
                <a:cs typeface="Times New Roman" panose="02020603050405020304" pitchFamily="18" charset="0"/>
              </a:rPr>
              <a:t>ς με </a:t>
            </a:r>
            <a:r>
              <a:rPr lang="en-US" sz="1200" b="1" dirty="0">
                <a:solidFill>
                  <a:srgbClr val="FF0000"/>
                </a:solidFill>
                <a:latin typeface="Times New Roman" panose="02020603050405020304" pitchFamily="18" charset="0"/>
                <a:cs typeface="Times New Roman" panose="02020603050405020304" pitchFamily="18" charset="0"/>
              </a:rPr>
              <a:t>MASLD (25.4%)</a:t>
            </a:r>
            <a:endParaRPr lang="el-GR" sz="1200" b="1" dirty="0">
              <a:solidFill>
                <a:srgbClr val="FF0000"/>
              </a:solidFill>
              <a:effectLst/>
              <a:latin typeface="Times New Roman" panose="02020603050405020304" pitchFamily="18" charset="0"/>
              <a:cs typeface="Times New Roman" panose="02020603050405020304" pitchFamily="18" charset="0"/>
            </a:endParaRPr>
          </a:p>
        </p:txBody>
      </p:sp>
      <p:grpSp>
        <p:nvGrpSpPr>
          <p:cNvPr id="22" name="Ομάδα 21">
            <a:extLst>
              <a:ext uri="{FF2B5EF4-FFF2-40B4-BE49-F238E27FC236}">
                <a16:creationId xmlns:a16="http://schemas.microsoft.com/office/drawing/2014/main" id="{EC10F969-4C82-385C-F8EB-02F0DBCB0910}"/>
              </a:ext>
            </a:extLst>
          </p:cNvPr>
          <p:cNvGrpSpPr/>
          <p:nvPr/>
        </p:nvGrpSpPr>
        <p:grpSpPr>
          <a:xfrm>
            <a:off x="2965189" y="6195027"/>
            <a:ext cx="4923342" cy="338554"/>
            <a:chOff x="6985245" y="4354588"/>
            <a:chExt cx="4110116" cy="338554"/>
          </a:xfrm>
          <a:solidFill>
            <a:schemeClr val="accent5">
              <a:lumMod val="40000"/>
              <a:lumOff val="60000"/>
            </a:schemeClr>
          </a:solidFill>
        </p:grpSpPr>
        <p:sp>
          <p:nvSpPr>
            <p:cNvPr id="23" name="TextBox 22">
              <a:extLst>
                <a:ext uri="{FF2B5EF4-FFF2-40B4-BE49-F238E27FC236}">
                  <a16:creationId xmlns:a16="http://schemas.microsoft.com/office/drawing/2014/main" id="{60D5B4E0-794D-AF9C-CC82-9D8717BAB062}"/>
                </a:ext>
              </a:extLst>
            </p:cNvPr>
            <p:cNvSpPr txBox="1"/>
            <p:nvPr/>
          </p:nvSpPr>
          <p:spPr>
            <a:xfrm>
              <a:off x="6985245" y="4354588"/>
              <a:ext cx="1770308" cy="338554"/>
            </a:xfrm>
            <a:prstGeom prst="rect">
              <a:avLst/>
            </a:prstGeom>
            <a:grpFill/>
            <a:ln>
              <a:solidFill>
                <a:srgbClr val="FF0000"/>
              </a:solidFill>
            </a:ln>
          </p:spPr>
          <p:txBody>
            <a:bodyPr wrap="none" rtlCol="0">
              <a:spAutoFit/>
            </a:bodyPr>
            <a:lstStyle/>
            <a:p>
              <a:pPr algn="ctr"/>
              <a:r>
                <a:rPr lang="en-US" sz="1600" b="1" dirty="0">
                  <a:latin typeface="Times New Roman" panose="02020603050405020304" pitchFamily="18" charset="0"/>
                  <a:cs typeface="Times New Roman" panose="02020603050405020304" pitchFamily="18" charset="0"/>
                </a:rPr>
                <a:t>MASLD + Sarcopenia</a:t>
              </a:r>
              <a:endParaRPr lang="el-GR" sz="1600" b="1" dirty="0">
                <a:latin typeface="Times New Roman" panose="02020603050405020304" pitchFamily="18" charset="0"/>
                <a:cs typeface="Times New Roman" panose="02020603050405020304" pitchFamily="18" charset="0"/>
              </a:endParaRPr>
            </a:p>
          </p:txBody>
        </p:sp>
        <p:sp>
          <p:nvSpPr>
            <p:cNvPr id="24" name="Δεξιό βέλος 23">
              <a:extLst>
                <a:ext uri="{FF2B5EF4-FFF2-40B4-BE49-F238E27FC236}">
                  <a16:creationId xmlns:a16="http://schemas.microsoft.com/office/drawing/2014/main" id="{C26DE231-8D00-3D4A-15FE-8F60B6132286}"/>
                </a:ext>
              </a:extLst>
            </p:cNvPr>
            <p:cNvSpPr/>
            <p:nvPr/>
          </p:nvSpPr>
          <p:spPr>
            <a:xfrm>
              <a:off x="8755553" y="4413506"/>
              <a:ext cx="756744" cy="220718"/>
            </a:xfrm>
            <a:prstGeom prst="rightArrow">
              <a:avLst/>
            </a:prstGeom>
            <a:grp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5" name="TextBox 24">
              <a:extLst>
                <a:ext uri="{FF2B5EF4-FFF2-40B4-BE49-F238E27FC236}">
                  <a16:creationId xmlns:a16="http://schemas.microsoft.com/office/drawing/2014/main" id="{17DBD690-ABE5-FD7B-1FF4-6461394014DE}"/>
                </a:ext>
              </a:extLst>
            </p:cNvPr>
            <p:cNvSpPr txBox="1"/>
            <p:nvPr/>
          </p:nvSpPr>
          <p:spPr>
            <a:xfrm>
              <a:off x="9512297" y="4354588"/>
              <a:ext cx="1583064" cy="338554"/>
            </a:xfrm>
            <a:prstGeom prst="rect">
              <a:avLst/>
            </a:prstGeom>
            <a:grpFill/>
            <a:ln>
              <a:solidFill>
                <a:srgbClr val="FF0000"/>
              </a:solidFill>
            </a:ln>
          </p:spPr>
          <p:txBody>
            <a:bodyPr wrap="none" rtlCol="0">
              <a:spAutoFit/>
            </a:bodyPr>
            <a:lstStyle/>
            <a:p>
              <a:pPr algn="ctr"/>
              <a:r>
                <a:rPr lang="el-GR" sz="1600" b="1" dirty="0">
                  <a:latin typeface="Times New Roman" panose="02020603050405020304" pitchFamily="18" charset="0"/>
                  <a:cs typeface="Times New Roman" panose="02020603050405020304" pitchFamily="18" charset="0"/>
                </a:rPr>
                <a:t>Προχωρημ</a:t>
              </a:r>
              <a:r>
                <a:rPr lang="en-US" sz="1600" b="1" dirty="0">
                  <a:latin typeface="Times New Roman" panose="02020603050405020304" pitchFamily="18" charset="0"/>
                  <a:cs typeface="Times New Roman" panose="02020603050405020304" pitchFamily="18" charset="0"/>
                </a:rPr>
                <a:t>έ</a:t>
              </a:r>
              <a:r>
                <a:rPr lang="el-GR" sz="1600" b="1" dirty="0">
                  <a:latin typeface="Times New Roman" panose="02020603050405020304" pitchFamily="18" charset="0"/>
                  <a:cs typeface="Times New Roman" panose="02020603050405020304" pitchFamily="18" charset="0"/>
                </a:rPr>
                <a:t>νη νόσο</a:t>
              </a:r>
              <a:endParaRPr lang="en-US" sz="16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5858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85A2CD-AE84-2445-1A81-A0EDFBB228AD}"/>
              </a:ext>
            </a:extLst>
          </p:cNvPr>
          <p:cNvSpPr txBox="1"/>
          <p:nvPr/>
        </p:nvSpPr>
        <p:spPr>
          <a:xfrm>
            <a:off x="4904936" y="126204"/>
            <a:ext cx="2382127" cy="369332"/>
          </a:xfrm>
          <a:prstGeom prst="rect">
            <a:avLst/>
          </a:prstGeom>
          <a:noFill/>
        </p:spPr>
        <p:txBody>
          <a:bodyPr wrap="none" rtlCol="0">
            <a:spAutoFit/>
          </a:bodyPr>
          <a:lstStyle/>
          <a:p>
            <a:r>
              <a:rPr lang="en-US" b="1" dirty="0"/>
              <a:t>NAFLD </a:t>
            </a:r>
            <a:r>
              <a:rPr lang="el-GR" b="1" dirty="0"/>
              <a:t>και Σαρκοπενία</a:t>
            </a:r>
          </a:p>
        </p:txBody>
      </p:sp>
      <p:grpSp>
        <p:nvGrpSpPr>
          <p:cNvPr id="8" name="Ομάδα 7">
            <a:extLst>
              <a:ext uri="{FF2B5EF4-FFF2-40B4-BE49-F238E27FC236}">
                <a16:creationId xmlns:a16="http://schemas.microsoft.com/office/drawing/2014/main" id="{5F811245-988A-BAD0-5CD6-3129E8F40A18}"/>
              </a:ext>
            </a:extLst>
          </p:cNvPr>
          <p:cNvGrpSpPr/>
          <p:nvPr/>
        </p:nvGrpSpPr>
        <p:grpSpPr>
          <a:xfrm>
            <a:off x="7025757" y="2763995"/>
            <a:ext cx="4134041" cy="2921657"/>
            <a:chOff x="6605343" y="704191"/>
            <a:chExt cx="4134041" cy="2921657"/>
          </a:xfrm>
        </p:grpSpPr>
        <p:pic>
          <p:nvPicPr>
            <p:cNvPr id="6" name="Εικόνα 5" descr="Εικόνα που περιέχει κείμενο, στιγμιότυπο οθόνης, γραμματοσειρά, αριθμός&#10;&#10;Περιγραφή που δημιουργήθηκε αυτόματα">
              <a:extLst>
                <a:ext uri="{FF2B5EF4-FFF2-40B4-BE49-F238E27FC236}">
                  <a16:creationId xmlns:a16="http://schemas.microsoft.com/office/drawing/2014/main" id="{0127C6BE-BB2A-C395-5727-E0E96468903A}"/>
                </a:ext>
              </a:extLst>
            </p:cNvPr>
            <p:cNvPicPr>
              <a:picLocks noChangeAspect="1"/>
            </p:cNvPicPr>
            <p:nvPr/>
          </p:nvPicPr>
          <p:blipFill rotWithShape="1">
            <a:blip r:embed="rId2"/>
            <a:srcRect l="1521" r="2739" b="3220"/>
            <a:stretch/>
          </p:blipFill>
          <p:spPr>
            <a:xfrm>
              <a:off x="6741978" y="704191"/>
              <a:ext cx="3997406" cy="2921657"/>
            </a:xfrm>
            <a:prstGeom prst="rect">
              <a:avLst/>
            </a:prstGeom>
          </p:spPr>
        </p:pic>
        <p:sp>
          <p:nvSpPr>
            <p:cNvPr id="7" name="Έλλειψη 6">
              <a:extLst>
                <a:ext uri="{FF2B5EF4-FFF2-40B4-BE49-F238E27FC236}">
                  <a16:creationId xmlns:a16="http://schemas.microsoft.com/office/drawing/2014/main" id="{84DDBE7A-65AD-BA26-CF1C-22560E34CF65}"/>
                </a:ext>
              </a:extLst>
            </p:cNvPr>
            <p:cNvSpPr/>
            <p:nvPr/>
          </p:nvSpPr>
          <p:spPr>
            <a:xfrm>
              <a:off x="6605343" y="704191"/>
              <a:ext cx="273269" cy="252248"/>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l-GR"/>
            </a:p>
          </p:txBody>
        </p:sp>
      </p:grpSp>
      <p:pic>
        <p:nvPicPr>
          <p:cNvPr id="12" name="Εικόνα 11" descr="Εικόνα που περιέχει κείμενο, στιγμιότυπο οθόνης, γραμματοσειρά, διάγραμμα&#10;&#10;Περιγραφή που δημιουργήθηκε αυτόματα">
            <a:extLst>
              <a:ext uri="{FF2B5EF4-FFF2-40B4-BE49-F238E27FC236}">
                <a16:creationId xmlns:a16="http://schemas.microsoft.com/office/drawing/2014/main" id="{A7898092-64EF-0EE9-BE4B-B72CB272C9E8}"/>
              </a:ext>
            </a:extLst>
          </p:cNvPr>
          <p:cNvPicPr>
            <a:picLocks noChangeAspect="1"/>
          </p:cNvPicPr>
          <p:nvPr/>
        </p:nvPicPr>
        <p:blipFill>
          <a:blip r:embed="rId3"/>
          <a:stretch>
            <a:fillRect/>
          </a:stretch>
        </p:blipFill>
        <p:spPr>
          <a:xfrm>
            <a:off x="7161351" y="2717295"/>
            <a:ext cx="3997407" cy="2928101"/>
          </a:xfrm>
          <a:prstGeom prst="rect">
            <a:avLst/>
          </a:prstGeom>
        </p:spPr>
      </p:pic>
      <p:grpSp>
        <p:nvGrpSpPr>
          <p:cNvPr id="13" name="Ομάδα 12">
            <a:extLst>
              <a:ext uri="{FF2B5EF4-FFF2-40B4-BE49-F238E27FC236}">
                <a16:creationId xmlns:a16="http://schemas.microsoft.com/office/drawing/2014/main" id="{96BEA72A-D55F-C921-9EA5-47D61D3DF7C7}"/>
              </a:ext>
            </a:extLst>
          </p:cNvPr>
          <p:cNvGrpSpPr/>
          <p:nvPr/>
        </p:nvGrpSpPr>
        <p:grpSpPr>
          <a:xfrm>
            <a:off x="7253216" y="5983164"/>
            <a:ext cx="4498603" cy="338554"/>
            <a:chOff x="6778759" y="4354588"/>
            <a:chExt cx="4498603" cy="338554"/>
          </a:xfrm>
          <a:solidFill>
            <a:schemeClr val="accent5">
              <a:lumMod val="40000"/>
              <a:lumOff val="60000"/>
            </a:schemeClr>
          </a:solidFill>
        </p:grpSpPr>
        <p:sp>
          <p:nvSpPr>
            <p:cNvPr id="14" name="TextBox 13">
              <a:extLst>
                <a:ext uri="{FF2B5EF4-FFF2-40B4-BE49-F238E27FC236}">
                  <a16:creationId xmlns:a16="http://schemas.microsoft.com/office/drawing/2014/main" id="{B0282E92-FFE9-32FE-B4FD-461CF6D0573D}"/>
                </a:ext>
              </a:extLst>
            </p:cNvPr>
            <p:cNvSpPr txBox="1"/>
            <p:nvPr/>
          </p:nvSpPr>
          <p:spPr>
            <a:xfrm>
              <a:off x="6778759" y="4354588"/>
              <a:ext cx="2120581" cy="338554"/>
            </a:xfrm>
            <a:prstGeom prst="rect">
              <a:avLst/>
            </a:prstGeom>
            <a:grpFill/>
            <a:ln>
              <a:solidFill>
                <a:srgbClr val="FF0000"/>
              </a:solidFill>
            </a:ln>
          </p:spPr>
          <p:txBody>
            <a:bodyPr wrap="none" rtlCol="0">
              <a:spAutoFit/>
            </a:bodyPr>
            <a:lstStyle/>
            <a:p>
              <a:r>
                <a:rPr lang="en-US" sz="1600" b="1" dirty="0">
                  <a:latin typeface="Times New Roman" panose="02020603050405020304" pitchFamily="18" charset="0"/>
                  <a:cs typeface="Times New Roman" panose="02020603050405020304" pitchFamily="18" charset="0"/>
                </a:rPr>
                <a:t>MASLD + Sarcopenia</a:t>
              </a:r>
              <a:endParaRPr lang="el-GR" sz="1600" b="1" dirty="0">
                <a:latin typeface="Times New Roman" panose="02020603050405020304" pitchFamily="18" charset="0"/>
                <a:cs typeface="Times New Roman" panose="02020603050405020304" pitchFamily="18" charset="0"/>
              </a:endParaRPr>
            </a:p>
          </p:txBody>
        </p:sp>
        <p:sp>
          <p:nvSpPr>
            <p:cNvPr id="15" name="Δεξιό βέλος 14">
              <a:extLst>
                <a:ext uri="{FF2B5EF4-FFF2-40B4-BE49-F238E27FC236}">
                  <a16:creationId xmlns:a16="http://schemas.microsoft.com/office/drawing/2014/main" id="{99BF5415-6115-452B-5C5B-0E98059CFF58}"/>
                </a:ext>
              </a:extLst>
            </p:cNvPr>
            <p:cNvSpPr/>
            <p:nvPr/>
          </p:nvSpPr>
          <p:spPr>
            <a:xfrm>
              <a:off x="8899340" y="4400236"/>
              <a:ext cx="756744" cy="220718"/>
            </a:xfrm>
            <a:prstGeom prst="rightArrow">
              <a:avLst/>
            </a:prstGeom>
            <a:grp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TextBox 15">
              <a:extLst>
                <a:ext uri="{FF2B5EF4-FFF2-40B4-BE49-F238E27FC236}">
                  <a16:creationId xmlns:a16="http://schemas.microsoft.com/office/drawing/2014/main" id="{664122C4-B268-EEC8-A78B-682A7300ACDB}"/>
                </a:ext>
              </a:extLst>
            </p:cNvPr>
            <p:cNvSpPr txBox="1"/>
            <p:nvPr/>
          </p:nvSpPr>
          <p:spPr>
            <a:xfrm>
              <a:off x="9656084" y="4354588"/>
              <a:ext cx="1621278" cy="338554"/>
            </a:xfrm>
            <a:prstGeom prst="rect">
              <a:avLst/>
            </a:prstGeom>
            <a:grpFill/>
            <a:ln>
              <a:solidFill>
                <a:srgbClr val="FF0000"/>
              </a:solidFill>
            </a:ln>
          </p:spPr>
          <p:txBody>
            <a:bodyPr wrap="none" rtlCol="0">
              <a:spAutoFit/>
            </a:bodyPr>
            <a:lstStyle/>
            <a:p>
              <a:r>
                <a:rPr lang="el-GR" sz="1600" b="1" dirty="0">
                  <a:latin typeface="Times New Roman" panose="02020603050405020304" pitchFamily="18" charset="0"/>
                  <a:cs typeface="Times New Roman" panose="02020603050405020304" pitchFamily="18" charset="0"/>
                </a:rPr>
                <a:t>Αυξημ</a:t>
              </a:r>
              <a:r>
                <a:rPr lang="en-US" sz="1600" b="1" dirty="0">
                  <a:latin typeface="Times New Roman" panose="02020603050405020304" pitchFamily="18" charset="0"/>
                  <a:cs typeface="Times New Roman" panose="02020603050405020304" pitchFamily="18" charset="0"/>
                </a:rPr>
                <a:t>έ</a:t>
              </a:r>
              <a:r>
                <a:rPr lang="el-GR" sz="1600" b="1" dirty="0">
                  <a:latin typeface="Times New Roman" panose="02020603050405020304" pitchFamily="18" charset="0"/>
                  <a:cs typeface="Times New Roman" panose="02020603050405020304" pitchFamily="18" charset="0"/>
                </a:rPr>
                <a:t>νος </a:t>
              </a:r>
              <a:r>
                <a:rPr lang="en-US" sz="1600" b="1" dirty="0">
                  <a:latin typeface="Times New Roman" panose="02020603050405020304" pitchFamily="18" charset="0"/>
                  <a:cs typeface="Times New Roman" panose="02020603050405020304" pitchFamily="18" charset="0"/>
                </a:rPr>
                <a:t>CVD</a:t>
              </a:r>
              <a:endParaRPr lang="el-GR" sz="1600" b="1" dirty="0">
                <a:latin typeface="Times New Roman" panose="02020603050405020304" pitchFamily="18" charset="0"/>
                <a:cs typeface="Times New Roman" panose="02020603050405020304" pitchFamily="18" charset="0"/>
              </a:endParaRPr>
            </a:p>
          </p:txBody>
        </p:sp>
      </p:grpSp>
      <p:sp>
        <p:nvSpPr>
          <p:cNvPr id="9" name="TextBox 8">
            <a:extLst>
              <a:ext uri="{FF2B5EF4-FFF2-40B4-BE49-F238E27FC236}">
                <a16:creationId xmlns:a16="http://schemas.microsoft.com/office/drawing/2014/main" id="{1392A205-8D98-A8C7-DB22-DDBA8BFD32A9}"/>
              </a:ext>
            </a:extLst>
          </p:cNvPr>
          <p:cNvSpPr txBox="1"/>
          <p:nvPr/>
        </p:nvSpPr>
        <p:spPr>
          <a:xfrm>
            <a:off x="7329186" y="566866"/>
            <a:ext cx="3829572" cy="1815882"/>
          </a:xfrm>
          <a:prstGeom prst="rect">
            <a:avLst/>
          </a:prstGeom>
          <a:noFill/>
        </p:spPr>
        <p:txBody>
          <a:bodyPr wrap="square">
            <a:spAutoFit/>
          </a:bodyPr>
          <a:lstStyle/>
          <a:p>
            <a:r>
              <a:rPr lang="en-US" sz="1400" dirty="0">
                <a:latin typeface="Times New Roman" panose="02020603050405020304" pitchFamily="18" charset="0"/>
                <a:cs typeface="Times New Roman" panose="02020603050405020304" pitchFamily="18" charset="0"/>
              </a:rPr>
              <a:t>Cross-sectional </a:t>
            </a:r>
            <a:r>
              <a:rPr lang="el-GR" sz="1400" dirty="0">
                <a:latin typeface="Times New Roman" panose="02020603050405020304" pitchFamily="18" charset="0"/>
                <a:cs typeface="Times New Roman" panose="02020603050405020304" pitchFamily="18" charset="0"/>
              </a:rPr>
              <a:t>μελέτη (</a:t>
            </a:r>
            <a:r>
              <a:rPr lang="en-US" sz="1400" dirty="0">
                <a:latin typeface="Times New Roman" panose="02020603050405020304" pitchFamily="18" charset="0"/>
                <a:cs typeface="Times New Roman" panose="02020603050405020304" pitchFamily="18" charset="0"/>
              </a:rPr>
              <a:t>n=</a:t>
            </a:r>
            <a:r>
              <a:rPr lang="el-GR" sz="1400" dirty="0">
                <a:latin typeface="Times New Roman" panose="02020603050405020304" pitchFamily="18" charset="0"/>
                <a:cs typeface="Times New Roman" panose="02020603050405020304" pitchFamily="18" charset="0"/>
              </a:rPr>
              <a:t>7191 Κορε</a:t>
            </a:r>
            <a:r>
              <a:rPr lang="en-US" sz="1400" dirty="0">
                <a:latin typeface="Times New Roman" panose="02020603050405020304" pitchFamily="18" charset="0"/>
                <a:cs typeface="Times New Roman" panose="02020603050405020304" pitchFamily="18" charset="0"/>
              </a:rPr>
              <a:t>ά</a:t>
            </a:r>
            <a:r>
              <a:rPr lang="el-GR" sz="1400" dirty="0">
                <a:latin typeface="Times New Roman" panose="02020603050405020304" pitchFamily="18" charset="0"/>
                <a:cs typeface="Times New Roman" panose="02020603050405020304" pitchFamily="18" charset="0"/>
              </a:rPr>
              <a:t>τες)</a:t>
            </a:r>
            <a:endParaRPr lang="el-GR" sz="1400" dirty="0">
              <a:effectLst/>
              <a:latin typeface="Times New Roman" panose="02020603050405020304" pitchFamily="18" charset="0"/>
              <a:cs typeface="Times New Roman" panose="02020603050405020304" pitchFamily="18" charset="0"/>
            </a:endParaRPr>
          </a:p>
          <a:p>
            <a:endParaRPr lang="el-GR" sz="1400" b="1" dirty="0">
              <a:latin typeface="Times New Roman" panose="02020603050405020304" pitchFamily="18" charset="0"/>
              <a:cs typeface="Times New Roman" panose="02020603050405020304" pitchFamily="18" charset="0"/>
            </a:endParaRPr>
          </a:p>
          <a:p>
            <a:r>
              <a:rPr lang="en" sz="1400" b="1" dirty="0">
                <a:effectLst/>
                <a:latin typeface="Times New Roman" panose="02020603050405020304" pitchFamily="18" charset="0"/>
                <a:cs typeface="Times New Roman" panose="02020603050405020304" pitchFamily="18" charset="0"/>
              </a:rPr>
              <a:t>Sarcopenia</a:t>
            </a:r>
          </a:p>
          <a:p>
            <a:r>
              <a:rPr lang="en" sz="1400" i="1" dirty="0">
                <a:latin typeface="Times New Roman" panose="02020603050405020304" pitchFamily="18" charset="0"/>
                <a:cs typeface="Times New Roman" panose="02020603050405020304" pitchFamily="18" charset="0"/>
              </a:rPr>
              <a:t>DEXA</a:t>
            </a:r>
            <a:r>
              <a:rPr lang="en" sz="1400" dirty="0">
                <a:effectLst/>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SI (=ASM/BMI)</a:t>
            </a:r>
          </a:p>
          <a:p>
            <a:endParaRPr lang="en-US" sz="1400" dirty="0"/>
          </a:p>
          <a:p>
            <a:r>
              <a:rPr lang="en-US" sz="1400" b="1" dirty="0">
                <a:latin typeface="Times New Roman" panose="02020603050405020304" pitchFamily="18" charset="0"/>
                <a:cs typeface="Times New Roman" panose="02020603050405020304" pitchFamily="18" charset="0"/>
              </a:rPr>
              <a:t>NAFLD</a:t>
            </a:r>
            <a:r>
              <a:rPr lang="el-GR" sz="1400" b="1" dirty="0">
                <a:latin typeface="Times New Roman" panose="02020603050405020304" pitchFamily="18" charset="0"/>
                <a:cs typeface="Times New Roman" panose="02020603050405020304" pitchFamily="18" charset="0"/>
              </a:rPr>
              <a:t> </a:t>
            </a:r>
          </a:p>
          <a:p>
            <a:r>
              <a:rPr lang="en" sz="1400" i="1" dirty="0">
                <a:effectLst/>
                <a:latin typeface="Times New Roman" panose="02020603050405020304" pitchFamily="18" charset="0"/>
                <a:cs typeface="Times New Roman" panose="02020603050405020304" pitchFamily="18" charset="0"/>
              </a:rPr>
              <a:t>Hepatic steatosis: </a:t>
            </a:r>
            <a:r>
              <a:rPr lang="en-US" sz="1400" dirty="0">
                <a:effectLst/>
                <a:latin typeface="Times New Roman" panose="02020603050405020304" pitchFamily="18" charset="0"/>
                <a:cs typeface="Times New Roman" panose="02020603050405020304" pitchFamily="18" charset="0"/>
              </a:rPr>
              <a:t>FLI</a:t>
            </a:r>
            <a:endParaRPr lang="el-GR" sz="1400" dirty="0">
              <a:effectLst/>
              <a:latin typeface="Times New Roman" panose="02020603050405020304" pitchFamily="18" charset="0"/>
              <a:cs typeface="Times New Roman" panose="02020603050405020304" pitchFamily="18" charset="0"/>
            </a:endParaRPr>
          </a:p>
          <a:p>
            <a:r>
              <a:rPr lang="en" sz="1400" i="1" dirty="0">
                <a:effectLst/>
                <a:latin typeface="Times New Roman" panose="02020603050405020304" pitchFamily="18" charset="0"/>
                <a:cs typeface="Times New Roman" panose="02020603050405020304" pitchFamily="18" charset="0"/>
              </a:rPr>
              <a:t>Hepatic fibrosis: </a:t>
            </a:r>
            <a:r>
              <a:rPr lang="en" sz="1400" dirty="0">
                <a:effectLst/>
                <a:latin typeface="Times New Roman" panose="02020603050405020304" pitchFamily="18" charset="0"/>
                <a:cs typeface="Times New Roman" panose="02020603050405020304" pitchFamily="18" charset="0"/>
              </a:rPr>
              <a:t>FIB-4</a:t>
            </a:r>
          </a:p>
        </p:txBody>
      </p:sp>
      <p:pic>
        <p:nvPicPr>
          <p:cNvPr id="11" name="Εικόνα 10" descr="Εικόνα που περιέχει κείμενο, στιγμιότυπο οθόνης, γραμματοσειρά, έγγραφο&#10;&#10;Περιγραφή που δημιουργήθηκε αυτόματα">
            <a:extLst>
              <a:ext uri="{FF2B5EF4-FFF2-40B4-BE49-F238E27FC236}">
                <a16:creationId xmlns:a16="http://schemas.microsoft.com/office/drawing/2014/main" id="{3D350576-7DAA-D500-CEF0-0B498C3AC8BA}"/>
              </a:ext>
            </a:extLst>
          </p:cNvPr>
          <p:cNvPicPr>
            <a:picLocks noChangeAspect="1"/>
          </p:cNvPicPr>
          <p:nvPr/>
        </p:nvPicPr>
        <p:blipFill>
          <a:blip r:embed="rId4"/>
          <a:stretch>
            <a:fillRect/>
          </a:stretch>
        </p:blipFill>
        <p:spPr>
          <a:xfrm>
            <a:off x="117774" y="689242"/>
            <a:ext cx="6719751" cy="5122978"/>
          </a:xfrm>
          <a:prstGeom prst="rect">
            <a:avLst/>
          </a:prstGeom>
        </p:spPr>
      </p:pic>
    </p:spTree>
    <p:extLst>
      <p:ext uri="{BB962C8B-B14F-4D97-AF65-F5344CB8AC3E}">
        <p14:creationId xmlns:p14="http://schemas.microsoft.com/office/powerpoint/2010/main" val="196821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685D3DC-49E7-11B6-6740-BBE760936630}"/>
              </a:ext>
            </a:extLst>
          </p:cNvPr>
          <p:cNvSpPr txBox="1"/>
          <p:nvPr/>
        </p:nvSpPr>
        <p:spPr>
          <a:xfrm>
            <a:off x="4574627" y="135899"/>
            <a:ext cx="3042745" cy="400110"/>
          </a:xfrm>
          <a:prstGeom prst="rect">
            <a:avLst/>
          </a:prstGeom>
          <a:noFill/>
        </p:spPr>
        <p:txBody>
          <a:bodyPr wrap="square">
            <a:spAutoFit/>
          </a:bodyPr>
          <a:lstStyle/>
          <a:p>
            <a:pPr algn="ctr"/>
            <a:r>
              <a:rPr lang="el-GR" sz="2000" b="1" dirty="0"/>
              <a:t>Ονομασ</a:t>
            </a:r>
            <a:r>
              <a:rPr lang="en-US" sz="2000" b="1" dirty="0"/>
              <a:t>ί</a:t>
            </a:r>
            <a:r>
              <a:rPr lang="el-GR" sz="2000" b="1" dirty="0"/>
              <a:t>α</a:t>
            </a:r>
          </a:p>
        </p:txBody>
      </p:sp>
      <p:grpSp>
        <p:nvGrpSpPr>
          <p:cNvPr id="9" name="Ομάδα 8">
            <a:extLst>
              <a:ext uri="{FF2B5EF4-FFF2-40B4-BE49-F238E27FC236}">
                <a16:creationId xmlns:a16="http://schemas.microsoft.com/office/drawing/2014/main" id="{261634C4-62D8-91E3-B437-722014013163}"/>
              </a:ext>
            </a:extLst>
          </p:cNvPr>
          <p:cNvGrpSpPr/>
          <p:nvPr/>
        </p:nvGrpSpPr>
        <p:grpSpPr>
          <a:xfrm>
            <a:off x="265814" y="674004"/>
            <a:ext cx="7095660" cy="2064981"/>
            <a:chOff x="967563" y="1158949"/>
            <a:chExt cx="7095660" cy="2064981"/>
          </a:xfrm>
        </p:grpSpPr>
        <p:sp>
          <p:nvSpPr>
            <p:cNvPr id="5" name="TextBox 4">
              <a:extLst>
                <a:ext uri="{FF2B5EF4-FFF2-40B4-BE49-F238E27FC236}">
                  <a16:creationId xmlns:a16="http://schemas.microsoft.com/office/drawing/2014/main" id="{353860AD-D027-65AD-B504-3E71B3B41390}"/>
                </a:ext>
              </a:extLst>
            </p:cNvPr>
            <p:cNvSpPr txBox="1"/>
            <p:nvPr/>
          </p:nvSpPr>
          <p:spPr>
            <a:xfrm>
              <a:off x="967563" y="1158949"/>
              <a:ext cx="4814203" cy="369332"/>
            </a:xfrm>
            <a:prstGeom prst="rect">
              <a:avLst/>
            </a:prstGeom>
            <a:noFill/>
          </p:spPr>
          <p:txBody>
            <a:bodyPr wrap="none" rtlCol="0">
              <a:spAutoFit/>
            </a:bodyPr>
            <a:lstStyle/>
            <a:p>
              <a:pPr marL="285750" indent="-285750">
                <a:buFont typeface="Wingdings" pitchFamily="2" charset="2"/>
                <a:buChar char="Ø"/>
              </a:pPr>
              <a:r>
                <a:rPr lang="el-GR" dirty="0"/>
                <a:t>1980 </a:t>
              </a:r>
              <a:r>
                <a:rPr lang="en-US" i="1" dirty="0"/>
                <a:t>NAFLD</a:t>
              </a:r>
              <a:r>
                <a:rPr lang="en-US" dirty="0"/>
                <a:t> (</a:t>
              </a:r>
              <a:r>
                <a:rPr lang="en-US" b="1" dirty="0"/>
                <a:t>N</a:t>
              </a:r>
              <a:r>
                <a:rPr lang="en-US" dirty="0"/>
                <a:t>on-</a:t>
              </a:r>
              <a:r>
                <a:rPr lang="en-US" b="1" dirty="0"/>
                <a:t>a</a:t>
              </a:r>
              <a:r>
                <a:rPr lang="en-US" dirty="0"/>
                <a:t>lcoholic </a:t>
              </a:r>
              <a:r>
                <a:rPr lang="en-US" b="1" dirty="0"/>
                <a:t>f</a:t>
              </a:r>
              <a:r>
                <a:rPr lang="en-US" dirty="0"/>
                <a:t>atty </a:t>
              </a:r>
              <a:r>
                <a:rPr lang="en-US" b="1" dirty="0"/>
                <a:t>l</a:t>
              </a:r>
              <a:r>
                <a:rPr lang="en-US" dirty="0"/>
                <a:t>iver </a:t>
              </a:r>
              <a:r>
                <a:rPr lang="en-US" b="1" dirty="0"/>
                <a:t>d</a:t>
              </a:r>
              <a:r>
                <a:rPr lang="en-US" dirty="0"/>
                <a:t>isease)</a:t>
              </a:r>
            </a:p>
          </p:txBody>
        </p:sp>
        <p:cxnSp>
          <p:nvCxnSpPr>
            <p:cNvPr id="7" name="Ευθύγραμμο βέλος σύνδεσης 6">
              <a:extLst>
                <a:ext uri="{FF2B5EF4-FFF2-40B4-BE49-F238E27FC236}">
                  <a16:creationId xmlns:a16="http://schemas.microsoft.com/office/drawing/2014/main" id="{09859742-62AA-AEA7-AE1A-9B0507CAC2E9}"/>
                </a:ext>
              </a:extLst>
            </p:cNvPr>
            <p:cNvCxnSpPr>
              <a:cxnSpLocks/>
            </p:cNvCxnSpPr>
            <p:nvPr/>
          </p:nvCxnSpPr>
          <p:spPr>
            <a:xfrm flipH="1">
              <a:off x="3615370" y="1889773"/>
              <a:ext cx="1" cy="992755"/>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 name="TextBox 7">
              <a:extLst>
                <a:ext uri="{FF2B5EF4-FFF2-40B4-BE49-F238E27FC236}">
                  <a16:creationId xmlns:a16="http://schemas.microsoft.com/office/drawing/2014/main" id="{EE08C263-6529-0BD4-7C59-7934EB0DA885}"/>
                </a:ext>
              </a:extLst>
            </p:cNvPr>
            <p:cNvSpPr txBox="1"/>
            <p:nvPr/>
          </p:nvSpPr>
          <p:spPr>
            <a:xfrm>
              <a:off x="967563" y="2854598"/>
              <a:ext cx="7095660" cy="369332"/>
            </a:xfrm>
            <a:prstGeom prst="rect">
              <a:avLst/>
            </a:prstGeom>
            <a:noFill/>
          </p:spPr>
          <p:txBody>
            <a:bodyPr wrap="none" rtlCol="0">
              <a:spAutoFit/>
            </a:bodyPr>
            <a:lstStyle/>
            <a:p>
              <a:pPr marL="285750" indent="-285750">
                <a:buFont typeface="Wingdings" pitchFamily="2" charset="2"/>
                <a:buChar char="Ø"/>
              </a:pPr>
              <a:r>
                <a:rPr lang="en-US" dirty="0"/>
                <a:t>2023</a:t>
              </a:r>
              <a:r>
                <a:rPr lang="el-GR" dirty="0"/>
                <a:t> </a:t>
              </a:r>
              <a:r>
                <a:rPr lang="en-US" i="1" dirty="0"/>
                <a:t>MASLD </a:t>
              </a:r>
              <a:r>
                <a:rPr lang="en-US" dirty="0"/>
                <a:t>(</a:t>
              </a:r>
              <a:r>
                <a:rPr lang="en-US" b="1" dirty="0"/>
                <a:t>M</a:t>
              </a:r>
              <a:r>
                <a:rPr lang="en-US" dirty="0"/>
                <a:t>etabolic dysfunction-</a:t>
              </a:r>
              <a:r>
                <a:rPr lang="en-US" b="1" dirty="0"/>
                <a:t>a</a:t>
              </a:r>
              <a:r>
                <a:rPr lang="en-US" dirty="0"/>
                <a:t>ssociated </a:t>
              </a:r>
              <a:r>
                <a:rPr lang="en-US" b="1" dirty="0"/>
                <a:t>s</a:t>
              </a:r>
              <a:r>
                <a:rPr lang="en-US" dirty="0"/>
                <a:t>teatotic </a:t>
              </a:r>
              <a:r>
                <a:rPr lang="en-US" b="1" dirty="0"/>
                <a:t>l</a:t>
              </a:r>
              <a:r>
                <a:rPr lang="en-US" dirty="0"/>
                <a:t>iver </a:t>
              </a:r>
              <a:r>
                <a:rPr lang="en-US" b="1" dirty="0"/>
                <a:t>d</a:t>
              </a:r>
              <a:r>
                <a:rPr lang="en-US" dirty="0"/>
                <a:t>isease)</a:t>
              </a:r>
            </a:p>
          </p:txBody>
        </p:sp>
      </p:grpSp>
      <p:sp>
        <p:nvSpPr>
          <p:cNvPr id="10" name="TextBox 9">
            <a:extLst>
              <a:ext uri="{FF2B5EF4-FFF2-40B4-BE49-F238E27FC236}">
                <a16:creationId xmlns:a16="http://schemas.microsoft.com/office/drawing/2014/main" id="{71FFD004-E140-E83F-8454-8189EE0A8BBD}"/>
              </a:ext>
            </a:extLst>
          </p:cNvPr>
          <p:cNvSpPr txBox="1"/>
          <p:nvPr/>
        </p:nvSpPr>
        <p:spPr>
          <a:xfrm>
            <a:off x="157516" y="959122"/>
            <a:ext cx="4922501" cy="369332"/>
          </a:xfrm>
          <a:prstGeom prst="rect">
            <a:avLst/>
          </a:prstGeom>
          <a:noFill/>
        </p:spPr>
        <p:txBody>
          <a:bodyPr wrap="none" rtlCol="0">
            <a:spAutoFit/>
          </a:bodyPr>
          <a:lstStyle/>
          <a:p>
            <a:pPr marL="1257300" lvl="2" indent="-342900">
              <a:buFont typeface="Wingdings" pitchFamily="2" charset="2"/>
              <a:buChar char="Ø"/>
            </a:pPr>
            <a:r>
              <a:rPr lang="en-US" i="1" dirty="0">
                <a:solidFill>
                  <a:srgbClr val="C00000"/>
                </a:solidFill>
              </a:rPr>
              <a:t>NASH (</a:t>
            </a:r>
            <a:r>
              <a:rPr lang="en-US" dirty="0">
                <a:solidFill>
                  <a:srgbClr val="C00000"/>
                </a:solidFill>
              </a:rPr>
              <a:t>Non-alcoholic steatohepatitis)</a:t>
            </a:r>
            <a:endParaRPr lang="el-GR" i="1" dirty="0">
              <a:solidFill>
                <a:srgbClr val="C00000"/>
              </a:solidFill>
            </a:endParaRPr>
          </a:p>
        </p:txBody>
      </p:sp>
      <p:sp>
        <p:nvSpPr>
          <p:cNvPr id="11" name="TextBox 10">
            <a:extLst>
              <a:ext uri="{FF2B5EF4-FFF2-40B4-BE49-F238E27FC236}">
                <a16:creationId xmlns:a16="http://schemas.microsoft.com/office/drawing/2014/main" id="{EB3DC749-814F-5A78-67E0-CA73BC37309B}"/>
              </a:ext>
            </a:extLst>
          </p:cNvPr>
          <p:cNvSpPr txBox="1"/>
          <p:nvPr/>
        </p:nvSpPr>
        <p:spPr>
          <a:xfrm>
            <a:off x="157516" y="2690769"/>
            <a:ext cx="6767815" cy="369332"/>
          </a:xfrm>
          <a:prstGeom prst="rect">
            <a:avLst/>
          </a:prstGeom>
          <a:noFill/>
        </p:spPr>
        <p:txBody>
          <a:bodyPr wrap="none" rtlCol="0">
            <a:spAutoFit/>
          </a:bodyPr>
          <a:lstStyle/>
          <a:p>
            <a:pPr marL="1200150" lvl="2" indent="-285750">
              <a:buFont typeface="Wingdings" pitchFamily="2" charset="2"/>
              <a:buChar char="Ø"/>
            </a:pPr>
            <a:r>
              <a:rPr lang="en-US" i="1" dirty="0">
                <a:solidFill>
                  <a:srgbClr val="C00000"/>
                </a:solidFill>
              </a:rPr>
              <a:t>MASH</a:t>
            </a:r>
            <a:r>
              <a:rPr lang="en-US" dirty="0">
                <a:solidFill>
                  <a:srgbClr val="C00000"/>
                </a:solidFill>
              </a:rPr>
              <a:t> (Metabolic dysfunction-associated steatohepatitis)</a:t>
            </a:r>
            <a:endParaRPr lang="el-GR" dirty="0">
              <a:solidFill>
                <a:srgbClr val="C00000"/>
              </a:solidFill>
            </a:endParaRPr>
          </a:p>
        </p:txBody>
      </p:sp>
      <p:pic>
        <p:nvPicPr>
          <p:cNvPr id="15" name="Εικόνα 14" descr="Εικόνα που περιέχει κείμενο, γραμματοσειρά, λογότυπο, γραφικά&#10;&#10;Περιγραφή που δημιουργήθηκε αυτόματα">
            <a:extLst>
              <a:ext uri="{FF2B5EF4-FFF2-40B4-BE49-F238E27FC236}">
                <a16:creationId xmlns:a16="http://schemas.microsoft.com/office/drawing/2014/main" id="{DDB08F43-C04C-7935-C7AF-8259C166A03C}"/>
              </a:ext>
            </a:extLst>
          </p:cNvPr>
          <p:cNvPicPr>
            <a:picLocks noChangeAspect="1"/>
          </p:cNvPicPr>
          <p:nvPr/>
        </p:nvPicPr>
        <p:blipFill>
          <a:blip r:embed="rId3"/>
          <a:stretch>
            <a:fillRect/>
          </a:stretch>
        </p:blipFill>
        <p:spPr>
          <a:xfrm>
            <a:off x="8091829" y="452267"/>
            <a:ext cx="3834357" cy="1905121"/>
          </a:xfrm>
          <a:prstGeom prst="rect">
            <a:avLst/>
          </a:prstGeom>
        </p:spPr>
      </p:pic>
      <p:grpSp>
        <p:nvGrpSpPr>
          <p:cNvPr id="20" name="Ομάδα 19">
            <a:extLst>
              <a:ext uri="{FF2B5EF4-FFF2-40B4-BE49-F238E27FC236}">
                <a16:creationId xmlns:a16="http://schemas.microsoft.com/office/drawing/2014/main" id="{1AC35619-FCC2-608E-5953-DEB972E9E8AD}"/>
              </a:ext>
            </a:extLst>
          </p:cNvPr>
          <p:cNvGrpSpPr/>
          <p:nvPr/>
        </p:nvGrpSpPr>
        <p:grpSpPr>
          <a:xfrm>
            <a:off x="1014553" y="3244216"/>
            <a:ext cx="6768479" cy="3613784"/>
            <a:chOff x="1014553" y="3244216"/>
            <a:chExt cx="6768479" cy="3613784"/>
          </a:xfrm>
        </p:grpSpPr>
        <p:grpSp>
          <p:nvGrpSpPr>
            <p:cNvPr id="17" name="Ομάδα 16">
              <a:extLst>
                <a:ext uri="{FF2B5EF4-FFF2-40B4-BE49-F238E27FC236}">
                  <a16:creationId xmlns:a16="http://schemas.microsoft.com/office/drawing/2014/main" id="{BFEBDDC6-0A6A-24B5-7582-69F5C37B0E98}"/>
                </a:ext>
              </a:extLst>
            </p:cNvPr>
            <p:cNvGrpSpPr/>
            <p:nvPr/>
          </p:nvGrpSpPr>
          <p:grpSpPr>
            <a:xfrm>
              <a:off x="1014553" y="3244216"/>
              <a:ext cx="6602819" cy="3613784"/>
              <a:chOff x="457199" y="3244334"/>
              <a:chExt cx="6592187" cy="3613784"/>
            </a:xfrm>
          </p:grpSpPr>
          <p:pic>
            <p:nvPicPr>
              <p:cNvPr id="13" name="Εικόνα 12" descr="Εικόνα που περιέχει κείμενο, στιγμιότυπο οθόνης&#10;&#10;Περιγραφή που δημιουργήθηκε αυτόματα">
                <a:extLst>
                  <a:ext uri="{FF2B5EF4-FFF2-40B4-BE49-F238E27FC236}">
                    <a16:creationId xmlns:a16="http://schemas.microsoft.com/office/drawing/2014/main" id="{35BDE302-5F58-1B8A-5036-E90DDB9C9009}"/>
                  </a:ext>
                </a:extLst>
              </p:cNvPr>
              <p:cNvPicPr>
                <a:picLocks noChangeAspect="1"/>
              </p:cNvPicPr>
              <p:nvPr/>
            </p:nvPicPr>
            <p:blipFill>
              <a:blip r:embed="rId4"/>
              <a:stretch>
                <a:fillRect/>
              </a:stretch>
            </p:blipFill>
            <p:spPr>
              <a:xfrm>
                <a:off x="457199" y="3244334"/>
                <a:ext cx="6466771" cy="3613784"/>
              </a:xfrm>
              <a:prstGeom prst="rect">
                <a:avLst/>
              </a:prstGeom>
            </p:spPr>
          </p:pic>
          <p:sp>
            <p:nvSpPr>
              <p:cNvPr id="16" name="Στρογγυλεμένο ορθογώνιο 15">
                <a:extLst>
                  <a:ext uri="{FF2B5EF4-FFF2-40B4-BE49-F238E27FC236}">
                    <a16:creationId xmlns:a16="http://schemas.microsoft.com/office/drawing/2014/main" id="{B25FE003-DF80-123D-05AA-000F789051B8}"/>
                  </a:ext>
                </a:extLst>
              </p:cNvPr>
              <p:cNvSpPr/>
              <p:nvPr/>
            </p:nvSpPr>
            <p:spPr>
              <a:xfrm>
                <a:off x="4723030" y="3332748"/>
                <a:ext cx="2326356" cy="2851248"/>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l-GR"/>
              </a:p>
            </p:txBody>
          </p:sp>
        </p:grpSp>
        <p:pic>
          <p:nvPicPr>
            <p:cNvPr id="19" name="Εικόνα 18" descr="Εικόνα που περιέχει κείμενο, στιγμιότυπο οθόνης, γραμματοσειρά, αριθμός&#10;&#10;Περιγραφή που δημιουργήθηκε αυτόματα">
              <a:extLst>
                <a:ext uri="{FF2B5EF4-FFF2-40B4-BE49-F238E27FC236}">
                  <a16:creationId xmlns:a16="http://schemas.microsoft.com/office/drawing/2014/main" id="{A472A227-1652-E7A9-1571-B4635FFC2C74}"/>
                </a:ext>
              </a:extLst>
            </p:cNvPr>
            <p:cNvPicPr>
              <a:picLocks noChangeAspect="1"/>
            </p:cNvPicPr>
            <p:nvPr/>
          </p:nvPicPr>
          <p:blipFill>
            <a:blip r:embed="rId5"/>
            <a:srcRect l="3272" t="5600" r="50101" b="426"/>
            <a:stretch/>
          </p:blipFill>
          <p:spPr>
            <a:xfrm>
              <a:off x="4873255" y="3244216"/>
              <a:ext cx="2909777" cy="3581523"/>
            </a:xfrm>
            <a:prstGeom prst="rect">
              <a:avLst/>
            </a:prstGeom>
          </p:spPr>
        </p:pic>
      </p:grpSp>
    </p:spTree>
    <p:extLst>
      <p:ext uri="{BB962C8B-B14F-4D97-AF65-F5344CB8AC3E}">
        <p14:creationId xmlns:p14="http://schemas.microsoft.com/office/powerpoint/2010/main" val="315107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D907E6-F648-79E5-94EB-7A65864CA56F}"/>
              </a:ext>
            </a:extLst>
          </p:cNvPr>
          <p:cNvSpPr txBox="1"/>
          <p:nvPr/>
        </p:nvSpPr>
        <p:spPr>
          <a:xfrm>
            <a:off x="4769130" y="168734"/>
            <a:ext cx="2653740" cy="369332"/>
          </a:xfrm>
          <a:prstGeom prst="rect">
            <a:avLst/>
          </a:prstGeom>
          <a:noFill/>
        </p:spPr>
        <p:txBody>
          <a:bodyPr wrap="none" rtlCol="0">
            <a:spAutoFit/>
          </a:bodyPr>
          <a:lstStyle/>
          <a:p>
            <a:r>
              <a:rPr lang="en-US" b="1" dirty="0"/>
              <a:t>NAFLD </a:t>
            </a:r>
            <a:r>
              <a:rPr lang="el-GR" b="1" dirty="0"/>
              <a:t>και Μυοστε</a:t>
            </a:r>
            <a:r>
              <a:rPr lang="en-US" b="1" dirty="0"/>
              <a:t>ά</a:t>
            </a:r>
            <a:r>
              <a:rPr lang="el-GR" b="1" dirty="0"/>
              <a:t>τωση</a:t>
            </a:r>
          </a:p>
        </p:txBody>
      </p:sp>
      <p:pic>
        <p:nvPicPr>
          <p:cNvPr id="6" name="Εικόνα 5" descr="Εικόνα που περιέχει κείμενο, στιγμιότυπο οθόνης, γραμματοσειρά&#10;&#10;Περιγραφή που δημιουργήθηκε αυτόματα">
            <a:extLst>
              <a:ext uri="{FF2B5EF4-FFF2-40B4-BE49-F238E27FC236}">
                <a16:creationId xmlns:a16="http://schemas.microsoft.com/office/drawing/2014/main" id="{95C19977-51A5-A650-B09B-F14BB0984F59}"/>
              </a:ext>
            </a:extLst>
          </p:cNvPr>
          <p:cNvPicPr>
            <a:picLocks noChangeAspect="1"/>
          </p:cNvPicPr>
          <p:nvPr/>
        </p:nvPicPr>
        <p:blipFill>
          <a:blip r:embed="rId2"/>
          <a:stretch>
            <a:fillRect/>
          </a:stretch>
        </p:blipFill>
        <p:spPr>
          <a:xfrm>
            <a:off x="0" y="856511"/>
            <a:ext cx="6860363" cy="2929010"/>
          </a:xfrm>
          <a:prstGeom prst="rect">
            <a:avLst/>
          </a:prstGeom>
        </p:spPr>
      </p:pic>
      <p:pic>
        <p:nvPicPr>
          <p:cNvPr id="8" name="Εικόνα 7" descr="Εικόνα που περιέχει στιγμιότυπο οθόνης, κείμενο, ορθογώνιο παραλληλόγραμμο&#10;&#10;Περιγραφή που δημιουργήθηκε αυτόματα">
            <a:extLst>
              <a:ext uri="{FF2B5EF4-FFF2-40B4-BE49-F238E27FC236}">
                <a16:creationId xmlns:a16="http://schemas.microsoft.com/office/drawing/2014/main" id="{FD1BF864-F71B-F0E8-E377-55021165AE4C}"/>
              </a:ext>
            </a:extLst>
          </p:cNvPr>
          <p:cNvPicPr>
            <a:picLocks noChangeAspect="1"/>
          </p:cNvPicPr>
          <p:nvPr/>
        </p:nvPicPr>
        <p:blipFill>
          <a:blip r:embed="rId3"/>
          <a:stretch>
            <a:fillRect/>
          </a:stretch>
        </p:blipFill>
        <p:spPr>
          <a:xfrm>
            <a:off x="189392" y="3977426"/>
            <a:ext cx="5297008" cy="2661681"/>
          </a:xfrm>
          <a:prstGeom prst="rect">
            <a:avLst/>
          </a:prstGeom>
        </p:spPr>
      </p:pic>
      <p:sp>
        <p:nvSpPr>
          <p:cNvPr id="10" name="TextBox 9">
            <a:extLst>
              <a:ext uri="{FF2B5EF4-FFF2-40B4-BE49-F238E27FC236}">
                <a16:creationId xmlns:a16="http://schemas.microsoft.com/office/drawing/2014/main" id="{5316C7DB-09EE-6B07-0117-E080FD68969B}"/>
              </a:ext>
            </a:extLst>
          </p:cNvPr>
          <p:cNvSpPr txBox="1"/>
          <p:nvPr/>
        </p:nvSpPr>
        <p:spPr>
          <a:xfrm>
            <a:off x="7422867" y="931330"/>
            <a:ext cx="3777217" cy="338554"/>
          </a:xfrm>
          <a:prstGeom prst="rect">
            <a:avLst/>
          </a:prstGeom>
          <a:noFill/>
        </p:spPr>
        <p:txBody>
          <a:bodyPr wrap="square">
            <a:spAutoFit/>
          </a:bodyPr>
          <a:lstStyle/>
          <a:p>
            <a:r>
              <a:rPr lang="en-US" sz="1600" b="1" dirty="0">
                <a:latin typeface="Times New Roman" panose="02020603050405020304" pitchFamily="18" charset="0"/>
                <a:cs typeface="Times New Roman" panose="02020603050405020304" pitchFamily="18" charset="0"/>
              </a:rPr>
              <a:t>307 </a:t>
            </a:r>
            <a:r>
              <a:rPr lang="el-GR" sz="1600" b="1" dirty="0">
                <a:latin typeface="Times New Roman" panose="02020603050405020304" pitchFamily="18" charset="0"/>
                <a:cs typeface="Times New Roman" panose="02020603050405020304" pitchFamily="18" charset="0"/>
              </a:rPr>
              <a:t>ασθενε</a:t>
            </a:r>
            <a:r>
              <a:rPr lang="en-US" sz="1600" b="1" dirty="0">
                <a:latin typeface="Times New Roman" panose="02020603050405020304" pitchFamily="18" charset="0"/>
                <a:cs typeface="Times New Roman" panose="02020603050405020304" pitchFamily="18" charset="0"/>
              </a:rPr>
              <a:t>ί</a:t>
            </a:r>
            <a:r>
              <a:rPr lang="el-GR" sz="1600" b="1" dirty="0">
                <a:latin typeface="Times New Roman" panose="02020603050405020304" pitchFamily="18" charset="0"/>
                <a:cs typeface="Times New Roman" panose="02020603050405020304" pitchFamily="18" charset="0"/>
              </a:rPr>
              <a:t>ς με</a:t>
            </a:r>
            <a:r>
              <a:rPr lang="en-US" sz="1600" b="1" dirty="0">
                <a:latin typeface="Times New Roman" panose="02020603050405020304" pitchFamily="18" charset="0"/>
                <a:cs typeface="Times New Roman" panose="02020603050405020304" pitchFamily="18" charset="0"/>
              </a:rPr>
              <a:t> US-defined NAFLD</a:t>
            </a:r>
          </a:p>
        </p:txBody>
      </p:sp>
      <p:sp>
        <p:nvSpPr>
          <p:cNvPr id="12" name="TextBox 11">
            <a:extLst>
              <a:ext uri="{FF2B5EF4-FFF2-40B4-BE49-F238E27FC236}">
                <a16:creationId xmlns:a16="http://schemas.microsoft.com/office/drawing/2014/main" id="{2C985FD8-F24A-3104-EA94-71CA3D96AD6B}"/>
              </a:ext>
            </a:extLst>
          </p:cNvPr>
          <p:cNvSpPr txBox="1"/>
          <p:nvPr/>
        </p:nvSpPr>
        <p:spPr>
          <a:xfrm>
            <a:off x="7422868" y="1756229"/>
            <a:ext cx="3777217" cy="1323439"/>
          </a:xfrm>
          <a:prstGeom prst="rect">
            <a:avLst/>
          </a:prstGeom>
          <a:noFill/>
        </p:spPr>
        <p:txBody>
          <a:bodyPr wrap="square">
            <a:spAutoFit/>
          </a:bodyPr>
          <a:lstStyle/>
          <a:p>
            <a:r>
              <a:rPr lang="en-US" sz="1600" b="1" dirty="0">
                <a:latin typeface="Times New Roman" panose="02020603050405020304" pitchFamily="18" charset="0"/>
                <a:cs typeface="Times New Roman" panose="02020603050405020304" pitchFamily="18" charset="0"/>
              </a:rPr>
              <a:t>Myosteatosis</a:t>
            </a:r>
            <a:endParaRPr lang="en" sz="1600" b="1" dirty="0">
              <a:effectLst/>
              <a:latin typeface="Times New Roman" panose="02020603050405020304" pitchFamily="18" charset="0"/>
              <a:cs typeface="Times New Roman" panose="02020603050405020304" pitchFamily="18" charset="0"/>
            </a:endParaRPr>
          </a:p>
          <a:p>
            <a:r>
              <a:rPr lang="en" sz="1600" i="1" dirty="0">
                <a:latin typeface="Times New Roman" panose="02020603050405020304" pitchFamily="18" charset="0"/>
                <a:cs typeface="Times New Roman" panose="02020603050405020304" pitchFamily="18" charset="0"/>
              </a:rPr>
              <a:t>US</a:t>
            </a:r>
            <a:r>
              <a:rPr lang="en" sz="1600" dirty="0">
                <a:effectLst/>
                <a:latin typeface="Times New Roman" panose="02020603050405020304" pitchFamily="18" charset="0"/>
                <a:cs typeface="Times New Roman" panose="02020603050405020304" pitchFamily="18" charset="0"/>
              </a:rPr>
              <a:t>: </a:t>
            </a:r>
            <a:r>
              <a:rPr lang="en" sz="1600" b="0" i="0" dirty="0">
                <a:effectLst/>
                <a:latin typeface="Times New Roman" panose="02020603050405020304" pitchFamily="18" charset="0"/>
                <a:cs typeface="Times New Roman" panose="02020603050405020304" pitchFamily="18" charset="0"/>
              </a:rPr>
              <a:t>echo-intensity [arbitrary units (A.U.)]</a:t>
            </a:r>
          </a:p>
          <a:p>
            <a:endParaRPr lang="en-US" sz="1600"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NAFLD-fibrosis</a:t>
            </a:r>
            <a:r>
              <a:rPr lang="el-GR" sz="1600" b="1" dirty="0">
                <a:latin typeface="Times New Roman" panose="02020603050405020304" pitchFamily="18" charset="0"/>
                <a:cs typeface="Times New Roman" panose="02020603050405020304" pitchFamily="18" charset="0"/>
              </a:rPr>
              <a:t> </a:t>
            </a:r>
          </a:p>
          <a:p>
            <a:r>
              <a:rPr lang="en" sz="1600" i="1" dirty="0">
                <a:effectLst/>
                <a:latin typeface="Times New Roman" panose="02020603050405020304" pitchFamily="18" charset="0"/>
                <a:cs typeface="Times New Roman" panose="02020603050405020304" pitchFamily="18" charset="0"/>
              </a:rPr>
              <a:t>Hepatic fibrosis: </a:t>
            </a:r>
            <a:r>
              <a:rPr lang="en" sz="1600" dirty="0">
                <a:effectLst/>
                <a:latin typeface="Times New Roman" panose="02020603050405020304" pitchFamily="18" charset="0"/>
                <a:cs typeface="Times New Roman" panose="02020603050405020304" pitchFamily="18" charset="0"/>
              </a:rPr>
              <a:t>FIB-4, NFS</a:t>
            </a:r>
            <a:endParaRPr lang="el-GR" sz="16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9596C5DB-56D6-1544-4ADD-F24463792A5A}"/>
              </a:ext>
            </a:extLst>
          </p:cNvPr>
          <p:cNvSpPr txBox="1"/>
          <p:nvPr/>
        </p:nvSpPr>
        <p:spPr>
          <a:xfrm>
            <a:off x="7422867" y="3429000"/>
            <a:ext cx="4666349" cy="2710935"/>
          </a:xfrm>
          <a:prstGeom prst="rect">
            <a:avLst/>
          </a:prstGeom>
          <a:noFill/>
        </p:spPr>
        <p:txBody>
          <a:bodyPr wrap="square">
            <a:spAutoFit/>
          </a:bodyPr>
          <a:lstStyle/>
          <a:p>
            <a:r>
              <a:rPr lang="el-GR" b="1" u="sng" dirty="0">
                <a:latin typeface="Times New Roman" panose="02020603050405020304" pitchFamily="18" charset="0"/>
                <a:cs typeface="Times New Roman" panose="02020603050405020304" pitchFamily="18" charset="0"/>
              </a:rPr>
              <a:t>Συμπέρασμα</a:t>
            </a:r>
            <a:r>
              <a:rPr lang="en-US" b="1" u="sng" dirty="0">
                <a:latin typeface="Times New Roman" panose="02020603050405020304" pitchFamily="18" charset="0"/>
                <a:cs typeface="Times New Roman" panose="02020603050405020304" pitchFamily="18" charset="0"/>
              </a:rPr>
              <a:t>:</a:t>
            </a:r>
          </a:p>
          <a:p>
            <a:endParaRPr lang="en-US" b="1" u="sng" dirty="0">
              <a:latin typeface="Times New Roman" panose="02020603050405020304" pitchFamily="18" charset="0"/>
              <a:cs typeface="Times New Roman" panose="02020603050405020304" pitchFamily="18" charset="0"/>
            </a:endParaRPr>
          </a:p>
          <a:p>
            <a:pPr algn="just">
              <a:lnSpc>
                <a:spcPct val="150000"/>
              </a:lnSpc>
            </a:pPr>
            <a:r>
              <a:rPr lang="el-GR" sz="1300" dirty="0">
                <a:latin typeface="Times New Roman" panose="02020603050405020304" pitchFamily="18" charset="0"/>
                <a:cs typeface="Times New Roman" panose="02020603050405020304" pitchFamily="18" charset="0"/>
              </a:rPr>
              <a:t>η κακή ποιότητα των μυών, που υποδεικνύεται από υψηλότερη ηχογ</a:t>
            </a:r>
            <a:r>
              <a:rPr lang="en-US" sz="1300" dirty="0">
                <a:latin typeface="Times New Roman" panose="02020603050405020304" pitchFamily="18" charset="0"/>
                <a:cs typeface="Times New Roman" panose="02020603050405020304" pitchFamily="18" charset="0"/>
              </a:rPr>
              <a:t>έ</a:t>
            </a:r>
            <a:r>
              <a:rPr lang="el-GR" sz="1300" dirty="0">
                <a:latin typeface="Times New Roman" panose="02020603050405020304" pitchFamily="18" charset="0"/>
                <a:cs typeface="Times New Roman" panose="02020603050405020304" pitchFamily="18" charset="0"/>
              </a:rPr>
              <a:t>νεια στην υπερηχογραφία</a:t>
            </a:r>
            <a:r>
              <a:rPr lang="en-US" sz="1300" dirty="0">
                <a:latin typeface="Times New Roman" panose="02020603050405020304" pitchFamily="18" charset="0"/>
                <a:cs typeface="Times New Roman" panose="02020603050405020304" pitchFamily="18" charset="0"/>
              </a:rPr>
              <a:t> (</a:t>
            </a:r>
            <a:r>
              <a:rPr lang="el-GR" sz="1300" dirty="0">
                <a:solidFill>
                  <a:srgbClr val="FF0000"/>
                </a:solidFill>
                <a:latin typeface="Times New Roman" panose="02020603050405020304" pitchFamily="18" charset="0"/>
                <a:cs typeface="Times New Roman" panose="02020603050405020304" pitchFamily="18" charset="0"/>
              </a:rPr>
              <a:t>η μυοστεάτωση</a:t>
            </a:r>
            <a:r>
              <a:rPr lang="el-GR" sz="1300" dirty="0">
                <a:latin typeface="Times New Roman" panose="02020603050405020304" pitchFamily="18" charset="0"/>
                <a:cs typeface="Times New Roman" panose="02020603050405020304" pitchFamily="18" charset="0"/>
              </a:rPr>
              <a:t>), συνδέεται σημαντικά με αυξημένο κίνδυνο προχωρημένης ηπατικής ίνωσης.</a:t>
            </a:r>
            <a:endParaRPr lang="en-US" sz="1300" dirty="0">
              <a:latin typeface="Times New Roman" panose="02020603050405020304" pitchFamily="18" charset="0"/>
              <a:cs typeface="Times New Roman" panose="02020603050405020304" pitchFamily="18" charset="0"/>
            </a:endParaRPr>
          </a:p>
          <a:p>
            <a:pPr algn="just">
              <a:lnSpc>
                <a:spcPct val="150000"/>
              </a:lnSpc>
            </a:pPr>
            <a:endParaRPr lang="en-US" sz="1300" dirty="0">
              <a:latin typeface="Times New Roman" panose="02020603050405020304" pitchFamily="18" charset="0"/>
              <a:cs typeface="Times New Roman" panose="02020603050405020304" pitchFamily="18" charset="0"/>
            </a:endParaRPr>
          </a:p>
          <a:p>
            <a:pPr algn="just">
              <a:lnSpc>
                <a:spcPct val="150000"/>
              </a:lnSpc>
            </a:pPr>
            <a:r>
              <a:rPr lang="el-GR" sz="1300" dirty="0">
                <a:latin typeface="Times New Roman" panose="02020603050405020304" pitchFamily="18" charset="0"/>
                <a:cs typeface="Times New Roman" panose="02020603050405020304" pitchFamily="18" charset="0"/>
              </a:rPr>
              <a:t>η αξιολόγηση της ποιότητας των μυών είναι ίσως εξίσου αποτελεσματική με τον </a:t>
            </a:r>
            <a:r>
              <a:rPr lang="en-US" sz="1300" dirty="0">
                <a:latin typeface="Times New Roman" panose="02020603050405020304" pitchFamily="18" charset="0"/>
                <a:cs typeface="Times New Roman" panose="02020603050405020304" pitchFamily="18" charset="0"/>
              </a:rPr>
              <a:t>FIB-4 </a:t>
            </a:r>
            <a:r>
              <a:rPr lang="el-GR" sz="1300" dirty="0">
                <a:latin typeface="Times New Roman" panose="02020603050405020304" pitchFamily="18" charset="0"/>
                <a:cs typeface="Times New Roman" panose="02020603050405020304" pitchFamily="18" charset="0"/>
              </a:rPr>
              <a:t>και </a:t>
            </a:r>
            <a:r>
              <a:rPr lang="en-US" sz="1300" dirty="0">
                <a:latin typeface="Times New Roman" panose="02020603050405020304" pitchFamily="18" charset="0"/>
                <a:cs typeface="Times New Roman" panose="02020603050405020304" pitchFamily="18" charset="0"/>
              </a:rPr>
              <a:t>NFS </a:t>
            </a:r>
            <a:r>
              <a:rPr lang="el-GR" sz="1300" dirty="0">
                <a:latin typeface="Times New Roman" panose="02020603050405020304" pitchFamily="18" charset="0"/>
                <a:cs typeface="Times New Roman" panose="02020603050405020304" pitchFamily="18" charset="0"/>
              </a:rPr>
              <a:t>στον έλεγχο της ηπατικής ίνωσης. </a:t>
            </a:r>
            <a:endParaRPr lang="en-US" sz="1300" dirty="0">
              <a:latin typeface="Times New Roman" panose="02020603050405020304" pitchFamily="18" charset="0"/>
              <a:cs typeface="Times New Roman" panose="02020603050405020304" pitchFamily="18" charset="0"/>
            </a:endParaRPr>
          </a:p>
        </p:txBody>
      </p:sp>
      <p:pic>
        <p:nvPicPr>
          <p:cNvPr id="20" name="Εικόνα 19" descr="Εικόνα που περιέχει στιγμιότυπο οθόνης, κείμενο, διάγραμμα, γραμμή&#10;&#10;Περιγραφή που δημιουργήθηκε αυτόματα">
            <a:extLst>
              <a:ext uri="{FF2B5EF4-FFF2-40B4-BE49-F238E27FC236}">
                <a16:creationId xmlns:a16="http://schemas.microsoft.com/office/drawing/2014/main" id="{E57EA3BD-4C79-7944-4EE7-214A0C405548}"/>
              </a:ext>
            </a:extLst>
          </p:cNvPr>
          <p:cNvPicPr>
            <a:picLocks noChangeAspect="1"/>
          </p:cNvPicPr>
          <p:nvPr/>
        </p:nvPicPr>
        <p:blipFill>
          <a:blip r:embed="rId4"/>
          <a:stretch>
            <a:fillRect/>
          </a:stretch>
        </p:blipFill>
        <p:spPr>
          <a:xfrm>
            <a:off x="253885" y="3780502"/>
            <a:ext cx="5513767" cy="3055527"/>
          </a:xfrm>
          <a:prstGeom prst="rect">
            <a:avLst/>
          </a:prstGeom>
        </p:spPr>
      </p:pic>
    </p:spTree>
    <p:extLst>
      <p:ext uri="{BB962C8B-B14F-4D97-AF65-F5344CB8AC3E}">
        <p14:creationId xmlns:p14="http://schemas.microsoft.com/office/powerpoint/2010/main" val="202781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E74923-A87F-5783-1A1B-4D1C83E96AA0}"/>
              </a:ext>
            </a:extLst>
          </p:cNvPr>
          <p:cNvSpPr txBox="1"/>
          <p:nvPr/>
        </p:nvSpPr>
        <p:spPr>
          <a:xfrm>
            <a:off x="4232893" y="144911"/>
            <a:ext cx="3779111" cy="369332"/>
          </a:xfrm>
          <a:prstGeom prst="rect">
            <a:avLst/>
          </a:prstGeom>
          <a:noFill/>
        </p:spPr>
        <p:txBody>
          <a:bodyPr wrap="none" rtlCol="0">
            <a:spAutoFit/>
          </a:bodyPr>
          <a:lstStyle/>
          <a:p>
            <a:r>
              <a:rPr lang="en-US" b="1" dirty="0"/>
              <a:t>MASLD </a:t>
            </a:r>
            <a:r>
              <a:rPr lang="el-GR" b="1" dirty="0"/>
              <a:t>και Σαρκοπενικ</a:t>
            </a:r>
            <a:r>
              <a:rPr lang="en-US" b="1" dirty="0"/>
              <a:t>ή</a:t>
            </a:r>
            <a:r>
              <a:rPr lang="el-GR" b="1" dirty="0"/>
              <a:t> παχυσαρκία</a:t>
            </a:r>
          </a:p>
        </p:txBody>
      </p:sp>
      <p:pic>
        <p:nvPicPr>
          <p:cNvPr id="6" name="Εικόνα 5" descr="Εικόνα που περιέχει κείμενο, στιγμιότυπο οθόνης, γραμματοσειρά, γραμμή&#10;&#10;Περιγραφή που δημιουργήθηκε αυτόματα">
            <a:extLst>
              <a:ext uri="{FF2B5EF4-FFF2-40B4-BE49-F238E27FC236}">
                <a16:creationId xmlns:a16="http://schemas.microsoft.com/office/drawing/2014/main" id="{0FEB95BD-5290-0301-428D-6832062F724C}"/>
              </a:ext>
            </a:extLst>
          </p:cNvPr>
          <p:cNvPicPr>
            <a:picLocks noChangeAspect="1"/>
          </p:cNvPicPr>
          <p:nvPr/>
        </p:nvPicPr>
        <p:blipFill>
          <a:blip r:embed="rId2"/>
          <a:stretch>
            <a:fillRect/>
          </a:stretch>
        </p:blipFill>
        <p:spPr>
          <a:xfrm>
            <a:off x="394585" y="783023"/>
            <a:ext cx="6155070" cy="2049073"/>
          </a:xfrm>
          <a:prstGeom prst="rect">
            <a:avLst/>
          </a:prstGeom>
        </p:spPr>
      </p:pic>
      <p:pic>
        <p:nvPicPr>
          <p:cNvPr id="8" name="Εικόνα 7" descr="Εικόνα που περιέχει κείμενο, στιγμιότυπο οθόνης, διάγραμμα, γραμματοσειρά&#10;&#10;Περιγραφή που δημιουργήθηκε αυτόματα">
            <a:extLst>
              <a:ext uri="{FF2B5EF4-FFF2-40B4-BE49-F238E27FC236}">
                <a16:creationId xmlns:a16="http://schemas.microsoft.com/office/drawing/2014/main" id="{0D015D60-D191-92E5-0437-97CEBAABB9BF}"/>
              </a:ext>
            </a:extLst>
          </p:cNvPr>
          <p:cNvPicPr>
            <a:picLocks noChangeAspect="1"/>
          </p:cNvPicPr>
          <p:nvPr/>
        </p:nvPicPr>
        <p:blipFill>
          <a:blip r:embed="rId3"/>
          <a:stretch>
            <a:fillRect/>
          </a:stretch>
        </p:blipFill>
        <p:spPr>
          <a:xfrm>
            <a:off x="394585" y="2920123"/>
            <a:ext cx="6155069" cy="3612213"/>
          </a:xfrm>
          <a:prstGeom prst="rect">
            <a:avLst/>
          </a:prstGeom>
        </p:spPr>
      </p:pic>
      <p:sp>
        <p:nvSpPr>
          <p:cNvPr id="10" name="TextBox 9">
            <a:extLst>
              <a:ext uri="{FF2B5EF4-FFF2-40B4-BE49-F238E27FC236}">
                <a16:creationId xmlns:a16="http://schemas.microsoft.com/office/drawing/2014/main" id="{DFC36999-FF03-A0B8-886F-9D991C41E5D6}"/>
              </a:ext>
            </a:extLst>
          </p:cNvPr>
          <p:cNvSpPr txBox="1"/>
          <p:nvPr/>
        </p:nvSpPr>
        <p:spPr>
          <a:xfrm>
            <a:off x="7422867" y="1199222"/>
            <a:ext cx="3838309" cy="2800767"/>
          </a:xfrm>
          <a:prstGeom prst="rect">
            <a:avLst/>
          </a:prstGeom>
          <a:noFill/>
        </p:spPr>
        <p:txBody>
          <a:bodyPr wrap="square">
            <a:spAutoFit/>
          </a:bodyPr>
          <a:lstStyle/>
          <a:p>
            <a:r>
              <a:rPr lang="el-GR" sz="1600" dirty="0">
                <a:latin typeface="Times New Roman" panose="02020603050405020304" pitchFamily="18" charset="0"/>
                <a:cs typeface="Times New Roman" panose="02020603050405020304" pitchFamily="18" charset="0"/>
              </a:rPr>
              <a:t>Αναδρομική μελέτη</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2087 </a:t>
            </a:r>
            <a:r>
              <a:rPr lang="el-GR" sz="1600" dirty="0">
                <a:latin typeface="Times New Roman" panose="02020603050405020304" pitchFamily="18" charset="0"/>
                <a:cs typeface="Times New Roman" panose="02020603050405020304" pitchFamily="18" charset="0"/>
              </a:rPr>
              <a:t>συμμετέχοντες (</a:t>
            </a:r>
            <a:r>
              <a:rPr lang="en-US" sz="1600" dirty="0">
                <a:latin typeface="Times New Roman" panose="02020603050405020304" pitchFamily="18" charset="0"/>
                <a:cs typeface="Times New Roman" panose="02020603050405020304" pitchFamily="18" charset="0"/>
              </a:rPr>
              <a:t>NHANES 2017-2018)</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27% CAP-defined MASLD</a:t>
            </a:r>
          </a:p>
          <a:p>
            <a:endParaRPr lang="en-US" sz="1600" dirty="0">
              <a:latin typeface="Times New Roman" panose="02020603050405020304" pitchFamily="18" charset="0"/>
              <a:cs typeface="Times New Roman" panose="02020603050405020304" pitchFamily="18" charset="0"/>
            </a:endParaRPr>
          </a:p>
          <a:p>
            <a:r>
              <a:rPr lang="en" sz="1600" b="1" dirty="0">
                <a:effectLst/>
                <a:latin typeface="Times New Roman" panose="02020603050405020304" pitchFamily="18" charset="0"/>
                <a:cs typeface="Times New Roman" panose="02020603050405020304" pitchFamily="18" charset="0"/>
              </a:rPr>
              <a:t>Sarcopenic Obesity</a:t>
            </a:r>
          </a:p>
          <a:p>
            <a:r>
              <a:rPr lang="en" sz="1600" i="1" dirty="0">
                <a:effectLst/>
                <a:latin typeface="Times New Roman" panose="02020603050405020304" pitchFamily="18" charset="0"/>
                <a:cs typeface="Times New Roman" panose="02020603050405020304" pitchFamily="18" charset="0"/>
              </a:rPr>
              <a:t>DEXA</a:t>
            </a:r>
            <a:r>
              <a:rPr lang="en" sz="1600" dirty="0">
                <a:effectLst/>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SVR % (skeletal muscle mass to visceral fat area ratio)</a:t>
            </a:r>
            <a:endParaRPr lang="el-GR" sz="1600" dirty="0">
              <a:effectLst/>
              <a:latin typeface="Times New Roman" panose="02020603050405020304" pitchFamily="18" charset="0"/>
              <a:cs typeface="Times New Roman" panose="02020603050405020304" pitchFamily="18" charset="0"/>
            </a:endParaRPr>
          </a:p>
          <a:p>
            <a:endParaRPr lang="el-GR" sz="160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41D7D231-E3B7-AEDD-9685-644ADA0FF442}"/>
              </a:ext>
            </a:extLst>
          </p:cNvPr>
          <p:cNvSpPr txBox="1"/>
          <p:nvPr/>
        </p:nvSpPr>
        <p:spPr>
          <a:xfrm>
            <a:off x="7422867" y="4014408"/>
            <a:ext cx="4666349" cy="1879938"/>
          </a:xfrm>
          <a:prstGeom prst="rect">
            <a:avLst/>
          </a:prstGeom>
          <a:noFill/>
        </p:spPr>
        <p:txBody>
          <a:bodyPr wrap="square">
            <a:spAutoFit/>
          </a:bodyPr>
          <a:lstStyle/>
          <a:p>
            <a:r>
              <a:rPr lang="el-GR" b="1" u="sng" dirty="0">
                <a:latin typeface="Times New Roman" panose="02020603050405020304" pitchFamily="18" charset="0"/>
                <a:cs typeface="Times New Roman" panose="02020603050405020304" pitchFamily="18" charset="0"/>
              </a:rPr>
              <a:t>Συμπέρασμα</a:t>
            </a:r>
            <a:r>
              <a:rPr lang="en-US" b="1" u="sng" dirty="0">
                <a:latin typeface="Times New Roman" panose="02020603050405020304" pitchFamily="18" charset="0"/>
                <a:cs typeface="Times New Roman" panose="02020603050405020304" pitchFamily="18" charset="0"/>
              </a:rPr>
              <a:t>:</a:t>
            </a:r>
          </a:p>
          <a:p>
            <a:endParaRPr lang="en-US" b="1" u="sng" dirty="0">
              <a:latin typeface="Times New Roman" panose="02020603050405020304" pitchFamily="18" charset="0"/>
              <a:cs typeface="Times New Roman" panose="02020603050405020304" pitchFamily="18" charset="0"/>
            </a:endParaRPr>
          </a:p>
          <a:p>
            <a:pPr algn="just">
              <a:lnSpc>
                <a:spcPct val="150000"/>
              </a:lnSpc>
            </a:pPr>
            <a:r>
              <a:rPr lang="el-GR" sz="1400" dirty="0"/>
              <a:t>Οι συμμετέχοντες με χαμηλότερο SVR είχαν σημαντικά υψηλότερο επιπολασμό MASLD σε σύγκριση με εκείνους με υψηλότερο SVR.</a:t>
            </a:r>
          </a:p>
          <a:p>
            <a:pPr algn="just">
              <a:lnSpc>
                <a:spcPct val="150000"/>
              </a:lnSpc>
            </a:pPr>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037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Εικόνα 7" descr="Εικόνα που περιέχει κείμενο, στιγμιότυπο οθόνης, γραμματοσειρά, έγγραφο&#10;&#10;Περιγραφή που δημιουργήθηκε αυτόματα">
            <a:extLst>
              <a:ext uri="{FF2B5EF4-FFF2-40B4-BE49-F238E27FC236}">
                <a16:creationId xmlns:a16="http://schemas.microsoft.com/office/drawing/2014/main" id="{E43B6C86-CD08-97A3-8750-BEA6C92D6944}"/>
              </a:ext>
            </a:extLst>
          </p:cNvPr>
          <p:cNvPicPr>
            <a:picLocks noChangeAspect="1"/>
          </p:cNvPicPr>
          <p:nvPr/>
        </p:nvPicPr>
        <p:blipFill>
          <a:blip r:embed="rId3"/>
          <a:stretch>
            <a:fillRect/>
          </a:stretch>
        </p:blipFill>
        <p:spPr>
          <a:xfrm>
            <a:off x="103226" y="775147"/>
            <a:ext cx="6035694" cy="5457425"/>
          </a:xfrm>
          <a:prstGeom prst="rect">
            <a:avLst/>
          </a:prstGeom>
        </p:spPr>
      </p:pic>
      <p:sp>
        <p:nvSpPr>
          <p:cNvPr id="2" name="TextBox 1">
            <a:extLst>
              <a:ext uri="{FF2B5EF4-FFF2-40B4-BE49-F238E27FC236}">
                <a16:creationId xmlns:a16="http://schemas.microsoft.com/office/drawing/2014/main" id="{7FAE83E0-A150-7C44-4662-A560261DC1D8}"/>
              </a:ext>
            </a:extLst>
          </p:cNvPr>
          <p:cNvSpPr txBox="1"/>
          <p:nvPr/>
        </p:nvSpPr>
        <p:spPr>
          <a:xfrm>
            <a:off x="4232893" y="59850"/>
            <a:ext cx="3726213" cy="369332"/>
          </a:xfrm>
          <a:prstGeom prst="rect">
            <a:avLst/>
          </a:prstGeom>
          <a:noFill/>
        </p:spPr>
        <p:txBody>
          <a:bodyPr wrap="none" rtlCol="0">
            <a:spAutoFit/>
          </a:bodyPr>
          <a:lstStyle/>
          <a:p>
            <a:r>
              <a:rPr lang="en-US" b="1" dirty="0"/>
              <a:t>NAFLD </a:t>
            </a:r>
            <a:r>
              <a:rPr lang="el-GR" b="1" dirty="0"/>
              <a:t>και Σαρκοπενικ</a:t>
            </a:r>
            <a:r>
              <a:rPr lang="en-US" b="1" dirty="0"/>
              <a:t>ή</a:t>
            </a:r>
            <a:r>
              <a:rPr lang="el-GR" b="1" dirty="0"/>
              <a:t> παχυσαρκία</a:t>
            </a:r>
          </a:p>
        </p:txBody>
      </p:sp>
      <p:sp>
        <p:nvSpPr>
          <p:cNvPr id="4" name="TextBox 3">
            <a:extLst>
              <a:ext uri="{FF2B5EF4-FFF2-40B4-BE49-F238E27FC236}">
                <a16:creationId xmlns:a16="http://schemas.microsoft.com/office/drawing/2014/main" id="{3102146F-B953-FDD8-E96F-75542ED1D45B}"/>
              </a:ext>
            </a:extLst>
          </p:cNvPr>
          <p:cNvSpPr txBox="1"/>
          <p:nvPr/>
        </p:nvSpPr>
        <p:spPr>
          <a:xfrm>
            <a:off x="6529994" y="5152727"/>
            <a:ext cx="5141433" cy="1384995"/>
          </a:xfrm>
          <a:prstGeom prst="rect">
            <a:avLst/>
          </a:prstGeom>
          <a:noFill/>
        </p:spPr>
        <p:txBody>
          <a:bodyPr wrap="square">
            <a:spAutoFit/>
          </a:bodyPr>
          <a:lstStyle/>
          <a:p>
            <a:r>
              <a:rPr lang="el-GR" sz="1400" b="1" dirty="0">
                <a:latin typeface="Times New Roman" panose="02020603050405020304" pitchFamily="18" charset="0"/>
                <a:cs typeface="Times New Roman" panose="02020603050405020304" pitchFamily="18" charset="0"/>
              </a:rPr>
              <a:t>Συμπ</a:t>
            </a:r>
            <a:r>
              <a:rPr lang="en-US" sz="1400" b="1" dirty="0">
                <a:latin typeface="Times New Roman" panose="02020603050405020304" pitchFamily="18" charset="0"/>
                <a:cs typeface="Times New Roman" panose="02020603050405020304" pitchFamily="18" charset="0"/>
              </a:rPr>
              <a:t>έ</a:t>
            </a:r>
            <a:r>
              <a:rPr lang="el-GR" sz="1400" b="1" dirty="0">
                <a:latin typeface="Times New Roman" panose="02020603050405020304" pitchFamily="18" charset="0"/>
                <a:cs typeface="Times New Roman" panose="02020603050405020304" pitchFamily="18" charset="0"/>
              </a:rPr>
              <a:t>ρασμα</a:t>
            </a:r>
            <a:r>
              <a:rPr lang="en-US" sz="1400" b="1" dirty="0">
                <a:latin typeface="Times New Roman" panose="02020603050405020304" pitchFamily="18" charset="0"/>
                <a:cs typeface="Times New Roman" panose="02020603050405020304" pitchFamily="18" charset="0"/>
              </a:rPr>
              <a:t>:</a:t>
            </a:r>
          </a:p>
          <a:p>
            <a:pPr algn="just"/>
            <a:endParaRPr lang="el-GR" sz="1400" dirty="0">
              <a:latin typeface="Times New Roman" panose="02020603050405020304" pitchFamily="18" charset="0"/>
              <a:cs typeface="Times New Roman" panose="02020603050405020304" pitchFamily="18" charset="0"/>
            </a:endParaRPr>
          </a:p>
          <a:p>
            <a:pPr algn="just"/>
            <a:r>
              <a:rPr lang="el-GR" sz="1400" dirty="0">
                <a:latin typeface="Times New Roman" panose="02020603050405020304" pitchFamily="18" charset="0"/>
                <a:cs typeface="Times New Roman" panose="02020603050405020304" pitchFamily="18" charset="0"/>
              </a:rPr>
              <a:t>Προοδευτική μείωση της σκελετικής μυϊκής μάζας που συνοδεύεται από αύξηση της μάζας του σπλαχνικού λίπους κατά την κλινική πορεία της NAFLD συνδέεται με επιδείνωση της ηπατικής στεάτωσης και ίνωσης.</a:t>
            </a:r>
          </a:p>
        </p:txBody>
      </p:sp>
      <p:grpSp>
        <p:nvGrpSpPr>
          <p:cNvPr id="10" name="Ομάδα 9">
            <a:extLst>
              <a:ext uri="{FF2B5EF4-FFF2-40B4-BE49-F238E27FC236}">
                <a16:creationId xmlns:a16="http://schemas.microsoft.com/office/drawing/2014/main" id="{8545D2AE-B555-0086-F983-662C4BD817E1}"/>
              </a:ext>
            </a:extLst>
          </p:cNvPr>
          <p:cNvGrpSpPr/>
          <p:nvPr/>
        </p:nvGrpSpPr>
        <p:grpSpPr>
          <a:xfrm>
            <a:off x="6223647" y="3093858"/>
            <a:ext cx="5712562" cy="2058869"/>
            <a:chOff x="6016983" y="558207"/>
            <a:chExt cx="6175017" cy="2018486"/>
          </a:xfrm>
        </p:grpSpPr>
        <p:pic>
          <p:nvPicPr>
            <p:cNvPr id="6" name="Εικόνα 5" descr="Εικόνα που περιέχει διάγραμμα, τεχνικό σχέδιο, Σχέδιο, γραμμή&#10;&#10;Περιγραφή που δημιουργήθηκε αυτόματα">
              <a:extLst>
                <a:ext uri="{FF2B5EF4-FFF2-40B4-BE49-F238E27FC236}">
                  <a16:creationId xmlns:a16="http://schemas.microsoft.com/office/drawing/2014/main" id="{CAE2C0E9-A981-9FF1-43B5-2D9418084C86}"/>
                </a:ext>
              </a:extLst>
            </p:cNvPr>
            <p:cNvPicPr>
              <a:picLocks noChangeAspect="1"/>
            </p:cNvPicPr>
            <p:nvPr/>
          </p:nvPicPr>
          <p:blipFill>
            <a:blip r:embed="rId4"/>
            <a:stretch>
              <a:fillRect/>
            </a:stretch>
          </p:blipFill>
          <p:spPr>
            <a:xfrm>
              <a:off x="6016983" y="611915"/>
              <a:ext cx="6175017" cy="1964778"/>
            </a:xfrm>
            <a:prstGeom prst="rect">
              <a:avLst/>
            </a:prstGeom>
          </p:spPr>
        </p:pic>
        <p:sp>
          <p:nvSpPr>
            <p:cNvPr id="9" name="Έλλειψη 8">
              <a:extLst>
                <a:ext uri="{FF2B5EF4-FFF2-40B4-BE49-F238E27FC236}">
                  <a16:creationId xmlns:a16="http://schemas.microsoft.com/office/drawing/2014/main" id="{A29E51D9-573F-F60F-9082-ED7BF5823AAB}"/>
                </a:ext>
              </a:extLst>
            </p:cNvPr>
            <p:cNvSpPr/>
            <p:nvPr/>
          </p:nvSpPr>
          <p:spPr>
            <a:xfrm>
              <a:off x="6211614" y="558207"/>
              <a:ext cx="325821" cy="29429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l-GR"/>
            </a:p>
          </p:txBody>
        </p:sp>
      </p:grpSp>
      <p:sp>
        <p:nvSpPr>
          <p:cNvPr id="3" name="TextBox 2">
            <a:extLst>
              <a:ext uri="{FF2B5EF4-FFF2-40B4-BE49-F238E27FC236}">
                <a16:creationId xmlns:a16="http://schemas.microsoft.com/office/drawing/2014/main" id="{4E5003DA-2BD2-DE8C-8019-1DA7A67C5ADF}"/>
              </a:ext>
            </a:extLst>
          </p:cNvPr>
          <p:cNvSpPr txBox="1"/>
          <p:nvPr/>
        </p:nvSpPr>
        <p:spPr>
          <a:xfrm>
            <a:off x="6643218" y="483965"/>
            <a:ext cx="4873421" cy="3323987"/>
          </a:xfrm>
          <a:prstGeom prst="rect">
            <a:avLst/>
          </a:prstGeom>
          <a:noFill/>
        </p:spPr>
        <p:txBody>
          <a:bodyPr wrap="square" rtlCol="0">
            <a:spAutoFit/>
          </a:bodyPr>
          <a:lstStyle/>
          <a:p>
            <a:r>
              <a:rPr lang="el-GR" sz="1400" dirty="0">
                <a:latin typeface="Times New Roman" panose="02020603050405020304" pitchFamily="18" charset="0"/>
                <a:cs typeface="Times New Roman" panose="02020603050405020304" pitchFamily="18" charset="0"/>
              </a:rPr>
              <a:t>Αναδρομική μελέτη</a:t>
            </a:r>
          </a:p>
          <a:p>
            <a:endParaRPr lang="en-US" sz="1400" dirty="0">
              <a:latin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cs typeface="Times New Roman" panose="02020603050405020304" pitchFamily="18" charset="0"/>
              </a:rPr>
              <a:t>92 </a:t>
            </a:r>
            <a:r>
              <a:rPr lang="el-GR" sz="1400" b="1" dirty="0">
                <a:latin typeface="Times New Roman" panose="02020603050405020304" pitchFamily="18" charset="0"/>
                <a:cs typeface="Times New Roman" panose="02020603050405020304" pitchFamily="18" charset="0"/>
              </a:rPr>
              <a:t>με</a:t>
            </a:r>
            <a:r>
              <a:rPr lang="en-US" sz="1400" b="1" dirty="0">
                <a:latin typeface="Times New Roman" panose="02020603050405020304" pitchFamily="18" charset="0"/>
                <a:cs typeface="Times New Roman" panose="02020603050405020304" pitchFamily="18" charset="0"/>
              </a:rPr>
              <a:t> NAFLD</a:t>
            </a:r>
            <a:r>
              <a:rPr lang="el-GR" sz="1400" b="1" dirty="0">
                <a:latin typeface="Times New Roman" panose="02020603050405020304" pitchFamily="18" charset="0"/>
                <a:cs typeface="Times New Roman" panose="02020603050405020304" pitchFamily="18" charset="0"/>
              </a:rPr>
              <a:t> </a:t>
            </a:r>
          </a:p>
          <a:p>
            <a:r>
              <a:rPr lang="en" sz="1400" i="1" dirty="0">
                <a:effectLst/>
                <a:latin typeface="Times New Roman" panose="02020603050405020304" pitchFamily="18" charset="0"/>
                <a:cs typeface="Times New Roman" panose="02020603050405020304" pitchFamily="18" charset="0"/>
              </a:rPr>
              <a:t>Hepatic steatosis: </a:t>
            </a:r>
            <a:r>
              <a:rPr lang="en" sz="1400" dirty="0">
                <a:effectLst/>
                <a:latin typeface="Times New Roman" panose="02020603050405020304" pitchFamily="18" charset="0"/>
                <a:cs typeface="Times New Roman" panose="02020603050405020304" pitchFamily="18" charset="0"/>
              </a:rPr>
              <a:t>CAP (</a:t>
            </a:r>
            <a:r>
              <a:rPr lang="en-US" sz="1400" dirty="0">
                <a:effectLst/>
                <a:latin typeface="Times New Roman" panose="02020603050405020304" pitchFamily="18" charset="0"/>
                <a:cs typeface="Times New Roman" panose="02020603050405020304" pitchFamily="18" charset="0"/>
              </a:rPr>
              <a:t>Fibroscan</a:t>
            </a:r>
            <a:r>
              <a:rPr lang="en" sz="1400" dirty="0">
                <a:effectLst/>
                <a:latin typeface="Times New Roman" panose="02020603050405020304" pitchFamily="18" charset="0"/>
                <a:cs typeface="Times New Roman" panose="02020603050405020304" pitchFamily="18" charset="0"/>
              </a:rPr>
              <a:t>) </a:t>
            </a:r>
            <a:endParaRPr lang="el-GR" sz="1400" dirty="0">
              <a:effectLst/>
              <a:latin typeface="Times New Roman" panose="02020603050405020304" pitchFamily="18" charset="0"/>
              <a:cs typeface="Times New Roman" panose="02020603050405020304" pitchFamily="18" charset="0"/>
            </a:endParaRPr>
          </a:p>
          <a:p>
            <a:r>
              <a:rPr lang="en" sz="1400" i="1" dirty="0">
                <a:effectLst/>
                <a:latin typeface="Times New Roman" panose="02020603050405020304" pitchFamily="18" charset="0"/>
                <a:cs typeface="Times New Roman" panose="02020603050405020304" pitchFamily="18" charset="0"/>
              </a:rPr>
              <a:t>Hepatic fibrosis: </a:t>
            </a:r>
            <a:r>
              <a:rPr lang="en" sz="1400" dirty="0">
                <a:effectLst/>
                <a:latin typeface="Times New Roman" panose="02020603050405020304" pitchFamily="18" charset="0"/>
                <a:cs typeface="Times New Roman" panose="02020603050405020304" pitchFamily="18" charset="0"/>
              </a:rPr>
              <a:t>LS (Fibroscan)</a:t>
            </a:r>
          </a:p>
          <a:p>
            <a:endParaRPr lang="el-GR" sz="1400" dirty="0">
              <a:latin typeface="Times New Roman" panose="02020603050405020304" pitchFamily="18" charset="0"/>
              <a:cs typeface="Times New Roman" panose="02020603050405020304" pitchFamily="18" charset="0"/>
            </a:endParaRPr>
          </a:p>
          <a:p>
            <a:r>
              <a:rPr lang="en" sz="1400" b="1" dirty="0">
                <a:effectLst/>
                <a:latin typeface="Times New Roman" panose="02020603050405020304" pitchFamily="18" charset="0"/>
                <a:cs typeface="Times New Roman" panose="02020603050405020304" pitchFamily="18" charset="0"/>
              </a:rPr>
              <a:t>Sarcopenic Obesity</a:t>
            </a:r>
          </a:p>
          <a:p>
            <a:r>
              <a:rPr lang="en" sz="1400" i="1" dirty="0">
                <a:effectLst/>
                <a:latin typeface="Times New Roman" panose="02020603050405020304" pitchFamily="18" charset="0"/>
                <a:cs typeface="Times New Roman" panose="02020603050405020304" pitchFamily="18" charset="0"/>
              </a:rPr>
              <a:t>BIA</a:t>
            </a:r>
            <a:r>
              <a:rPr lang="en" sz="1400" dirty="0">
                <a:effectLst/>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SVR % (skeletal muscle mass to visceral fat area ratio)</a:t>
            </a:r>
            <a:endParaRPr lang="el-GR" sz="1400" dirty="0">
              <a:effectLst/>
              <a:latin typeface="Times New Roman" panose="02020603050405020304" pitchFamily="18" charset="0"/>
              <a:cs typeface="Times New Roman" panose="02020603050405020304" pitchFamily="18" charset="0"/>
            </a:endParaRPr>
          </a:p>
          <a:p>
            <a:endParaRPr lang="el-GR" sz="1400" dirty="0">
              <a:latin typeface="Times New Roman" panose="02020603050405020304" pitchFamily="18" charset="0"/>
              <a:cs typeface="Times New Roman" panose="02020603050405020304" pitchFamily="18" charset="0"/>
            </a:endParaRPr>
          </a:p>
          <a:p>
            <a:r>
              <a:rPr lang="el-GR" sz="1400" dirty="0">
                <a:effectLst/>
                <a:latin typeface="Times New Roman" panose="02020603050405020304" pitchFamily="18" charset="0"/>
                <a:cs typeface="Times New Roman" panose="02020603050405020304" pitchFamily="18" charset="0"/>
              </a:rPr>
              <a:t>Δ</a:t>
            </a:r>
            <a:r>
              <a:rPr lang="en" sz="1400" dirty="0">
                <a:effectLst/>
                <a:latin typeface="Times New Roman" panose="02020603050405020304" pitchFamily="18" charset="0"/>
                <a:cs typeface="Times New Roman" panose="02020603050405020304" pitchFamily="18" charset="0"/>
              </a:rPr>
              <a:t>SVR% </a:t>
            </a:r>
          </a:p>
          <a:p>
            <a:endParaRPr lang="el-GR"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Median follow-up: </a:t>
            </a:r>
            <a:r>
              <a:rPr lang="el-GR" sz="1400" dirty="0">
                <a:latin typeface="Times New Roman" panose="02020603050405020304" pitchFamily="18" charset="0"/>
                <a:cs typeface="Times New Roman" panose="02020603050405020304" pitchFamily="18" charset="0"/>
              </a:rPr>
              <a:t>4.1 </a:t>
            </a:r>
            <a:r>
              <a:rPr lang="en-US" sz="1400" dirty="0">
                <a:latin typeface="Times New Roman" panose="02020603050405020304" pitchFamily="18" charset="0"/>
                <a:cs typeface="Times New Roman" panose="02020603050405020304" pitchFamily="18" charset="0"/>
              </a:rPr>
              <a:t>years</a:t>
            </a:r>
            <a:endParaRPr lang="el-GR"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53441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5AAAB90-A53F-FAA2-45AF-CF9236FE2F50}"/>
              </a:ext>
            </a:extLst>
          </p:cNvPr>
          <p:cNvSpPr>
            <a:spLocks noGrp="1"/>
          </p:cNvSpPr>
          <p:nvPr>
            <p:ph type="title"/>
          </p:nvPr>
        </p:nvSpPr>
        <p:spPr>
          <a:xfrm>
            <a:off x="1027387" y="1878614"/>
            <a:ext cx="10323786" cy="2083786"/>
          </a:xfrm>
        </p:spPr>
        <p:txBody>
          <a:bodyPr>
            <a:normAutofit/>
          </a:bodyPr>
          <a:lstStyle/>
          <a:p>
            <a:pPr algn="ctr"/>
            <a:r>
              <a:rPr lang="el-GR" b="1" dirty="0"/>
              <a:t>Θεραπευτική Αντιμετώπιση</a:t>
            </a:r>
            <a:br>
              <a:rPr lang="en-US" b="1" dirty="0"/>
            </a:br>
            <a:br>
              <a:rPr lang="el-GR" b="1" dirty="0"/>
            </a:br>
            <a:r>
              <a:rPr lang="el-GR" sz="2800" u="sng" dirty="0"/>
              <a:t>Γενικές Οδηγίες</a:t>
            </a:r>
            <a:r>
              <a:rPr lang="en-US" sz="2800" u="sng" dirty="0"/>
              <a:t> </a:t>
            </a:r>
            <a:r>
              <a:rPr lang="el-GR" sz="2800" u="sng" dirty="0"/>
              <a:t>σε ασθενείς με </a:t>
            </a:r>
            <a:r>
              <a:rPr lang="en-US" sz="2800" u="sng" dirty="0"/>
              <a:t>MASLD</a:t>
            </a:r>
            <a:endParaRPr lang="el-GR" sz="2800" u="sng" dirty="0"/>
          </a:p>
        </p:txBody>
      </p:sp>
    </p:spTree>
    <p:extLst>
      <p:ext uri="{BB962C8B-B14F-4D97-AF65-F5344CB8AC3E}">
        <p14:creationId xmlns:p14="http://schemas.microsoft.com/office/powerpoint/2010/main" val="14435008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EC47782-79EE-8FEB-9621-79161FB318D6}"/>
              </a:ext>
            </a:extLst>
          </p:cNvPr>
          <p:cNvSpPr txBox="1"/>
          <p:nvPr/>
        </p:nvSpPr>
        <p:spPr>
          <a:xfrm>
            <a:off x="588958" y="1022476"/>
            <a:ext cx="6619916" cy="369332"/>
          </a:xfrm>
          <a:prstGeom prst="rect">
            <a:avLst/>
          </a:prstGeom>
          <a:noFill/>
        </p:spPr>
        <p:txBody>
          <a:bodyPr wrap="square" rtlCol="0">
            <a:spAutoFit/>
          </a:bodyPr>
          <a:lstStyle/>
          <a:p>
            <a:pPr marL="285750" indent="-285750" algn="ctr">
              <a:buFont typeface="Wingdings" pitchFamily="2" charset="2"/>
              <a:buChar char="v"/>
            </a:pPr>
            <a:r>
              <a:rPr lang="en-US" b="1" dirty="0">
                <a:solidFill>
                  <a:srgbClr val="C00000"/>
                </a:solidFill>
              </a:rPr>
              <a:t>1</a:t>
            </a:r>
            <a:r>
              <a:rPr lang="en-US" b="1" baseline="30000" dirty="0">
                <a:solidFill>
                  <a:srgbClr val="C00000"/>
                </a:solidFill>
              </a:rPr>
              <a:t>o </a:t>
            </a:r>
            <a:r>
              <a:rPr lang="el-GR" b="1" dirty="0">
                <a:solidFill>
                  <a:srgbClr val="C00000"/>
                </a:solidFill>
              </a:rPr>
              <a:t>εγκεκριμένο φάρμακο αποκλειστικά για τη </a:t>
            </a:r>
            <a:r>
              <a:rPr lang="en-US" b="1" dirty="0">
                <a:solidFill>
                  <a:srgbClr val="C00000"/>
                </a:solidFill>
              </a:rPr>
              <a:t>MASLD (2024) !!!</a:t>
            </a:r>
            <a:endParaRPr lang="el-GR" b="1" dirty="0">
              <a:solidFill>
                <a:srgbClr val="C00000"/>
              </a:solidFill>
            </a:endParaRPr>
          </a:p>
        </p:txBody>
      </p:sp>
      <p:sp>
        <p:nvSpPr>
          <p:cNvPr id="6" name="TextBox 5">
            <a:extLst>
              <a:ext uri="{FF2B5EF4-FFF2-40B4-BE49-F238E27FC236}">
                <a16:creationId xmlns:a16="http://schemas.microsoft.com/office/drawing/2014/main" id="{2EC2C296-F3B2-7414-36BD-1F0000C16884}"/>
              </a:ext>
            </a:extLst>
          </p:cNvPr>
          <p:cNvSpPr txBox="1"/>
          <p:nvPr/>
        </p:nvSpPr>
        <p:spPr>
          <a:xfrm>
            <a:off x="4755931" y="294880"/>
            <a:ext cx="2680138" cy="369332"/>
          </a:xfrm>
          <a:prstGeom prst="rect">
            <a:avLst/>
          </a:prstGeom>
          <a:noFill/>
        </p:spPr>
        <p:txBody>
          <a:bodyPr wrap="square">
            <a:spAutoFit/>
          </a:bodyPr>
          <a:lstStyle/>
          <a:p>
            <a:r>
              <a:rPr lang="el-GR" b="1" dirty="0"/>
              <a:t>Φαρμακευτική θεραπεία</a:t>
            </a:r>
          </a:p>
        </p:txBody>
      </p:sp>
      <p:pic>
        <p:nvPicPr>
          <p:cNvPr id="8" name="Εικόνα 7" descr="Εικόνα που περιέχει κείμενο, στιγμιότυπο οθόνης, γραμματοσειρά, σχεδίαση&#10;&#10;Περιγραφή που δημιουργήθηκε αυτόματα">
            <a:extLst>
              <a:ext uri="{FF2B5EF4-FFF2-40B4-BE49-F238E27FC236}">
                <a16:creationId xmlns:a16="http://schemas.microsoft.com/office/drawing/2014/main" id="{E26E56A3-EE52-F2BB-6D2F-F8336FFB049F}"/>
              </a:ext>
            </a:extLst>
          </p:cNvPr>
          <p:cNvPicPr>
            <a:picLocks noChangeAspect="1"/>
          </p:cNvPicPr>
          <p:nvPr/>
        </p:nvPicPr>
        <p:blipFill>
          <a:blip r:embed="rId2"/>
          <a:stretch>
            <a:fillRect/>
          </a:stretch>
        </p:blipFill>
        <p:spPr>
          <a:xfrm>
            <a:off x="671289" y="1750072"/>
            <a:ext cx="10849422" cy="4870064"/>
          </a:xfrm>
          <a:prstGeom prst="rect">
            <a:avLst/>
          </a:prstGeom>
        </p:spPr>
      </p:pic>
    </p:spTree>
    <p:extLst>
      <p:ext uri="{BB962C8B-B14F-4D97-AF65-F5344CB8AC3E}">
        <p14:creationId xmlns:p14="http://schemas.microsoft.com/office/powerpoint/2010/main" val="34146810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26D249-91F2-12A1-CCD4-AD597B2B85AE}"/>
              </a:ext>
            </a:extLst>
          </p:cNvPr>
          <p:cNvSpPr txBox="1"/>
          <p:nvPr/>
        </p:nvSpPr>
        <p:spPr>
          <a:xfrm>
            <a:off x="4755931" y="130218"/>
            <a:ext cx="2680138" cy="369332"/>
          </a:xfrm>
          <a:prstGeom prst="rect">
            <a:avLst/>
          </a:prstGeom>
          <a:noFill/>
        </p:spPr>
        <p:txBody>
          <a:bodyPr wrap="square">
            <a:spAutoFit/>
          </a:bodyPr>
          <a:lstStyle/>
          <a:p>
            <a:r>
              <a:rPr lang="el-GR" b="1" dirty="0"/>
              <a:t>Φαρμακευτική θεραπεία</a:t>
            </a:r>
          </a:p>
        </p:txBody>
      </p:sp>
      <p:graphicFrame>
        <p:nvGraphicFramePr>
          <p:cNvPr id="8" name="Πίνακας 7">
            <a:extLst>
              <a:ext uri="{FF2B5EF4-FFF2-40B4-BE49-F238E27FC236}">
                <a16:creationId xmlns:a16="http://schemas.microsoft.com/office/drawing/2014/main" id="{923219C1-1B2B-895E-34AB-17BA7D3A972E}"/>
              </a:ext>
            </a:extLst>
          </p:cNvPr>
          <p:cNvGraphicFramePr>
            <a:graphicFrameLocks noGrp="1"/>
          </p:cNvGraphicFramePr>
          <p:nvPr>
            <p:extLst>
              <p:ext uri="{D42A27DB-BD31-4B8C-83A1-F6EECF244321}">
                <p14:modId xmlns:p14="http://schemas.microsoft.com/office/powerpoint/2010/main" val="4099143483"/>
              </p:ext>
            </p:extLst>
          </p:nvPr>
        </p:nvGraphicFramePr>
        <p:xfrm>
          <a:off x="956698" y="1151976"/>
          <a:ext cx="9644562" cy="3929217"/>
        </p:xfrm>
        <a:graphic>
          <a:graphicData uri="http://schemas.openxmlformats.org/drawingml/2006/table">
            <a:tbl>
              <a:tblPr firstRow="1" firstCol="1" bandRow="1"/>
              <a:tblGrid>
                <a:gridCol w="1010325">
                  <a:extLst>
                    <a:ext uri="{9D8B030D-6E8A-4147-A177-3AD203B41FA5}">
                      <a16:colId xmlns:a16="http://schemas.microsoft.com/office/drawing/2014/main" val="205542299"/>
                    </a:ext>
                  </a:extLst>
                </a:gridCol>
                <a:gridCol w="871124">
                  <a:extLst>
                    <a:ext uri="{9D8B030D-6E8A-4147-A177-3AD203B41FA5}">
                      <a16:colId xmlns:a16="http://schemas.microsoft.com/office/drawing/2014/main" val="4238156191"/>
                    </a:ext>
                  </a:extLst>
                </a:gridCol>
                <a:gridCol w="1021214">
                  <a:extLst>
                    <a:ext uri="{9D8B030D-6E8A-4147-A177-3AD203B41FA5}">
                      <a16:colId xmlns:a16="http://schemas.microsoft.com/office/drawing/2014/main" val="2225335379"/>
                    </a:ext>
                  </a:extLst>
                </a:gridCol>
                <a:gridCol w="1163048">
                  <a:extLst>
                    <a:ext uri="{9D8B030D-6E8A-4147-A177-3AD203B41FA5}">
                      <a16:colId xmlns:a16="http://schemas.microsoft.com/office/drawing/2014/main" val="2573322391"/>
                    </a:ext>
                  </a:extLst>
                </a:gridCol>
                <a:gridCol w="1153593">
                  <a:extLst>
                    <a:ext uri="{9D8B030D-6E8A-4147-A177-3AD203B41FA5}">
                      <a16:colId xmlns:a16="http://schemas.microsoft.com/office/drawing/2014/main" val="3060292427"/>
                    </a:ext>
                  </a:extLst>
                </a:gridCol>
                <a:gridCol w="1342706">
                  <a:extLst>
                    <a:ext uri="{9D8B030D-6E8A-4147-A177-3AD203B41FA5}">
                      <a16:colId xmlns:a16="http://schemas.microsoft.com/office/drawing/2014/main" val="1798907740"/>
                    </a:ext>
                  </a:extLst>
                </a:gridCol>
                <a:gridCol w="1342706">
                  <a:extLst>
                    <a:ext uri="{9D8B030D-6E8A-4147-A177-3AD203B41FA5}">
                      <a16:colId xmlns:a16="http://schemas.microsoft.com/office/drawing/2014/main" val="2515280849"/>
                    </a:ext>
                  </a:extLst>
                </a:gridCol>
                <a:gridCol w="1739846">
                  <a:extLst>
                    <a:ext uri="{9D8B030D-6E8A-4147-A177-3AD203B41FA5}">
                      <a16:colId xmlns:a16="http://schemas.microsoft.com/office/drawing/2014/main" val="4008591317"/>
                    </a:ext>
                  </a:extLst>
                </a:gridCol>
              </a:tblGrid>
              <a:tr h="347792">
                <a:tc>
                  <a:txBody>
                    <a:bodyPr/>
                    <a:lstStyle/>
                    <a:p>
                      <a:pPr algn="ctr" fontAlgn="t">
                        <a:spcBef>
                          <a:spcPts val="0"/>
                        </a:spcBef>
                        <a:spcAft>
                          <a:spcPts val="0"/>
                        </a:spcAft>
                      </a:pPr>
                      <a:endParaRPr lang="en-US" sz="1100" b="0" i="0" u="none" strike="noStrike" dirty="0">
                        <a:effectLst/>
                        <a:latin typeface="Times New Roman" panose="02020603050405020304" pitchFamily="18" charset="0"/>
                        <a:cs typeface="Times New Roman" panose="02020603050405020304" pitchFamily="18" charset="0"/>
                      </a:endParaRPr>
                    </a:p>
                  </a:txBody>
                  <a:tcPr marL="65506" marR="65506" marT="9098"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t">
                        <a:spcBef>
                          <a:spcPts val="0"/>
                        </a:spcBef>
                        <a:spcAft>
                          <a:spcPts val="0"/>
                        </a:spcAft>
                      </a:pPr>
                      <a:r>
                        <a:rPr lang="en-US" sz="1100" b="1"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Liver enzymes</a:t>
                      </a:r>
                      <a:endParaRPr lang="en-US" sz="1100" b="0" i="0" u="none" strike="noStrike" dirty="0">
                        <a:effectLst/>
                        <a:latin typeface="Times New Roman" panose="02020603050405020304" pitchFamily="18" charset="0"/>
                        <a:cs typeface="Times New Roman" panose="02020603050405020304" pitchFamily="18" charset="0"/>
                      </a:endParaRPr>
                    </a:p>
                  </a:txBody>
                  <a:tcPr marL="65506" marR="65506" marT="9098"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t">
                        <a:spcBef>
                          <a:spcPts val="0"/>
                        </a:spcBef>
                        <a:spcAft>
                          <a:spcPts val="0"/>
                        </a:spcAft>
                      </a:pPr>
                      <a:r>
                        <a:rPr lang="en-US" sz="1100" b="1" i="0" u="none" strike="noStrike" dirty="0">
                          <a:effectLst/>
                          <a:latin typeface="Times New Roman" panose="02020603050405020304" pitchFamily="18" charset="0"/>
                          <a:cs typeface="Times New Roman" panose="02020603050405020304" pitchFamily="18" charset="0"/>
                        </a:rPr>
                        <a:t>Steatosis</a:t>
                      </a:r>
                    </a:p>
                  </a:txBody>
                  <a:tcPr marL="65506" marR="65506" marT="9098"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t">
                        <a:spcBef>
                          <a:spcPts val="0"/>
                        </a:spcBef>
                        <a:spcAft>
                          <a:spcPts val="0"/>
                        </a:spcAft>
                      </a:pPr>
                      <a:r>
                        <a:rPr lang="en-US" sz="1100" b="1" i="0" u="none" strike="noStrike" dirty="0">
                          <a:effectLst/>
                          <a:latin typeface="Times New Roman" panose="02020603050405020304" pitchFamily="18" charset="0"/>
                          <a:cs typeface="Times New Roman" panose="02020603050405020304" pitchFamily="18" charset="0"/>
                        </a:rPr>
                        <a:t>Inflammation</a:t>
                      </a:r>
                    </a:p>
                  </a:txBody>
                  <a:tcPr marL="65506" marR="65506" marT="9098"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t">
                        <a:spcBef>
                          <a:spcPts val="0"/>
                        </a:spcBef>
                        <a:spcAft>
                          <a:spcPts val="0"/>
                        </a:spcAft>
                      </a:pPr>
                      <a:r>
                        <a:rPr lang="en-US" sz="1100" b="1" i="0" u="none" strike="noStrike" dirty="0">
                          <a:effectLst/>
                          <a:latin typeface="Times New Roman" panose="02020603050405020304" pitchFamily="18" charset="0"/>
                          <a:cs typeface="Times New Roman" panose="02020603050405020304" pitchFamily="18" charset="0"/>
                        </a:rPr>
                        <a:t>Fibrosis</a:t>
                      </a:r>
                    </a:p>
                  </a:txBody>
                  <a:tcPr marL="65506" marR="65506" marT="9098"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t">
                        <a:spcBef>
                          <a:spcPts val="0"/>
                        </a:spcBef>
                        <a:spcAft>
                          <a:spcPts val="0"/>
                        </a:spcAft>
                      </a:pPr>
                      <a:r>
                        <a:rPr lang="en-US" sz="1100" b="1" i="0" u="none" strike="noStrike" dirty="0">
                          <a:effectLst/>
                          <a:latin typeface="Times New Roman" panose="02020603050405020304" pitchFamily="18" charset="0"/>
                          <a:cs typeface="Times New Roman" panose="02020603050405020304" pitchFamily="18" charset="0"/>
                        </a:rPr>
                        <a:t>Indications</a:t>
                      </a:r>
                    </a:p>
                  </a:txBody>
                  <a:tcPr marL="65506" marR="65506" marT="9098"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t">
                        <a:spcBef>
                          <a:spcPts val="0"/>
                        </a:spcBef>
                        <a:spcAft>
                          <a:spcPts val="0"/>
                        </a:spcAft>
                      </a:pPr>
                      <a:r>
                        <a:rPr lang="en-US" sz="1100" b="1" i="0" u="none" strike="noStrike" dirty="0">
                          <a:effectLst/>
                          <a:latin typeface="Times New Roman" panose="02020603050405020304" pitchFamily="18" charset="0"/>
                          <a:cs typeface="Times New Roman" panose="02020603050405020304" pitchFamily="18" charset="0"/>
                        </a:rPr>
                        <a:t>Clinical Benefits</a:t>
                      </a:r>
                    </a:p>
                  </a:txBody>
                  <a:tcPr marL="65506" marR="65506" marT="9098"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t">
                        <a:spcBef>
                          <a:spcPts val="0"/>
                        </a:spcBef>
                        <a:spcAft>
                          <a:spcPts val="0"/>
                        </a:spcAft>
                      </a:pPr>
                      <a:r>
                        <a:rPr lang="en-US" sz="1100" b="1" i="0" u="none" strike="noStrike" dirty="0">
                          <a:effectLst/>
                          <a:latin typeface="Times New Roman" panose="02020603050405020304" pitchFamily="18" charset="0"/>
                          <a:cs typeface="Times New Roman" panose="02020603050405020304" pitchFamily="18" charset="0"/>
                        </a:rPr>
                        <a:t>Adverse events</a:t>
                      </a:r>
                    </a:p>
                  </a:txBody>
                  <a:tcPr marL="65506" marR="65506" marT="9098"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651309356"/>
                  </a:ext>
                </a:extLst>
              </a:tr>
              <a:tr h="1024999">
                <a:tc>
                  <a:txBody>
                    <a:bodyPr/>
                    <a:lstStyle/>
                    <a:p>
                      <a:pPr marL="0" marR="0" lvl="0" indent="0" algn="ctr" defTabSz="914400" rtl="0" eaLnBrk="1" fontAlgn="t" latinLnBrk="0" hangingPunct="1">
                        <a:lnSpc>
                          <a:spcPct val="100000"/>
                        </a:lnSpc>
                        <a:spcBef>
                          <a:spcPts val="0"/>
                        </a:spcBef>
                        <a:spcAft>
                          <a:spcPts val="0"/>
                        </a:spcAft>
                        <a:buClrTx/>
                        <a:buSzTx/>
                        <a:buFont typeface="Arial" panose="020B0604020202020204" pitchFamily="34" charset="0"/>
                        <a:buNone/>
                        <a:tabLst/>
                        <a:defRPr/>
                      </a:pPr>
                      <a:endParaRPr lang="el-GR" sz="1100" b="0" kern="120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 typeface="Arial" panose="020B0604020202020204" pitchFamily="34" charset="0"/>
                        <a:buNone/>
                        <a:tabLst/>
                        <a:defRPr/>
                      </a:pPr>
                      <a:r>
                        <a:rPr lang="en-US" sz="1100" b="1" kern="1200" dirty="0">
                          <a:solidFill>
                            <a:schemeClr val="tx1"/>
                          </a:solidFill>
                          <a:effectLst/>
                          <a:latin typeface="Times New Roman" panose="02020603050405020304" pitchFamily="18" charset="0"/>
                          <a:ea typeface="+mn-ea"/>
                          <a:cs typeface="Times New Roman" panose="02020603050405020304" pitchFamily="18" charset="0"/>
                        </a:rPr>
                        <a:t>Vitamin E</a:t>
                      </a:r>
                      <a:endParaRPr lang="en" sz="11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65506" marR="65506" marT="9098" marB="0">
                    <a:lnL>
                      <a:noFill/>
                    </a:lnL>
                    <a:lnR>
                      <a:noFill/>
                    </a:lnR>
                    <a:lnT w="12700" cap="flat" cmpd="sng" algn="ctr">
                      <a:solidFill>
                        <a:srgbClr val="000000"/>
                      </a:solidFill>
                      <a:prstDash val="solid"/>
                      <a:round/>
                      <a:headEnd type="none" w="med" len="med"/>
                      <a:tailEnd type="none" w="med" len="med"/>
                    </a:lnT>
                    <a:lnB>
                      <a:noFill/>
                    </a:lnB>
                    <a:solidFill>
                      <a:schemeClr val="accent2">
                        <a:lumMod val="20000"/>
                        <a:lumOff val="80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100" b="0" i="0" u="none" strike="noStrike" baseline="0" dirty="0">
                        <a:effectLst/>
                        <a:latin typeface="Times New Roman" panose="02020603050405020304" pitchFamily="18" charset="0"/>
                        <a:cs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sym typeface="Symbol" pitchFamily="2" charset="2"/>
                        </a:rPr>
                        <a:t></a:t>
                      </a:r>
                      <a:endParaRPr lang="el-GR" sz="1100" b="0" i="0" u="none" strike="noStrike" baseline="0" dirty="0">
                        <a:effectLst/>
                        <a:latin typeface="Times New Roman" panose="02020603050405020304" pitchFamily="18" charset="0"/>
                        <a:cs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Tx/>
                        <a:buNone/>
                        <a:tabLst/>
                        <a:defRPr/>
                      </a:pPr>
                      <a:endParaRPr lang="el-GR" sz="1100" b="0" i="0" u="none" strike="noStrike" baseline="0" dirty="0">
                        <a:effectLst/>
                        <a:latin typeface="Times New Roman" panose="02020603050405020304" pitchFamily="18" charset="0"/>
                        <a:cs typeface="Times New Roman" panose="02020603050405020304" pitchFamily="18" charset="0"/>
                      </a:endParaRPr>
                    </a:p>
                    <a:p>
                      <a:pPr algn="ctr" fontAlgn="t">
                        <a:spcBef>
                          <a:spcPts val="0"/>
                        </a:spcBef>
                        <a:spcAft>
                          <a:spcPts val="0"/>
                        </a:spcAft>
                      </a:pPr>
                      <a:endParaRPr lang="en-US" sz="1100" b="0" i="0" u="none" strike="noStrike" baseline="0" dirty="0">
                        <a:effectLst/>
                        <a:latin typeface="Times New Roman" panose="02020603050405020304" pitchFamily="18" charset="0"/>
                        <a:cs typeface="Times New Roman" panose="02020603050405020304" pitchFamily="18" charset="0"/>
                      </a:endParaRPr>
                    </a:p>
                    <a:p>
                      <a:pPr algn="ctr" fontAlgn="t">
                        <a:spcBef>
                          <a:spcPts val="0"/>
                        </a:spcBef>
                        <a:spcAft>
                          <a:spcPts val="0"/>
                        </a:spcAft>
                      </a:pPr>
                      <a:r>
                        <a:rPr lang="en-US" sz="1100" b="0" i="0" u="none" strike="noStrike"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b="0" i="0" u="none" strike="noStrike" baseline="0" dirty="0">
                        <a:effectLst/>
                        <a:latin typeface="Times New Roman" panose="02020603050405020304" pitchFamily="18" charset="0"/>
                        <a:cs typeface="Times New Roman" panose="02020603050405020304" pitchFamily="18" charset="0"/>
                      </a:endParaRPr>
                    </a:p>
                  </a:txBody>
                  <a:tcPr marL="65506" marR="65506" marT="9098" marB="0">
                    <a:lnL>
                      <a:noFill/>
                    </a:lnL>
                    <a:lnR>
                      <a:noFill/>
                    </a:lnR>
                    <a:lnT w="12700" cap="flat" cmpd="sng" algn="ctr">
                      <a:solidFill>
                        <a:srgbClr val="000000"/>
                      </a:solidFill>
                      <a:prstDash val="solid"/>
                      <a:round/>
                      <a:headEnd type="none" w="med" len="med"/>
                      <a:tailEnd type="none" w="med" len="med"/>
                    </a:lnT>
                    <a:lnB>
                      <a:noFill/>
                    </a:lnB>
                    <a:solidFill>
                      <a:schemeClr val="accent2">
                        <a:lumMod val="20000"/>
                        <a:lumOff val="80000"/>
                      </a:schemeClr>
                    </a:solidFill>
                  </a:tcPr>
                </a:tc>
                <a:tc>
                  <a:txBody>
                    <a:bodyPr/>
                    <a:lstStyle/>
                    <a:p>
                      <a:pPr algn="ctr" fontAlgn="t">
                        <a:spcBef>
                          <a:spcPts val="0"/>
                        </a:spcBef>
                        <a:spcAft>
                          <a:spcPts val="0"/>
                        </a:spcAft>
                      </a:pPr>
                      <a:endParaRPr lang="en-US" sz="1100" b="0" i="0" u="none" strike="noStrike" baseline="0" dirty="0">
                        <a:effectLst/>
                        <a:latin typeface="Times New Roman" panose="02020603050405020304" pitchFamily="18" charset="0"/>
                        <a:cs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sym typeface="Symbol" pitchFamily="2" charset="2"/>
                        </a:rPr>
                        <a:t></a:t>
                      </a:r>
                      <a:endParaRPr lang="en-US" sz="1100" b="0" i="0" u="none" strike="noStrike" baseline="0" dirty="0">
                        <a:effectLst/>
                        <a:latin typeface="Times New Roman" panose="02020603050405020304" pitchFamily="18" charset="0"/>
                        <a:cs typeface="Times New Roman" panose="02020603050405020304" pitchFamily="18" charset="0"/>
                      </a:endParaRPr>
                    </a:p>
                  </a:txBody>
                  <a:tcPr marL="65506" marR="65506" marT="9098" marB="0">
                    <a:lnL>
                      <a:noFill/>
                    </a:lnL>
                    <a:lnR>
                      <a:noFill/>
                    </a:lnR>
                    <a:lnT w="12700" cap="flat" cmpd="sng" algn="ctr">
                      <a:solidFill>
                        <a:srgbClr val="000000"/>
                      </a:solidFill>
                      <a:prstDash val="solid"/>
                      <a:round/>
                      <a:headEnd type="none" w="med" len="med"/>
                      <a:tailEnd type="none" w="med" len="med"/>
                    </a:lnT>
                    <a:lnB>
                      <a:noFill/>
                    </a:lnB>
                    <a:solidFill>
                      <a:schemeClr val="accent2">
                        <a:lumMod val="20000"/>
                        <a:lumOff val="80000"/>
                      </a:schemeClr>
                    </a:solidFill>
                  </a:tcPr>
                </a:tc>
                <a:tc>
                  <a:txBody>
                    <a:bodyPr/>
                    <a:lstStyle/>
                    <a:p>
                      <a:pPr algn="ctr" fontAlgn="t">
                        <a:spcBef>
                          <a:spcPts val="0"/>
                        </a:spcBef>
                        <a:spcAft>
                          <a:spcPts val="0"/>
                        </a:spcAft>
                      </a:pPr>
                      <a:endParaRPr lang="en-US" sz="1100" b="0" i="0" u="none" strike="noStrike" baseline="0" dirty="0">
                        <a:effectLst/>
                        <a:latin typeface="Times New Roman" panose="02020603050405020304" pitchFamily="18" charset="0"/>
                        <a:cs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sym typeface="Symbol" pitchFamily="2" charset="2"/>
                        </a:rPr>
                        <a:t></a:t>
                      </a:r>
                      <a:endParaRPr lang="en-US" sz="1100" b="1" i="0" u="none" strike="noStrike" baseline="0" dirty="0">
                        <a:effectLst/>
                        <a:latin typeface="Times New Roman" panose="02020603050405020304" pitchFamily="18" charset="0"/>
                        <a:cs typeface="Times New Roman" panose="02020603050405020304" pitchFamily="18" charset="0"/>
                      </a:endParaRPr>
                    </a:p>
                  </a:txBody>
                  <a:tcPr marL="65506" marR="65506" marT="9098" marB="0">
                    <a:lnL>
                      <a:noFill/>
                    </a:lnL>
                    <a:lnR>
                      <a:noFill/>
                    </a:lnR>
                    <a:lnT w="12700" cap="flat" cmpd="sng" algn="ctr">
                      <a:solidFill>
                        <a:srgbClr val="000000"/>
                      </a:solidFill>
                      <a:prstDash val="solid"/>
                      <a:round/>
                      <a:headEnd type="none" w="med" len="med"/>
                      <a:tailEnd type="none" w="med" len="med"/>
                    </a:lnT>
                    <a:lnB>
                      <a:noFill/>
                    </a:lnB>
                    <a:solidFill>
                      <a:schemeClr val="accent2">
                        <a:lumMod val="20000"/>
                        <a:lumOff val="80000"/>
                      </a:schemeClr>
                    </a:solidFill>
                  </a:tcPr>
                </a:tc>
                <a:tc>
                  <a:txBody>
                    <a:bodyPr/>
                    <a:lstStyle/>
                    <a:p>
                      <a:pPr algn="ctr" fontAlgn="t">
                        <a:spcBef>
                          <a:spcPts val="0"/>
                        </a:spcBef>
                        <a:spcAft>
                          <a:spcPts val="0"/>
                        </a:spcAft>
                      </a:pPr>
                      <a:endParaRPr lang="en-US" sz="1100" b="0" i="0" u="none" strike="noStrike" baseline="0" dirty="0">
                        <a:effectLst/>
                        <a:latin typeface="Times New Roman" panose="02020603050405020304" pitchFamily="18" charset="0"/>
                        <a:cs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1100" b="1" i="0" u="none" strike="noStrike" baseline="0" dirty="0">
                          <a:effectLst/>
                          <a:latin typeface="Times New Roman" panose="02020603050405020304" pitchFamily="18" charset="0"/>
                          <a:cs typeface="Times New Roman" panose="02020603050405020304" pitchFamily="18" charset="0"/>
                        </a:rPr>
                        <a:t>-</a:t>
                      </a:r>
                    </a:p>
                  </a:txBody>
                  <a:tcPr marL="65506" marR="65506" marT="9098" marB="0">
                    <a:lnL>
                      <a:noFill/>
                    </a:lnL>
                    <a:lnR>
                      <a:noFill/>
                    </a:lnR>
                    <a:lnT w="12700" cap="flat" cmpd="sng" algn="ctr">
                      <a:solidFill>
                        <a:srgbClr val="000000"/>
                      </a:solidFill>
                      <a:prstDash val="solid"/>
                      <a:round/>
                      <a:headEnd type="none" w="med" len="med"/>
                      <a:tailEnd type="none" w="med" len="med"/>
                    </a:lnT>
                    <a:lnB>
                      <a:noFill/>
                    </a:lnB>
                    <a:solidFill>
                      <a:schemeClr val="accent2">
                        <a:lumMod val="20000"/>
                        <a:lumOff val="80000"/>
                      </a:schemeClr>
                    </a:solidFill>
                  </a:tcPr>
                </a:tc>
                <a:tc>
                  <a:txBody>
                    <a:bodyPr/>
                    <a:lstStyle/>
                    <a:p>
                      <a:pPr algn="ctr" fontAlgn="t">
                        <a:spcBef>
                          <a:spcPts val="0"/>
                        </a:spcBef>
                        <a:spcAft>
                          <a:spcPts val="0"/>
                        </a:spcAft>
                      </a:pPr>
                      <a:endParaRPr lang="en-US" sz="1000" b="0" i="0" u="none" strike="noStrike" baseline="0" dirty="0">
                        <a:effectLst/>
                        <a:latin typeface="Times New Roman" panose="02020603050405020304" pitchFamily="18" charset="0"/>
                        <a:cs typeface="Times New Roman" panose="02020603050405020304" pitchFamily="18" charset="0"/>
                      </a:endParaRPr>
                    </a:p>
                    <a:p>
                      <a:pPr algn="ctr" fontAlgn="t">
                        <a:spcBef>
                          <a:spcPts val="0"/>
                        </a:spcBef>
                        <a:spcAft>
                          <a:spcPts val="0"/>
                        </a:spcAft>
                      </a:pPr>
                      <a:r>
                        <a:rPr lang="en-US" sz="1000" b="0" i="0" u="none" strike="noStrike" baseline="0" dirty="0">
                          <a:effectLst/>
                          <a:latin typeface="Times New Roman" panose="02020603050405020304" pitchFamily="18" charset="0"/>
                          <a:cs typeface="Times New Roman" panose="02020603050405020304" pitchFamily="18" charset="0"/>
                        </a:rPr>
                        <a:t>MASH + F ≥ 2</a:t>
                      </a:r>
                      <a:endParaRPr lang="el-GR" sz="1000" b="0" i="0" u="none" strike="noStrike" baseline="0" dirty="0">
                        <a:effectLst/>
                        <a:latin typeface="Times New Roman" panose="02020603050405020304" pitchFamily="18" charset="0"/>
                        <a:cs typeface="Times New Roman" panose="02020603050405020304" pitchFamily="18" charset="0"/>
                      </a:endParaRPr>
                    </a:p>
                    <a:p>
                      <a:pPr algn="ctr" fontAlgn="t">
                        <a:spcBef>
                          <a:spcPts val="0"/>
                        </a:spcBef>
                        <a:spcAft>
                          <a:spcPts val="0"/>
                        </a:spcAft>
                      </a:pPr>
                      <a:r>
                        <a:rPr lang="el-GR" sz="1000" b="0" i="0" u="none" strike="noStrike" baseline="0" dirty="0">
                          <a:effectLst/>
                          <a:latin typeface="Times New Roman" panose="02020603050405020304" pitchFamily="18" charset="0"/>
                          <a:cs typeface="Times New Roman" panose="02020603050405020304" pitchFamily="18" charset="0"/>
                        </a:rPr>
                        <a:t>(</a:t>
                      </a:r>
                      <a:r>
                        <a:rPr lang="en-US" sz="1000" b="0" i="1" u="none" strike="noStrike" baseline="0" dirty="0">
                          <a:effectLst/>
                          <a:latin typeface="Times New Roman" panose="02020603050405020304" pitchFamily="18" charset="0"/>
                          <a:cs typeface="Times New Roman" panose="02020603050405020304" pitchFamily="18" charset="0"/>
                        </a:rPr>
                        <a:t>off label</a:t>
                      </a:r>
                      <a:r>
                        <a:rPr lang="en-US" sz="1000" b="0" i="0" u="none" strike="noStrike" baseline="0" dirty="0">
                          <a:effectLst/>
                          <a:latin typeface="Times New Roman" panose="02020603050405020304" pitchFamily="18" charset="0"/>
                          <a:cs typeface="Times New Roman" panose="02020603050405020304" pitchFamily="18" charset="0"/>
                        </a:rPr>
                        <a:t>)</a:t>
                      </a:r>
                    </a:p>
                  </a:txBody>
                  <a:tcPr marL="65506" marR="65506" marT="9098" marB="0">
                    <a:lnL>
                      <a:noFill/>
                    </a:lnL>
                    <a:lnR>
                      <a:noFill/>
                    </a:lnR>
                    <a:lnT w="12700" cap="flat" cmpd="sng" algn="ctr">
                      <a:solidFill>
                        <a:srgbClr val="000000"/>
                      </a:solidFill>
                      <a:prstDash val="solid"/>
                      <a:round/>
                      <a:headEnd type="none" w="med" len="med"/>
                      <a:tailEnd type="none" w="med" len="med"/>
                    </a:lnT>
                    <a:lnB>
                      <a:noFill/>
                    </a:lnB>
                    <a:solidFill>
                      <a:schemeClr val="accent2">
                        <a:lumMod val="20000"/>
                        <a:lumOff val="80000"/>
                      </a:schemeClr>
                    </a:solidFill>
                  </a:tcPr>
                </a:tc>
                <a:tc>
                  <a:txBody>
                    <a:bodyPr/>
                    <a:lstStyle/>
                    <a:p>
                      <a:pPr algn="ctr" fontAlgn="t">
                        <a:spcBef>
                          <a:spcPts val="0"/>
                        </a:spcBef>
                        <a:spcAft>
                          <a:spcPts val="0"/>
                        </a:spcAft>
                      </a:pPr>
                      <a:endParaRPr lang="en-US" sz="1100" b="0" i="0" u="none" strike="noStrike" baseline="0" dirty="0">
                        <a:effectLst/>
                        <a:latin typeface="Times New Roman" panose="02020603050405020304" pitchFamily="18" charset="0"/>
                        <a:cs typeface="Times New Roman" panose="02020603050405020304" pitchFamily="18" charset="0"/>
                      </a:endParaRPr>
                    </a:p>
                    <a:p>
                      <a:pPr algn="ctr" fontAlgn="t">
                        <a:spcBef>
                          <a:spcPts val="0"/>
                        </a:spcBef>
                        <a:spcAft>
                          <a:spcPts val="0"/>
                        </a:spcAft>
                      </a:pPr>
                      <a:r>
                        <a:rPr lang="en-US" sz="1000" b="0" i="0" u="none" strike="noStrike" baseline="0" dirty="0">
                          <a:effectLst/>
                          <a:latin typeface="Times New Roman" panose="02020603050405020304" pitchFamily="18" charset="0"/>
                          <a:cs typeface="Times New Roman" panose="02020603050405020304" pitchFamily="18" charset="0"/>
                        </a:rPr>
                        <a:t>Anti-oxidant</a:t>
                      </a:r>
                    </a:p>
                  </a:txBody>
                  <a:tcPr marL="65506" marR="65506" marT="9098" marB="0">
                    <a:lnL>
                      <a:noFill/>
                    </a:lnL>
                    <a:lnR>
                      <a:noFill/>
                    </a:lnR>
                    <a:lnT w="12700" cap="flat" cmpd="sng" algn="ctr">
                      <a:solidFill>
                        <a:srgbClr val="000000"/>
                      </a:solidFill>
                      <a:prstDash val="solid"/>
                      <a:round/>
                      <a:headEnd type="none" w="med" len="med"/>
                      <a:tailEnd type="none" w="med" len="med"/>
                    </a:lnT>
                    <a:lnB>
                      <a:noFill/>
                    </a:lnB>
                    <a:solidFill>
                      <a:schemeClr val="accent2">
                        <a:lumMod val="20000"/>
                        <a:lumOff val="80000"/>
                      </a:schemeClr>
                    </a:solidFill>
                  </a:tcPr>
                </a:tc>
                <a:tc>
                  <a:txBody>
                    <a:bodyPr/>
                    <a:lstStyle/>
                    <a:p>
                      <a:pPr algn="ctr" fontAlgn="t">
                        <a:spcBef>
                          <a:spcPts val="0"/>
                        </a:spcBef>
                        <a:spcAft>
                          <a:spcPts val="0"/>
                        </a:spcAft>
                      </a:pPr>
                      <a:endParaRPr lang="en-US" sz="1100" b="0" i="0" u="none" strike="noStrike" baseline="0" dirty="0">
                        <a:effectLst/>
                        <a:latin typeface="Times New Roman" panose="02020603050405020304" pitchFamily="18" charset="0"/>
                        <a:cs typeface="Times New Roman" panose="02020603050405020304" pitchFamily="18" charset="0"/>
                      </a:endParaRPr>
                    </a:p>
                    <a:p>
                      <a:pPr algn="ctr" fontAlgn="t">
                        <a:spcBef>
                          <a:spcPts val="0"/>
                        </a:spcBef>
                        <a:spcAft>
                          <a:spcPts val="0"/>
                        </a:spcAft>
                      </a:pPr>
                      <a:r>
                        <a:rPr lang="en-US" sz="1000" b="0" i="0" u="none" strike="noStrike" baseline="0" dirty="0">
                          <a:effectLst/>
                          <a:latin typeface="Times New Roman" panose="02020603050405020304" pitchFamily="18" charset="0"/>
                          <a:cs typeface="Times New Roman" panose="02020603050405020304" pitchFamily="18" charset="0"/>
                        </a:rPr>
                        <a:t>All-cause mortality, prostate cancer</a:t>
                      </a:r>
                    </a:p>
                  </a:txBody>
                  <a:tcPr marL="65506" marR="65506" marT="9098" marB="0">
                    <a:lnL>
                      <a:noFill/>
                    </a:lnL>
                    <a:lnR>
                      <a:noFill/>
                    </a:lnR>
                    <a:lnT w="12700" cap="flat" cmpd="sng" algn="ctr">
                      <a:solidFill>
                        <a:srgbClr val="000000"/>
                      </a:solidFill>
                      <a:prstDash val="solid"/>
                      <a:round/>
                      <a:headEnd type="none" w="med" len="med"/>
                      <a:tailEnd type="none" w="med" len="med"/>
                    </a:lnT>
                    <a:lnB>
                      <a:noFill/>
                    </a:lnB>
                    <a:solidFill>
                      <a:schemeClr val="accent2">
                        <a:lumMod val="20000"/>
                        <a:lumOff val="80000"/>
                      </a:schemeClr>
                    </a:solidFill>
                  </a:tcPr>
                </a:tc>
                <a:extLst>
                  <a:ext uri="{0D108BD9-81ED-4DB2-BD59-A6C34878D82A}">
                    <a16:rowId xmlns:a16="http://schemas.microsoft.com/office/drawing/2014/main" val="2633992158"/>
                  </a:ext>
                </a:extLst>
              </a:tr>
              <a:tr h="855697">
                <a:tc>
                  <a:txBody>
                    <a:bodyPr/>
                    <a:lstStyle/>
                    <a:p>
                      <a:pPr marL="0" marR="0" lvl="0" indent="0" algn="ctr" defTabSz="914400" rtl="0" eaLnBrk="1" fontAlgn="t" latinLnBrk="0" hangingPunct="1">
                        <a:lnSpc>
                          <a:spcPct val="100000"/>
                        </a:lnSpc>
                        <a:spcBef>
                          <a:spcPts val="0"/>
                        </a:spcBef>
                        <a:spcAft>
                          <a:spcPts val="0"/>
                        </a:spcAft>
                        <a:buClrTx/>
                        <a:buSzTx/>
                        <a:buFont typeface="Arial" panose="020B0604020202020204" pitchFamily="34" charset="0"/>
                        <a:buNone/>
                        <a:tabLst/>
                        <a:defRPr/>
                      </a:pPr>
                      <a:endParaRPr lang="el-GR" sz="1100" b="0" kern="120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 typeface="Arial" panose="020B0604020202020204" pitchFamily="34" charset="0"/>
                        <a:buNone/>
                        <a:tabLst/>
                        <a:defRPr/>
                      </a:pPr>
                      <a:endParaRPr lang="en-US" sz="1100" b="1" kern="120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 typeface="Arial" panose="020B0604020202020204" pitchFamily="34" charset="0"/>
                        <a:buNone/>
                        <a:tabLst/>
                        <a:defRPr/>
                      </a:pPr>
                      <a:r>
                        <a:rPr lang="en-US" sz="1100" b="1" kern="1200" dirty="0">
                          <a:solidFill>
                            <a:schemeClr val="tx1"/>
                          </a:solidFill>
                          <a:effectLst/>
                          <a:latin typeface="Times New Roman" panose="02020603050405020304" pitchFamily="18" charset="0"/>
                          <a:ea typeface="+mn-ea"/>
                          <a:cs typeface="Times New Roman" panose="02020603050405020304" pitchFamily="18" charset="0"/>
                        </a:rPr>
                        <a:t>Pioglitazone</a:t>
                      </a:r>
                      <a:endParaRPr lang="en" sz="1100" b="1" kern="120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 typeface="Arial" panose="020B0604020202020204" pitchFamily="34" charset="0"/>
                        <a:buNone/>
                        <a:tabLst/>
                        <a:defRPr/>
                      </a:pPr>
                      <a:endParaRPr lang="el-GR" sz="1100" kern="120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 sz="1100" kern="1200" dirty="0">
                          <a:solidFill>
                            <a:schemeClr val="tx1"/>
                          </a:solidFill>
                          <a:effectLst/>
                          <a:latin typeface="Times New Roman" panose="02020603050405020304" pitchFamily="18" charset="0"/>
                          <a:ea typeface="+mn-ea"/>
                          <a:cs typeface="Times New Roman" panose="02020603050405020304" pitchFamily="18" charset="0"/>
                        </a:rPr>
                        <a:t> </a:t>
                      </a:r>
                    </a:p>
                  </a:txBody>
                  <a:tcPr marL="65506" marR="65506" marT="9098" marB="0">
                    <a:lnL>
                      <a:noFill/>
                    </a:lnL>
                    <a:lnR>
                      <a:noFill/>
                    </a:lnR>
                    <a:lnT>
                      <a:noFill/>
                    </a:lnT>
                    <a:lnB>
                      <a:noFill/>
                    </a:lnB>
                    <a:solidFill>
                      <a:schemeClr val="accent2">
                        <a:lumMod val="20000"/>
                        <a:lumOff val="80000"/>
                      </a:schemeClr>
                    </a:solidFill>
                  </a:tcPr>
                </a:tc>
                <a:tc>
                  <a:txBody>
                    <a:bodyPr/>
                    <a:lstStyle/>
                    <a:p>
                      <a:pPr algn="ctr" fontAlgn="t">
                        <a:spcBef>
                          <a:spcPts val="0"/>
                        </a:spcBef>
                        <a:spcAft>
                          <a:spcPts val="0"/>
                        </a:spcAft>
                      </a:pPr>
                      <a:endParaRPr lang="en-US" sz="1100" b="0" i="0" u="none" strike="noStrike" baseline="0" dirty="0">
                        <a:effectLst/>
                        <a:latin typeface="Times New Roman" panose="02020603050405020304" pitchFamily="18" charset="0"/>
                        <a:cs typeface="Times New Roman" panose="02020603050405020304" pitchFamily="18" charset="0"/>
                      </a:endParaRPr>
                    </a:p>
                    <a:p>
                      <a:pPr algn="ctr" fontAlgn="t">
                        <a:spcBef>
                          <a:spcPts val="0"/>
                        </a:spcBef>
                        <a:spcAft>
                          <a:spcPts val="0"/>
                        </a:spcAft>
                      </a:pPr>
                      <a:endParaRPr lang="en-US" sz="1100" b="1" i="0" u="none" strike="noStrike" baseline="0" dirty="0">
                        <a:effectLst/>
                        <a:latin typeface="Times New Roman" panose="02020603050405020304" pitchFamily="18" charset="0"/>
                        <a:cs typeface="Times New Roman" panose="02020603050405020304" pitchFamily="18" charset="0"/>
                      </a:endParaRPr>
                    </a:p>
                    <a:p>
                      <a:pPr algn="ctr" fontAlgn="t">
                        <a:spcBef>
                          <a:spcPts val="0"/>
                        </a:spcBef>
                        <a:spcAft>
                          <a:spcPts val="0"/>
                        </a:spcAft>
                      </a:pPr>
                      <a:r>
                        <a:rPr lang="en-US" sz="1200" b="1" kern="1200" dirty="0">
                          <a:solidFill>
                            <a:schemeClr val="tx1"/>
                          </a:solidFill>
                          <a:effectLst/>
                          <a:latin typeface="+mn-lt"/>
                          <a:ea typeface="+mn-ea"/>
                          <a:cs typeface="+mn-cs"/>
                          <a:sym typeface="Symbol" pitchFamily="2" charset="2"/>
                        </a:rPr>
                        <a:t></a:t>
                      </a:r>
                      <a:r>
                        <a:rPr lang="el-GR" sz="1100" b="1" dirty="0">
                          <a:effectLst/>
                        </a:rPr>
                        <a:t> </a:t>
                      </a:r>
                      <a:endParaRPr lang="en-US" sz="1100" b="1" i="0" u="none" strike="noStrike" baseline="0" dirty="0">
                        <a:effectLst/>
                        <a:latin typeface="Times New Roman" panose="02020603050405020304" pitchFamily="18" charset="0"/>
                        <a:cs typeface="Times New Roman" panose="02020603050405020304" pitchFamily="18" charset="0"/>
                      </a:endParaRPr>
                    </a:p>
                  </a:txBody>
                  <a:tcPr marL="65506" marR="65506" marT="9098" marB="0">
                    <a:lnL>
                      <a:noFill/>
                    </a:lnL>
                    <a:lnR>
                      <a:noFill/>
                    </a:lnR>
                    <a:lnT>
                      <a:noFill/>
                    </a:lnT>
                    <a:lnB>
                      <a:noFill/>
                    </a:lnB>
                    <a:solidFill>
                      <a:schemeClr val="accent2">
                        <a:lumMod val="20000"/>
                        <a:lumOff val="80000"/>
                      </a:schemeClr>
                    </a:solidFill>
                  </a:tcPr>
                </a:tc>
                <a:tc>
                  <a:txBody>
                    <a:bodyPr/>
                    <a:lstStyle/>
                    <a:p>
                      <a:pPr algn="ctr" fontAlgn="t">
                        <a:spcBef>
                          <a:spcPts val="0"/>
                        </a:spcBef>
                        <a:spcAft>
                          <a:spcPts val="0"/>
                        </a:spcAft>
                      </a:pPr>
                      <a:endParaRPr lang="en-US" sz="1100" b="0" i="0" u="none" strike="noStrike" baseline="0" dirty="0">
                        <a:effectLst/>
                        <a:latin typeface="Times New Roman" panose="02020603050405020304" pitchFamily="18" charset="0"/>
                        <a:cs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Tx/>
                        <a:buNone/>
                        <a:tabLst/>
                        <a:defRPr/>
                      </a:pPr>
                      <a:endParaRPr lang="en-US" sz="1100" b="0" i="0" u="none" strike="noStrike" baseline="0" dirty="0">
                        <a:effectLst/>
                        <a:latin typeface="Times New Roman" panose="02020603050405020304" pitchFamily="18" charset="0"/>
                        <a:cs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sym typeface="Symbol" pitchFamily="2" charset="2"/>
                        </a:rPr>
                        <a:t></a:t>
                      </a:r>
                      <a:endParaRPr lang="en-US" sz="1100" b="1" i="0" u="none" strike="noStrike" baseline="0" dirty="0">
                        <a:effectLst/>
                        <a:latin typeface="Times New Roman" panose="02020603050405020304" pitchFamily="18" charset="0"/>
                        <a:cs typeface="Times New Roman" panose="02020603050405020304" pitchFamily="18" charset="0"/>
                      </a:endParaRPr>
                    </a:p>
                  </a:txBody>
                  <a:tcPr marL="65506" marR="65506" marT="9098" marB="0">
                    <a:lnL>
                      <a:noFill/>
                    </a:lnL>
                    <a:lnR>
                      <a:noFill/>
                    </a:lnR>
                    <a:lnT>
                      <a:noFill/>
                    </a:lnT>
                    <a:lnB>
                      <a:noFill/>
                    </a:lnB>
                    <a:solidFill>
                      <a:schemeClr val="accent2">
                        <a:lumMod val="20000"/>
                        <a:lumOff val="80000"/>
                      </a:schemeClr>
                    </a:solidFill>
                  </a:tcPr>
                </a:tc>
                <a:tc>
                  <a:txBody>
                    <a:bodyPr/>
                    <a:lstStyle/>
                    <a:p>
                      <a:pPr algn="ctr" fontAlgn="t">
                        <a:spcBef>
                          <a:spcPts val="0"/>
                        </a:spcBef>
                        <a:spcAft>
                          <a:spcPts val="0"/>
                        </a:spcAft>
                      </a:pPr>
                      <a:endParaRPr lang="en-US" sz="1100" b="0" i="0" u="none" strike="noStrike" baseline="0" dirty="0">
                        <a:effectLst/>
                        <a:latin typeface="Times New Roman" panose="02020603050405020304" pitchFamily="18" charset="0"/>
                        <a:cs typeface="Times New Roman" panose="02020603050405020304" pitchFamily="18" charset="0"/>
                      </a:endParaRPr>
                    </a:p>
                    <a:p>
                      <a:pPr algn="ctr" fontAlgn="t">
                        <a:spcBef>
                          <a:spcPts val="0"/>
                        </a:spcBef>
                        <a:spcAft>
                          <a:spcPts val="0"/>
                        </a:spcAft>
                      </a:pPr>
                      <a:endParaRPr lang="en-US" sz="1100" b="0" i="0" u="none" strike="noStrike" baseline="0" dirty="0">
                        <a:effectLst/>
                        <a:latin typeface="Times New Roman" panose="02020603050405020304" pitchFamily="18" charset="0"/>
                        <a:cs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sym typeface="Symbol" pitchFamily="2" charset="2"/>
                        </a:rPr>
                        <a:t></a:t>
                      </a:r>
                      <a:endParaRPr lang="en-US" sz="1100" b="1" i="0" u="none" strike="noStrike" baseline="0" dirty="0">
                        <a:effectLst/>
                        <a:latin typeface="Times New Roman" panose="02020603050405020304" pitchFamily="18" charset="0"/>
                        <a:cs typeface="Times New Roman" panose="02020603050405020304" pitchFamily="18" charset="0"/>
                      </a:endParaRPr>
                    </a:p>
                  </a:txBody>
                  <a:tcPr marL="65506" marR="65506" marT="9098" marB="0">
                    <a:lnL>
                      <a:noFill/>
                    </a:lnL>
                    <a:lnR>
                      <a:noFill/>
                    </a:lnR>
                    <a:lnT>
                      <a:noFill/>
                    </a:lnT>
                    <a:lnB>
                      <a:noFill/>
                    </a:lnB>
                    <a:solidFill>
                      <a:schemeClr val="accent2">
                        <a:lumMod val="20000"/>
                        <a:lumOff val="80000"/>
                      </a:schemeClr>
                    </a:solidFill>
                  </a:tcPr>
                </a:tc>
                <a:tc>
                  <a:txBody>
                    <a:bodyPr/>
                    <a:lstStyle/>
                    <a:p>
                      <a:pPr algn="ctr" fontAlgn="t">
                        <a:spcBef>
                          <a:spcPts val="0"/>
                        </a:spcBef>
                        <a:spcAft>
                          <a:spcPts val="0"/>
                        </a:spcAft>
                      </a:pPr>
                      <a:endParaRPr lang="en-US" sz="1100" b="0" i="0" u="none" strike="noStrike" baseline="0" dirty="0">
                        <a:effectLst/>
                        <a:latin typeface="Times New Roman" panose="02020603050405020304" pitchFamily="18" charset="0"/>
                        <a:cs typeface="Times New Roman" panose="02020603050405020304" pitchFamily="18" charset="0"/>
                      </a:endParaRPr>
                    </a:p>
                    <a:p>
                      <a:pPr algn="ctr" fontAlgn="t">
                        <a:spcBef>
                          <a:spcPts val="0"/>
                        </a:spcBef>
                        <a:spcAft>
                          <a:spcPts val="0"/>
                        </a:spcAft>
                      </a:pPr>
                      <a:endParaRPr lang="en-US" sz="1100" b="0" i="0" u="none" strike="noStrike" baseline="0" dirty="0">
                        <a:effectLst/>
                        <a:latin typeface="Times New Roman" panose="02020603050405020304" pitchFamily="18" charset="0"/>
                        <a:cs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sym typeface="Symbol" pitchFamily="2" charset="2"/>
                        </a:rPr>
                        <a:t></a:t>
                      </a:r>
                      <a:endParaRPr lang="en-US" sz="1100" b="1" i="0" u="none" strike="noStrike" baseline="0" dirty="0">
                        <a:effectLst/>
                        <a:latin typeface="Times New Roman" panose="02020603050405020304" pitchFamily="18" charset="0"/>
                        <a:cs typeface="Times New Roman" panose="02020603050405020304" pitchFamily="18" charset="0"/>
                      </a:endParaRPr>
                    </a:p>
                  </a:txBody>
                  <a:tcPr marL="65506" marR="65506" marT="9098" marB="0">
                    <a:lnL>
                      <a:noFill/>
                    </a:lnL>
                    <a:lnR>
                      <a:noFill/>
                    </a:lnR>
                    <a:lnT>
                      <a:noFill/>
                    </a:lnT>
                    <a:lnB>
                      <a:noFill/>
                    </a:lnB>
                    <a:solidFill>
                      <a:schemeClr val="accent2">
                        <a:lumMod val="20000"/>
                        <a:lumOff val="80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000" b="0" i="0" u="none" strike="noStrike" baseline="0" dirty="0">
                        <a:effectLst/>
                        <a:latin typeface="Times New Roman" panose="02020603050405020304" pitchFamily="18" charset="0"/>
                        <a:cs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Tx/>
                        <a:buNone/>
                        <a:tabLst/>
                        <a:defRPr/>
                      </a:pPr>
                      <a:endParaRPr lang="en-US" sz="1000" b="0" i="0" u="none" strike="noStrike" baseline="0" dirty="0">
                        <a:effectLst/>
                        <a:latin typeface="Times New Roman" panose="02020603050405020304" pitchFamily="18" charset="0"/>
                        <a:cs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1000" b="0" i="0" u="none" strike="noStrike" baseline="0" dirty="0">
                          <a:effectLst/>
                          <a:latin typeface="Times New Roman" panose="02020603050405020304" pitchFamily="18" charset="0"/>
                          <a:cs typeface="Times New Roman" panose="02020603050405020304" pitchFamily="18" charset="0"/>
                        </a:rPr>
                        <a:t>MASH + F ≥ 2</a:t>
                      </a:r>
                    </a:p>
                    <a:p>
                      <a:pPr marL="0" marR="0" lvl="0" indent="0" algn="ctr" defTabSz="914400" rtl="0" eaLnBrk="1" fontAlgn="t" latinLnBrk="0" hangingPunct="1">
                        <a:lnSpc>
                          <a:spcPct val="100000"/>
                        </a:lnSpc>
                        <a:spcBef>
                          <a:spcPts val="0"/>
                        </a:spcBef>
                        <a:spcAft>
                          <a:spcPts val="0"/>
                        </a:spcAft>
                        <a:buClrTx/>
                        <a:buSzTx/>
                        <a:buFontTx/>
                        <a:buNone/>
                        <a:tabLst/>
                        <a:defRPr/>
                      </a:pPr>
                      <a:r>
                        <a:rPr lang="el-GR" sz="1000" b="0" i="0" u="none" strike="noStrike" baseline="0" dirty="0">
                          <a:effectLst/>
                          <a:latin typeface="Times New Roman" panose="02020603050405020304" pitchFamily="18" charset="0"/>
                          <a:cs typeface="Times New Roman" panose="02020603050405020304" pitchFamily="18" charset="0"/>
                        </a:rPr>
                        <a:t>(</a:t>
                      </a:r>
                      <a:r>
                        <a:rPr lang="en-US" sz="1000" b="0" i="1" u="none" strike="noStrike" baseline="0" dirty="0">
                          <a:effectLst/>
                          <a:latin typeface="Times New Roman" panose="02020603050405020304" pitchFamily="18" charset="0"/>
                          <a:cs typeface="Times New Roman" panose="02020603050405020304" pitchFamily="18" charset="0"/>
                        </a:rPr>
                        <a:t>off label</a:t>
                      </a:r>
                      <a:r>
                        <a:rPr lang="en-US" sz="1000" b="0" i="0" u="none" strike="noStrike" baseline="0" dirty="0">
                          <a:effectLst/>
                          <a:latin typeface="Times New Roman" panose="02020603050405020304" pitchFamily="18" charset="0"/>
                          <a:cs typeface="Times New Roman" panose="02020603050405020304" pitchFamily="18" charset="0"/>
                        </a:rPr>
                        <a:t>)</a:t>
                      </a:r>
                    </a:p>
                    <a:p>
                      <a:pPr marL="0" marR="0" lvl="0" indent="0" algn="ctr" defTabSz="914400" rtl="0" eaLnBrk="1" fontAlgn="t" latinLnBrk="0" hangingPunct="1">
                        <a:lnSpc>
                          <a:spcPct val="100000"/>
                        </a:lnSpc>
                        <a:spcBef>
                          <a:spcPts val="0"/>
                        </a:spcBef>
                        <a:spcAft>
                          <a:spcPts val="0"/>
                        </a:spcAft>
                        <a:buClrTx/>
                        <a:buSzTx/>
                        <a:buFontTx/>
                        <a:buNone/>
                        <a:tabLst/>
                        <a:defRPr/>
                      </a:pPr>
                      <a:endParaRPr lang="en-US" sz="1000" b="0" i="0" u="none" strike="noStrike" baseline="0" dirty="0">
                        <a:effectLst/>
                        <a:latin typeface="Times New Roman" panose="02020603050405020304" pitchFamily="18" charset="0"/>
                        <a:cs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Tx/>
                        <a:buNone/>
                        <a:tabLst/>
                        <a:defRPr/>
                      </a:pPr>
                      <a:endParaRPr lang="en-US" sz="1000" b="0" i="0" u="none" strike="noStrike" baseline="0" dirty="0">
                        <a:effectLst/>
                        <a:latin typeface="Times New Roman" panose="02020603050405020304" pitchFamily="18" charset="0"/>
                        <a:cs typeface="Times New Roman" panose="02020603050405020304" pitchFamily="18" charset="0"/>
                      </a:endParaRPr>
                    </a:p>
                    <a:p>
                      <a:pPr algn="ctr" fontAlgn="t">
                        <a:spcBef>
                          <a:spcPts val="0"/>
                        </a:spcBef>
                        <a:spcAft>
                          <a:spcPts val="0"/>
                        </a:spcAft>
                      </a:pPr>
                      <a:endParaRPr lang="en-US" sz="1000" b="0" i="0" u="none" strike="noStrike" baseline="0" dirty="0">
                        <a:effectLst/>
                        <a:latin typeface="Times New Roman" panose="02020603050405020304" pitchFamily="18" charset="0"/>
                        <a:cs typeface="Times New Roman" panose="02020603050405020304" pitchFamily="18" charset="0"/>
                      </a:endParaRPr>
                    </a:p>
                  </a:txBody>
                  <a:tcPr marL="65506" marR="65506" marT="9098" marB="0">
                    <a:lnL>
                      <a:noFill/>
                    </a:lnL>
                    <a:lnR>
                      <a:noFill/>
                    </a:lnR>
                    <a:lnT>
                      <a:noFill/>
                    </a:lnT>
                    <a:lnB>
                      <a:noFill/>
                    </a:lnB>
                    <a:solidFill>
                      <a:schemeClr val="accent2">
                        <a:lumMod val="20000"/>
                        <a:lumOff val="80000"/>
                      </a:schemeClr>
                    </a:solidFill>
                  </a:tcPr>
                </a:tc>
                <a:tc>
                  <a:txBody>
                    <a:bodyPr/>
                    <a:lstStyle/>
                    <a:p>
                      <a:pPr algn="ctr" fontAlgn="t">
                        <a:spcBef>
                          <a:spcPts val="0"/>
                        </a:spcBef>
                        <a:spcAft>
                          <a:spcPts val="0"/>
                        </a:spcAft>
                      </a:pPr>
                      <a:endParaRPr lang="en-US" sz="1100" b="0" i="0" u="none" strike="noStrike" baseline="0" dirty="0">
                        <a:effectLst/>
                        <a:latin typeface="Times New Roman" panose="02020603050405020304" pitchFamily="18" charset="0"/>
                        <a:cs typeface="Times New Roman" panose="02020603050405020304" pitchFamily="18" charset="0"/>
                      </a:endParaRPr>
                    </a:p>
                    <a:p>
                      <a:pPr algn="ctr" fontAlgn="t">
                        <a:spcBef>
                          <a:spcPts val="0"/>
                        </a:spcBef>
                        <a:spcAft>
                          <a:spcPts val="0"/>
                        </a:spcAft>
                      </a:pPr>
                      <a:endParaRPr lang="en-US" sz="1100" b="0" i="0" u="none" strike="noStrike" baseline="0" dirty="0">
                        <a:effectLst/>
                        <a:latin typeface="Times New Roman" panose="02020603050405020304" pitchFamily="18" charset="0"/>
                        <a:cs typeface="Times New Roman" panose="02020603050405020304" pitchFamily="18" charset="0"/>
                      </a:endParaRPr>
                    </a:p>
                    <a:p>
                      <a:pPr algn="ctr" fontAlgn="t">
                        <a:spcBef>
                          <a:spcPts val="0"/>
                        </a:spcBef>
                        <a:spcAft>
                          <a:spcPts val="0"/>
                        </a:spcAft>
                      </a:pPr>
                      <a:r>
                        <a:rPr lang="en-US" sz="1000" b="1" kern="1200" dirty="0">
                          <a:solidFill>
                            <a:schemeClr val="tx1"/>
                          </a:solidFill>
                          <a:effectLst/>
                          <a:latin typeface="+mn-lt"/>
                          <a:ea typeface="+mn-ea"/>
                          <a:cs typeface="+mn-cs"/>
                          <a:sym typeface="Symbol" pitchFamily="2" charset="2"/>
                        </a:rPr>
                        <a:t> </a:t>
                      </a:r>
                      <a:r>
                        <a:rPr lang="en-US" sz="1000" b="0" i="0" u="none" strike="noStrike" baseline="0" dirty="0">
                          <a:effectLst/>
                          <a:latin typeface="Times New Roman" panose="02020603050405020304" pitchFamily="18" charset="0"/>
                          <a:cs typeface="Times New Roman" panose="02020603050405020304" pitchFamily="18" charset="0"/>
                        </a:rPr>
                        <a:t>CV events</a:t>
                      </a:r>
                    </a:p>
                  </a:txBody>
                  <a:tcPr marL="65506" marR="65506" marT="9098" marB="0">
                    <a:lnL>
                      <a:noFill/>
                    </a:lnL>
                    <a:lnR>
                      <a:noFill/>
                    </a:lnR>
                    <a:lnT>
                      <a:noFill/>
                    </a:lnT>
                    <a:lnB>
                      <a:noFill/>
                    </a:lnB>
                    <a:solidFill>
                      <a:schemeClr val="accent2">
                        <a:lumMod val="20000"/>
                        <a:lumOff val="80000"/>
                      </a:schemeClr>
                    </a:solidFill>
                  </a:tcPr>
                </a:tc>
                <a:tc>
                  <a:txBody>
                    <a:bodyPr/>
                    <a:lstStyle/>
                    <a:p>
                      <a:pPr algn="ctr" fontAlgn="t">
                        <a:spcBef>
                          <a:spcPts val="0"/>
                        </a:spcBef>
                        <a:spcAft>
                          <a:spcPts val="0"/>
                        </a:spcAft>
                      </a:pPr>
                      <a:endParaRPr lang="en-US" sz="1100" b="0" i="0" u="none" strike="noStrike" baseline="0" dirty="0">
                        <a:effectLst/>
                        <a:latin typeface="Times New Roman" panose="02020603050405020304" pitchFamily="18" charset="0"/>
                        <a:cs typeface="Times New Roman" panose="02020603050405020304" pitchFamily="18" charset="0"/>
                      </a:endParaRPr>
                    </a:p>
                    <a:p>
                      <a:pPr algn="ctr" fontAlgn="t">
                        <a:spcBef>
                          <a:spcPts val="0"/>
                        </a:spcBef>
                        <a:spcAft>
                          <a:spcPts val="0"/>
                        </a:spcAft>
                      </a:pPr>
                      <a:endParaRPr lang="en-US" sz="1000" b="0" i="0" u="none" strike="noStrike" baseline="0" dirty="0">
                        <a:effectLst/>
                        <a:latin typeface="Times New Roman" panose="02020603050405020304" pitchFamily="18" charset="0"/>
                        <a:cs typeface="Times New Roman" panose="02020603050405020304" pitchFamily="18" charset="0"/>
                      </a:endParaRPr>
                    </a:p>
                    <a:p>
                      <a:pPr algn="ctr" fontAlgn="t">
                        <a:spcBef>
                          <a:spcPts val="0"/>
                        </a:spcBef>
                        <a:spcAft>
                          <a:spcPts val="0"/>
                        </a:spcAft>
                      </a:pPr>
                      <a:r>
                        <a:rPr lang="el-GR" sz="1200" b="1" kern="1200" dirty="0">
                          <a:solidFill>
                            <a:schemeClr val="tx1"/>
                          </a:solidFill>
                          <a:effectLst/>
                          <a:latin typeface="+mn-lt"/>
                          <a:ea typeface="+mn-ea"/>
                          <a:cs typeface="+mn-cs"/>
                          <a:sym typeface="Symbol" pitchFamily="2" charset="2"/>
                        </a:rPr>
                        <a:t></a:t>
                      </a:r>
                      <a:r>
                        <a:rPr lang="el-GR" sz="1000" dirty="0">
                          <a:effectLst/>
                        </a:rPr>
                        <a:t> </a:t>
                      </a:r>
                      <a:r>
                        <a:rPr lang="en-US" sz="1000" b="0" i="0" u="none" strike="noStrike" baseline="0" dirty="0">
                          <a:effectLst/>
                          <a:latin typeface="Times New Roman" panose="02020603050405020304" pitchFamily="18" charset="0"/>
                          <a:cs typeface="Times New Roman" panose="02020603050405020304" pitchFamily="18" charset="0"/>
                        </a:rPr>
                        <a:t>Weight, edema, heart failure, bone fractures</a:t>
                      </a:r>
                    </a:p>
                  </a:txBody>
                  <a:tcPr marL="65506" marR="65506" marT="9098" marB="0">
                    <a:lnL>
                      <a:noFill/>
                    </a:lnL>
                    <a:lnR>
                      <a:noFill/>
                    </a:lnR>
                    <a:lnT>
                      <a:noFill/>
                    </a:lnT>
                    <a:lnB>
                      <a:noFill/>
                    </a:lnB>
                    <a:solidFill>
                      <a:schemeClr val="accent2">
                        <a:lumMod val="20000"/>
                        <a:lumOff val="80000"/>
                      </a:schemeClr>
                    </a:solidFill>
                  </a:tcPr>
                </a:tc>
                <a:extLst>
                  <a:ext uri="{0D108BD9-81ED-4DB2-BD59-A6C34878D82A}">
                    <a16:rowId xmlns:a16="http://schemas.microsoft.com/office/drawing/2014/main" val="1828039190"/>
                  </a:ext>
                </a:extLst>
              </a:tr>
              <a:tr h="855697">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l-GR" sz="1100" kern="120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Times New Roman" panose="02020603050405020304" pitchFamily="18" charset="0"/>
                          <a:ea typeface="+mn-ea"/>
                          <a:cs typeface="Times New Roman" panose="02020603050405020304" pitchFamily="18" charset="0"/>
                        </a:rPr>
                        <a:t>GLP-1RAs</a:t>
                      </a:r>
                      <a:endParaRPr lang="en" sz="1100" b="1" kern="1200" dirty="0">
                        <a:solidFill>
                          <a:schemeClr val="tx1"/>
                        </a:solidFill>
                        <a:effectLst/>
                        <a:latin typeface="Times New Roman" panose="02020603050405020304" pitchFamily="18" charset="0"/>
                        <a:ea typeface="+mn-ea"/>
                        <a:cs typeface="Times New Roman" panose="02020603050405020304" pitchFamily="18" charset="0"/>
                      </a:endParaRPr>
                    </a:p>
                    <a:p>
                      <a:pPr algn="ctr" fontAlgn="t">
                        <a:spcBef>
                          <a:spcPts val="0"/>
                        </a:spcBef>
                        <a:spcAft>
                          <a:spcPts val="0"/>
                        </a:spcAft>
                      </a:pPr>
                      <a:endParaRPr lang="en-US" sz="1100" b="0" i="0" u="none" strike="noStrike" dirty="0">
                        <a:effectLst/>
                        <a:latin typeface="Times New Roman" panose="02020603050405020304" pitchFamily="18" charset="0"/>
                        <a:cs typeface="Times New Roman" panose="02020603050405020304" pitchFamily="18" charset="0"/>
                      </a:endParaRPr>
                    </a:p>
                  </a:txBody>
                  <a:tcPr marL="65506" marR="65506" marT="9098" marB="0">
                    <a:lnL>
                      <a:noFill/>
                    </a:lnL>
                    <a:lnR>
                      <a:noFill/>
                    </a:lnR>
                    <a:lnT>
                      <a:noFill/>
                    </a:lnT>
                    <a:lnB>
                      <a:noFill/>
                    </a:lnB>
                    <a:solidFill>
                      <a:schemeClr val="accent2">
                        <a:lumMod val="20000"/>
                        <a:lumOff val="80000"/>
                      </a:schemeClr>
                    </a:solidFill>
                  </a:tcPr>
                </a:tc>
                <a:tc>
                  <a:txBody>
                    <a:bodyPr/>
                    <a:lstStyle/>
                    <a:p>
                      <a:pPr algn="ctr" fontAlgn="t">
                        <a:spcBef>
                          <a:spcPts val="0"/>
                        </a:spcBef>
                        <a:spcAft>
                          <a:spcPts val="0"/>
                        </a:spcAft>
                      </a:pPr>
                      <a:endParaRPr lang="en-US" sz="1100" b="0" i="0" u="none" strike="noStrike" baseline="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sym typeface="Symbol" pitchFamily="2" charset="2"/>
                        </a:rPr>
                        <a:t></a:t>
                      </a:r>
                      <a:r>
                        <a:rPr lang="en-US" sz="1100" b="0" i="0" u="none" strike="noStrike"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b="0" i="0" u="none" strike="noStrike" baseline="0" dirty="0">
                        <a:effectLst/>
                        <a:latin typeface="Times New Roman" panose="02020603050405020304" pitchFamily="18" charset="0"/>
                        <a:cs typeface="Times New Roman" panose="02020603050405020304" pitchFamily="18" charset="0"/>
                      </a:endParaRPr>
                    </a:p>
                  </a:txBody>
                  <a:tcPr marL="65506" marR="65506" marT="9098" marB="0">
                    <a:lnL>
                      <a:noFill/>
                    </a:lnL>
                    <a:lnR>
                      <a:noFill/>
                    </a:lnR>
                    <a:lnT>
                      <a:noFill/>
                    </a:lnT>
                    <a:lnB>
                      <a:noFill/>
                    </a:lnB>
                    <a:solidFill>
                      <a:schemeClr val="accent2">
                        <a:lumMod val="20000"/>
                        <a:lumOff val="80000"/>
                      </a:schemeClr>
                    </a:solidFill>
                  </a:tcPr>
                </a:tc>
                <a:tc>
                  <a:txBody>
                    <a:bodyPr/>
                    <a:lstStyle/>
                    <a:p>
                      <a:pPr algn="ctr" fontAlgn="t">
                        <a:spcBef>
                          <a:spcPts val="0"/>
                        </a:spcBef>
                        <a:spcAft>
                          <a:spcPts val="0"/>
                        </a:spcAft>
                      </a:pPr>
                      <a:endParaRPr lang="en-US" sz="1100" b="0" i="0" u="none" strike="noStrike" baseline="0" dirty="0">
                        <a:effectLst/>
                        <a:latin typeface="Times New Roman" panose="02020603050405020304" pitchFamily="18" charset="0"/>
                        <a:cs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sym typeface="Symbol" pitchFamily="2" charset="2"/>
                        </a:rPr>
                        <a:t></a:t>
                      </a:r>
                      <a:endParaRPr lang="el-GR" sz="1100" b="0" i="0" u="none" strike="noStrike" baseline="0" dirty="0">
                        <a:effectLst/>
                        <a:latin typeface="Times New Roman" panose="02020603050405020304" pitchFamily="18" charset="0"/>
                        <a:cs typeface="Times New Roman" panose="02020603050405020304" pitchFamily="18" charset="0"/>
                      </a:endParaRPr>
                    </a:p>
                  </a:txBody>
                  <a:tcPr marL="65506" marR="65506" marT="9098" marB="0">
                    <a:lnL>
                      <a:noFill/>
                    </a:lnL>
                    <a:lnR>
                      <a:noFill/>
                    </a:lnR>
                    <a:lnT>
                      <a:noFill/>
                    </a:lnT>
                    <a:lnB>
                      <a:noFill/>
                    </a:lnB>
                    <a:solidFill>
                      <a:schemeClr val="accent2">
                        <a:lumMod val="20000"/>
                        <a:lumOff val="80000"/>
                      </a:schemeClr>
                    </a:solidFill>
                  </a:tcPr>
                </a:tc>
                <a:tc>
                  <a:txBody>
                    <a:bodyPr/>
                    <a:lstStyle/>
                    <a:p>
                      <a:pPr algn="ctr" fontAlgn="t">
                        <a:spcBef>
                          <a:spcPts val="0"/>
                        </a:spcBef>
                        <a:spcAft>
                          <a:spcPts val="0"/>
                        </a:spcAft>
                      </a:pPr>
                      <a:endParaRPr lang="en-US" sz="1100" b="0" i="0" u="none" strike="noStrike" baseline="0" dirty="0">
                        <a:effectLst/>
                        <a:latin typeface="Times New Roman" panose="02020603050405020304" pitchFamily="18" charset="0"/>
                        <a:cs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sym typeface="Symbol" pitchFamily="2" charset="2"/>
                        </a:rPr>
                        <a:t></a:t>
                      </a:r>
                      <a:endParaRPr lang="en-US" sz="1100" b="1" i="0" u="none" strike="noStrike" baseline="0" dirty="0">
                        <a:effectLst/>
                        <a:latin typeface="Times New Roman" panose="02020603050405020304" pitchFamily="18" charset="0"/>
                        <a:cs typeface="Times New Roman" panose="02020603050405020304" pitchFamily="18" charset="0"/>
                      </a:endParaRPr>
                    </a:p>
                    <a:p>
                      <a:pPr algn="ctr" fontAlgn="t">
                        <a:spcBef>
                          <a:spcPts val="0"/>
                        </a:spcBef>
                        <a:spcAft>
                          <a:spcPts val="0"/>
                        </a:spcAft>
                      </a:pPr>
                      <a:endParaRPr lang="en-US" sz="1100" b="0" i="0" u="none" strike="noStrike" baseline="0" dirty="0">
                        <a:effectLst/>
                        <a:latin typeface="Times New Roman" panose="02020603050405020304" pitchFamily="18" charset="0"/>
                        <a:cs typeface="Times New Roman" panose="02020603050405020304" pitchFamily="18" charset="0"/>
                      </a:endParaRPr>
                    </a:p>
                  </a:txBody>
                  <a:tcPr marL="65506" marR="65506" marT="9098" marB="0">
                    <a:lnL>
                      <a:noFill/>
                    </a:lnL>
                    <a:lnR>
                      <a:noFill/>
                    </a:lnR>
                    <a:lnT>
                      <a:noFill/>
                    </a:lnT>
                    <a:lnB>
                      <a:noFill/>
                    </a:lnB>
                    <a:solidFill>
                      <a:schemeClr val="accent2">
                        <a:lumMod val="20000"/>
                        <a:lumOff val="80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100" b="1" i="0" u="none" strike="noStrike" baseline="0" dirty="0">
                        <a:effectLst/>
                        <a:latin typeface="Times New Roman" panose="02020603050405020304" pitchFamily="18" charset="0"/>
                        <a:cs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sym typeface="Symbol" pitchFamily="2" charset="2"/>
                        </a:rPr>
                        <a:t></a:t>
                      </a:r>
                      <a:endParaRPr lang="en-US" sz="1100" b="0" i="0" u="none" strike="noStrike" baseline="0" dirty="0">
                        <a:effectLst/>
                        <a:latin typeface="Times New Roman" panose="02020603050405020304" pitchFamily="18" charset="0"/>
                        <a:cs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Tx/>
                        <a:buNone/>
                        <a:tabLst/>
                        <a:defRPr/>
                      </a:pPr>
                      <a:endParaRPr lang="en-US" sz="1100" b="1" i="0" u="none" strike="noStrike" baseline="0" dirty="0">
                        <a:effectLst/>
                        <a:latin typeface="Times New Roman" panose="02020603050405020304" pitchFamily="18" charset="0"/>
                        <a:cs typeface="Times New Roman" panose="02020603050405020304" pitchFamily="18" charset="0"/>
                      </a:endParaRPr>
                    </a:p>
                    <a:p>
                      <a:pPr algn="ctr" fontAlgn="t">
                        <a:spcBef>
                          <a:spcPts val="0"/>
                        </a:spcBef>
                        <a:spcAft>
                          <a:spcPts val="0"/>
                        </a:spcAft>
                      </a:pPr>
                      <a:endParaRPr lang="en-US" sz="1100" b="0" i="0" u="none" strike="noStrike" baseline="0" dirty="0">
                        <a:effectLst/>
                        <a:latin typeface="Times New Roman" panose="02020603050405020304" pitchFamily="18" charset="0"/>
                        <a:cs typeface="Times New Roman" panose="02020603050405020304" pitchFamily="18" charset="0"/>
                      </a:endParaRPr>
                    </a:p>
                  </a:txBody>
                  <a:tcPr marL="65506" marR="65506" marT="9098" marB="0">
                    <a:lnL>
                      <a:noFill/>
                    </a:lnL>
                    <a:lnR>
                      <a:noFill/>
                    </a:lnR>
                    <a:lnT>
                      <a:noFill/>
                    </a:lnT>
                    <a:lnB>
                      <a:noFill/>
                    </a:lnB>
                    <a:solidFill>
                      <a:schemeClr val="accent2">
                        <a:lumMod val="20000"/>
                        <a:lumOff val="80000"/>
                      </a:schemeClr>
                    </a:solidFill>
                  </a:tcPr>
                </a:tc>
                <a:tc>
                  <a:txBody>
                    <a:bodyPr/>
                    <a:lstStyle/>
                    <a:p>
                      <a:pPr algn="ctr" fontAlgn="t">
                        <a:spcBef>
                          <a:spcPts val="0"/>
                        </a:spcBef>
                        <a:spcAft>
                          <a:spcPts val="0"/>
                        </a:spcAft>
                      </a:pPr>
                      <a:endParaRPr lang="en-US" sz="1000" b="0" i="0" u="none" strike="noStrike" baseline="0" dirty="0">
                        <a:effectLst/>
                        <a:latin typeface="Times New Roman" panose="02020603050405020304" pitchFamily="18" charset="0"/>
                        <a:cs typeface="Times New Roman" panose="02020603050405020304" pitchFamily="18" charset="0"/>
                      </a:endParaRPr>
                    </a:p>
                    <a:p>
                      <a:pPr algn="ctr" fontAlgn="t">
                        <a:spcBef>
                          <a:spcPts val="0"/>
                        </a:spcBef>
                        <a:spcAft>
                          <a:spcPts val="0"/>
                        </a:spcAft>
                      </a:pPr>
                      <a:r>
                        <a:rPr lang="en-US" sz="1000" b="0" i="0" u="none" strike="noStrike" baseline="0" dirty="0">
                          <a:effectLst/>
                          <a:latin typeface="Times New Roman" panose="02020603050405020304" pitchFamily="18" charset="0"/>
                          <a:cs typeface="Times New Roman" panose="02020603050405020304" pitchFamily="18" charset="0"/>
                        </a:rPr>
                        <a:t>T2DM + MASH</a:t>
                      </a:r>
                    </a:p>
                  </a:txBody>
                  <a:tcPr marL="65506" marR="65506" marT="9098" marB="0">
                    <a:lnL>
                      <a:noFill/>
                    </a:lnL>
                    <a:lnR>
                      <a:noFill/>
                    </a:lnR>
                    <a:lnT>
                      <a:noFill/>
                    </a:lnT>
                    <a:lnB>
                      <a:noFill/>
                    </a:lnB>
                    <a:solidFill>
                      <a:schemeClr val="accent2">
                        <a:lumMod val="20000"/>
                        <a:lumOff val="80000"/>
                      </a:schemeClr>
                    </a:solidFill>
                  </a:tcPr>
                </a:tc>
                <a:tc>
                  <a:txBody>
                    <a:bodyPr/>
                    <a:lstStyle/>
                    <a:p>
                      <a:pPr algn="ctr" fontAlgn="t">
                        <a:spcBef>
                          <a:spcPts val="0"/>
                        </a:spcBef>
                        <a:spcAft>
                          <a:spcPts val="0"/>
                        </a:spcAft>
                      </a:pPr>
                      <a:endParaRPr lang="en-US" sz="1100" b="0" i="0" u="none" strike="noStrike" baseline="0" dirty="0">
                        <a:effectLst/>
                        <a:latin typeface="Times New Roman" panose="02020603050405020304" pitchFamily="18" charset="0"/>
                        <a:cs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1000" b="1" kern="1200" dirty="0">
                          <a:solidFill>
                            <a:schemeClr val="tx1"/>
                          </a:solidFill>
                          <a:effectLst/>
                          <a:latin typeface="+mn-lt"/>
                          <a:ea typeface="+mn-ea"/>
                          <a:cs typeface="+mn-cs"/>
                          <a:sym typeface="Symbol" pitchFamily="2" charset="2"/>
                        </a:rPr>
                        <a:t> </a:t>
                      </a:r>
                      <a:r>
                        <a:rPr lang="en-US" sz="1000" b="0" i="0" u="none" strike="noStrike" baseline="0" dirty="0">
                          <a:effectLst/>
                          <a:latin typeface="Times New Roman" panose="02020603050405020304" pitchFamily="18" charset="0"/>
                          <a:cs typeface="Times New Roman" panose="02020603050405020304" pitchFamily="18" charset="0"/>
                        </a:rPr>
                        <a:t>Weight, </a:t>
                      </a:r>
                      <a:r>
                        <a:rPr lang="en-US" sz="1000" b="1" kern="1200" dirty="0">
                          <a:solidFill>
                            <a:schemeClr val="tx1"/>
                          </a:solidFill>
                          <a:effectLst/>
                          <a:latin typeface="+mn-lt"/>
                          <a:ea typeface="+mn-ea"/>
                          <a:cs typeface="+mn-cs"/>
                          <a:sym typeface="Symbol" pitchFamily="2" charset="2"/>
                        </a:rPr>
                        <a:t> </a:t>
                      </a:r>
                      <a:r>
                        <a:rPr lang="en-US" sz="1000" b="0" i="0" u="none" strike="noStrike" baseline="0" dirty="0">
                          <a:effectLst/>
                          <a:latin typeface="Times New Roman" panose="02020603050405020304" pitchFamily="18" charset="0"/>
                          <a:cs typeface="Times New Roman" panose="02020603050405020304" pitchFamily="18" charset="0"/>
                        </a:rPr>
                        <a:t>CV events</a:t>
                      </a:r>
                    </a:p>
                    <a:p>
                      <a:pPr algn="ctr" fontAlgn="t">
                        <a:spcBef>
                          <a:spcPts val="0"/>
                        </a:spcBef>
                        <a:spcAft>
                          <a:spcPts val="0"/>
                        </a:spcAft>
                      </a:pPr>
                      <a:endParaRPr lang="en-US" sz="1000" b="0" i="0" u="none" strike="noStrike" baseline="0" dirty="0">
                        <a:effectLst/>
                        <a:latin typeface="Times New Roman" panose="02020603050405020304" pitchFamily="18" charset="0"/>
                        <a:cs typeface="Times New Roman" panose="02020603050405020304" pitchFamily="18" charset="0"/>
                      </a:endParaRPr>
                    </a:p>
                  </a:txBody>
                  <a:tcPr marL="65506" marR="65506" marT="9098" marB="0">
                    <a:lnL>
                      <a:noFill/>
                    </a:lnL>
                    <a:lnR>
                      <a:noFill/>
                    </a:lnR>
                    <a:lnT>
                      <a:noFill/>
                    </a:lnT>
                    <a:lnB>
                      <a:noFill/>
                    </a:lnB>
                    <a:solidFill>
                      <a:schemeClr val="accent2">
                        <a:lumMod val="20000"/>
                        <a:lumOff val="80000"/>
                      </a:schemeClr>
                    </a:solidFill>
                  </a:tcPr>
                </a:tc>
                <a:tc>
                  <a:txBody>
                    <a:bodyPr/>
                    <a:lstStyle/>
                    <a:p>
                      <a:pPr algn="ctr" fontAlgn="t">
                        <a:spcBef>
                          <a:spcPts val="0"/>
                        </a:spcBef>
                        <a:spcAft>
                          <a:spcPts val="0"/>
                        </a:spcAft>
                      </a:pPr>
                      <a:endParaRPr lang="en-US" sz="1100" b="0" i="0" u="none" strike="noStrike" baseline="0" dirty="0">
                        <a:effectLst/>
                        <a:latin typeface="Times New Roman" panose="02020603050405020304" pitchFamily="18" charset="0"/>
                        <a:cs typeface="Times New Roman" panose="02020603050405020304" pitchFamily="18" charset="0"/>
                      </a:endParaRPr>
                    </a:p>
                    <a:p>
                      <a:pPr algn="ctr" fontAlgn="t">
                        <a:spcBef>
                          <a:spcPts val="0"/>
                        </a:spcBef>
                        <a:spcAft>
                          <a:spcPts val="0"/>
                        </a:spcAft>
                      </a:pPr>
                      <a:r>
                        <a:rPr lang="en-US" sz="1000" b="0" i="0" u="none" strike="noStrike" baseline="0" dirty="0">
                          <a:effectLst/>
                          <a:latin typeface="Times New Roman" panose="02020603050405020304" pitchFamily="18" charset="0"/>
                          <a:cs typeface="Times New Roman" panose="02020603050405020304" pitchFamily="18" charset="0"/>
                        </a:rPr>
                        <a:t>Gastrointestinal</a:t>
                      </a:r>
                    </a:p>
                  </a:txBody>
                  <a:tcPr marL="65506" marR="65506" marT="9098" marB="0">
                    <a:lnL>
                      <a:noFill/>
                    </a:lnL>
                    <a:lnR>
                      <a:noFill/>
                    </a:lnR>
                    <a:lnT>
                      <a:noFill/>
                    </a:lnT>
                    <a:lnB>
                      <a:noFill/>
                    </a:lnB>
                    <a:solidFill>
                      <a:schemeClr val="accent2">
                        <a:lumMod val="20000"/>
                        <a:lumOff val="80000"/>
                      </a:schemeClr>
                    </a:solidFill>
                  </a:tcPr>
                </a:tc>
                <a:extLst>
                  <a:ext uri="{0D108BD9-81ED-4DB2-BD59-A6C34878D82A}">
                    <a16:rowId xmlns:a16="http://schemas.microsoft.com/office/drawing/2014/main" val="2348037305"/>
                  </a:ext>
                </a:extLst>
              </a:tr>
              <a:tr h="624831">
                <a:tc>
                  <a:txBody>
                    <a:bodyPr/>
                    <a:lstStyle/>
                    <a:p>
                      <a:pPr algn="ctr" fontAlgn="t">
                        <a:spcBef>
                          <a:spcPts val="0"/>
                        </a:spcBef>
                        <a:spcAft>
                          <a:spcPts val="0"/>
                        </a:spcAft>
                      </a:pPr>
                      <a:r>
                        <a:rPr lang="en-US" sz="1100" b="1" i="0" u="none" strike="noStrike" dirty="0">
                          <a:effectLst/>
                          <a:latin typeface="Times New Roman" panose="02020603050405020304" pitchFamily="18" charset="0"/>
                          <a:cs typeface="Times New Roman" panose="02020603050405020304" pitchFamily="18" charset="0"/>
                        </a:rPr>
                        <a:t>SGLT-2 inhibitors</a:t>
                      </a:r>
                    </a:p>
                  </a:txBody>
                  <a:tcPr marL="65506" marR="65506" marT="9098" marB="0">
                    <a:lnL>
                      <a:noFill/>
                    </a:lnL>
                    <a:lnR>
                      <a:noFill/>
                    </a:lnR>
                    <a:lnT>
                      <a:noFill/>
                    </a:lnT>
                    <a:lnB>
                      <a:noFill/>
                    </a:lnB>
                    <a:solidFill>
                      <a:schemeClr val="accent2">
                        <a:lumMod val="20000"/>
                        <a:lumOff val="80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sym typeface="Symbol" pitchFamily="2" charset="2"/>
                        </a:rPr>
                        <a:t></a:t>
                      </a:r>
                      <a:endParaRPr lang="en-US" sz="1100" b="0" i="0" u="none" strike="noStrike" baseline="0" dirty="0">
                        <a:effectLst/>
                        <a:latin typeface="Times New Roman" panose="02020603050405020304" pitchFamily="18" charset="0"/>
                        <a:cs typeface="Times New Roman" panose="02020603050405020304" pitchFamily="18" charset="0"/>
                      </a:endParaRPr>
                    </a:p>
                  </a:txBody>
                  <a:tcPr marL="65506" marR="65506" marT="9098" marB="0">
                    <a:lnL>
                      <a:noFill/>
                    </a:lnL>
                    <a:lnR>
                      <a:noFill/>
                    </a:lnR>
                    <a:lnT>
                      <a:noFill/>
                    </a:lnT>
                    <a:lnB>
                      <a:noFill/>
                    </a:lnB>
                    <a:solidFill>
                      <a:schemeClr val="accent2">
                        <a:lumMod val="20000"/>
                        <a:lumOff val="80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sym typeface="Symbol" pitchFamily="2" charset="2"/>
                        </a:rPr>
                        <a:t></a:t>
                      </a:r>
                      <a:endParaRPr lang="en-US" sz="1100" b="0" i="0" u="none" strike="noStrike" baseline="0" dirty="0">
                        <a:effectLst/>
                        <a:latin typeface="Times New Roman" panose="02020603050405020304" pitchFamily="18" charset="0"/>
                        <a:cs typeface="Times New Roman" panose="02020603050405020304" pitchFamily="18" charset="0"/>
                      </a:endParaRPr>
                    </a:p>
                  </a:txBody>
                  <a:tcPr marL="65506" marR="65506" marT="9098" marB="0">
                    <a:lnL>
                      <a:noFill/>
                    </a:lnL>
                    <a:lnR>
                      <a:noFill/>
                    </a:lnR>
                    <a:lnT>
                      <a:noFill/>
                    </a:lnT>
                    <a:lnB>
                      <a:noFill/>
                    </a:lnB>
                    <a:solidFill>
                      <a:schemeClr val="accent2">
                        <a:lumMod val="20000"/>
                        <a:lumOff val="80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100" b="1" i="0" u="none" strike="noStrike" baseline="0" dirty="0">
                          <a:effectLst/>
                          <a:latin typeface="Times New Roman" panose="02020603050405020304" pitchFamily="18" charset="0"/>
                          <a:cs typeface="Times New Roman" panose="02020603050405020304" pitchFamily="18" charset="0"/>
                        </a:rPr>
                        <a:t>?</a:t>
                      </a:r>
                    </a:p>
                    <a:p>
                      <a:pPr algn="ctr" fontAlgn="t">
                        <a:spcBef>
                          <a:spcPts val="0"/>
                        </a:spcBef>
                        <a:spcAft>
                          <a:spcPts val="0"/>
                        </a:spcAft>
                      </a:pPr>
                      <a:endParaRPr lang="en-US" sz="1100" b="0" i="0" u="none" strike="noStrike" baseline="0" dirty="0">
                        <a:effectLst/>
                        <a:latin typeface="Times New Roman" panose="02020603050405020304" pitchFamily="18" charset="0"/>
                        <a:cs typeface="Times New Roman" panose="02020603050405020304" pitchFamily="18" charset="0"/>
                      </a:endParaRPr>
                    </a:p>
                  </a:txBody>
                  <a:tcPr marL="65506" marR="65506" marT="9098" marB="0">
                    <a:lnL>
                      <a:noFill/>
                    </a:lnL>
                    <a:lnR>
                      <a:noFill/>
                    </a:lnR>
                    <a:lnT>
                      <a:noFill/>
                    </a:lnT>
                    <a:lnB>
                      <a:noFill/>
                    </a:lnB>
                    <a:solidFill>
                      <a:schemeClr val="accent2">
                        <a:lumMod val="20000"/>
                        <a:lumOff val="80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100" b="1" i="0" u="none" strike="noStrike" baseline="0" dirty="0">
                          <a:effectLst/>
                          <a:latin typeface="Times New Roman" panose="02020603050405020304" pitchFamily="18" charset="0"/>
                          <a:cs typeface="Times New Roman" panose="02020603050405020304" pitchFamily="18" charset="0"/>
                        </a:rPr>
                        <a:t>?</a:t>
                      </a:r>
                    </a:p>
                    <a:p>
                      <a:pPr algn="ctr" fontAlgn="t">
                        <a:spcBef>
                          <a:spcPts val="0"/>
                        </a:spcBef>
                        <a:spcAft>
                          <a:spcPts val="0"/>
                        </a:spcAft>
                      </a:pPr>
                      <a:endParaRPr lang="en-US" sz="1100" b="0" i="0" u="none" strike="noStrike" baseline="0" dirty="0">
                        <a:effectLst/>
                        <a:latin typeface="Times New Roman" panose="02020603050405020304" pitchFamily="18" charset="0"/>
                        <a:cs typeface="Times New Roman" panose="02020603050405020304" pitchFamily="18" charset="0"/>
                      </a:endParaRPr>
                    </a:p>
                  </a:txBody>
                  <a:tcPr marL="65506" marR="65506" marT="9098" marB="0">
                    <a:lnL>
                      <a:noFill/>
                    </a:lnL>
                    <a:lnR>
                      <a:noFill/>
                    </a:lnR>
                    <a:lnT>
                      <a:noFill/>
                    </a:lnT>
                    <a:lnB>
                      <a:noFill/>
                    </a:lnB>
                    <a:solidFill>
                      <a:schemeClr val="accent2">
                        <a:lumMod val="20000"/>
                        <a:lumOff val="80000"/>
                      </a:schemeClr>
                    </a:solidFill>
                  </a:tcPr>
                </a:tc>
                <a:tc>
                  <a:txBody>
                    <a:bodyPr/>
                    <a:lstStyle/>
                    <a:p>
                      <a:pPr algn="ctr" fontAlgn="t">
                        <a:spcBef>
                          <a:spcPts val="0"/>
                        </a:spcBef>
                        <a:spcAft>
                          <a:spcPts val="0"/>
                        </a:spcAft>
                      </a:pPr>
                      <a:endParaRPr lang="en-US" sz="1000" b="0" i="0" u="none" strike="noStrike" baseline="0" dirty="0">
                        <a:effectLst/>
                        <a:latin typeface="Times New Roman" panose="02020603050405020304" pitchFamily="18" charset="0"/>
                        <a:cs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1000" b="0" i="0" u="none" strike="noStrike" baseline="0" dirty="0">
                          <a:effectLst/>
                          <a:latin typeface="Times New Roman" panose="02020603050405020304" pitchFamily="18" charset="0"/>
                          <a:cs typeface="Times New Roman" panose="02020603050405020304" pitchFamily="18" charset="0"/>
                        </a:rPr>
                        <a:t>T2DM + MASH</a:t>
                      </a:r>
                    </a:p>
                    <a:p>
                      <a:pPr algn="ctr" fontAlgn="t">
                        <a:spcBef>
                          <a:spcPts val="0"/>
                        </a:spcBef>
                        <a:spcAft>
                          <a:spcPts val="0"/>
                        </a:spcAft>
                      </a:pPr>
                      <a:endParaRPr lang="en-US" sz="1000" b="0" i="0" u="none" strike="noStrike" baseline="0" dirty="0">
                        <a:effectLst/>
                        <a:latin typeface="Times New Roman" panose="02020603050405020304" pitchFamily="18" charset="0"/>
                        <a:cs typeface="Times New Roman" panose="02020603050405020304" pitchFamily="18" charset="0"/>
                      </a:endParaRPr>
                    </a:p>
                  </a:txBody>
                  <a:tcPr marL="65506" marR="65506" marT="9098" marB="0">
                    <a:lnL>
                      <a:noFill/>
                    </a:lnL>
                    <a:lnR>
                      <a:noFill/>
                    </a:lnR>
                    <a:lnT>
                      <a:noFill/>
                    </a:lnT>
                    <a:lnB>
                      <a:noFill/>
                    </a:lnB>
                    <a:solidFill>
                      <a:schemeClr val="accent2">
                        <a:lumMod val="20000"/>
                        <a:lumOff val="80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000" b="1" kern="1200" dirty="0">
                          <a:solidFill>
                            <a:schemeClr val="tx1"/>
                          </a:solidFill>
                          <a:effectLst/>
                          <a:latin typeface="+mn-lt"/>
                          <a:ea typeface="+mn-ea"/>
                          <a:cs typeface="+mn-cs"/>
                          <a:sym typeface="Symbol" pitchFamily="2" charset="2"/>
                        </a:rPr>
                        <a:t> </a:t>
                      </a:r>
                      <a:r>
                        <a:rPr lang="en-US" sz="1000" b="0" i="0" u="none" strike="noStrike" baseline="0" dirty="0">
                          <a:effectLst/>
                          <a:latin typeface="Times New Roman" panose="02020603050405020304" pitchFamily="18" charset="0"/>
                          <a:cs typeface="Times New Roman" panose="02020603050405020304" pitchFamily="18" charset="0"/>
                        </a:rPr>
                        <a:t>Weight</a:t>
                      </a:r>
                    </a:p>
                    <a:p>
                      <a:pPr marL="0" marR="0" lvl="0" indent="0" algn="ctr" defTabSz="914400" rtl="0" eaLnBrk="1" fontAlgn="t" latinLnBrk="0" hangingPunct="1">
                        <a:lnSpc>
                          <a:spcPct val="100000"/>
                        </a:lnSpc>
                        <a:spcBef>
                          <a:spcPts val="0"/>
                        </a:spcBef>
                        <a:spcAft>
                          <a:spcPts val="0"/>
                        </a:spcAft>
                        <a:buClrTx/>
                        <a:buSzTx/>
                        <a:buFontTx/>
                        <a:buNone/>
                        <a:tabLst/>
                        <a:defRPr/>
                      </a:pPr>
                      <a:r>
                        <a:rPr lang="en-US" sz="1000" b="0" i="0" u="none" strike="noStrike" baseline="0" dirty="0">
                          <a:effectLst/>
                          <a:latin typeface="Times New Roman" panose="02020603050405020304" pitchFamily="18" charset="0"/>
                          <a:cs typeface="Times New Roman" panose="02020603050405020304" pitchFamily="18" charset="0"/>
                        </a:rPr>
                        <a:t>Nephron-protection</a:t>
                      </a:r>
                    </a:p>
                    <a:p>
                      <a:pPr marL="0" marR="0" lvl="0" indent="0" algn="ctr" defTabSz="914400" rtl="0" eaLnBrk="1" fontAlgn="t" latinLnBrk="0" hangingPunct="1">
                        <a:lnSpc>
                          <a:spcPct val="100000"/>
                        </a:lnSpc>
                        <a:spcBef>
                          <a:spcPts val="0"/>
                        </a:spcBef>
                        <a:spcAft>
                          <a:spcPts val="0"/>
                        </a:spcAft>
                        <a:buClrTx/>
                        <a:buSzTx/>
                        <a:buFontTx/>
                        <a:buNone/>
                        <a:tabLst/>
                        <a:defRPr/>
                      </a:pPr>
                      <a:r>
                        <a:rPr lang="en-US" sz="1000" b="1" kern="1200" dirty="0">
                          <a:solidFill>
                            <a:schemeClr val="tx1"/>
                          </a:solidFill>
                          <a:effectLst/>
                          <a:latin typeface="+mn-lt"/>
                          <a:ea typeface="+mn-ea"/>
                          <a:cs typeface="+mn-cs"/>
                          <a:sym typeface="Symbol" pitchFamily="2" charset="2"/>
                        </a:rPr>
                        <a:t> </a:t>
                      </a:r>
                      <a:r>
                        <a:rPr lang="en-US" sz="1000" b="0" i="0" u="none" strike="noStrike" baseline="0" dirty="0">
                          <a:effectLst/>
                          <a:latin typeface="Times New Roman" panose="02020603050405020304" pitchFamily="18" charset="0"/>
                          <a:cs typeface="Times New Roman" panose="02020603050405020304" pitchFamily="18" charset="0"/>
                        </a:rPr>
                        <a:t>CV events</a:t>
                      </a:r>
                    </a:p>
                    <a:p>
                      <a:pPr algn="ctr" fontAlgn="t">
                        <a:spcBef>
                          <a:spcPts val="0"/>
                        </a:spcBef>
                        <a:spcAft>
                          <a:spcPts val="0"/>
                        </a:spcAft>
                      </a:pPr>
                      <a:endParaRPr lang="en-US" sz="1000" b="0" i="0" u="none" strike="noStrike" baseline="0" dirty="0">
                        <a:effectLst/>
                        <a:latin typeface="Times New Roman" panose="02020603050405020304" pitchFamily="18" charset="0"/>
                        <a:cs typeface="Times New Roman" panose="02020603050405020304" pitchFamily="18" charset="0"/>
                      </a:endParaRPr>
                    </a:p>
                  </a:txBody>
                  <a:tcPr marL="65506" marR="65506" marT="9098" marB="0">
                    <a:lnL>
                      <a:noFill/>
                    </a:lnL>
                    <a:lnR>
                      <a:noFill/>
                    </a:lnR>
                    <a:lnT>
                      <a:noFill/>
                    </a:lnT>
                    <a:lnB>
                      <a:noFill/>
                    </a:lnB>
                    <a:solidFill>
                      <a:schemeClr val="accent2">
                        <a:lumMod val="20000"/>
                        <a:lumOff val="80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000" b="0" i="0" u="none" strike="noStrike" baseline="0" dirty="0">
                          <a:effectLst/>
                          <a:latin typeface="Times New Roman" panose="02020603050405020304" pitchFamily="18" charset="0"/>
                          <a:cs typeface="Times New Roman" panose="02020603050405020304" pitchFamily="18" charset="0"/>
                        </a:rPr>
                        <a:t>Genitourinary infections</a:t>
                      </a:r>
                    </a:p>
                    <a:p>
                      <a:pPr algn="ctr" fontAlgn="t">
                        <a:spcBef>
                          <a:spcPts val="0"/>
                        </a:spcBef>
                        <a:spcAft>
                          <a:spcPts val="0"/>
                        </a:spcAft>
                      </a:pPr>
                      <a:endParaRPr lang="en-US" sz="1000" b="0" i="0" u="none" strike="noStrike" baseline="0" dirty="0">
                        <a:effectLst/>
                        <a:latin typeface="Times New Roman" panose="02020603050405020304" pitchFamily="18" charset="0"/>
                        <a:cs typeface="Times New Roman" panose="02020603050405020304" pitchFamily="18" charset="0"/>
                      </a:endParaRPr>
                    </a:p>
                  </a:txBody>
                  <a:tcPr marL="65506" marR="65506" marT="9098" marB="0">
                    <a:lnL>
                      <a:noFill/>
                    </a:lnL>
                    <a:lnR>
                      <a:noFill/>
                    </a:lnR>
                    <a:lnT>
                      <a:noFill/>
                    </a:lnT>
                    <a:lnB>
                      <a:noFill/>
                    </a:lnB>
                    <a:solidFill>
                      <a:schemeClr val="accent2">
                        <a:lumMod val="20000"/>
                        <a:lumOff val="80000"/>
                      </a:schemeClr>
                    </a:solidFill>
                  </a:tcPr>
                </a:tc>
                <a:extLst>
                  <a:ext uri="{0D108BD9-81ED-4DB2-BD59-A6C34878D82A}">
                    <a16:rowId xmlns:a16="http://schemas.microsoft.com/office/drawing/2014/main" val="4205400743"/>
                  </a:ext>
                </a:extLst>
              </a:tr>
            </a:tbl>
          </a:graphicData>
        </a:graphic>
      </p:graphicFrame>
      <p:sp>
        <p:nvSpPr>
          <p:cNvPr id="13" name="TextBox 12">
            <a:extLst>
              <a:ext uri="{FF2B5EF4-FFF2-40B4-BE49-F238E27FC236}">
                <a16:creationId xmlns:a16="http://schemas.microsoft.com/office/drawing/2014/main" id="{3AF3D58E-94FC-D98D-4EAA-B1C7741A723D}"/>
              </a:ext>
            </a:extLst>
          </p:cNvPr>
          <p:cNvSpPr txBox="1"/>
          <p:nvPr/>
        </p:nvSpPr>
        <p:spPr>
          <a:xfrm>
            <a:off x="956698" y="737705"/>
            <a:ext cx="5816016" cy="307777"/>
          </a:xfrm>
          <a:prstGeom prst="rect">
            <a:avLst/>
          </a:prstGeom>
          <a:noFill/>
        </p:spPr>
        <p:txBody>
          <a:bodyPr wrap="none" rtlCol="0">
            <a:spAutoFit/>
          </a:bodyPr>
          <a:lstStyle/>
          <a:p>
            <a:r>
              <a:rPr lang="el-GR" sz="1400" b="1" dirty="0">
                <a:latin typeface="Times New Roman" panose="02020603050405020304" pitchFamily="18" charset="0"/>
                <a:cs typeface="Times New Roman" panose="02020603050405020304" pitchFamily="18" charset="0"/>
              </a:rPr>
              <a:t>Διαθ</a:t>
            </a:r>
            <a:r>
              <a:rPr lang="en-US" sz="1400" b="1" dirty="0">
                <a:latin typeface="Times New Roman" panose="02020603050405020304" pitchFamily="18" charset="0"/>
                <a:cs typeface="Times New Roman" panose="02020603050405020304" pitchFamily="18" charset="0"/>
              </a:rPr>
              <a:t>έ</a:t>
            </a:r>
            <a:r>
              <a:rPr lang="el-GR" sz="1400" b="1" dirty="0">
                <a:latin typeface="Times New Roman" panose="02020603050405020304" pitchFamily="18" charset="0"/>
                <a:cs typeface="Times New Roman" panose="02020603050405020304" pitchFamily="18" charset="0"/>
              </a:rPr>
              <a:t>σιμες φαρμακευτικές επιλογές σε επιλεγμ</a:t>
            </a:r>
            <a:r>
              <a:rPr lang="en-US" sz="1400" b="1" dirty="0">
                <a:latin typeface="Times New Roman" panose="02020603050405020304" pitchFamily="18" charset="0"/>
                <a:cs typeface="Times New Roman" panose="02020603050405020304" pitchFamily="18" charset="0"/>
              </a:rPr>
              <a:t>έ</a:t>
            </a:r>
            <a:r>
              <a:rPr lang="el-GR" sz="1400" b="1" dirty="0">
                <a:latin typeface="Times New Roman" panose="02020603050405020304" pitchFamily="18" charset="0"/>
                <a:cs typeface="Times New Roman" panose="02020603050405020304" pitchFamily="18" charset="0"/>
              </a:rPr>
              <a:t>νους ασθενείς με </a:t>
            </a:r>
            <a:r>
              <a:rPr lang="en-US" sz="1400" b="1" dirty="0">
                <a:latin typeface="Times New Roman" panose="02020603050405020304" pitchFamily="18" charset="0"/>
                <a:cs typeface="Times New Roman" panose="02020603050405020304" pitchFamily="18" charset="0"/>
              </a:rPr>
              <a:t>MASLD</a:t>
            </a:r>
            <a:endParaRPr lang="el-GR" sz="1400" b="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7F627DC4-CC53-785A-9607-EB65A63BDC2E}"/>
              </a:ext>
            </a:extLst>
          </p:cNvPr>
          <p:cNvSpPr txBox="1"/>
          <p:nvPr/>
        </p:nvSpPr>
        <p:spPr>
          <a:xfrm>
            <a:off x="956698" y="5521358"/>
            <a:ext cx="4667695" cy="369332"/>
          </a:xfrm>
          <a:prstGeom prst="rect">
            <a:avLst/>
          </a:prstGeom>
          <a:noFill/>
        </p:spPr>
        <p:txBody>
          <a:bodyPr wrap="square" rtlCol="0">
            <a:spAutoFit/>
          </a:bodyPr>
          <a:lstStyle/>
          <a:p>
            <a:pPr marL="285750" indent="-285750" algn="ctr">
              <a:buFont typeface="Wingdings" pitchFamily="2" charset="2"/>
              <a:buChar char="v"/>
            </a:pPr>
            <a:r>
              <a:rPr lang="el-GR" b="1" dirty="0">
                <a:solidFill>
                  <a:srgbClr val="C00000"/>
                </a:solidFill>
              </a:rPr>
              <a:t>ΌΧΙ έγκριση αποκλειστικά για τη </a:t>
            </a:r>
            <a:r>
              <a:rPr lang="en-US" b="1" dirty="0">
                <a:solidFill>
                  <a:srgbClr val="C00000"/>
                </a:solidFill>
              </a:rPr>
              <a:t>MASLD !!!</a:t>
            </a:r>
            <a:endParaRPr lang="el-GR" b="1" dirty="0">
              <a:solidFill>
                <a:srgbClr val="C00000"/>
              </a:solidFill>
            </a:endParaRPr>
          </a:p>
        </p:txBody>
      </p:sp>
    </p:spTree>
    <p:extLst>
      <p:ext uri="{BB962C8B-B14F-4D97-AF65-F5344CB8AC3E}">
        <p14:creationId xmlns:p14="http://schemas.microsoft.com/office/powerpoint/2010/main" val="33654788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κείμενο, κατάλογος, κύκλος&#10;&#10;Περιγραφή που δημιουργήθηκε αυτόματα">
            <a:extLst>
              <a:ext uri="{FF2B5EF4-FFF2-40B4-BE49-F238E27FC236}">
                <a16:creationId xmlns:a16="http://schemas.microsoft.com/office/drawing/2014/main" id="{EA5ED9B9-1150-1680-5D95-E4F022E7E071}"/>
              </a:ext>
            </a:extLst>
          </p:cNvPr>
          <p:cNvPicPr>
            <a:picLocks noChangeAspect="1"/>
          </p:cNvPicPr>
          <p:nvPr/>
        </p:nvPicPr>
        <p:blipFill>
          <a:blip r:embed="rId3"/>
          <a:stretch>
            <a:fillRect/>
          </a:stretch>
        </p:blipFill>
        <p:spPr>
          <a:xfrm>
            <a:off x="0" y="942546"/>
            <a:ext cx="6581553" cy="3983098"/>
          </a:xfrm>
          <a:prstGeom prst="rect">
            <a:avLst/>
          </a:prstGeom>
        </p:spPr>
      </p:pic>
      <p:sp>
        <p:nvSpPr>
          <p:cNvPr id="6" name="TextBox 5">
            <a:extLst>
              <a:ext uri="{FF2B5EF4-FFF2-40B4-BE49-F238E27FC236}">
                <a16:creationId xmlns:a16="http://schemas.microsoft.com/office/drawing/2014/main" id="{5B462641-7B1B-F07A-CED6-E0F6749E64BF}"/>
              </a:ext>
            </a:extLst>
          </p:cNvPr>
          <p:cNvSpPr txBox="1"/>
          <p:nvPr/>
        </p:nvSpPr>
        <p:spPr>
          <a:xfrm>
            <a:off x="4146330" y="234727"/>
            <a:ext cx="3899339" cy="369332"/>
          </a:xfrm>
          <a:prstGeom prst="rect">
            <a:avLst/>
          </a:prstGeom>
          <a:noFill/>
        </p:spPr>
        <p:txBody>
          <a:bodyPr wrap="square">
            <a:spAutoFit/>
          </a:bodyPr>
          <a:lstStyle/>
          <a:p>
            <a:r>
              <a:rPr lang="el-GR" b="1" dirty="0"/>
              <a:t>Αναδυόμενα φάρμακα για τη </a:t>
            </a:r>
            <a:r>
              <a:rPr lang="en-US" b="1" dirty="0"/>
              <a:t>MASLD</a:t>
            </a:r>
            <a:endParaRPr lang="el-GR" b="1" dirty="0"/>
          </a:p>
        </p:txBody>
      </p:sp>
      <p:sp>
        <p:nvSpPr>
          <p:cNvPr id="7" name="TextBox 6">
            <a:extLst>
              <a:ext uri="{FF2B5EF4-FFF2-40B4-BE49-F238E27FC236}">
                <a16:creationId xmlns:a16="http://schemas.microsoft.com/office/drawing/2014/main" id="{5F158FF1-A69C-D125-006F-11083B4D6C7A}"/>
              </a:ext>
            </a:extLst>
          </p:cNvPr>
          <p:cNvSpPr txBox="1"/>
          <p:nvPr/>
        </p:nvSpPr>
        <p:spPr>
          <a:xfrm>
            <a:off x="2608520" y="4987132"/>
            <a:ext cx="4225157" cy="276999"/>
          </a:xfrm>
          <a:prstGeom prst="rect">
            <a:avLst/>
          </a:prstGeom>
          <a:noFill/>
        </p:spPr>
        <p:txBody>
          <a:bodyPr wrap="square">
            <a:spAutoFit/>
          </a:bodyPr>
          <a:lstStyle/>
          <a:p>
            <a:r>
              <a:rPr lang="en" sz="1200" i="1" dirty="0">
                <a:effectLst/>
                <a:latin typeface="Times New Roman" panose="02020603050405020304" pitchFamily="18" charset="0"/>
                <a:cs typeface="Times New Roman" panose="02020603050405020304" pitchFamily="18" charset="0"/>
              </a:rPr>
              <a:t>Negi et al. Metabolism Clinical and Experimental 2022</a:t>
            </a:r>
          </a:p>
        </p:txBody>
      </p:sp>
      <p:sp>
        <p:nvSpPr>
          <p:cNvPr id="3" name="TextBox 2">
            <a:extLst>
              <a:ext uri="{FF2B5EF4-FFF2-40B4-BE49-F238E27FC236}">
                <a16:creationId xmlns:a16="http://schemas.microsoft.com/office/drawing/2014/main" id="{1A4344ED-80D2-F155-4619-39EAA2B65F25}"/>
              </a:ext>
            </a:extLst>
          </p:cNvPr>
          <p:cNvSpPr txBox="1"/>
          <p:nvPr/>
        </p:nvSpPr>
        <p:spPr>
          <a:xfrm>
            <a:off x="7715205" y="1487545"/>
            <a:ext cx="3830628" cy="2893100"/>
          </a:xfrm>
          <a:prstGeom prst="rect">
            <a:avLst/>
          </a:prstGeom>
          <a:solidFill>
            <a:schemeClr val="accent5">
              <a:lumMod val="20000"/>
              <a:lumOff val="80000"/>
            </a:schemeClr>
          </a:solidFill>
          <a:ln>
            <a:solidFill>
              <a:schemeClr val="tx1"/>
            </a:solidFill>
          </a:ln>
        </p:spPr>
        <p:txBody>
          <a:bodyPr wrap="square">
            <a:spAutoFit/>
          </a:bodyPr>
          <a:lstStyle/>
          <a:p>
            <a:pPr marL="285750" indent="-285750">
              <a:buFont typeface="Arial" panose="020B0604020202020204" pitchFamily="34" charset="0"/>
              <a:buChar char="•"/>
            </a:pPr>
            <a:r>
              <a:rPr lang="el-GR" sz="1400" dirty="0"/>
              <a:t>Στοχευμένες μεταβολικές θεραπείες</a:t>
            </a:r>
            <a:endParaRPr lang="en-US" sz="1400" dirty="0"/>
          </a:p>
          <a:p>
            <a:endParaRPr lang="el-GR" sz="1400" dirty="0"/>
          </a:p>
          <a:p>
            <a:pPr marL="285750" indent="-285750">
              <a:buFont typeface="Arial" panose="020B0604020202020204" pitchFamily="34" charset="0"/>
              <a:buChar char="•"/>
            </a:pPr>
            <a:r>
              <a:rPr lang="el-GR" sz="1400" dirty="0"/>
              <a:t>Στοχευμένες θεραπείες φλεγμονής </a:t>
            </a:r>
          </a:p>
          <a:p>
            <a:endParaRPr lang="el-GR" sz="1400" dirty="0"/>
          </a:p>
          <a:p>
            <a:pPr marL="285750" indent="-285750">
              <a:buFont typeface="Arial" panose="020B0604020202020204" pitchFamily="34" charset="0"/>
              <a:buChar char="•"/>
            </a:pPr>
            <a:r>
              <a:rPr lang="el-GR" sz="1400" dirty="0"/>
              <a:t>Στοχευμένες θεραπείες ίνωσης</a:t>
            </a:r>
          </a:p>
          <a:p>
            <a:endParaRPr lang="el-GR" sz="1400" dirty="0"/>
          </a:p>
          <a:p>
            <a:pPr marL="285750" indent="-285750">
              <a:buFont typeface="Arial" panose="020B0604020202020204" pitchFamily="34" charset="0"/>
              <a:buChar char="•"/>
            </a:pPr>
            <a:r>
              <a:rPr lang="el-GR" sz="1400" dirty="0"/>
              <a:t>Στοχευμένες θεραπείες οξειδωτικού στρες</a:t>
            </a:r>
          </a:p>
          <a:p>
            <a:pPr marL="285750" indent="-285750">
              <a:buFont typeface="Arial" panose="020B0604020202020204" pitchFamily="34" charset="0"/>
              <a:buChar char="•"/>
            </a:pPr>
            <a:endParaRPr lang="el-GR" sz="1400" dirty="0"/>
          </a:p>
          <a:p>
            <a:pPr marL="285750" indent="-285750">
              <a:buFont typeface="Arial" panose="020B0604020202020204" pitchFamily="34" charset="0"/>
              <a:buChar char="•"/>
            </a:pPr>
            <a:r>
              <a:rPr lang="el-GR" sz="1400" dirty="0"/>
              <a:t>Γονιδιακές θεραπείες</a:t>
            </a:r>
          </a:p>
          <a:p>
            <a:pPr marL="285750" indent="-285750">
              <a:buFont typeface="Arial" panose="020B0604020202020204" pitchFamily="34" charset="0"/>
              <a:buChar char="•"/>
            </a:pPr>
            <a:endParaRPr lang="el-GR" sz="1400" dirty="0"/>
          </a:p>
          <a:p>
            <a:pPr marL="285750" indent="-285750">
              <a:buFont typeface="Arial" panose="020B0604020202020204" pitchFamily="34" charset="0"/>
              <a:buChar char="•"/>
            </a:pPr>
            <a:r>
              <a:rPr lang="el-GR" sz="1400" dirty="0"/>
              <a:t>Συνδυασμοί</a:t>
            </a:r>
          </a:p>
          <a:p>
            <a:endParaRPr lang="el-GR" sz="1400" dirty="0"/>
          </a:p>
          <a:p>
            <a:endParaRPr lang="el-GR" sz="1400" dirty="0"/>
          </a:p>
        </p:txBody>
      </p:sp>
    </p:spTree>
    <p:extLst>
      <p:ext uri="{BB962C8B-B14F-4D97-AF65-F5344CB8AC3E}">
        <p14:creationId xmlns:p14="http://schemas.microsoft.com/office/powerpoint/2010/main" val="268589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Εικόνα 8" descr="Εικόνα που περιέχει κείμενο, στιγμιότυπο οθόνης, γραμματοσειρά, γραμμή&#10;&#10;Περιγραφή που δημιουργήθηκε αυτόματα">
            <a:extLst>
              <a:ext uri="{FF2B5EF4-FFF2-40B4-BE49-F238E27FC236}">
                <a16:creationId xmlns:a16="http://schemas.microsoft.com/office/drawing/2014/main" id="{1BDE4430-3C99-F75D-3528-1245162EBA29}"/>
              </a:ext>
            </a:extLst>
          </p:cNvPr>
          <p:cNvPicPr>
            <a:picLocks noChangeAspect="1"/>
          </p:cNvPicPr>
          <p:nvPr/>
        </p:nvPicPr>
        <p:blipFill>
          <a:blip r:embed="rId3"/>
          <a:stretch>
            <a:fillRect/>
          </a:stretch>
        </p:blipFill>
        <p:spPr>
          <a:xfrm>
            <a:off x="0" y="957921"/>
            <a:ext cx="6096000" cy="5380376"/>
          </a:xfrm>
          <a:prstGeom prst="rect">
            <a:avLst/>
          </a:prstGeom>
        </p:spPr>
      </p:pic>
      <p:grpSp>
        <p:nvGrpSpPr>
          <p:cNvPr id="7" name="Ομάδα 6">
            <a:extLst>
              <a:ext uri="{FF2B5EF4-FFF2-40B4-BE49-F238E27FC236}">
                <a16:creationId xmlns:a16="http://schemas.microsoft.com/office/drawing/2014/main" id="{714DC706-5D4A-A6D6-1BB2-F11FC27F68A4}"/>
              </a:ext>
            </a:extLst>
          </p:cNvPr>
          <p:cNvGrpSpPr/>
          <p:nvPr/>
        </p:nvGrpSpPr>
        <p:grpSpPr>
          <a:xfrm>
            <a:off x="6186559" y="1073090"/>
            <a:ext cx="5860129" cy="4089702"/>
            <a:chOff x="9495595" y="1125876"/>
            <a:chExt cx="4637233" cy="3866181"/>
          </a:xfrm>
        </p:grpSpPr>
        <p:sp>
          <p:nvSpPr>
            <p:cNvPr id="4" name="TextBox 3">
              <a:extLst>
                <a:ext uri="{FF2B5EF4-FFF2-40B4-BE49-F238E27FC236}">
                  <a16:creationId xmlns:a16="http://schemas.microsoft.com/office/drawing/2014/main" id="{F475235D-4B19-358B-4059-5A6D159A82BA}"/>
                </a:ext>
              </a:extLst>
            </p:cNvPr>
            <p:cNvSpPr txBox="1"/>
            <p:nvPr/>
          </p:nvSpPr>
          <p:spPr>
            <a:xfrm>
              <a:off x="9495596" y="1125876"/>
              <a:ext cx="4637232" cy="400110"/>
            </a:xfrm>
            <a:prstGeom prst="rect">
              <a:avLst/>
            </a:prstGeom>
            <a:solidFill>
              <a:schemeClr val="accent5">
                <a:lumMod val="20000"/>
                <a:lumOff val="80000"/>
              </a:schemeClr>
            </a:solidFill>
            <a:ln>
              <a:solidFill>
                <a:schemeClr val="tx1"/>
              </a:solidFill>
            </a:ln>
          </p:spPr>
          <p:txBody>
            <a:bodyPr wrap="none" rtlCol="0">
              <a:spAutoFit/>
            </a:bodyPr>
            <a:lstStyle/>
            <a:p>
              <a:pPr defTabSz="1042416">
                <a:spcAft>
                  <a:spcPts val="600"/>
                </a:spcAft>
              </a:pPr>
              <a:r>
                <a:rPr lang="el-GR" sz="2280" b="1" kern="1200" dirty="0">
                  <a:solidFill>
                    <a:schemeClr val="tx1"/>
                  </a:solidFill>
                  <a:latin typeface="+mn-lt"/>
                  <a:ea typeface="+mn-ea"/>
                  <a:cs typeface="+mn-cs"/>
                </a:rPr>
                <a:t>Παρέμβαση με βάση το στάδιο της νόσου</a:t>
              </a:r>
              <a:endParaRPr lang="el-GR" sz="2000" b="1" dirty="0"/>
            </a:p>
          </p:txBody>
        </p:sp>
        <p:sp>
          <p:nvSpPr>
            <p:cNvPr id="6" name="TextBox 5">
              <a:extLst>
                <a:ext uri="{FF2B5EF4-FFF2-40B4-BE49-F238E27FC236}">
                  <a16:creationId xmlns:a16="http://schemas.microsoft.com/office/drawing/2014/main" id="{FE7A8BCE-C3DB-0722-1DC3-37B3BE586A2C}"/>
                </a:ext>
              </a:extLst>
            </p:cNvPr>
            <p:cNvSpPr txBox="1"/>
            <p:nvPr/>
          </p:nvSpPr>
          <p:spPr>
            <a:xfrm>
              <a:off x="9495595" y="1735542"/>
              <a:ext cx="4637231" cy="3256515"/>
            </a:xfrm>
            <a:prstGeom prst="rect">
              <a:avLst/>
            </a:prstGeom>
            <a:noFill/>
          </p:spPr>
          <p:txBody>
            <a:bodyPr wrap="square" rtlCol="0">
              <a:spAutoFit/>
            </a:bodyPr>
            <a:lstStyle/>
            <a:p>
              <a:pPr defTabSz="1042416">
                <a:spcAft>
                  <a:spcPts val="600"/>
                </a:spcAft>
              </a:pPr>
              <a:r>
                <a:rPr lang="en-US" sz="2280" dirty="0">
                  <a:solidFill>
                    <a:srgbClr val="C00000"/>
                  </a:solidFill>
                </a:rPr>
                <a:t>MASLD</a:t>
              </a:r>
              <a:r>
                <a:rPr lang="en-US" sz="2280" kern="1200" dirty="0">
                  <a:solidFill>
                    <a:srgbClr val="C00000"/>
                  </a:solidFill>
                  <a:latin typeface="+mn-lt"/>
                  <a:ea typeface="+mn-ea"/>
                  <a:cs typeface="+mn-cs"/>
                </a:rPr>
                <a:t>/</a:t>
              </a:r>
              <a:r>
                <a:rPr lang="en-US" sz="2280" dirty="0">
                  <a:solidFill>
                    <a:srgbClr val="C00000"/>
                  </a:solidFill>
                </a:rPr>
                <a:t>M</a:t>
              </a:r>
              <a:r>
                <a:rPr lang="en-US" sz="2280" kern="1200" dirty="0">
                  <a:solidFill>
                    <a:srgbClr val="C00000"/>
                  </a:solidFill>
                  <a:latin typeface="+mn-lt"/>
                  <a:ea typeface="+mn-ea"/>
                  <a:cs typeface="+mn-cs"/>
                </a:rPr>
                <a:t>ASH F0-F1 fibrosis:</a:t>
              </a:r>
            </a:p>
            <a:p>
              <a:pPr defTabSz="1042416">
                <a:spcAft>
                  <a:spcPts val="600"/>
                </a:spcAft>
              </a:pPr>
              <a:r>
                <a:rPr lang="el-GR" sz="1824" b="1" kern="1200" dirty="0">
                  <a:solidFill>
                    <a:schemeClr val="tx1"/>
                  </a:solidFill>
                  <a:latin typeface="+mn-lt"/>
                  <a:ea typeface="+mn-ea"/>
                  <a:cs typeface="+mn-cs"/>
                </a:rPr>
                <a:t>Αλλαγ</a:t>
              </a:r>
              <a:r>
                <a:rPr lang="en-US" sz="1824" b="1" kern="1200" dirty="0">
                  <a:solidFill>
                    <a:schemeClr val="tx1"/>
                  </a:solidFill>
                  <a:latin typeface="+mn-lt"/>
                  <a:ea typeface="+mn-ea"/>
                  <a:cs typeface="+mn-cs"/>
                </a:rPr>
                <a:t>ή</a:t>
              </a:r>
              <a:r>
                <a:rPr lang="el-GR" sz="1824" b="1" kern="1200" dirty="0">
                  <a:solidFill>
                    <a:schemeClr val="tx1"/>
                  </a:solidFill>
                  <a:latin typeface="+mn-lt"/>
                  <a:ea typeface="+mn-ea"/>
                  <a:cs typeface="+mn-cs"/>
                </a:rPr>
                <a:t> τρόπου ζωής</a:t>
              </a:r>
              <a:r>
                <a:rPr lang="el-GR" sz="1824" kern="1200" dirty="0">
                  <a:solidFill>
                    <a:schemeClr val="tx1"/>
                  </a:solidFill>
                  <a:latin typeface="+mn-lt"/>
                  <a:ea typeface="+mn-ea"/>
                  <a:cs typeface="+mn-cs"/>
                </a:rPr>
                <a:t>, </a:t>
              </a:r>
            </a:p>
            <a:p>
              <a:pPr defTabSz="1042416">
                <a:spcAft>
                  <a:spcPts val="600"/>
                </a:spcAft>
              </a:pPr>
              <a:r>
                <a:rPr lang="en-US" sz="1824" b="1" kern="1200" dirty="0">
                  <a:solidFill>
                    <a:schemeClr val="tx1"/>
                  </a:solidFill>
                  <a:latin typeface="+mn-lt"/>
                  <a:ea typeface="+mn-ea"/>
                  <a:cs typeface="+mn-cs"/>
                </a:rPr>
                <a:t>έ</a:t>
              </a:r>
              <a:r>
                <a:rPr lang="el-GR" sz="1824" b="1" kern="1200" dirty="0">
                  <a:solidFill>
                    <a:schemeClr val="tx1"/>
                  </a:solidFill>
                  <a:latin typeface="+mn-lt"/>
                  <a:ea typeface="+mn-ea"/>
                  <a:cs typeface="+mn-cs"/>
                </a:rPr>
                <a:t>λεγχος </a:t>
              </a:r>
              <a:r>
                <a:rPr lang="el-GR" sz="1824" b="1" dirty="0"/>
                <a:t>μεταβολικ</a:t>
              </a:r>
              <a:r>
                <a:rPr lang="en-US" sz="1824" b="1" dirty="0"/>
                <a:t>ώ</a:t>
              </a:r>
              <a:r>
                <a:rPr lang="el-GR" sz="1824" b="1" dirty="0"/>
                <a:t>ν παραγόντων </a:t>
              </a:r>
              <a:r>
                <a:rPr lang="el-GR" sz="1824" b="1" kern="1200" dirty="0">
                  <a:solidFill>
                    <a:schemeClr val="tx1"/>
                  </a:solidFill>
                  <a:latin typeface="+mn-lt"/>
                  <a:ea typeface="+mn-ea"/>
                  <a:cs typeface="+mn-cs"/>
                </a:rPr>
                <a:t>κινδύνου</a:t>
              </a:r>
              <a:r>
                <a:rPr lang="en-US" sz="1824" kern="1200" dirty="0">
                  <a:solidFill>
                    <a:schemeClr val="tx1"/>
                  </a:solidFill>
                  <a:latin typeface="+mn-lt"/>
                  <a:ea typeface="+mn-ea"/>
                  <a:cs typeface="+mn-cs"/>
                </a:rPr>
                <a:t>, </a:t>
              </a:r>
              <a:endParaRPr lang="el-GR" sz="1824" kern="1200" dirty="0">
                <a:solidFill>
                  <a:schemeClr val="tx1"/>
                </a:solidFill>
                <a:latin typeface="+mn-lt"/>
                <a:ea typeface="+mn-ea"/>
                <a:cs typeface="+mn-cs"/>
              </a:endParaRPr>
            </a:p>
            <a:p>
              <a:pPr defTabSz="1042416">
                <a:spcAft>
                  <a:spcPts val="600"/>
                </a:spcAft>
              </a:pPr>
              <a:r>
                <a:rPr lang="el-GR" sz="1824" b="1" kern="1200" dirty="0">
                  <a:solidFill>
                    <a:schemeClr val="tx1"/>
                  </a:solidFill>
                  <a:latin typeface="+mn-lt"/>
                  <a:ea typeface="+mn-ea"/>
                  <a:cs typeface="+mn-cs"/>
                </a:rPr>
                <a:t>συνεχής συμβουλευτική και παρακολούθηση</a:t>
              </a:r>
            </a:p>
            <a:p>
              <a:pPr defTabSz="1042416">
                <a:spcAft>
                  <a:spcPts val="600"/>
                </a:spcAft>
              </a:pPr>
              <a:r>
                <a:rPr lang="en-US" sz="2280" dirty="0">
                  <a:solidFill>
                    <a:srgbClr val="C00000"/>
                  </a:solidFill>
                </a:rPr>
                <a:t>M</a:t>
              </a:r>
              <a:r>
                <a:rPr lang="en-US" sz="2280" kern="1200" dirty="0">
                  <a:solidFill>
                    <a:srgbClr val="C00000"/>
                  </a:solidFill>
                  <a:latin typeface="+mn-lt"/>
                  <a:ea typeface="+mn-ea"/>
                  <a:cs typeface="+mn-cs"/>
                </a:rPr>
                <a:t>ASH ≥ F2 fibrosis:</a:t>
              </a:r>
            </a:p>
            <a:p>
              <a:pPr defTabSz="1042416">
                <a:spcAft>
                  <a:spcPts val="600"/>
                </a:spcAft>
              </a:pPr>
              <a:r>
                <a:rPr lang="el-GR" sz="1824" b="1" kern="1200" dirty="0">
                  <a:solidFill>
                    <a:schemeClr val="tx1"/>
                  </a:solidFill>
                  <a:latin typeface="+mn-lt"/>
                  <a:ea typeface="+mn-ea"/>
                  <a:cs typeface="+mn-cs"/>
                </a:rPr>
                <a:t>Φαρμακευτικ</a:t>
              </a:r>
              <a:r>
                <a:rPr lang="en-US" sz="1824" b="1" kern="1200" dirty="0">
                  <a:solidFill>
                    <a:schemeClr val="tx1"/>
                  </a:solidFill>
                  <a:latin typeface="+mn-lt"/>
                  <a:ea typeface="+mn-ea"/>
                  <a:cs typeface="+mn-cs"/>
                </a:rPr>
                <a:t>ή</a:t>
              </a:r>
              <a:r>
                <a:rPr lang="el-GR" sz="1824" b="1" kern="1200" dirty="0">
                  <a:solidFill>
                    <a:schemeClr val="tx1"/>
                  </a:solidFill>
                  <a:latin typeface="+mn-lt"/>
                  <a:ea typeface="+mn-ea"/>
                  <a:cs typeface="+mn-cs"/>
                </a:rPr>
                <a:t> θεραπεία</a:t>
              </a:r>
              <a:r>
                <a:rPr lang="en-US" sz="1824" b="1" kern="1200" dirty="0">
                  <a:solidFill>
                    <a:schemeClr val="tx1"/>
                  </a:solidFill>
                  <a:latin typeface="+mn-lt"/>
                  <a:ea typeface="+mn-ea"/>
                  <a:cs typeface="+mn-cs"/>
                </a:rPr>
                <a:t> (Resmetirom)</a:t>
              </a:r>
              <a:r>
                <a:rPr lang="el-GR" sz="1824" kern="1200" dirty="0">
                  <a:solidFill>
                    <a:schemeClr val="tx1"/>
                  </a:solidFill>
                  <a:latin typeface="+mn-lt"/>
                  <a:ea typeface="+mn-ea"/>
                  <a:cs typeface="+mn-cs"/>
                </a:rPr>
                <a:t>, </a:t>
              </a:r>
              <a:r>
                <a:rPr lang="el-GR" sz="1824" b="1" kern="1200" dirty="0">
                  <a:solidFill>
                    <a:schemeClr val="tx1"/>
                  </a:solidFill>
                  <a:latin typeface="+mn-lt"/>
                  <a:ea typeface="+mn-ea"/>
                  <a:cs typeface="+mn-cs"/>
                </a:rPr>
                <a:t>κλινικές δοκιμές</a:t>
              </a:r>
            </a:p>
            <a:p>
              <a:pPr defTabSz="1042416">
                <a:spcAft>
                  <a:spcPts val="600"/>
                </a:spcAft>
              </a:pPr>
              <a:endParaRPr lang="el-GR" sz="1824" kern="1200" dirty="0">
                <a:solidFill>
                  <a:schemeClr val="tx1"/>
                </a:solidFill>
                <a:latin typeface="+mn-lt"/>
                <a:ea typeface="+mn-ea"/>
                <a:cs typeface="+mn-cs"/>
              </a:endParaRPr>
            </a:p>
            <a:p>
              <a:pPr defTabSz="1042416">
                <a:spcAft>
                  <a:spcPts val="600"/>
                </a:spcAft>
              </a:pPr>
              <a:endParaRPr lang="el-GR" sz="1824" kern="1200" dirty="0">
                <a:solidFill>
                  <a:schemeClr val="tx1"/>
                </a:solidFill>
                <a:latin typeface="+mn-lt"/>
                <a:ea typeface="+mn-ea"/>
                <a:cs typeface="+mn-cs"/>
              </a:endParaRPr>
            </a:p>
            <a:p>
              <a:pPr defTabSz="1042416">
                <a:spcAft>
                  <a:spcPts val="600"/>
                </a:spcAft>
              </a:pPr>
              <a:r>
                <a:rPr lang="en-US" sz="2280" kern="1200" dirty="0">
                  <a:solidFill>
                    <a:schemeClr val="tx1"/>
                  </a:solidFill>
                  <a:latin typeface="+mn-lt"/>
                  <a:ea typeface="+mn-ea"/>
                  <a:cs typeface="+mn-cs"/>
                </a:rPr>
                <a:t> </a:t>
              </a:r>
              <a:endParaRPr lang="el-GR" sz="2000" dirty="0"/>
            </a:p>
          </p:txBody>
        </p:sp>
      </p:grpSp>
      <p:sp>
        <p:nvSpPr>
          <p:cNvPr id="2" name="TextBox 1">
            <a:extLst>
              <a:ext uri="{FF2B5EF4-FFF2-40B4-BE49-F238E27FC236}">
                <a16:creationId xmlns:a16="http://schemas.microsoft.com/office/drawing/2014/main" id="{255ACA8F-B196-EC19-AF6D-DD5BF6D69DC4}"/>
              </a:ext>
            </a:extLst>
          </p:cNvPr>
          <p:cNvSpPr txBox="1"/>
          <p:nvPr/>
        </p:nvSpPr>
        <p:spPr>
          <a:xfrm>
            <a:off x="4416791" y="6333123"/>
            <a:ext cx="2475549" cy="276999"/>
          </a:xfrm>
          <a:prstGeom prst="rect">
            <a:avLst/>
          </a:prstGeom>
          <a:noFill/>
        </p:spPr>
        <p:txBody>
          <a:bodyPr wrap="none" rtlCol="0">
            <a:spAutoFit/>
          </a:bodyPr>
          <a:lstStyle/>
          <a:p>
            <a:r>
              <a:rPr lang="el-GR" sz="1200" i="1" dirty="0"/>
              <a:t>Κατευθυντ</a:t>
            </a:r>
            <a:r>
              <a:rPr lang="en-US" sz="1200" i="1" dirty="0"/>
              <a:t>ή</a:t>
            </a:r>
            <a:r>
              <a:rPr lang="el-GR" sz="1200" i="1" dirty="0"/>
              <a:t>ριες οδηγίες ΕΕΜΗ 2021</a:t>
            </a:r>
          </a:p>
        </p:txBody>
      </p:sp>
      <p:sp>
        <p:nvSpPr>
          <p:cNvPr id="3" name="TextBox 2">
            <a:extLst>
              <a:ext uri="{FF2B5EF4-FFF2-40B4-BE49-F238E27FC236}">
                <a16:creationId xmlns:a16="http://schemas.microsoft.com/office/drawing/2014/main" id="{C5D52B55-9C25-81ED-12F7-73460C2F1327}"/>
              </a:ext>
            </a:extLst>
          </p:cNvPr>
          <p:cNvSpPr txBox="1"/>
          <p:nvPr/>
        </p:nvSpPr>
        <p:spPr>
          <a:xfrm>
            <a:off x="4259316" y="147561"/>
            <a:ext cx="3661940" cy="400110"/>
          </a:xfrm>
          <a:prstGeom prst="rect">
            <a:avLst/>
          </a:prstGeom>
          <a:noFill/>
        </p:spPr>
        <p:txBody>
          <a:bodyPr wrap="square">
            <a:spAutoFit/>
          </a:bodyPr>
          <a:lstStyle/>
          <a:p>
            <a:r>
              <a:rPr lang="el-GR" sz="2000" b="1" dirty="0"/>
              <a:t>Διαχείριση ασθενών με </a:t>
            </a:r>
            <a:r>
              <a:rPr lang="en-US" sz="2000" b="1" dirty="0"/>
              <a:t>MASLD</a:t>
            </a:r>
            <a:endParaRPr lang="el-GR" sz="2000" b="1" dirty="0"/>
          </a:p>
        </p:txBody>
      </p:sp>
      <p:pic>
        <p:nvPicPr>
          <p:cNvPr id="8" name="Εικόνα 7" descr="Εικόνα που περιέχει κείμενο, στιγμιότυπο οθόνης, γραμματοσειρά, λευκό&#10;&#10;Περιγραφή που δημιουργήθηκε αυτόματα">
            <a:extLst>
              <a:ext uri="{FF2B5EF4-FFF2-40B4-BE49-F238E27FC236}">
                <a16:creationId xmlns:a16="http://schemas.microsoft.com/office/drawing/2014/main" id="{55367D23-B298-9FBE-496F-8E2EF8302836}"/>
              </a:ext>
            </a:extLst>
          </p:cNvPr>
          <p:cNvPicPr>
            <a:picLocks noChangeAspect="1"/>
          </p:cNvPicPr>
          <p:nvPr/>
        </p:nvPicPr>
        <p:blipFill>
          <a:blip r:embed="rId4"/>
          <a:stretch>
            <a:fillRect/>
          </a:stretch>
        </p:blipFill>
        <p:spPr>
          <a:xfrm>
            <a:off x="6452373" y="4496274"/>
            <a:ext cx="3253122" cy="1776376"/>
          </a:xfrm>
          <a:prstGeom prst="rect">
            <a:avLst/>
          </a:prstGeom>
        </p:spPr>
      </p:pic>
    </p:spTree>
    <p:extLst>
      <p:ext uri="{BB962C8B-B14F-4D97-AF65-F5344CB8AC3E}">
        <p14:creationId xmlns:p14="http://schemas.microsoft.com/office/powerpoint/2010/main" val="85575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3D9E5E-536D-FFC5-2FCD-95092E107A85}"/>
              </a:ext>
            </a:extLst>
          </p:cNvPr>
          <p:cNvSpPr txBox="1"/>
          <p:nvPr/>
        </p:nvSpPr>
        <p:spPr>
          <a:xfrm>
            <a:off x="3888827" y="535292"/>
            <a:ext cx="4151586" cy="369332"/>
          </a:xfrm>
          <a:prstGeom prst="rect">
            <a:avLst/>
          </a:prstGeom>
          <a:noFill/>
        </p:spPr>
        <p:txBody>
          <a:bodyPr wrap="square">
            <a:spAutoFit/>
          </a:bodyPr>
          <a:lstStyle/>
          <a:p>
            <a:pPr algn="ctr"/>
            <a:r>
              <a:rPr lang="el-GR" b="1" dirty="0"/>
              <a:t>Διατροφή, άσκηση και απώλεια βάρους</a:t>
            </a:r>
          </a:p>
        </p:txBody>
      </p:sp>
      <p:sp>
        <p:nvSpPr>
          <p:cNvPr id="7" name="TextBox 6">
            <a:extLst>
              <a:ext uri="{FF2B5EF4-FFF2-40B4-BE49-F238E27FC236}">
                <a16:creationId xmlns:a16="http://schemas.microsoft.com/office/drawing/2014/main" id="{1765CD57-4549-93FF-A76C-196B192DBAC6}"/>
              </a:ext>
            </a:extLst>
          </p:cNvPr>
          <p:cNvSpPr txBox="1"/>
          <p:nvPr/>
        </p:nvSpPr>
        <p:spPr>
          <a:xfrm>
            <a:off x="294288" y="1460166"/>
            <a:ext cx="11782097" cy="584775"/>
          </a:xfrm>
          <a:prstGeom prst="rect">
            <a:avLst/>
          </a:prstGeom>
          <a:noFill/>
        </p:spPr>
        <p:txBody>
          <a:bodyPr wrap="square">
            <a:spAutoFit/>
          </a:bodyPr>
          <a:lstStyle/>
          <a:p>
            <a:r>
              <a:rPr lang="el-GR" sz="1600" dirty="0"/>
              <a:t>Οι </a:t>
            </a:r>
            <a:r>
              <a:rPr lang="el-GR" sz="1600" b="1" u="sng" dirty="0"/>
              <a:t>τροποποιήσεις του τρόπου ζωής </a:t>
            </a:r>
            <a:r>
              <a:rPr lang="el-GR" sz="1600" dirty="0"/>
              <a:t>(δίαιτα και σωματική δραστηριότητα), με κύριο στόχο τη</a:t>
            </a:r>
            <a:r>
              <a:rPr lang="en-US" sz="1600" dirty="0"/>
              <a:t> </a:t>
            </a:r>
            <a:r>
              <a:rPr lang="el-GR" sz="1600" dirty="0">
                <a:solidFill>
                  <a:srgbClr val="FF0000"/>
                </a:solidFill>
              </a:rPr>
              <a:t>σταδιακή απώλεια βάρους</a:t>
            </a:r>
            <a:r>
              <a:rPr lang="el-GR" sz="1600" dirty="0"/>
              <a:t>, προτείνονται σήμερα από όλες τις κατευθυντήριες γραμμές ως το πρώτο βήμα της διαχείρισης της Μ</a:t>
            </a:r>
            <a:r>
              <a:rPr lang="en-US" sz="1600" dirty="0"/>
              <a:t>AS</a:t>
            </a:r>
            <a:r>
              <a:rPr lang="el-GR" sz="1600" dirty="0"/>
              <a:t>LD.</a:t>
            </a:r>
          </a:p>
        </p:txBody>
      </p:sp>
      <p:sp>
        <p:nvSpPr>
          <p:cNvPr id="9" name="TextBox 8">
            <a:extLst>
              <a:ext uri="{FF2B5EF4-FFF2-40B4-BE49-F238E27FC236}">
                <a16:creationId xmlns:a16="http://schemas.microsoft.com/office/drawing/2014/main" id="{F32BA92D-1232-F665-B9C9-E1F31A0110A0}"/>
              </a:ext>
            </a:extLst>
          </p:cNvPr>
          <p:cNvSpPr txBox="1"/>
          <p:nvPr/>
        </p:nvSpPr>
        <p:spPr>
          <a:xfrm>
            <a:off x="294288" y="2738775"/>
            <a:ext cx="10657491" cy="338554"/>
          </a:xfrm>
          <a:prstGeom prst="rect">
            <a:avLst/>
          </a:prstGeom>
          <a:noFill/>
        </p:spPr>
        <p:txBody>
          <a:bodyPr wrap="square">
            <a:spAutoFit/>
          </a:bodyPr>
          <a:lstStyle/>
          <a:p>
            <a:r>
              <a:rPr lang="en-US" sz="1600" dirty="0"/>
              <a:t>A</a:t>
            </a:r>
            <a:r>
              <a:rPr lang="el-GR" sz="1600" dirty="0"/>
              <a:t>πώλεια βάρους ≥5%</a:t>
            </a:r>
            <a:r>
              <a:rPr lang="en-US" sz="1600" dirty="0"/>
              <a:t>, </a:t>
            </a:r>
            <a:r>
              <a:rPr lang="el-GR" sz="1600" dirty="0"/>
              <a:t>≥</a:t>
            </a:r>
            <a:r>
              <a:rPr lang="en-US" sz="1600" dirty="0"/>
              <a:t>7</a:t>
            </a:r>
            <a:r>
              <a:rPr lang="el-GR" sz="1600" dirty="0"/>
              <a:t>% και ≥10% έχουν προταθεί για τη βελτίωση της στεάτωσης, της </a:t>
            </a:r>
            <a:r>
              <a:rPr lang="en-US" sz="1600" dirty="0"/>
              <a:t>MASH</a:t>
            </a:r>
            <a:r>
              <a:rPr lang="el-GR" sz="1600" dirty="0"/>
              <a:t> και της ίνωσης, αντίστοιχα</a:t>
            </a:r>
            <a:r>
              <a:rPr lang="en-US" sz="1600" dirty="0"/>
              <a:t>.</a:t>
            </a:r>
            <a:endParaRPr lang="el-GR" sz="1600" dirty="0"/>
          </a:p>
        </p:txBody>
      </p:sp>
      <p:sp>
        <p:nvSpPr>
          <p:cNvPr id="11" name="TextBox 10">
            <a:extLst>
              <a:ext uri="{FF2B5EF4-FFF2-40B4-BE49-F238E27FC236}">
                <a16:creationId xmlns:a16="http://schemas.microsoft.com/office/drawing/2014/main" id="{5979AB05-F576-8E9A-0BA3-E7CD6ADF4DF2}"/>
              </a:ext>
            </a:extLst>
          </p:cNvPr>
          <p:cNvSpPr txBox="1"/>
          <p:nvPr/>
        </p:nvSpPr>
        <p:spPr>
          <a:xfrm>
            <a:off x="294288" y="3880222"/>
            <a:ext cx="11550871" cy="830997"/>
          </a:xfrm>
          <a:prstGeom prst="rect">
            <a:avLst/>
          </a:prstGeom>
          <a:noFill/>
        </p:spPr>
        <p:txBody>
          <a:bodyPr wrap="square">
            <a:spAutoFit/>
          </a:bodyPr>
          <a:lstStyle/>
          <a:p>
            <a:r>
              <a:rPr lang="en-US" sz="1600" b="1" dirty="0"/>
              <a:t>H</a:t>
            </a:r>
            <a:r>
              <a:rPr lang="el-GR" sz="1600" b="1" dirty="0"/>
              <a:t> κύρια κινητήρια δύναμη για τη βελτίωση της </a:t>
            </a:r>
            <a:r>
              <a:rPr lang="en-US" sz="1600" b="1" dirty="0"/>
              <a:t>MAS</a:t>
            </a:r>
            <a:r>
              <a:rPr lang="el-GR" sz="1600" b="1" dirty="0"/>
              <a:t>LD είναι η απώλεια βάρους (ή, ακόμη καλύτερα, η απώλεια σπλαχνικού λίπους)</a:t>
            </a:r>
            <a:r>
              <a:rPr lang="el-GR" sz="1600" dirty="0"/>
              <a:t>,</a:t>
            </a:r>
            <a:r>
              <a:rPr lang="el-GR" sz="1600" b="1" dirty="0"/>
              <a:t> </a:t>
            </a:r>
            <a:r>
              <a:rPr lang="el-GR" sz="1600" dirty="0"/>
              <a:t>ενώ η σύνθεση της δίαιτας σε μακρο- ή μικροθρεπτικά συστατικά και το είδος </a:t>
            </a:r>
            <a:r>
              <a:rPr lang="en-US" sz="1600" dirty="0"/>
              <a:t>(</a:t>
            </a:r>
            <a:r>
              <a:rPr lang="el-GR" sz="1600" dirty="0"/>
              <a:t>αερόβια ή αναερόβια) ή η ένταση της άσκησης είναι δευτερεύουσας σημασίας.</a:t>
            </a:r>
          </a:p>
        </p:txBody>
      </p:sp>
    </p:spTree>
    <p:extLst>
      <p:ext uri="{BB962C8B-B14F-4D97-AF65-F5344CB8AC3E}">
        <p14:creationId xmlns:p14="http://schemas.microsoft.com/office/powerpoint/2010/main" val="28247693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3EE90B-88A1-6573-10B9-24CD1AF1F067}"/>
              </a:ext>
            </a:extLst>
          </p:cNvPr>
          <p:cNvSpPr txBox="1"/>
          <p:nvPr/>
        </p:nvSpPr>
        <p:spPr>
          <a:xfrm>
            <a:off x="3888827" y="535292"/>
            <a:ext cx="4151586" cy="369332"/>
          </a:xfrm>
          <a:prstGeom prst="rect">
            <a:avLst/>
          </a:prstGeom>
          <a:noFill/>
        </p:spPr>
        <p:txBody>
          <a:bodyPr wrap="square">
            <a:spAutoFit/>
          </a:bodyPr>
          <a:lstStyle/>
          <a:p>
            <a:pPr algn="ctr"/>
            <a:r>
              <a:rPr lang="el-GR" b="1" dirty="0"/>
              <a:t>Διατροφή, άσκηση και απώλεια βάρους</a:t>
            </a:r>
          </a:p>
        </p:txBody>
      </p:sp>
      <p:sp>
        <p:nvSpPr>
          <p:cNvPr id="5" name="TextBox 4">
            <a:extLst>
              <a:ext uri="{FF2B5EF4-FFF2-40B4-BE49-F238E27FC236}">
                <a16:creationId xmlns:a16="http://schemas.microsoft.com/office/drawing/2014/main" id="{7C44C256-3140-1096-D573-DAFAB6EB9558}"/>
              </a:ext>
            </a:extLst>
          </p:cNvPr>
          <p:cNvSpPr txBox="1"/>
          <p:nvPr/>
        </p:nvSpPr>
        <p:spPr>
          <a:xfrm>
            <a:off x="289034" y="1534877"/>
            <a:ext cx="11613931" cy="4462760"/>
          </a:xfrm>
          <a:prstGeom prst="rect">
            <a:avLst/>
          </a:prstGeom>
          <a:noFill/>
        </p:spPr>
        <p:txBody>
          <a:bodyPr wrap="square" rtlCol="0">
            <a:spAutoFit/>
          </a:bodyPr>
          <a:lstStyle/>
          <a:p>
            <a:pPr marL="285750" indent="-285750">
              <a:buFont typeface="Arial" panose="020B0604020202020204" pitchFamily="34" charset="0"/>
              <a:buChar char="•"/>
            </a:pPr>
            <a:r>
              <a:rPr lang="el-GR" b="1" u="sng" dirty="0"/>
              <a:t>Διατρόφη</a:t>
            </a:r>
            <a:endParaRPr lang="en-US" b="1" u="sng" dirty="0"/>
          </a:p>
          <a:p>
            <a:endParaRPr lang="en-US" b="1" u="sng" dirty="0"/>
          </a:p>
          <a:p>
            <a:r>
              <a:rPr lang="el-GR" sz="1600" i="1" u="sng" dirty="0"/>
              <a:t>Υποθερμιδική Δίαιτα</a:t>
            </a:r>
            <a:endParaRPr lang="en-US" sz="1600" i="1" u="sng" dirty="0"/>
          </a:p>
          <a:p>
            <a:endParaRPr lang="en-US" sz="1600" i="1" u="sng" dirty="0"/>
          </a:p>
          <a:p>
            <a:pPr marL="285750" indent="-285750">
              <a:buFont typeface="Wingdings" pitchFamily="2" charset="2"/>
              <a:buChar char="v"/>
            </a:pPr>
            <a:r>
              <a:rPr lang="el-GR" sz="1600" i="1" u="sng" dirty="0"/>
              <a:t>Μεσογειακ</a:t>
            </a:r>
            <a:r>
              <a:rPr lang="en-US" sz="1600" i="1" u="sng" dirty="0"/>
              <a:t>ή</a:t>
            </a:r>
            <a:r>
              <a:rPr lang="el-GR" sz="1600" i="1" u="sng" dirty="0"/>
              <a:t> Διατροφή</a:t>
            </a:r>
            <a:r>
              <a:rPr lang="en-US" sz="1600" dirty="0"/>
              <a:t>: </a:t>
            </a:r>
            <a:r>
              <a:rPr lang="el-GR" sz="1600" dirty="0"/>
              <a:t>μείωση ΣΒ, μείωση ηπατικού λίπους, πρόσθετες ευεργετικές μεταβολικές και καρδιαγγειακές επιδράσεις</a:t>
            </a:r>
            <a:endParaRPr lang="en-US" sz="1600" dirty="0"/>
          </a:p>
          <a:p>
            <a:endParaRPr lang="en-US" sz="1600" dirty="0"/>
          </a:p>
          <a:p>
            <a:r>
              <a:rPr lang="en-US" sz="1600" dirty="0"/>
              <a:t>	E</a:t>
            </a:r>
            <a:r>
              <a:rPr lang="el-GR" sz="1600" dirty="0"/>
              <a:t>υεργετική όχι μόνο για τη </a:t>
            </a:r>
            <a:r>
              <a:rPr lang="en" sz="1600" dirty="0"/>
              <a:t>MASLD </a:t>
            </a:r>
            <a:r>
              <a:rPr lang="el-GR" sz="1600" dirty="0"/>
              <a:t>αλλά και για άλλες συννοσηρότητες που συνδέονται στενά με τη </a:t>
            </a:r>
            <a:r>
              <a:rPr lang="en" sz="1600" dirty="0"/>
              <a:t>MASLD, (T2DM, </a:t>
            </a:r>
            <a:r>
              <a:rPr lang="el-GR" sz="1600" dirty="0"/>
              <a:t>της δυσλιπιδαιμίας και της </a:t>
            </a:r>
            <a:r>
              <a:rPr lang="en-US" sz="1600" dirty="0"/>
              <a:t>CVD)</a:t>
            </a:r>
            <a:r>
              <a:rPr lang="el-GR" sz="1600" dirty="0"/>
              <a:t>.</a:t>
            </a:r>
            <a:endParaRPr lang="en-US" sz="1600" dirty="0"/>
          </a:p>
          <a:p>
            <a:endParaRPr lang="en-US" sz="1600" dirty="0"/>
          </a:p>
          <a:p>
            <a:endParaRPr lang="en-US" sz="1600" dirty="0"/>
          </a:p>
          <a:p>
            <a:pPr marL="285750" indent="-285750">
              <a:buFont typeface="Arial" panose="020B0604020202020204" pitchFamily="34" charset="0"/>
              <a:buChar char="•"/>
            </a:pPr>
            <a:r>
              <a:rPr lang="en-US" b="1" u="sng" dirty="0"/>
              <a:t>Ά</a:t>
            </a:r>
            <a:r>
              <a:rPr lang="el-GR" b="1" u="sng" dirty="0"/>
              <a:t>σκηση</a:t>
            </a:r>
          </a:p>
          <a:p>
            <a:endParaRPr lang="el-GR" b="1" u="sng" dirty="0"/>
          </a:p>
          <a:p>
            <a:r>
              <a:rPr lang="en-US" sz="1600" dirty="0"/>
              <a:t>	</a:t>
            </a:r>
            <a:r>
              <a:rPr lang="el-GR" sz="1600" dirty="0"/>
              <a:t>Συνδυασμός </a:t>
            </a:r>
            <a:r>
              <a:rPr lang="el-GR" sz="1600" i="1" u="sng" dirty="0"/>
              <a:t>αερόβιας προπόνησης </a:t>
            </a:r>
            <a:r>
              <a:rPr lang="el-GR" sz="1600" dirty="0"/>
              <a:t>και </a:t>
            </a:r>
            <a:r>
              <a:rPr lang="el-GR" sz="1600" i="1" u="sng" dirty="0"/>
              <a:t>προπόνησης με αντιστάσεις </a:t>
            </a:r>
            <a:r>
              <a:rPr lang="el-GR" sz="1600" dirty="0"/>
              <a:t>διάρκειας 150-200 λεπτών/εβδομάδα έχει προταθεί από τις περισσότερες κατευθυντήριες γραμμές</a:t>
            </a:r>
            <a:endParaRPr lang="en-US" sz="1600" dirty="0"/>
          </a:p>
          <a:p>
            <a:endParaRPr lang="el-GR" sz="1600" dirty="0"/>
          </a:p>
          <a:p>
            <a:endParaRPr lang="el-GR" b="1" u="sng" dirty="0"/>
          </a:p>
          <a:p>
            <a:endParaRPr lang="el-GR" dirty="0"/>
          </a:p>
        </p:txBody>
      </p:sp>
    </p:spTree>
    <p:extLst>
      <p:ext uri="{BB962C8B-B14F-4D97-AF65-F5344CB8AC3E}">
        <p14:creationId xmlns:p14="http://schemas.microsoft.com/office/powerpoint/2010/main" val="4204211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κείμενο, χάρτης&#10;&#10;Περιγραφή που δημιουργήθηκε αυτόματα">
            <a:extLst>
              <a:ext uri="{FF2B5EF4-FFF2-40B4-BE49-F238E27FC236}">
                <a16:creationId xmlns:a16="http://schemas.microsoft.com/office/drawing/2014/main" id="{B75A55CC-142F-1AE6-C407-28DCD0CD775B}"/>
              </a:ext>
            </a:extLst>
          </p:cNvPr>
          <p:cNvPicPr>
            <a:picLocks noChangeAspect="1"/>
          </p:cNvPicPr>
          <p:nvPr/>
        </p:nvPicPr>
        <p:blipFill>
          <a:blip r:embed="rId3"/>
          <a:stretch>
            <a:fillRect/>
          </a:stretch>
        </p:blipFill>
        <p:spPr>
          <a:xfrm>
            <a:off x="2389591" y="861848"/>
            <a:ext cx="8885073" cy="5244662"/>
          </a:xfrm>
          <a:prstGeom prst="rect">
            <a:avLst/>
          </a:prstGeom>
        </p:spPr>
      </p:pic>
      <p:sp>
        <p:nvSpPr>
          <p:cNvPr id="6" name="TextBox 5">
            <a:extLst>
              <a:ext uri="{FF2B5EF4-FFF2-40B4-BE49-F238E27FC236}">
                <a16:creationId xmlns:a16="http://schemas.microsoft.com/office/drawing/2014/main" id="{1D19EF50-4786-87F1-C9C1-2FA54739629B}"/>
              </a:ext>
            </a:extLst>
          </p:cNvPr>
          <p:cNvSpPr txBox="1"/>
          <p:nvPr/>
        </p:nvSpPr>
        <p:spPr>
          <a:xfrm>
            <a:off x="4574627" y="135899"/>
            <a:ext cx="3042745" cy="400110"/>
          </a:xfrm>
          <a:prstGeom prst="rect">
            <a:avLst/>
          </a:prstGeom>
          <a:noFill/>
        </p:spPr>
        <p:txBody>
          <a:bodyPr wrap="square">
            <a:spAutoFit/>
          </a:bodyPr>
          <a:lstStyle/>
          <a:p>
            <a:pPr algn="ctr"/>
            <a:r>
              <a:rPr lang="el-GR" sz="2000" b="1" dirty="0"/>
              <a:t>Κλινικό φάσμα της </a:t>
            </a:r>
            <a:r>
              <a:rPr lang="en-US" sz="2000" b="1" dirty="0"/>
              <a:t>MASLD</a:t>
            </a:r>
            <a:endParaRPr lang="el-GR" sz="2000" b="1" dirty="0"/>
          </a:p>
        </p:txBody>
      </p:sp>
      <p:sp>
        <p:nvSpPr>
          <p:cNvPr id="7" name="TextBox 6">
            <a:extLst>
              <a:ext uri="{FF2B5EF4-FFF2-40B4-BE49-F238E27FC236}">
                <a16:creationId xmlns:a16="http://schemas.microsoft.com/office/drawing/2014/main" id="{F67B0767-BB93-4548-D7CA-9F93853516FD}"/>
              </a:ext>
            </a:extLst>
          </p:cNvPr>
          <p:cNvSpPr txBox="1"/>
          <p:nvPr/>
        </p:nvSpPr>
        <p:spPr>
          <a:xfrm>
            <a:off x="6965732" y="5376194"/>
            <a:ext cx="4225157" cy="276999"/>
          </a:xfrm>
          <a:prstGeom prst="rect">
            <a:avLst/>
          </a:prstGeom>
          <a:noFill/>
        </p:spPr>
        <p:txBody>
          <a:bodyPr wrap="square">
            <a:spAutoFit/>
          </a:bodyPr>
          <a:lstStyle/>
          <a:p>
            <a:r>
              <a:rPr lang="en" sz="1200" i="1" dirty="0">
                <a:effectLst/>
                <a:latin typeface="Times New Roman" panose="02020603050405020304" pitchFamily="18" charset="0"/>
                <a:cs typeface="Times New Roman" panose="02020603050405020304" pitchFamily="18" charset="0"/>
              </a:rPr>
              <a:t>Negi et al. Metabolism Clinical and Experimental 2022</a:t>
            </a:r>
          </a:p>
        </p:txBody>
      </p:sp>
      <p:sp>
        <p:nvSpPr>
          <p:cNvPr id="8" name="TextBox 7">
            <a:extLst>
              <a:ext uri="{FF2B5EF4-FFF2-40B4-BE49-F238E27FC236}">
                <a16:creationId xmlns:a16="http://schemas.microsoft.com/office/drawing/2014/main" id="{F3577FC7-C000-94C1-553B-CA0F84A9D6B4}"/>
              </a:ext>
            </a:extLst>
          </p:cNvPr>
          <p:cNvSpPr txBox="1"/>
          <p:nvPr/>
        </p:nvSpPr>
        <p:spPr>
          <a:xfrm>
            <a:off x="87512" y="1347149"/>
            <a:ext cx="2992019" cy="1631216"/>
          </a:xfrm>
          <a:prstGeom prst="rect">
            <a:avLst/>
          </a:prstGeom>
          <a:solidFill>
            <a:schemeClr val="accent5">
              <a:lumMod val="20000"/>
              <a:lumOff val="80000"/>
            </a:schemeClr>
          </a:solidFill>
          <a:ln>
            <a:solidFill>
              <a:srgbClr val="FF0000"/>
            </a:solidFill>
          </a:ln>
        </p:spPr>
        <p:txBody>
          <a:bodyPr wrap="square">
            <a:spAutoFit/>
          </a:bodyPr>
          <a:lstStyle/>
          <a:p>
            <a:r>
              <a:rPr lang="el-GR" b="1" i="1" u="sng" dirty="0"/>
              <a:t>Στάδια ίνωσης</a:t>
            </a:r>
            <a:r>
              <a:rPr lang="el-GR" u="sng" dirty="0"/>
              <a:t> </a:t>
            </a:r>
          </a:p>
          <a:p>
            <a:pPr marL="285750" indent="-285750">
              <a:buFont typeface="Arial" panose="020B0604020202020204" pitchFamily="34" charset="0"/>
              <a:buChar char="•"/>
            </a:pPr>
            <a:r>
              <a:rPr lang="el-GR" sz="1600" dirty="0"/>
              <a:t>Καθόλου ή ήπια ίνωση (F0-F1)</a:t>
            </a:r>
          </a:p>
          <a:p>
            <a:pPr marL="285750" indent="-285750">
              <a:buFont typeface="Arial" panose="020B0604020202020204" pitchFamily="34" charset="0"/>
              <a:buChar char="•"/>
            </a:pPr>
            <a:r>
              <a:rPr lang="el-GR" sz="1600" dirty="0"/>
              <a:t>Σημαντική ίνωση (≥F2) </a:t>
            </a:r>
          </a:p>
          <a:p>
            <a:pPr marL="285750" indent="-285750">
              <a:buFont typeface="Arial" panose="020B0604020202020204" pitchFamily="34" charset="0"/>
              <a:buChar char="•"/>
            </a:pPr>
            <a:r>
              <a:rPr lang="el-GR" sz="1600" dirty="0"/>
              <a:t>Προχωρημένη ίνωση (≥F3)</a:t>
            </a:r>
          </a:p>
          <a:p>
            <a:pPr marL="285750" indent="-285750">
              <a:buFont typeface="Arial" panose="020B0604020202020204" pitchFamily="34" charset="0"/>
              <a:buChar char="•"/>
            </a:pPr>
            <a:r>
              <a:rPr lang="el-GR" sz="1600" dirty="0"/>
              <a:t>Κίρρωση (</a:t>
            </a:r>
            <a:r>
              <a:rPr lang="en-US" sz="1600" dirty="0"/>
              <a:t>F4)</a:t>
            </a:r>
            <a:endParaRPr lang="el-GR" sz="1600" dirty="0"/>
          </a:p>
          <a:p>
            <a:endParaRPr lang="en-US" dirty="0"/>
          </a:p>
        </p:txBody>
      </p:sp>
      <p:sp>
        <p:nvSpPr>
          <p:cNvPr id="2" name="TextBox 1">
            <a:extLst>
              <a:ext uri="{FF2B5EF4-FFF2-40B4-BE49-F238E27FC236}">
                <a16:creationId xmlns:a16="http://schemas.microsoft.com/office/drawing/2014/main" id="{D5981296-76F8-2EEA-C031-87286395234B}"/>
              </a:ext>
            </a:extLst>
          </p:cNvPr>
          <p:cNvSpPr txBox="1"/>
          <p:nvPr/>
        </p:nvSpPr>
        <p:spPr>
          <a:xfrm>
            <a:off x="7091916" y="1020141"/>
            <a:ext cx="4920578" cy="369332"/>
          </a:xfrm>
          <a:prstGeom prst="rect">
            <a:avLst/>
          </a:prstGeom>
          <a:solidFill>
            <a:schemeClr val="accent5">
              <a:lumMod val="40000"/>
              <a:lumOff val="60000"/>
            </a:schemeClr>
          </a:solidFill>
          <a:ln>
            <a:solidFill>
              <a:srgbClr val="FF0000"/>
            </a:solidFill>
          </a:ln>
        </p:spPr>
        <p:txBody>
          <a:bodyPr wrap="none" rtlCol="0">
            <a:spAutoFit/>
          </a:bodyPr>
          <a:lstStyle/>
          <a:p>
            <a:r>
              <a:rPr lang="el-GR" dirty="0"/>
              <a:t>Ετερογενής νόσος με διαφορετικούς φαινοτύπους</a:t>
            </a:r>
          </a:p>
        </p:txBody>
      </p:sp>
    </p:spTree>
    <p:extLst>
      <p:ext uri="{BB962C8B-B14F-4D97-AF65-F5344CB8AC3E}">
        <p14:creationId xmlns:p14="http://schemas.microsoft.com/office/powerpoint/2010/main" val="4133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στιγμιότυπο οθόνης, γραμματοσειρά, αριθμός&#10;&#10;Περιγραφή που δημιουργήθηκε αυτόματα">
            <a:extLst>
              <a:ext uri="{FF2B5EF4-FFF2-40B4-BE49-F238E27FC236}">
                <a16:creationId xmlns:a16="http://schemas.microsoft.com/office/drawing/2014/main" id="{33BC6E17-0FE9-14BB-AC58-1F68DB980C2F}"/>
              </a:ext>
            </a:extLst>
          </p:cNvPr>
          <p:cNvPicPr>
            <a:picLocks noChangeAspect="1"/>
          </p:cNvPicPr>
          <p:nvPr/>
        </p:nvPicPr>
        <p:blipFill>
          <a:blip r:embed="rId3"/>
          <a:stretch>
            <a:fillRect/>
          </a:stretch>
        </p:blipFill>
        <p:spPr>
          <a:xfrm>
            <a:off x="2195914" y="855769"/>
            <a:ext cx="7800171" cy="4873192"/>
          </a:xfrm>
          <a:prstGeom prst="rect">
            <a:avLst/>
          </a:prstGeom>
        </p:spPr>
      </p:pic>
      <p:sp>
        <p:nvSpPr>
          <p:cNvPr id="9" name="TextBox 8">
            <a:extLst>
              <a:ext uri="{FF2B5EF4-FFF2-40B4-BE49-F238E27FC236}">
                <a16:creationId xmlns:a16="http://schemas.microsoft.com/office/drawing/2014/main" id="{375BDC95-2122-E7B8-9535-2318553CB802}"/>
              </a:ext>
            </a:extLst>
          </p:cNvPr>
          <p:cNvSpPr txBox="1"/>
          <p:nvPr/>
        </p:nvSpPr>
        <p:spPr>
          <a:xfrm>
            <a:off x="2511972" y="143315"/>
            <a:ext cx="7357242" cy="369332"/>
          </a:xfrm>
          <a:prstGeom prst="rect">
            <a:avLst/>
          </a:prstGeom>
          <a:noFill/>
        </p:spPr>
        <p:txBody>
          <a:bodyPr wrap="square">
            <a:spAutoFit/>
          </a:bodyPr>
          <a:lstStyle/>
          <a:p>
            <a:r>
              <a:rPr lang="el-GR" sz="1800" b="1" dirty="0">
                <a:latin typeface="Times New Roman" panose="02020603050405020304" pitchFamily="18" charset="0"/>
                <a:cs typeface="Times New Roman" panose="02020603050405020304" pitchFamily="18" charset="0"/>
              </a:rPr>
              <a:t>Αξιολόγηση παραμέτρων που σχετίζονται με τον καρδιαγγειακό κίνδυνο </a:t>
            </a:r>
            <a:endParaRPr lang="el-GR" b="1" dirty="0"/>
          </a:p>
        </p:txBody>
      </p:sp>
      <p:sp>
        <p:nvSpPr>
          <p:cNvPr id="10" name="TextBox 9">
            <a:extLst>
              <a:ext uri="{FF2B5EF4-FFF2-40B4-BE49-F238E27FC236}">
                <a16:creationId xmlns:a16="http://schemas.microsoft.com/office/drawing/2014/main" id="{7287C299-23B4-39AB-31D5-3D808FCD3874}"/>
              </a:ext>
            </a:extLst>
          </p:cNvPr>
          <p:cNvSpPr txBox="1"/>
          <p:nvPr/>
        </p:nvSpPr>
        <p:spPr>
          <a:xfrm>
            <a:off x="7357240" y="5863731"/>
            <a:ext cx="3132084" cy="276999"/>
          </a:xfrm>
          <a:prstGeom prst="rect">
            <a:avLst/>
          </a:prstGeom>
          <a:noFill/>
        </p:spPr>
        <p:txBody>
          <a:bodyPr wrap="square">
            <a:spAutoFit/>
          </a:bodyPr>
          <a:lstStyle/>
          <a:p>
            <a:r>
              <a:rPr lang="en-US" sz="1200" i="1" dirty="0">
                <a:latin typeface="Times New Roman" panose="02020603050405020304" pitchFamily="18" charset="0"/>
                <a:cs typeface="Times New Roman" panose="02020603050405020304" pitchFamily="18" charset="0"/>
              </a:rPr>
              <a:t>Polyzos </a:t>
            </a:r>
            <a:r>
              <a:rPr lang="en" sz="1200" i="1" dirty="0">
                <a:effectLst/>
                <a:latin typeface="Times New Roman" panose="02020603050405020304" pitchFamily="18" charset="0"/>
                <a:cs typeface="Times New Roman" panose="02020603050405020304" pitchFamily="18" charset="0"/>
              </a:rPr>
              <a:t>et.al. </a:t>
            </a:r>
            <a:r>
              <a:rPr lang="en" sz="1200" i="1" dirty="0">
                <a:latin typeface="Times New Roman" panose="02020603050405020304" pitchFamily="18" charset="0"/>
                <a:cs typeface="Times New Roman" panose="02020603050405020304" pitchFamily="18" charset="0"/>
              </a:rPr>
              <a:t>Aliment Pharmacol Ther. 2021</a:t>
            </a:r>
            <a:endParaRPr lang="el-GR" sz="12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86687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στιγμιότυπο οθόνης, γραμματοσειρά, αριθμός&#10;&#10;Περιγραφή που δημιουργήθηκε αυτόματα">
            <a:extLst>
              <a:ext uri="{FF2B5EF4-FFF2-40B4-BE49-F238E27FC236}">
                <a16:creationId xmlns:a16="http://schemas.microsoft.com/office/drawing/2014/main" id="{476242F7-1038-FEFB-F042-B583E24E25EF}"/>
              </a:ext>
            </a:extLst>
          </p:cNvPr>
          <p:cNvPicPr>
            <a:picLocks noChangeAspect="1"/>
          </p:cNvPicPr>
          <p:nvPr/>
        </p:nvPicPr>
        <p:blipFill>
          <a:blip r:embed="rId3"/>
          <a:stretch>
            <a:fillRect/>
          </a:stretch>
        </p:blipFill>
        <p:spPr>
          <a:xfrm>
            <a:off x="1200816" y="630662"/>
            <a:ext cx="9790367" cy="5059853"/>
          </a:xfrm>
          <a:prstGeom prst="rect">
            <a:avLst/>
          </a:prstGeom>
        </p:spPr>
      </p:pic>
      <p:sp>
        <p:nvSpPr>
          <p:cNvPr id="2" name="TextBox 1">
            <a:extLst>
              <a:ext uri="{FF2B5EF4-FFF2-40B4-BE49-F238E27FC236}">
                <a16:creationId xmlns:a16="http://schemas.microsoft.com/office/drawing/2014/main" id="{A9A28879-39DC-3E45-2536-65DD0A8F5EC1}"/>
              </a:ext>
            </a:extLst>
          </p:cNvPr>
          <p:cNvSpPr txBox="1"/>
          <p:nvPr/>
        </p:nvSpPr>
        <p:spPr>
          <a:xfrm>
            <a:off x="3263676" y="261330"/>
            <a:ext cx="6127531" cy="369332"/>
          </a:xfrm>
          <a:prstGeom prst="rect">
            <a:avLst/>
          </a:prstGeom>
          <a:noFill/>
        </p:spPr>
        <p:txBody>
          <a:bodyPr wrap="square">
            <a:spAutoFit/>
          </a:bodyPr>
          <a:lstStyle/>
          <a:p>
            <a:r>
              <a:rPr lang="el-GR" sz="1800" b="1" dirty="0">
                <a:latin typeface="Times New Roman" panose="02020603050405020304" pitchFamily="18" charset="0"/>
                <a:cs typeface="Times New Roman" panose="02020603050405020304" pitchFamily="18" charset="0"/>
              </a:rPr>
              <a:t>Αντιμετώπιση παραγόντων καρδιαγγειακού κινδύνου </a:t>
            </a:r>
            <a:endParaRPr lang="el-GR" b="1" dirty="0"/>
          </a:p>
        </p:txBody>
      </p:sp>
      <p:sp>
        <p:nvSpPr>
          <p:cNvPr id="5" name="TextBox 4">
            <a:extLst>
              <a:ext uri="{FF2B5EF4-FFF2-40B4-BE49-F238E27FC236}">
                <a16:creationId xmlns:a16="http://schemas.microsoft.com/office/drawing/2014/main" id="{A7A58587-69A8-8090-1FBD-9A6DCFBAA3BA}"/>
              </a:ext>
            </a:extLst>
          </p:cNvPr>
          <p:cNvSpPr txBox="1"/>
          <p:nvPr/>
        </p:nvSpPr>
        <p:spPr>
          <a:xfrm>
            <a:off x="7357240" y="5863731"/>
            <a:ext cx="3132084" cy="276999"/>
          </a:xfrm>
          <a:prstGeom prst="rect">
            <a:avLst/>
          </a:prstGeom>
          <a:noFill/>
        </p:spPr>
        <p:txBody>
          <a:bodyPr wrap="square">
            <a:spAutoFit/>
          </a:bodyPr>
          <a:lstStyle/>
          <a:p>
            <a:r>
              <a:rPr lang="en-US" sz="1200" i="1" dirty="0">
                <a:latin typeface="Times New Roman" panose="02020603050405020304" pitchFamily="18" charset="0"/>
                <a:cs typeface="Times New Roman" panose="02020603050405020304" pitchFamily="18" charset="0"/>
              </a:rPr>
              <a:t>Polyzos </a:t>
            </a:r>
            <a:r>
              <a:rPr lang="en" sz="1200" i="1" dirty="0">
                <a:effectLst/>
                <a:latin typeface="Times New Roman" panose="02020603050405020304" pitchFamily="18" charset="0"/>
                <a:cs typeface="Times New Roman" panose="02020603050405020304" pitchFamily="18" charset="0"/>
              </a:rPr>
              <a:t>et.al. </a:t>
            </a:r>
            <a:r>
              <a:rPr lang="en" sz="1200" i="1" dirty="0">
                <a:latin typeface="Times New Roman" panose="02020603050405020304" pitchFamily="18" charset="0"/>
                <a:cs typeface="Times New Roman" panose="02020603050405020304" pitchFamily="18" charset="0"/>
              </a:rPr>
              <a:t>Aliment Pharmacol Ther. 2021</a:t>
            </a:r>
            <a:endParaRPr lang="el-GR" sz="12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89511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50F8C2-C867-1A06-9E5B-AA296995073D}"/>
              </a:ext>
            </a:extLst>
          </p:cNvPr>
          <p:cNvSpPr txBox="1"/>
          <p:nvPr/>
        </p:nvSpPr>
        <p:spPr>
          <a:xfrm>
            <a:off x="1968062" y="1710651"/>
            <a:ext cx="8255876" cy="1077218"/>
          </a:xfrm>
          <a:prstGeom prst="rect">
            <a:avLst/>
          </a:prstGeom>
          <a:noFill/>
        </p:spPr>
        <p:txBody>
          <a:bodyPr wrap="square">
            <a:spAutoFit/>
          </a:bodyPr>
          <a:lstStyle/>
          <a:p>
            <a:pPr algn="ctr"/>
            <a:r>
              <a:rPr lang="el-GR" sz="3200" dirty="0"/>
              <a:t>Θεραπευτικές σκέψεις σε ασθενείς με </a:t>
            </a:r>
            <a:r>
              <a:rPr lang="en-US" sz="3200" dirty="0"/>
              <a:t>MASLD </a:t>
            </a:r>
            <a:r>
              <a:rPr lang="el-GR" sz="3200" dirty="0"/>
              <a:t>και </a:t>
            </a:r>
            <a:r>
              <a:rPr lang="en-US" sz="3200" dirty="0"/>
              <a:t>Sarcopenia and/or Sarcopenic Obesity</a:t>
            </a:r>
            <a:endParaRPr lang="el-GR" sz="3200" dirty="0"/>
          </a:p>
        </p:txBody>
      </p:sp>
      <p:sp>
        <p:nvSpPr>
          <p:cNvPr id="7" name="TextBox 6">
            <a:extLst>
              <a:ext uri="{FF2B5EF4-FFF2-40B4-BE49-F238E27FC236}">
                <a16:creationId xmlns:a16="http://schemas.microsoft.com/office/drawing/2014/main" id="{A4061BE7-5005-9432-671F-4C06D071A471}"/>
              </a:ext>
            </a:extLst>
          </p:cNvPr>
          <p:cNvSpPr txBox="1"/>
          <p:nvPr/>
        </p:nvSpPr>
        <p:spPr>
          <a:xfrm>
            <a:off x="2280745" y="4070132"/>
            <a:ext cx="7630510" cy="400110"/>
          </a:xfrm>
          <a:prstGeom prst="rect">
            <a:avLst/>
          </a:prstGeom>
          <a:noFill/>
        </p:spPr>
        <p:txBody>
          <a:bodyPr wrap="square">
            <a:spAutoFit/>
          </a:bodyPr>
          <a:lstStyle/>
          <a:p>
            <a:pPr algn="just"/>
            <a:r>
              <a:rPr lang="el-GR" sz="2000" dirty="0"/>
              <a:t>Μικρές τροποποιήσεις….</a:t>
            </a:r>
          </a:p>
        </p:txBody>
      </p:sp>
    </p:spTree>
    <p:extLst>
      <p:ext uri="{BB962C8B-B14F-4D97-AF65-F5344CB8AC3E}">
        <p14:creationId xmlns:p14="http://schemas.microsoft.com/office/powerpoint/2010/main" val="14203214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A8BBCA-680B-80C9-8255-4C384D4440E4}"/>
              </a:ext>
            </a:extLst>
          </p:cNvPr>
          <p:cNvSpPr txBox="1"/>
          <p:nvPr/>
        </p:nvSpPr>
        <p:spPr>
          <a:xfrm>
            <a:off x="3767958" y="241002"/>
            <a:ext cx="4656083" cy="369332"/>
          </a:xfrm>
          <a:prstGeom prst="rect">
            <a:avLst/>
          </a:prstGeom>
          <a:noFill/>
        </p:spPr>
        <p:txBody>
          <a:bodyPr wrap="square">
            <a:spAutoFit/>
          </a:bodyPr>
          <a:lstStyle/>
          <a:p>
            <a:pPr algn="ctr"/>
            <a:r>
              <a:rPr lang="el-GR" b="1" dirty="0"/>
              <a:t>Απώλεια Σωματικού Βάρους</a:t>
            </a:r>
          </a:p>
        </p:txBody>
      </p:sp>
      <p:sp>
        <p:nvSpPr>
          <p:cNvPr id="4" name="TextBox 3">
            <a:extLst>
              <a:ext uri="{FF2B5EF4-FFF2-40B4-BE49-F238E27FC236}">
                <a16:creationId xmlns:a16="http://schemas.microsoft.com/office/drawing/2014/main" id="{644C9721-C12A-3E37-6983-696058278167}"/>
              </a:ext>
            </a:extLst>
          </p:cNvPr>
          <p:cNvSpPr txBox="1"/>
          <p:nvPr/>
        </p:nvSpPr>
        <p:spPr>
          <a:xfrm>
            <a:off x="283778" y="1620687"/>
            <a:ext cx="11624442" cy="584775"/>
          </a:xfrm>
          <a:prstGeom prst="rect">
            <a:avLst/>
          </a:prstGeom>
          <a:noFill/>
        </p:spPr>
        <p:txBody>
          <a:bodyPr wrap="square">
            <a:spAutoFit/>
          </a:bodyPr>
          <a:lstStyle/>
          <a:p>
            <a:pPr marL="342900" indent="-342900">
              <a:buFont typeface="+mj-lt"/>
              <a:buAutoNum type="arabicPeriod"/>
            </a:pPr>
            <a:r>
              <a:rPr lang="en-US" sz="1600"/>
              <a:t>H</a:t>
            </a:r>
            <a:r>
              <a:rPr lang="el-GR" sz="1600"/>
              <a:t> απώλεια βάρους, εκτός από την απώλεια λιπώδους μάζας, οδηγεί αναπόφευκτα σε </a:t>
            </a:r>
            <a:r>
              <a:rPr lang="el-GR" sz="1600">
                <a:solidFill>
                  <a:srgbClr val="FF0000"/>
                </a:solidFill>
              </a:rPr>
              <a:t>απώλεια άλιπης μάζας, συμπεριλαμβανομένων των σκελετικών μυών</a:t>
            </a:r>
            <a:r>
              <a:rPr lang="el-GR" sz="1600"/>
              <a:t>, επιδεινώνοντας έτσι την ήδη υπάρχουσα σαρκοπενία ή οδηγώντας στην ανάπτυξη σαρκοπενίας.</a:t>
            </a:r>
          </a:p>
        </p:txBody>
      </p:sp>
      <p:sp>
        <p:nvSpPr>
          <p:cNvPr id="5" name="TextBox 4">
            <a:extLst>
              <a:ext uri="{FF2B5EF4-FFF2-40B4-BE49-F238E27FC236}">
                <a16:creationId xmlns:a16="http://schemas.microsoft.com/office/drawing/2014/main" id="{ED9B5FB7-09E4-65B1-02C8-6C62421FBD27}"/>
              </a:ext>
            </a:extLst>
          </p:cNvPr>
          <p:cNvSpPr txBox="1"/>
          <p:nvPr/>
        </p:nvSpPr>
        <p:spPr>
          <a:xfrm>
            <a:off x="283778" y="3222595"/>
            <a:ext cx="11624442" cy="2554545"/>
          </a:xfrm>
          <a:prstGeom prst="rect">
            <a:avLst/>
          </a:prstGeom>
          <a:noFill/>
        </p:spPr>
        <p:txBody>
          <a:bodyPr wrap="square" rtlCol="0">
            <a:spAutoFit/>
          </a:bodyPr>
          <a:lstStyle/>
          <a:p>
            <a:pPr marL="285750" indent="-285750">
              <a:buFont typeface="Arial" panose="020B0604020202020204" pitchFamily="34" charset="0"/>
              <a:buChar char="•"/>
            </a:pPr>
            <a:r>
              <a:rPr lang="el-GR" sz="1600" dirty="0"/>
              <a:t>Ένας ήπιος ενεργειακός περιορισμός μαζί με ένα συνδυασμό αερόβιας άσκησης και άσκησης αντίστασης συνιστάται για ασθενείς με </a:t>
            </a:r>
            <a:r>
              <a:rPr lang="en" sz="1600" dirty="0"/>
              <a:t>MASLD </a:t>
            </a:r>
            <a:r>
              <a:rPr lang="el-GR" sz="1600" dirty="0"/>
              <a:t>και σαρκοπενία ή </a:t>
            </a:r>
            <a:r>
              <a:rPr lang="en" sz="1600" dirty="0"/>
              <a:t>SO</a:t>
            </a:r>
            <a:r>
              <a:rPr lang="el-GR" sz="1600" dirty="0"/>
              <a:t>. </a:t>
            </a:r>
          </a:p>
          <a:p>
            <a:pPr marL="285750" indent="-285750">
              <a:buFont typeface="Arial" panose="020B0604020202020204" pitchFamily="34" charset="0"/>
              <a:buChar char="•"/>
            </a:pPr>
            <a:endParaRPr lang="el-GR" sz="1600" dirty="0"/>
          </a:p>
          <a:p>
            <a:pPr marL="285750" indent="-285750">
              <a:buFont typeface="Arial" panose="020B0604020202020204" pitchFamily="34" charset="0"/>
              <a:buChar char="•"/>
            </a:pPr>
            <a:endParaRPr lang="el-GR" sz="1600" dirty="0"/>
          </a:p>
          <a:p>
            <a:pPr marL="285750" indent="-285750">
              <a:buFont typeface="Arial" panose="020B0604020202020204" pitchFamily="34" charset="0"/>
              <a:buChar char="•"/>
            </a:pPr>
            <a:r>
              <a:rPr lang="el-GR" sz="1600" dirty="0"/>
              <a:t>Κατά συνέπεια, θα πρέπει να αποφεύγεται ο αυστηρός ενεργειακός περιορισμός (π.χ. δίαιτες πολύ χαμηλών θερμίδων) ή οποιοσδήποτε ενεργειακός περιορισμός χωρίς άσκηση.</a:t>
            </a:r>
            <a:endParaRPr lang="en-US" sz="1600" dirty="0"/>
          </a:p>
          <a:p>
            <a:pPr marL="285750" indent="-285750">
              <a:buFont typeface="Arial" panose="020B0604020202020204" pitchFamily="34" charset="0"/>
              <a:buChar char="•"/>
            </a:pPr>
            <a:endParaRPr lang="el-GR"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H</a:t>
            </a:r>
            <a:r>
              <a:rPr lang="el-GR" sz="1600" dirty="0"/>
              <a:t> αξιολόγηση της σκελετικ</a:t>
            </a:r>
            <a:r>
              <a:rPr lang="en-US" sz="1600" dirty="0"/>
              <a:t>ή</a:t>
            </a:r>
            <a:r>
              <a:rPr lang="el-GR" sz="1600" dirty="0"/>
              <a:t>ς μυϊκής μάζας</a:t>
            </a:r>
            <a:r>
              <a:rPr lang="en-US" sz="1600" dirty="0"/>
              <a:t> </a:t>
            </a:r>
            <a:r>
              <a:rPr lang="el-GR" sz="1600" dirty="0"/>
              <a:t>και μυϊκής δύναμης κατά τη διάρκεια της παρακολούθησης της διαχείρισης του βάρους σε ασθενείς με </a:t>
            </a:r>
            <a:r>
              <a:rPr lang="en" sz="1600" dirty="0"/>
              <a:t>MASLD </a:t>
            </a:r>
            <a:r>
              <a:rPr lang="el-GR" sz="1600" dirty="0"/>
              <a:t>είναι σημαντική.</a:t>
            </a:r>
          </a:p>
        </p:txBody>
      </p:sp>
      <p:sp>
        <p:nvSpPr>
          <p:cNvPr id="6" name="Κάτω βέλος 5">
            <a:extLst>
              <a:ext uri="{FF2B5EF4-FFF2-40B4-BE49-F238E27FC236}">
                <a16:creationId xmlns:a16="http://schemas.microsoft.com/office/drawing/2014/main" id="{245E07E0-C582-B678-6F16-AAE46DDFAC67}"/>
              </a:ext>
            </a:extLst>
          </p:cNvPr>
          <p:cNvSpPr/>
          <p:nvPr/>
        </p:nvSpPr>
        <p:spPr>
          <a:xfrm>
            <a:off x="5917323" y="2388207"/>
            <a:ext cx="357352" cy="651642"/>
          </a:xfrm>
          <a:prstGeom prst="downArrow">
            <a:avLst/>
          </a:prstGeom>
          <a:solidFill>
            <a:schemeClr val="accent5"/>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l-GR"/>
          </a:p>
        </p:txBody>
      </p:sp>
    </p:spTree>
    <p:extLst>
      <p:ext uri="{BB962C8B-B14F-4D97-AF65-F5344CB8AC3E}">
        <p14:creationId xmlns:p14="http://schemas.microsoft.com/office/powerpoint/2010/main" val="280923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κείμενο, στιγμιότυπο οθόνης, γραμματοσειρά, ιστοσελίδα&#10;&#10;Περιγραφή που δημιουργήθηκε αυτόματα">
            <a:extLst>
              <a:ext uri="{FF2B5EF4-FFF2-40B4-BE49-F238E27FC236}">
                <a16:creationId xmlns:a16="http://schemas.microsoft.com/office/drawing/2014/main" id="{BE559D8A-2513-5D30-D860-3BC3F5115041}"/>
              </a:ext>
            </a:extLst>
          </p:cNvPr>
          <p:cNvPicPr>
            <a:picLocks noChangeAspect="1"/>
          </p:cNvPicPr>
          <p:nvPr/>
        </p:nvPicPr>
        <p:blipFill>
          <a:blip r:embed="rId3"/>
          <a:stretch>
            <a:fillRect/>
          </a:stretch>
        </p:blipFill>
        <p:spPr>
          <a:xfrm>
            <a:off x="78828" y="969245"/>
            <a:ext cx="6758152" cy="2005017"/>
          </a:xfrm>
          <a:prstGeom prst="rect">
            <a:avLst/>
          </a:prstGeom>
        </p:spPr>
      </p:pic>
      <p:pic>
        <p:nvPicPr>
          <p:cNvPr id="11" name="Εικόνα 10" descr="Εικόνα που περιέχει κείμενο, στιγμιότυπο οθόνης, γραμματοσειρά, αριθμός&#10;&#10;Περιγραφή που δημιουργήθηκε αυτόματα">
            <a:extLst>
              <a:ext uri="{FF2B5EF4-FFF2-40B4-BE49-F238E27FC236}">
                <a16:creationId xmlns:a16="http://schemas.microsoft.com/office/drawing/2014/main" id="{D57B0F87-5981-2DB2-C357-85E706DFB245}"/>
              </a:ext>
            </a:extLst>
          </p:cNvPr>
          <p:cNvPicPr>
            <a:picLocks noChangeAspect="1"/>
          </p:cNvPicPr>
          <p:nvPr/>
        </p:nvPicPr>
        <p:blipFill>
          <a:blip r:embed="rId4"/>
          <a:stretch>
            <a:fillRect/>
          </a:stretch>
        </p:blipFill>
        <p:spPr>
          <a:xfrm>
            <a:off x="78828" y="3042437"/>
            <a:ext cx="6879020" cy="3443846"/>
          </a:xfrm>
          <a:prstGeom prst="rect">
            <a:avLst/>
          </a:prstGeom>
        </p:spPr>
      </p:pic>
      <p:sp>
        <p:nvSpPr>
          <p:cNvPr id="12" name="TextBox 11">
            <a:extLst>
              <a:ext uri="{FF2B5EF4-FFF2-40B4-BE49-F238E27FC236}">
                <a16:creationId xmlns:a16="http://schemas.microsoft.com/office/drawing/2014/main" id="{68DE2642-20C5-BEC5-311D-0472609E0A1C}"/>
              </a:ext>
            </a:extLst>
          </p:cNvPr>
          <p:cNvSpPr txBox="1"/>
          <p:nvPr/>
        </p:nvSpPr>
        <p:spPr>
          <a:xfrm>
            <a:off x="7160234" y="3549471"/>
            <a:ext cx="4656081" cy="2746649"/>
          </a:xfrm>
          <a:prstGeom prst="rect">
            <a:avLst/>
          </a:prstGeom>
          <a:noFill/>
        </p:spPr>
        <p:txBody>
          <a:bodyPr wrap="square">
            <a:spAutoFit/>
          </a:bodyPr>
          <a:lstStyle/>
          <a:p>
            <a:pPr algn="just"/>
            <a:r>
              <a:rPr lang="el-GR" sz="1400" b="1" dirty="0">
                <a:latin typeface="Times New Roman" panose="02020603050405020304" pitchFamily="18" charset="0"/>
                <a:cs typeface="Times New Roman" panose="02020603050405020304" pitchFamily="18" charset="0"/>
              </a:rPr>
              <a:t>Συμπέρασμα</a:t>
            </a:r>
            <a:r>
              <a:rPr lang="en-US" sz="1400" b="1" dirty="0">
                <a:latin typeface="Times New Roman" panose="02020603050405020304" pitchFamily="18" charset="0"/>
                <a:cs typeface="Times New Roman" panose="02020603050405020304" pitchFamily="18" charset="0"/>
              </a:rPr>
              <a:t>:</a:t>
            </a:r>
          </a:p>
          <a:p>
            <a:pPr algn="just"/>
            <a:endParaRPr lang="el-GR"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H</a:t>
            </a:r>
            <a:r>
              <a:rPr lang="el-GR" sz="1400" dirty="0">
                <a:latin typeface="Times New Roman" panose="02020603050405020304" pitchFamily="18" charset="0"/>
                <a:cs typeface="Times New Roman" panose="02020603050405020304" pitchFamily="18" charset="0"/>
              </a:rPr>
              <a:t> πιο αποτελεσματική στρατηγική για την απώλεια βάρους και</a:t>
            </a:r>
            <a:r>
              <a:rPr lang="en-US" sz="1400" dirty="0">
                <a:latin typeface="Times New Roman" panose="02020603050405020304" pitchFamily="18" charset="0"/>
                <a:cs typeface="Times New Roman" panose="02020603050405020304" pitchFamily="18" charset="0"/>
              </a:rPr>
              <a:t> </a:t>
            </a:r>
            <a:r>
              <a:rPr lang="el-GR" sz="1400" dirty="0">
                <a:latin typeface="Times New Roman" panose="02020603050405020304" pitchFamily="18" charset="0"/>
                <a:cs typeface="Times New Roman" panose="02020603050405020304" pitchFamily="18" charset="0"/>
              </a:rPr>
              <a:t>ταυτόχρονα την πρόληψη της απ</a:t>
            </a:r>
            <a:r>
              <a:rPr lang="en-US" sz="1400" dirty="0">
                <a:latin typeface="Times New Roman" panose="02020603050405020304" pitchFamily="18" charset="0"/>
                <a:cs typeface="Times New Roman" panose="02020603050405020304" pitchFamily="18" charset="0"/>
              </a:rPr>
              <a:t>ώ</a:t>
            </a:r>
            <a:r>
              <a:rPr lang="el-GR" sz="1400" dirty="0">
                <a:latin typeface="Times New Roman" panose="02020603050405020304" pitchFamily="18" charset="0"/>
                <a:cs typeface="Times New Roman" panose="02020603050405020304" pitchFamily="18" charset="0"/>
              </a:rPr>
              <a:t>λειας μυϊκής μάζας σε υπέρβαρα/παχύσαρκα</a:t>
            </a:r>
            <a:r>
              <a:rPr lang="en-US" sz="1400" dirty="0">
                <a:latin typeface="Times New Roman" panose="02020603050405020304" pitchFamily="18" charset="0"/>
                <a:cs typeface="Times New Roman" panose="02020603050405020304" pitchFamily="18" charset="0"/>
              </a:rPr>
              <a:t> </a:t>
            </a:r>
            <a:r>
              <a:rPr lang="el-GR" sz="1400" dirty="0">
                <a:latin typeface="Times New Roman" panose="02020603050405020304" pitchFamily="18" charset="0"/>
                <a:cs typeface="Times New Roman" panose="02020603050405020304" pitchFamily="18" charset="0"/>
              </a:rPr>
              <a:t>άτομα είναι </a:t>
            </a:r>
            <a:r>
              <a:rPr lang="el-GR" sz="1400" b="1" dirty="0">
                <a:latin typeface="Times New Roman" panose="02020603050405020304" pitchFamily="18" charset="0"/>
                <a:cs typeface="Times New Roman" panose="02020603050405020304" pitchFamily="18" charset="0"/>
              </a:rPr>
              <a:t>ο συνδυασμός ενεργειακού περιορισμού (500-1000 cal/d) </a:t>
            </a:r>
            <a:r>
              <a:rPr lang="en-US" sz="1400" b="1" dirty="0">
                <a:latin typeface="Times New Roman" panose="02020603050405020304" pitchFamily="18" charset="0"/>
                <a:cs typeface="Times New Roman" panose="02020603050405020304" pitchFamily="18" charset="0"/>
              </a:rPr>
              <a:t>+</a:t>
            </a:r>
            <a:r>
              <a:rPr lang="el-GR" sz="1400" b="1" dirty="0">
                <a:latin typeface="Times New Roman" panose="02020603050405020304" pitchFamily="18" charset="0"/>
                <a:cs typeface="Times New Roman" panose="02020603050405020304" pitchFamily="18" charset="0"/>
              </a:rPr>
              <a:t> υψηλή πρόσληψη πρωτεΐνης (1,1-1,7 g πρωτεΐνης/kg/d)</a:t>
            </a:r>
            <a:r>
              <a:rPr lang="en-US" sz="1400" b="1" dirty="0">
                <a:latin typeface="Times New Roman" panose="02020603050405020304" pitchFamily="18" charset="0"/>
                <a:cs typeface="Times New Roman" panose="02020603050405020304" pitchFamily="18" charset="0"/>
              </a:rPr>
              <a:t> +</a:t>
            </a:r>
            <a:r>
              <a:rPr lang="el-GR" sz="1400" b="1" dirty="0">
                <a:latin typeface="Times New Roman" panose="02020603050405020304" pitchFamily="18" charset="0"/>
                <a:cs typeface="Times New Roman" panose="02020603050405020304" pitchFamily="18" charset="0"/>
              </a:rPr>
              <a:t> προπόνηση αντίστασης ή μικτή άσκηση (αντίστασης και αναερόβια).</a:t>
            </a:r>
          </a:p>
        </p:txBody>
      </p:sp>
      <p:sp>
        <p:nvSpPr>
          <p:cNvPr id="14" name="TextBox 13">
            <a:extLst>
              <a:ext uri="{FF2B5EF4-FFF2-40B4-BE49-F238E27FC236}">
                <a16:creationId xmlns:a16="http://schemas.microsoft.com/office/drawing/2014/main" id="{7C6513A6-B9C5-3372-34C8-D8E852BE8017}"/>
              </a:ext>
            </a:extLst>
          </p:cNvPr>
          <p:cNvSpPr txBox="1"/>
          <p:nvPr/>
        </p:nvSpPr>
        <p:spPr>
          <a:xfrm>
            <a:off x="3767958" y="241002"/>
            <a:ext cx="4656083" cy="646331"/>
          </a:xfrm>
          <a:prstGeom prst="rect">
            <a:avLst/>
          </a:prstGeom>
          <a:noFill/>
        </p:spPr>
        <p:txBody>
          <a:bodyPr wrap="square">
            <a:spAutoFit/>
          </a:bodyPr>
          <a:lstStyle/>
          <a:p>
            <a:pPr algn="ctr"/>
            <a:r>
              <a:rPr lang="el-GR" b="1" dirty="0"/>
              <a:t>Διατροφή - </a:t>
            </a:r>
            <a:r>
              <a:rPr lang="el-GR" sz="1800" b="1" i="1" dirty="0"/>
              <a:t>Πρόσληψη πρωτεϊνών</a:t>
            </a:r>
          </a:p>
          <a:p>
            <a:pPr algn="ctr"/>
            <a:r>
              <a:rPr lang="el-GR" b="1" dirty="0"/>
              <a:t> </a:t>
            </a:r>
          </a:p>
        </p:txBody>
      </p:sp>
      <p:sp>
        <p:nvSpPr>
          <p:cNvPr id="4" name="TextBox 3">
            <a:extLst>
              <a:ext uri="{FF2B5EF4-FFF2-40B4-BE49-F238E27FC236}">
                <a16:creationId xmlns:a16="http://schemas.microsoft.com/office/drawing/2014/main" id="{4DDF7DAC-9287-08CF-7B5C-3EC338C63DBD}"/>
              </a:ext>
            </a:extLst>
          </p:cNvPr>
          <p:cNvSpPr txBox="1"/>
          <p:nvPr/>
        </p:nvSpPr>
        <p:spPr>
          <a:xfrm>
            <a:off x="7189077" y="1013405"/>
            <a:ext cx="4656082" cy="1815882"/>
          </a:xfrm>
          <a:prstGeom prst="rect">
            <a:avLst/>
          </a:prstGeom>
          <a:solidFill>
            <a:schemeClr val="accent5">
              <a:lumMod val="20000"/>
              <a:lumOff val="80000"/>
            </a:schemeClr>
          </a:solidFill>
          <a:ln>
            <a:solidFill>
              <a:schemeClr val="tx1"/>
            </a:solidFill>
          </a:ln>
        </p:spPr>
        <p:txBody>
          <a:bodyPr wrap="square" rtlCol="0">
            <a:spAutoFit/>
          </a:bodyPr>
          <a:lstStyle/>
          <a:p>
            <a:r>
              <a:rPr lang="en-US" sz="1400" dirty="0">
                <a:latin typeface="Times New Roman" panose="02020603050405020304" pitchFamily="18" charset="0"/>
                <a:cs typeface="Times New Roman" panose="02020603050405020304" pitchFamily="18" charset="0"/>
              </a:rPr>
              <a:t>Network meta-analysis of</a:t>
            </a:r>
            <a:r>
              <a:rPr lang="el-GR" sz="1400" dirty="0">
                <a:latin typeface="Times New Roman" panose="02020603050405020304" pitchFamily="18" charset="0"/>
                <a:cs typeface="Times New Roman" panose="02020603050405020304" pitchFamily="18" charset="0"/>
              </a:rPr>
              <a:t> 66</a:t>
            </a:r>
            <a:r>
              <a:rPr lang="en-US" sz="1400" dirty="0">
                <a:latin typeface="Times New Roman" panose="02020603050405020304" pitchFamily="18" charset="0"/>
                <a:cs typeface="Times New Roman" panose="02020603050405020304" pitchFamily="18" charset="0"/>
              </a:rPr>
              <a:t> RCTs</a:t>
            </a:r>
          </a:p>
          <a:p>
            <a:endParaRPr lang="el-GR"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4957 </a:t>
            </a:r>
            <a:r>
              <a:rPr lang="el-GR" sz="1400" dirty="0">
                <a:latin typeface="Times New Roman" panose="02020603050405020304" pitchFamily="18" charset="0"/>
                <a:cs typeface="Times New Roman" panose="02020603050405020304" pitchFamily="18" charset="0"/>
              </a:rPr>
              <a:t>παχ</a:t>
            </a:r>
            <a:r>
              <a:rPr lang="en-US" sz="1400" dirty="0">
                <a:latin typeface="Times New Roman" panose="02020603050405020304" pitchFamily="18" charset="0"/>
                <a:cs typeface="Times New Roman" panose="02020603050405020304" pitchFamily="18" charset="0"/>
              </a:rPr>
              <a:t>ύ</a:t>
            </a:r>
            <a:r>
              <a:rPr lang="el-GR" sz="1400" dirty="0">
                <a:latin typeface="Times New Roman" panose="02020603050405020304" pitchFamily="18" charset="0"/>
                <a:cs typeface="Times New Roman" panose="02020603050405020304" pitchFamily="18" charset="0"/>
              </a:rPr>
              <a:t>σαρκους/υπέρβαρους ασθενείς  </a:t>
            </a:r>
            <a:r>
              <a:rPr lang="el-GR" sz="1400" dirty="0">
                <a:solidFill>
                  <a:srgbClr val="FF0000"/>
                </a:solidFill>
                <a:latin typeface="Times New Roman" panose="02020603050405020304" pitchFamily="18" charset="0"/>
                <a:cs typeface="Times New Roman" panose="02020603050405020304" pitchFamily="18" charset="0"/>
              </a:rPr>
              <a:t>(Όχι </a:t>
            </a:r>
            <a:r>
              <a:rPr lang="en-US" sz="1400" dirty="0">
                <a:solidFill>
                  <a:srgbClr val="FF0000"/>
                </a:solidFill>
                <a:latin typeface="Times New Roman" panose="02020603050405020304" pitchFamily="18" charset="0"/>
                <a:cs typeface="Times New Roman" panose="02020603050405020304" pitchFamily="18" charset="0"/>
              </a:rPr>
              <a:t>MASLD</a:t>
            </a:r>
            <a:r>
              <a:rPr lang="el-GR" sz="1400" dirty="0">
                <a:solidFill>
                  <a:srgbClr val="FF0000"/>
                </a:solidFill>
                <a:latin typeface="Times New Roman" panose="02020603050405020304" pitchFamily="18" charset="0"/>
                <a:cs typeface="Times New Roman" panose="02020603050405020304" pitchFamily="18" charset="0"/>
              </a:rPr>
              <a:t>)</a:t>
            </a:r>
          </a:p>
          <a:p>
            <a:endParaRPr lang="el-GR" sz="1400" dirty="0">
              <a:solidFill>
                <a:srgbClr val="FF0000"/>
              </a:solidFill>
              <a:latin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cs typeface="Times New Roman" panose="02020603050405020304" pitchFamily="18" charset="0"/>
              </a:rPr>
              <a:t>Intervention:</a:t>
            </a:r>
            <a:r>
              <a:rPr lang="el-GR" sz="1400" dirty="0">
                <a:latin typeface="Times New Roman" panose="02020603050405020304" pitchFamily="18" charset="0"/>
                <a:cs typeface="Times New Roman" panose="02020603050405020304" pitchFamily="18" charset="0"/>
              </a:rPr>
              <a:t> 12 διαφορετικές παρεμβάσεις</a:t>
            </a:r>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cs typeface="Times New Roman" panose="02020603050405020304" pitchFamily="18" charset="0"/>
              </a:rPr>
              <a:t>Aim:</a:t>
            </a:r>
            <a:r>
              <a:rPr lang="en-US" sz="1400" dirty="0">
                <a:latin typeface="Times New Roman" panose="02020603050405020304" pitchFamily="18" charset="0"/>
                <a:cs typeface="Times New Roman" panose="02020603050405020304" pitchFamily="18" charset="0"/>
              </a:rPr>
              <a:t> </a:t>
            </a:r>
            <a:r>
              <a:rPr lang="el-GR" sz="1400" dirty="0">
                <a:latin typeface="Times New Roman" panose="02020603050405020304" pitchFamily="18" charset="0"/>
                <a:cs typeface="Times New Roman" panose="02020603050405020304" pitchFamily="18" charset="0"/>
              </a:rPr>
              <a:t>ποια</a:t>
            </a:r>
            <a:r>
              <a:rPr lang="en-US" sz="1400" dirty="0">
                <a:latin typeface="Times New Roman" panose="02020603050405020304" pitchFamily="18" charset="0"/>
                <a:cs typeface="Times New Roman" panose="02020603050405020304" pitchFamily="18" charset="0"/>
              </a:rPr>
              <a:t> </a:t>
            </a:r>
            <a:r>
              <a:rPr lang="el-GR" sz="1400" dirty="0">
                <a:latin typeface="Times New Roman" panose="02020603050405020304" pitchFamily="18" charset="0"/>
                <a:cs typeface="Times New Roman" panose="02020603050405020304" pitchFamily="18" charset="0"/>
              </a:rPr>
              <a:t>παρέμβαση είναι η πιο αποτελεσματική στη βελτίωση της σωματικής σύστασης κατά την απώλεια βάρους</a:t>
            </a:r>
          </a:p>
        </p:txBody>
      </p:sp>
    </p:spTree>
    <p:extLst>
      <p:ext uri="{BB962C8B-B14F-4D97-AF65-F5344CB8AC3E}">
        <p14:creationId xmlns:p14="http://schemas.microsoft.com/office/powerpoint/2010/main" val="41215988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5A81565-A723-9123-A362-0F545554AFDA}"/>
              </a:ext>
            </a:extLst>
          </p:cNvPr>
          <p:cNvSpPr txBox="1"/>
          <p:nvPr/>
        </p:nvSpPr>
        <p:spPr>
          <a:xfrm>
            <a:off x="1460936" y="914054"/>
            <a:ext cx="9543762" cy="4278094"/>
          </a:xfrm>
          <a:prstGeom prst="rect">
            <a:avLst/>
          </a:prstGeom>
          <a:solidFill>
            <a:schemeClr val="accent2">
              <a:lumMod val="40000"/>
              <a:lumOff val="60000"/>
            </a:schemeClr>
          </a:solidFill>
          <a:ln>
            <a:solidFill>
              <a:schemeClr val="tx1"/>
            </a:solidFill>
          </a:ln>
        </p:spPr>
        <p:txBody>
          <a:bodyPr wrap="square">
            <a:spAutoFit/>
          </a:bodyPr>
          <a:lstStyle/>
          <a:p>
            <a:pPr marL="285750" indent="-285750" algn="jus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E</a:t>
            </a:r>
            <a:r>
              <a:rPr lang="el-GR" sz="1600" dirty="0">
                <a:latin typeface="Times New Roman" panose="02020603050405020304" pitchFamily="18" charset="0"/>
                <a:cs typeface="Times New Roman" panose="02020603050405020304" pitchFamily="18" charset="0"/>
              </a:rPr>
              <a:t>λάχιστες παρεμβατικές μελέτες σχετικά με την πρόσληψη πρωτεϊνών σε ασθενείς με </a:t>
            </a:r>
            <a:r>
              <a:rPr lang="en-US" sz="1600" dirty="0">
                <a:latin typeface="Times New Roman" panose="02020603050405020304" pitchFamily="18" charset="0"/>
                <a:cs typeface="Times New Roman" panose="02020603050405020304" pitchFamily="18" charset="0"/>
              </a:rPr>
              <a:t>MASL</a:t>
            </a:r>
            <a:r>
              <a:rPr lang="el-GR" sz="1600" dirty="0">
                <a:latin typeface="Times New Roman" panose="02020603050405020304" pitchFamily="18" charset="0"/>
                <a:cs typeface="Times New Roman" panose="02020603050405020304" pitchFamily="18" charset="0"/>
              </a:rPr>
              <a:t>D και σαρκοπενία ή SO. </a:t>
            </a:r>
            <a:endParaRPr lang="en-US" sz="16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a:t>
            </a:r>
            <a:r>
              <a:rPr lang="el-GR" sz="1600" dirty="0">
                <a:latin typeface="Times New Roman" panose="02020603050405020304" pitchFamily="18" charset="0"/>
                <a:cs typeface="Times New Roman" panose="02020603050405020304" pitchFamily="18" charset="0"/>
              </a:rPr>
              <a:t>α προαναφερθέντα όρια πρόσληψης πρωτεϊνών (</a:t>
            </a:r>
            <a:r>
              <a:rPr lang="el-GR" sz="1600" b="1" dirty="0">
                <a:latin typeface="Times New Roman" panose="02020603050405020304" pitchFamily="18" charset="0"/>
                <a:cs typeface="Times New Roman" panose="02020603050405020304" pitchFamily="18" charset="0"/>
              </a:rPr>
              <a:t>1,1-1,7g/kg/d</a:t>
            </a:r>
            <a:r>
              <a:rPr lang="el-GR" sz="1600" dirty="0">
                <a:latin typeface="Times New Roman" panose="02020603050405020304" pitchFamily="18" charset="0"/>
                <a:cs typeface="Times New Roman" panose="02020603050405020304" pitchFamily="18" charset="0"/>
              </a:rPr>
              <a:t>) μπορούν να συνιστώνται σε ασθενείς με </a:t>
            </a:r>
            <a:r>
              <a:rPr lang="en-US" sz="1600" dirty="0">
                <a:latin typeface="Times New Roman" panose="02020603050405020304" pitchFamily="18" charset="0"/>
                <a:cs typeface="Times New Roman" panose="02020603050405020304" pitchFamily="18" charset="0"/>
              </a:rPr>
              <a:t>MASLD</a:t>
            </a:r>
            <a:r>
              <a:rPr lang="el-GR" sz="1600" dirty="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O</a:t>
            </a:r>
            <a:r>
              <a:rPr lang="el-GR" sz="1600" dirty="0">
                <a:latin typeface="Times New Roman" panose="02020603050405020304" pitchFamily="18" charset="0"/>
                <a:cs typeface="Times New Roman" panose="02020603050405020304" pitchFamily="18" charset="0"/>
              </a:rPr>
              <a:t>ι φυτικές και γαλακτοκοµικές πρωτεΐνες αντί του κρέατος και των επεξεργασμένων πρωτεϊνών κρέατος θα πρέπει να προτιμώνται στους ασθενείς µε </a:t>
            </a:r>
            <a:r>
              <a:rPr lang="en-US" sz="1600" dirty="0">
                <a:latin typeface="Times New Roman" panose="02020603050405020304" pitchFamily="18" charset="0"/>
                <a:cs typeface="Times New Roman" panose="02020603050405020304" pitchFamily="18" charset="0"/>
              </a:rPr>
              <a:t>MASLD</a:t>
            </a:r>
            <a:r>
              <a:rPr lang="el-GR" sz="1600" dirty="0">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endParaRPr lang="el-GR" sz="16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l-GR" sz="1600" dirty="0">
                <a:latin typeface="Times New Roman" panose="02020603050405020304" pitchFamily="18" charset="0"/>
                <a:cs typeface="Times New Roman" panose="02020603050405020304" pitchFamily="18" charset="0"/>
              </a:rPr>
              <a:t>Για την επίτευξη του υψηλού ημερήσιου στόχου</a:t>
            </a:r>
            <a:r>
              <a:rPr lang="en-US" sz="1600" dirty="0">
                <a:latin typeface="Times New Roman" panose="02020603050405020304" pitchFamily="18" charset="0"/>
                <a:cs typeface="Times New Roman" panose="02020603050405020304" pitchFamily="18" charset="0"/>
              </a:rPr>
              <a:t>: </a:t>
            </a:r>
            <a:r>
              <a:rPr lang="el-GR" sz="1600" b="1" dirty="0">
                <a:latin typeface="Times New Roman" panose="02020603050405020304" pitchFamily="18" charset="0"/>
                <a:cs typeface="Times New Roman" panose="02020603050405020304" pitchFamily="18" charset="0"/>
              </a:rPr>
              <a:t>συμπληρ</a:t>
            </a:r>
            <a:r>
              <a:rPr lang="en-US" sz="1600" b="1" dirty="0">
                <a:latin typeface="Times New Roman" panose="02020603050405020304" pitchFamily="18" charset="0"/>
                <a:cs typeface="Times New Roman" panose="02020603050405020304" pitchFamily="18" charset="0"/>
              </a:rPr>
              <a:t>ώ</a:t>
            </a:r>
            <a:r>
              <a:rPr lang="el-GR" sz="1600" b="1" dirty="0">
                <a:latin typeface="Times New Roman" panose="02020603050405020304" pitchFamily="18" charset="0"/>
                <a:cs typeface="Times New Roman" panose="02020603050405020304" pitchFamily="18" charset="0"/>
              </a:rPr>
              <a:t>ματα πρωτεϊνών. </a:t>
            </a:r>
            <a:endParaRPr lang="en-US" sz="1600" b="1" dirty="0">
              <a:latin typeface="Times New Roman" panose="02020603050405020304" pitchFamily="18" charset="0"/>
              <a:cs typeface="Times New Roman" panose="02020603050405020304" pitchFamily="18" charset="0"/>
            </a:endParaRPr>
          </a:p>
          <a:p>
            <a:pPr algn="just"/>
            <a:endParaRPr lang="el-GR"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l-GR" sz="1600" dirty="0">
                <a:latin typeface="Times New Roman" panose="02020603050405020304" pitchFamily="18" charset="0"/>
                <a:cs typeface="Times New Roman" panose="02020603050405020304" pitchFamily="18" charset="0"/>
              </a:rPr>
              <a:t>Η σύσταση των πρωτεϊνών είναι επίσης σημαντική</a:t>
            </a:r>
            <a:r>
              <a:rPr lang="en-US" sz="1600" dirty="0">
                <a:latin typeface="Times New Roman" panose="02020603050405020304" pitchFamily="18" charset="0"/>
                <a:cs typeface="Times New Roman" panose="02020603050405020304" pitchFamily="18" charset="0"/>
              </a:rPr>
              <a:t>: </a:t>
            </a:r>
            <a:r>
              <a:rPr lang="en" sz="1600" b="1" dirty="0">
                <a:latin typeface="Times New Roman" panose="02020603050405020304" pitchFamily="18" charset="0"/>
                <a:cs typeface="Times New Roman" panose="02020603050405020304" pitchFamily="18" charset="0"/>
              </a:rPr>
              <a:t>b</a:t>
            </a:r>
            <a:r>
              <a:rPr lang="en" sz="1600" b="1" dirty="0">
                <a:effectLst/>
                <a:latin typeface="Times New Roman" panose="02020603050405020304" pitchFamily="18" charset="0"/>
                <a:cs typeface="Times New Roman" panose="02020603050405020304" pitchFamily="18" charset="0"/>
              </a:rPr>
              <a:t>ranched-chain amino acids (BCAAs), such as leucine and isoleucine</a:t>
            </a:r>
            <a:r>
              <a:rPr lang="en-US" sz="1600" b="1" dirty="0">
                <a:effectLst/>
                <a:latin typeface="Times New Roman" panose="02020603050405020304" pitchFamily="18" charset="0"/>
                <a:cs typeface="Times New Roman" panose="02020603050405020304" pitchFamily="18" charset="0"/>
              </a:rPr>
              <a:t>.</a:t>
            </a:r>
          </a:p>
          <a:p>
            <a:pPr algn="just"/>
            <a:endParaRPr lang="en-US" sz="16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l-GR" sz="1600" dirty="0">
                <a:latin typeface="Times New Roman" panose="02020603050405020304" pitchFamily="18" charset="0"/>
                <a:cs typeface="Times New Roman" panose="02020603050405020304" pitchFamily="18" charset="0"/>
              </a:rPr>
              <a:t>η νεφρική λειτουργία (π.χ. </a:t>
            </a:r>
            <a:r>
              <a:rPr lang="en-US" sz="1600" dirty="0">
                <a:latin typeface="Times New Roman" panose="02020603050405020304" pitchFamily="18" charset="0"/>
                <a:cs typeface="Times New Roman" panose="02020603050405020304" pitchFamily="18" charset="0"/>
              </a:rPr>
              <a:t>GFR</a:t>
            </a:r>
            <a:r>
              <a:rPr lang="el-GR" sz="1600" dirty="0">
                <a:latin typeface="Times New Roman" panose="02020603050405020304" pitchFamily="18" charset="0"/>
                <a:cs typeface="Times New Roman" panose="02020603050405020304" pitchFamily="18" charset="0"/>
              </a:rPr>
              <a:t>) θα πρέπει να εκτιμάται πριν και κατά τη διάρκεια της παρακολούθησης των ασθενών με </a:t>
            </a:r>
            <a:r>
              <a:rPr lang="en" sz="1600" dirty="0">
                <a:latin typeface="Times New Roman" panose="02020603050405020304" pitchFamily="18" charset="0"/>
                <a:cs typeface="Times New Roman" panose="02020603050405020304" pitchFamily="18" charset="0"/>
              </a:rPr>
              <a:t>MASLD </a:t>
            </a:r>
            <a:r>
              <a:rPr lang="el-GR" sz="1600" dirty="0">
                <a:latin typeface="Times New Roman" panose="02020603050405020304" pitchFamily="18" charset="0"/>
                <a:cs typeface="Times New Roman" panose="02020603050405020304" pitchFamily="18" charset="0"/>
              </a:rPr>
              <a:t>με σαρκοπενία και </a:t>
            </a:r>
            <a:r>
              <a:rPr lang="en" sz="1600" dirty="0">
                <a:latin typeface="Times New Roman" panose="02020603050405020304" pitchFamily="18" charset="0"/>
                <a:cs typeface="Times New Roman" panose="02020603050405020304" pitchFamily="18" charset="0"/>
              </a:rPr>
              <a:t>SO. </a:t>
            </a:r>
            <a:r>
              <a:rPr lang="el-GR" sz="1600" dirty="0">
                <a:latin typeface="Times New Roman" panose="02020603050405020304" pitchFamily="18" charset="0"/>
                <a:cs typeface="Times New Roman" panose="02020603050405020304" pitchFamily="18" charset="0"/>
              </a:rPr>
              <a:t>Σε περιπτώσεις μειωμένης νεφρικής λειτουργίας, απαιτείται μείωση της ημερήσιας πρόσληψης πρωτεϊνών.</a:t>
            </a:r>
          </a:p>
        </p:txBody>
      </p:sp>
      <p:sp>
        <p:nvSpPr>
          <p:cNvPr id="6" name="TextBox 5">
            <a:extLst>
              <a:ext uri="{FF2B5EF4-FFF2-40B4-BE49-F238E27FC236}">
                <a16:creationId xmlns:a16="http://schemas.microsoft.com/office/drawing/2014/main" id="{14DCF587-F37D-FC50-1AEC-FD223324F090}"/>
              </a:ext>
            </a:extLst>
          </p:cNvPr>
          <p:cNvSpPr txBox="1"/>
          <p:nvPr/>
        </p:nvSpPr>
        <p:spPr>
          <a:xfrm>
            <a:off x="3767958" y="241002"/>
            <a:ext cx="4656083" cy="646331"/>
          </a:xfrm>
          <a:prstGeom prst="rect">
            <a:avLst/>
          </a:prstGeom>
          <a:noFill/>
        </p:spPr>
        <p:txBody>
          <a:bodyPr wrap="square">
            <a:spAutoFit/>
          </a:bodyPr>
          <a:lstStyle/>
          <a:p>
            <a:pPr algn="ctr"/>
            <a:r>
              <a:rPr lang="el-GR" b="1" dirty="0"/>
              <a:t>Διατροφή - </a:t>
            </a:r>
            <a:r>
              <a:rPr lang="el-GR" sz="1800" b="1" i="1" dirty="0"/>
              <a:t>Πρόσληψη πρωτεϊνών</a:t>
            </a:r>
          </a:p>
          <a:p>
            <a:pPr algn="ctr"/>
            <a:r>
              <a:rPr lang="el-GR" b="1" dirty="0"/>
              <a:t> </a:t>
            </a:r>
          </a:p>
        </p:txBody>
      </p:sp>
      <p:sp>
        <p:nvSpPr>
          <p:cNvPr id="2" name="TextBox 1">
            <a:extLst>
              <a:ext uri="{FF2B5EF4-FFF2-40B4-BE49-F238E27FC236}">
                <a16:creationId xmlns:a16="http://schemas.microsoft.com/office/drawing/2014/main" id="{ADAE088F-67AE-3A4C-8829-F60E7843B375}"/>
              </a:ext>
            </a:extLst>
          </p:cNvPr>
          <p:cNvSpPr txBox="1"/>
          <p:nvPr/>
        </p:nvSpPr>
        <p:spPr>
          <a:xfrm>
            <a:off x="1460936" y="5954882"/>
            <a:ext cx="6525697" cy="276999"/>
          </a:xfrm>
          <a:prstGeom prst="rect">
            <a:avLst/>
          </a:prstGeom>
          <a:noFill/>
        </p:spPr>
        <p:txBody>
          <a:bodyPr wrap="none" rtlCol="0">
            <a:spAutoFit/>
          </a:bodyPr>
          <a:lstStyle/>
          <a:p>
            <a:pPr marL="171450" indent="-171450">
              <a:buFont typeface="Wingdings" pitchFamily="2" charset="2"/>
              <a:buChar char="v"/>
            </a:pPr>
            <a:r>
              <a:rPr lang="en" sz="1200" i="0" dirty="0">
                <a:effectLst/>
                <a:latin typeface="Times New Roman" panose="02020603050405020304" pitchFamily="18" charset="0"/>
                <a:cs typeface="Times New Roman" panose="02020603050405020304" pitchFamily="18" charset="0"/>
              </a:rPr>
              <a:t>Recommended Dietary Allowance (RDA) for protein for the general adult population =</a:t>
            </a:r>
            <a:r>
              <a:rPr lang="en" sz="1200" b="1" i="0" dirty="0">
                <a:effectLst/>
                <a:latin typeface="Times New Roman" panose="02020603050405020304" pitchFamily="18" charset="0"/>
                <a:cs typeface="Times New Roman" panose="02020603050405020304" pitchFamily="18" charset="0"/>
              </a:rPr>
              <a:t>0.8 g/kg/day</a:t>
            </a:r>
            <a:endParaRPr lang="el-GR" sz="1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67141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κείμενο, στιγμιότυπο οθόνης, γραμματοσειρά&#10;&#10;Περιγραφή που δημιουργήθηκε αυτόματα">
            <a:extLst>
              <a:ext uri="{FF2B5EF4-FFF2-40B4-BE49-F238E27FC236}">
                <a16:creationId xmlns:a16="http://schemas.microsoft.com/office/drawing/2014/main" id="{65CB489E-E346-431B-605C-5F5EFD03BA21}"/>
              </a:ext>
            </a:extLst>
          </p:cNvPr>
          <p:cNvPicPr>
            <a:picLocks noChangeAspect="1"/>
          </p:cNvPicPr>
          <p:nvPr/>
        </p:nvPicPr>
        <p:blipFill>
          <a:blip r:embed="rId3"/>
          <a:stretch>
            <a:fillRect/>
          </a:stretch>
        </p:blipFill>
        <p:spPr>
          <a:xfrm>
            <a:off x="-3" y="876068"/>
            <a:ext cx="6357582" cy="1716687"/>
          </a:xfrm>
          <a:prstGeom prst="rect">
            <a:avLst/>
          </a:prstGeom>
        </p:spPr>
      </p:pic>
      <p:pic>
        <p:nvPicPr>
          <p:cNvPr id="7" name="Εικόνα 6" descr="Εικόνα που περιέχει κείμενο, στιγμιότυπο οθόνης, γραμματοσειρά, έγγραφο&#10;&#10;Περιγραφή που δημιουργήθηκε αυτόματα">
            <a:extLst>
              <a:ext uri="{FF2B5EF4-FFF2-40B4-BE49-F238E27FC236}">
                <a16:creationId xmlns:a16="http://schemas.microsoft.com/office/drawing/2014/main" id="{903626AF-3BC8-5AE9-BCBF-B1488791F8A4}"/>
              </a:ext>
            </a:extLst>
          </p:cNvPr>
          <p:cNvPicPr>
            <a:picLocks noChangeAspect="1"/>
          </p:cNvPicPr>
          <p:nvPr/>
        </p:nvPicPr>
        <p:blipFill>
          <a:blip r:embed="rId4"/>
          <a:stretch>
            <a:fillRect/>
          </a:stretch>
        </p:blipFill>
        <p:spPr>
          <a:xfrm>
            <a:off x="-3" y="2592756"/>
            <a:ext cx="6759388" cy="3875690"/>
          </a:xfrm>
          <a:prstGeom prst="rect">
            <a:avLst/>
          </a:prstGeom>
        </p:spPr>
      </p:pic>
      <p:sp>
        <p:nvSpPr>
          <p:cNvPr id="9" name="TextBox 8">
            <a:extLst>
              <a:ext uri="{FF2B5EF4-FFF2-40B4-BE49-F238E27FC236}">
                <a16:creationId xmlns:a16="http://schemas.microsoft.com/office/drawing/2014/main" id="{34E24C94-6B97-C6B1-B055-A63312A807AD}"/>
              </a:ext>
            </a:extLst>
          </p:cNvPr>
          <p:cNvSpPr txBox="1"/>
          <p:nvPr/>
        </p:nvSpPr>
        <p:spPr>
          <a:xfrm>
            <a:off x="6976236" y="4115102"/>
            <a:ext cx="5013434" cy="830997"/>
          </a:xfrm>
          <a:prstGeom prst="rect">
            <a:avLst/>
          </a:prstGeom>
          <a:solidFill>
            <a:schemeClr val="accent2">
              <a:lumMod val="20000"/>
              <a:lumOff val="80000"/>
            </a:schemeClr>
          </a:solidFill>
          <a:ln>
            <a:solidFill>
              <a:schemeClr val="tx1"/>
            </a:solidFill>
          </a:ln>
        </p:spPr>
        <p:txBody>
          <a:bodyPr wrap="square">
            <a:spAutoFit/>
          </a:bodyPr>
          <a:lstStyle/>
          <a:p>
            <a:r>
              <a:rPr lang="en-US" sz="1600" dirty="0">
                <a:latin typeface="Times New Roman" panose="02020603050405020304" pitchFamily="18" charset="0"/>
                <a:cs typeface="Times New Roman" panose="02020603050405020304" pitchFamily="18" charset="0"/>
              </a:rPr>
              <a:t>T</a:t>
            </a:r>
            <a:r>
              <a:rPr lang="el-GR" sz="1600" dirty="0">
                <a:latin typeface="Times New Roman" panose="02020603050405020304" pitchFamily="18" charset="0"/>
                <a:cs typeface="Times New Roman" panose="02020603050405020304" pitchFamily="18" charset="0"/>
              </a:rPr>
              <a:t>ο συμπλήρωμα βιταμίνης D δεν βελτίωσε τη μυϊκή μάζα, τη μυϊκή δύναμη ή τη σωματική απόδοση σε ηλικιωμένα άτομα</a:t>
            </a:r>
          </a:p>
        </p:txBody>
      </p:sp>
      <p:sp>
        <p:nvSpPr>
          <p:cNvPr id="10" name="TextBox 9">
            <a:extLst>
              <a:ext uri="{FF2B5EF4-FFF2-40B4-BE49-F238E27FC236}">
                <a16:creationId xmlns:a16="http://schemas.microsoft.com/office/drawing/2014/main" id="{66AC4A4D-028C-B15C-651F-DF407DDD5419}"/>
              </a:ext>
            </a:extLst>
          </p:cNvPr>
          <p:cNvSpPr txBox="1"/>
          <p:nvPr/>
        </p:nvSpPr>
        <p:spPr>
          <a:xfrm>
            <a:off x="4931977" y="198961"/>
            <a:ext cx="2328039" cy="677108"/>
          </a:xfrm>
          <a:prstGeom prst="rect">
            <a:avLst/>
          </a:prstGeom>
          <a:noFill/>
        </p:spPr>
        <p:txBody>
          <a:bodyPr wrap="square">
            <a:spAutoFit/>
          </a:bodyPr>
          <a:lstStyle/>
          <a:p>
            <a:pPr algn="ctr"/>
            <a:r>
              <a:rPr lang="el-GR" sz="2000" b="1" i="1" dirty="0"/>
              <a:t>Βιταμίνη </a:t>
            </a:r>
            <a:r>
              <a:rPr lang="en-US" sz="2000" b="1" i="1" dirty="0"/>
              <a:t>D</a:t>
            </a:r>
            <a:endParaRPr lang="el-GR" sz="2000" b="1" i="1" dirty="0"/>
          </a:p>
          <a:p>
            <a:pPr algn="ctr"/>
            <a:r>
              <a:rPr lang="el-GR" b="1" dirty="0"/>
              <a:t> </a:t>
            </a:r>
          </a:p>
        </p:txBody>
      </p:sp>
      <p:sp>
        <p:nvSpPr>
          <p:cNvPr id="2" name="TextBox 1">
            <a:extLst>
              <a:ext uri="{FF2B5EF4-FFF2-40B4-BE49-F238E27FC236}">
                <a16:creationId xmlns:a16="http://schemas.microsoft.com/office/drawing/2014/main" id="{8D547930-E5FD-4C64-6E78-2872344CB3F5}"/>
              </a:ext>
            </a:extLst>
          </p:cNvPr>
          <p:cNvSpPr txBox="1"/>
          <p:nvPr/>
        </p:nvSpPr>
        <p:spPr>
          <a:xfrm>
            <a:off x="6976236" y="1036598"/>
            <a:ext cx="5013435" cy="1600438"/>
          </a:xfrm>
          <a:prstGeom prst="rect">
            <a:avLst/>
          </a:prstGeom>
          <a:solidFill>
            <a:schemeClr val="accent5">
              <a:lumMod val="20000"/>
              <a:lumOff val="80000"/>
            </a:schemeClr>
          </a:solidFill>
          <a:ln>
            <a:solidFill>
              <a:schemeClr val="tx1"/>
            </a:solidFill>
          </a:ln>
        </p:spPr>
        <p:txBody>
          <a:bodyPr wrap="square" rtlCol="0">
            <a:spAutoFit/>
          </a:bodyPr>
          <a:lstStyle/>
          <a:p>
            <a:r>
              <a:rPr lang="en-US" sz="1400" dirty="0">
                <a:latin typeface="Times New Roman" panose="02020603050405020304" pitchFamily="18" charset="0"/>
                <a:cs typeface="Times New Roman" panose="02020603050405020304" pitchFamily="18" charset="0"/>
              </a:rPr>
              <a:t>Meta-analysis of </a:t>
            </a:r>
            <a:r>
              <a:rPr lang="el-GR" sz="1400" dirty="0">
                <a:latin typeface="Times New Roman" panose="02020603050405020304" pitchFamily="18" charset="0"/>
                <a:cs typeface="Times New Roman" panose="02020603050405020304" pitchFamily="18" charset="0"/>
              </a:rPr>
              <a:t>10 </a:t>
            </a:r>
            <a:r>
              <a:rPr lang="en-US" sz="1400" dirty="0">
                <a:latin typeface="Times New Roman" panose="02020603050405020304" pitchFamily="18" charset="0"/>
                <a:cs typeface="Times New Roman" panose="02020603050405020304" pitchFamily="18" charset="0"/>
              </a:rPr>
              <a:t>RCTs</a:t>
            </a:r>
          </a:p>
          <a:p>
            <a:endParaRPr lang="en-US" sz="1400" dirty="0">
              <a:latin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cs typeface="Times New Roman" panose="02020603050405020304" pitchFamily="18" charset="0"/>
              </a:rPr>
              <a:t>Aim:</a:t>
            </a:r>
            <a:r>
              <a:rPr lang="en-US" sz="1400" dirty="0">
                <a:latin typeface="Times New Roman" panose="02020603050405020304" pitchFamily="18" charset="0"/>
                <a:cs typeface="Times New Roman" panose="02020603050405020304" pitchFamily="18" charset="0"/>
              </a:rPr>
              <a:t> </a:t>
            </a:r>
            <a:r>
              <a:rPr lang="el-GR" sz="1400" dirty="0">
                <a:latin typeface="Times New Roman" panose="02020603050405020304" pitchFamily="18" charset="0"/>
                <a:cs typeface="Times New Roman" panose="02020603050405020304" pitchFamily="18" charset="0"/>
              </a:rPr>
              <a:t>επίδραση της χορήγησης </a:t>
            </a:r>
            <a:r>
              <a:rPr lang="en-US" sz="1400" dirty="0">
                <a:latin typeface="Times New Roman" panose="02020603050405020304" pitchFamily="18" charset="0"/>
                <a:cs typeface="Times New Roman" panose="02020603050405020304" pitchFamily="18" charset="0"/>
              </a:rPr>
              <a:t>vitamin D</a:t>
            </a:r>
            <a:r>
              <a:rPr lang="el-GR" sz="1400" dirty="0">
                <a:latin typeface="Times New Roman" panose="02020603050405020304" pitchFamily="18" charset="0"/>
                <a:cs typeface="Times New Roman" panose="02020603050405020304" pitchFamily="18" charset="0"/>
              </a:rPr>
              <a:t> σε δείκτες σαρκοπενίας</a:t>
            </a:r>
          </a:p>
          <a:p>
            <a:endParaRPr lang="el-GR" sz="1400" dirty="0">
              <a:latin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cs typeface="Times New Roman" panose="02020603050405020304" pitchFamily="18" charset="0"/>
              </a:rPr>
              <a:t>Intervention: </a:t>
            </a:r>
            <a:r>
              <a:rPr lang="en-US" sz="1400" dirty="0">
                <a:latin typeface="Times New Roman" panose="02020603050405020304" pitchFamily="18" charset="0"/>
                <a:cs typeface="Times New Roman" panose="02020603050405020304" pitchFamily="18" charset="0"/>
              </a:rPr>
              <a:t>vitamin D # placebo</a:t>
            </a:r>
            <a:endParaRPr lang="el-GR"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l-GR"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79751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Ομάδα 6">
            <a:extLst>
              <a:ext uri="{FF2B5EF4-FFF2-40B4-BE49-F238E27FC236}">
                <a16:creationId xmlns:a16="http://schemas.microsoft.com/office/drawing/2014/main" id="{7EDDC59C-C1AE-9DEF-517C-2B24B379A039}"/>
              </a:ext>
            </a:extLst>
          </p:cNvPr>
          <p:cNvGrpSpPr/>
          <p:nvPr/>
        </p:nvGrpSpPr>
        <p:grpSpPr>
          <a:xfrm>
            <a:off x="28899" y="876069"/>
            <a:ext cx="6865887" cy="5419628"/>
            <a:chOff x="0" y="1225887"/>
            <a:chExt cx="7772400" cy="5414968"/>
          </a:xfrm>
        </p:grpSpPr>
        <p:pic>
          <p:nvPicPr>
            <p:cNvPr id="5" name="Εικόνα 4" descr="Εικόνα που περιέχει κείμενο, στιγμιότυπο οθόνης, γραμματοσειρά, έγγραφο&#10;&#10;Περιγραφή που δημιουργήθηκε αυτόματα">
              <a:extLst>
                <a:ext uri="{FF2B5EF4-FFF2-40B4-BE49-F238E27FC236}">
                  <a16:creationId xmlns:a16="http://schemas.microsoft.com/office/drawing/2014/main" id="{51664EDD-0DD1-6DDD-B5C2-828B8282CADD}"/>
                </a:ext>
              </a:extLst>
            </p:cNvPr>
            <p:cNvPicPr>
              <a:picLocks noChangeAspect="1"/>
            </p:cNvPicPr>
            <p:nvPr/>
          </p:nvPicPr>
          <p:blipFill>
            <a:blip r:embed="rId2"/>
            <a:stretch>
              <a:fillRect/>
            </a:stretch>
          </p:blipFill>
          <p:spPr>
            <a:xfrm>
              <a:off x="0" y="1344040"/>
              <a:ext cx="7772400" cy="5296815"/>
            </a:xfrm>
            <a:prstGeom prst="rect">
              <a:avLst/>
            </a:prstGeom>
          </p:spPr>
        </p:pic>
        <p:sp>
          <p:nvSpPr>
            <p:cNvPr id="6" name="Έλλειψη 5">
              <a:extLst>
                <a:ext uri="{FF2B5EF4-FFF2-40B4-BE49-F238E27FC236}">
                  <a16:creationId xmlns:a16="http://schemas.microsoft.com/office/drawing/2014/main" id="{33F51DEA-9352-C363-CEB8-3E10AF8A0CE4}"/>
                </a:ext>
              </a:extLst>
            </p:cNvPr>
            <p:cNvSpPr/>
            <p:nvPr/>
          </p:nvSpPr>
          <p:spPr>
            <a:xfrm>
              <a:off x="6551935" y="1225887"/>
              <a:ext cx="742244" cy="567558"/>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l-GR"/>
            </a:p>
          </p:txBody>
        </p:sp>
      </p:grpSp>
      <p:sp>
        <p:nvSpPr>
          <p:cNvPr id="9" name="TextBox 8">
            <a:extLst>
              <a:ext uri="{FF2B5EF4-FFF2-40B4-BE49-F238E27FC236}">
                <a16:creationId xmlns:a16="http://schemas.microsoft.com/office/drawing/2014/main" id="{E18130C8-A97B-1B35-0B04-579D23A0D71D}"/>
              </a:ext>
            </a:extLst>
          </p:cNvPr>
          <p:cNvSpPr txBox="1"/>
          <p:nvPr/>
        </p:nvSpPr>
        <p:spPr>
          <a:xfrm>
            <a:off x="7013022" y="4066963"/>
            <a:ext cx="5013434" cy="1077218"/>
          </a:xfrm>
          <a:prstGeom prst="rect">
            <a:avLst/>
          </a:prstGeom>
          <a:solidFill>
            <a:schemeClr val="accent2">
              <a:lumMod val="20000"/>
              <a:lumOff val="80000"/>
            </a:schemeClr>
          </a:solidFill>
          <a:ln>
            <a:solidFill>
              <a:schemeClr val="tx1"/>
            </a:solidFill>
          </a:ln>
        </p:spPr>
        <p:txBody>
          <a:bodyPr wrap="square">
            <a:spAutoFit/>
          </a:bodyPr>
          <a:lstStyle/>
          <a:p>
            <a:pPr algn="just"/>
            <a:r>
              <a:rPr lang="en-US" sz="1600" dirty="0">
                <a:latin typeface="Times New Roman" panose="02020603050405020304" pitchFamily="18" charset="0"/>
                <a:cs typeface="Times New Roman" panose="02020603050405020304" pitchFamily="18" charset="0"/>
              </a:rPr>
              <a:t>O</a:t>
            </a:r>
            <a:r>
              <a:rPr lang="el-GR" sz="1600" dirty="0">
                <a:latin typeface="Times New Roman" panose="02020603050405020304" pitchFamily="18" charset="0"/>
                <a:cs typeface="Times New Roman" panose="02020603050405020304" pitchFamily="18" charset="0"/>
              </a:rPr>
              <a:t> συνδυασμός της</a:t>
            </a:r>
            <a:r>
              <a:rPr lang="en-US" sz="1600" dirty="0">
                <a:latin typeface="Times New Roman" panose="02020603050405020304" pitchFamily="18" charset="0"/>
                <a:cs typeface="Times New Roman" panose="02020603050405020304" pitchFamily="18" charset="0"/>
              </a:rPr>
              <a:t> </a:t>
            </a:r>
            <a:r>
              <a:rPr lang="el-GR" sz="1600" dirty="0">
                <a:latin typeface="Times New Roman" panose="02020603050405020304" pitchFamily="18" charset="0"/>
                <a:cs typeface="Times New Roman" panose="02020603050405020304" pitchFamily="18" charset="0"/>
              </a:rPr>
              <a:t>χορήγησης συμπληρώματος βιταμίνης D σε συνδυασμό με την πρόσληψη πρωτεϊνών έδειξε ευεργετική επίδραση στη μυϊκή δύναμη, αν και όχι στη μυϊκή μάζα ή τη σωματική απόδοση.</a:t>
            </a:r>
          </a:p>
        </p:txBody>
      </p:sp>
      <p:sp>
        <p:nvSpPr>
          <p:cNvPr id="10" name="TextBox 9">
            <a:extLst>
              <a:ext uri="{FF2B5EF4-FFF2-40B4-BE49-F238E27FC236}">
                <a16:creationId xmlns:a16="http://schemas.microsoft.com/office/drawing/2014/main" id="{0E365046-82D0-5A9B-1D5F-66CC57381A4D}"/>
              </a:ext>
            </a:extLst>
          </p:cNvPr>
          <p:cNvSpPr txBox="1"/>
          <p:nvPr/>
        </p:nvSpPr>
        <p:spPr>
          <a:xfrm>
            <a:off x="4931977" y="198961"/>
            <a:ext cx="2328039" cy="677108"/>
          </a:xfrm>
          <a:prstGeom prst="rect">
            <a:avLst/>
          </a:prstGeom>
          <a:noFill/>
        </p:spPr>
        <p:txBody>
          <a:bodyPr wrap="square">
            <a:spAutoFit/>
          </a:bodyPr>
          <a:lstStyle/>
          <a:p>
            <a:pPr algn="ctr"/>
            <a:r>
              <a:rPr lang="el-GR" sz="2000" b="1" i="1" dirty="0"/>
              <a:t>Βιταμίνη </a:t>
            </a:r>
            <a:r>
              <a:rPr lang="en-US" sz="2000" b="1" i="1" dirty="0"/>
              <a:t>D</a:t>
            </a:r>
            <a:endParaRPr lang="el-GR" sz="2000" b="1" i="1" dirty="0"/>
          </a:p>
          <a:p>
            <a:pPr algn="ctr"/>
            <a:r>
              <a:rPr lang="el-GR" b="1" dirty="0"/>
              <a:t> </a:t>
            </a:r>
          </a:p>
        </p:txBody>
      </p:sp>
      <p:sp>
        <p:nvSpPr>
          <p:cNvPr id="2" name="TextBox 1">
            <a:extLst>
              <a:ext uri="{FF2B5EF4-FFF2-40B4-BE49-F238E27FC236}">
                <a16:creationId xmlns:a16="http://schemas.microsoft.com/office/drawing/2014/main" id="{AA071F8F-EB40-9804-3793-A8AF278115FC}"/>
              </a:ext>
            </a:extLst>
          </p:cNvPr>
          <p:cNvSpPr txBox="1"/>
          <p:nvPr/>
        </p:nvSpPr>
        <p:spPr>
          <a:xfrm>
            <a:off x="7013022" y="887006"/>
            <a:ext cx="5013435" cy="2246769"/>
          </a:xfrm>
          <a:prstGeom prst="rect">
            <a:avLst/>
          </a:prstGeom>
          <a:solidFill>
            <a:schemeClr val="accent5">
              <a:lumMod val="20000"/>
              <a:lumOff val="80000"/>
            </a:schemeClr>
          </a:solidFill>
          <a:ln>
            <a:solidFill>
              <a:schemeClr val="tx1"/>
            </a:solidFill>
          </a:ln>
        </p:spPr>
        <p:txBody>
          <a:bodyPr wrap="square" rtlCol="0">
            <a:spAutoFit/>
          </a:bodyPr>
          <a:lstStyle/>
          <a:p>
            <a:r>
              <a:rPr lang="en-US" sz="1400" dirty="0">
                <a:latin typeface="Times New Roman" panose="02020603050405020304" pitchFamily="18" charset="0"/>
                <a:cs typeface="Times New Roman" panose="02020603050405020304" pitchFamily="18" charset="0"/>
              </a:rPr>
              <a:t>Meta-analysis of 8</a:t>
            </a:r>
            <a:r>
              <a:rPr lang="el-GR"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RCTs</a:t>
            </a:r>
          </a:p>
          <a:p>
            <a:endParaRPr lang="en-US" sz="1400" dirty="0">
              <a:latin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cs typeface="Times New Roman" panose="02020603050405020304" pitchFamily="18" charset="0"/>
              </a:rPr>
              <a:t>Aim:</a:t>
            </a:r>
            <a:r>
              <a:rPr lang="en-US" sz="1400" dirty="0">
                <a:latin typeface="Times New Roman" panose="02020603050405020304" pitchFamily="18" charset="0"/>
                <a:cs typeface="Times New Roman" panose="02020603050405020304" pitchFamily="18" charset="0"/>
              </a:rPr>
              <a:t> </a:t>
            </a:r>
            <a:r>
              <a:rPr lang="el-GR" sz="1400" dirty="0">
                <a:latin typeface="Times New Roman" panose="02020603050405020304" pitchFamily="18" charset="0"/>
                <a:cs typeface="Times New Roman" panose="02020603050405020304" pitchFamily="18" charset="0"/>
              </a:rPr>
              <a:t>επίδραση της χορήγησης </a:t>
            </a:r>
            <a:r>
              <a:rPr lang="en-US" sz="1400" dirty="0">
                <a:latin typeface="Times New Roman" panose="02020603050405020304" pitchFamily="18" charset="0"/>
                <a:cs typeface="Times New Roman" panose="02020603050405020304" pitchFamily="18" charset="0"/>
              </a:rPr>
              <a:t>vitamin D </a:t>
            </a:r>
            <a:r>
              <a:rPr lang="el-GR" sz="1400" dirty="0">
                <a:latin typeface="Times New Roman" panose="02020603050405020304" pitchFamily="18" charset="0"/>
                <a:cs typeface="Times New Roman" panose="02020603050405020304" pitchFamily="18" charset="0"/>
              </a:rPr>
              <a:t>ως μονοθεραπεία ή σε συνδυασμό με χορήγηση πρωτεΐνης σε δείκτες σαρκοπενίας</a:t>
            </a:r>
          </a:p>
          <a:p>
            <a:endParaRPr lang="el-GR" sz="1400" dirty="0">
              <a:latin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cs typeface="Times New Roman" panose="02020603050405020304" pitchFamily="18" charset="0"/>
              </a:rPr>
              <a:t>Intervention: </a:t>
            </a:r>
            <a:r>
              <a:rPr lang="en-US" sz="1400" dirty="0">
                <a:latin typeface="Times New Roman" panose="02020603050405020304" pitchFamily="18" charset="0"/>
                <a:cs typeface="Times New Roman" panose="02020603050405020304" pitchFamily="18" charset="0"/>
              </a:rPr>
              <a:t>vitamin D</a:t>
            </a:r>
            <a:r>
              <a:rPr lang="el-GR"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 #</a:t>
            </a:r>
            <a:r>
              <a:rPr lang="el-GR"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vitamin D</a:t>
            </a:r>
            <a:r>
              <a:rPr lang="el-GR"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 protein # placebo</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776 </a:t>
            </a:r>
            <a:r>
              <a:rPr lang="el-GR" sz="1400" dirty="0">
                <a:latin typeface="Times New Roman" panose="02020603050405020304" pitchFamily="18" charset="0"/>
                <a:cs typeface="Times New Roman" panose="02020603050405020304" pitchFamily="18" charset="0"/>
              </a:rPr>
              <a:t>ασθενείς με σαρκοπενία</a:t>
            </a:r>
          </a:p>
          <a:p>
            <a:endParaRPr lang="en-US" sz="1400" dirty="0">
              <a:latin typeface="Times New Roman" panose="02020603050405020304" pitchFamily="18" charset="0"/>
              <a:cs typeface="Times New Roman" panose="02020603050405020304" pitchFamily="18" charset="0"/>
            </a:endParaRPr>
          </a:p>
          <a:p>
            <a:endParaRPr lang="el-GR"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27740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54902C-F6BE-1613-1D7F-99AFA8F67D7B}"/>
              </a:ext>
            </a:extLst>
          </p:cNvPr>
          <p:cNvSpPr txBox="1"/>
          <p:nvPr/>
        </p:nvSpPr>
        <p:spPr>
          <a:xfrm>
            <a:off x="4931977" y="198961"/>
            <a:ext cx="2328039" cy="677108"/>
          </a:xfrm>
          <a:prstGeom prst="rect">
            <a:avLst/>
          </a:prstGeom>
          <a:noFill/>
        </p:spPr>
        <p:txBody>
          <a:bodyPr wrap="square">
            <a:spAutoFit/>
          </a:bodyPr>
          <a:lstStyle/>
          <a:p>
            <a:pPr algn="ctr"/>
            <a:r>
              <a:rPr lang="el-GR" sz="2000" b="1" i="1" dirty="0"/>
              <a:t>Βιταμίνη </a:t>
            </a:r>
            <a:r>
              <a:rPr lang="en-US" sz="2000" b="1" i="1" dirty="0"/>
              <a:t>D</a:t>
            </a:r>
            <a:endParaRPr lang="el-GR" sz="2000" b="1" i="1" dirty="0"/>
          </a:p>
          <a:p>
            <a:pPr algn="ctr"/>
            <a:r>
              <a:rPr lang="el-GR" b="1" dirty="0"/>
              <a:t> </a:t>
            </a:r>
          </a:p>
        </p:txBody>
      </p:sp>
      <p:grpSp>
        <p:nvGrpSpPr>
          <p:cNvPr id="8" name="Ομάδα 7">
            <a:extLst>
              <a:ext uri="{FF2B5EF4-FFF2-40B4-BE49-F238E27FC236}">
                <a16:creationId xmlns:a16="http://schemas.microsoft.com/office/drawing/2014/main" id="{8628D988-07F8-5808-8DFB-A1840890CD8D}"/>
              </a:ext>
            </a:extLst>
          </p:cNvPr>
          <p:cNvGrpSpPr/>
          <p:nvPr/>
        </p:nvGrpSpPr>
        <p:grpSpPr>
          <a:xfrm>
            <a:off x="192477" y="876069"/>
            <a:ext cx="6607429" cy="4493373"/>
            <a:chOff x="192477" y="876069"/>
            <a:chExt cx="6607429" cy="4493373"/>
          </a:xfrm>
        </p:grpSpPr>
        <p:pic>
          <p:nvPicPr>
            <p:cNvPr id="6" name="Εικόνα 5" descr="Εικόνα που περιέχει κείμενο, στιγμιότυπο οθόνης, γραμματοσειρά, έγγραφο&#10;&#10;Περιγραφή που δημιουργήθηκε αυτόματα">
              <a:extLst>
                <a:ext uri="{FF2B5EF4-FFF2-40B4-BE49-F238E27FC236}">
                  <a16:creationId xmlns:a16="http://schemas.microsoft.com/office/drawing/2014/main" id="{435E23A2-0643-C168-4357-3306051B9AFC}"/>
                </a:ext>
              </a:extLst>
            </p:cNvPr>
            <p:cNvPicPr>
              <a:picLocks noChangeAspect="1"/>
            </p:cNvPicPr>
            <p:nvPr/>
          </p:nvPicPr>
          <p:blipFill>
            <a:blip r:embed="rId2"/>
            <a:stretch>
              <a:fillRect/>
            </a:stretch>
          </p:blipFill>
          <p:spPr>
            <a:xfrm>
              <a:off x="192477" y="876069"/>
              <a:ext cx="6607429" cy="4493373"/>
            </a:xfrm>
            <a:prstGeom prst="rect">
              <a:avLst/>
            </a:prstGeom>
          </p:spPr>
        </p:pic>
        <p:sp>
          <p:nvSpPr>
            <p:cNvPr id="7" name="Έλλειψη 6">
              <a:extLst>
                <a:ext uri="{FF2B5EF4-FFF2-40B4-BE49-F238E27FC236}">
                  <a16:creationId xmlns:a16="http://schemas.microsoft.com/office/drawing/2014/main" id="{3CF0B5C9-ADDC-AB06-DDF4-ECF7E8D1D663}"/>
                </a:ext>
              </a:extLst>
            </p:cNvPr>
            <p:cNvSpPr/>
            <p:nvPr/>
          </p:nvSpPr>
          <p:spPr>
            <a:xfrm>
              <a:off x="5840815" y="1053446"/>
              <a:ext cx="804534" cy="49973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9" name="TextBox 8">
            <a:extLst>
              <a:ext uri="{FF2B5EF4-FFF2-40B4-BE49-F238E27FC236}">
                <a16:creationId xmlns:a16="http://schemas.microsoft.com/office/drawing/2014/main" id="{B16F24E4-F147-705D-FAAE-FFF31310B66A}"/>
              </a:ext>
            </a:extLst>
          </p:cNvPr>
          <p:cNvSpPr txBox="1"/>
          <p:nvPr/>
        </p:nvSpPr>
        <p:spPr>
          <a:xfrm>
            <a:off x="6986088" y="1180211"/>
            <a:ext cx="5013435" cy="2246769"/>
          </a:xfrm>
          <a:prstGeom prst="rect">
            <a:avLst/>
          </a:prstGeom>
          <a:solidFill>
            <a:schemeClr val="accent5">
              <a:lumMod val="20000"/>
              <a:lumOff val="80000"/>
            </a:schemeClr>
          </a:solidFill>
          <a:ln>
            <a:solidFill>
              <a:schemeClr val="tx1"/>
            </a:solidFill>
          </a:ln>
        </p:spPr>
        <p:txBody>
          <a:bodyPr wrap="square" rtlCol="0">
            <a:spAutoFit/>
          </a:bodyPr>
          <a:lstStyle/>
          <a:p>
            <a:r>
              <a:rPr lang="en-US" sz="1400" dirty="0">
                <a:latin typeface="Times New Roman" panose="02020603050405020304" pitchFamily="18" charset="0"/>
                <a:cs typeface="Times New Roman" panose="02020603050405020304" pitchFamily="18" charset="0"/>
              </a:rPr>
              <a:t>Meta-analysis of 7</a:t>
            </a:r>
            <a:r>
              <a:rPr lang="el-GR"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RCTs</a:t>
            </a:r>
          </a:p>
          <a:p>
            <a:endParaRPr lang="en-US" sz="1400" dirty="0">
              <a:latin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cs typeface="Times New Roman" panose="02020603050405020304" pitchFamily="18" charset="0"/>
              </a:rPr>
              <a:t>Aim:</a:t>
            </a:r>
            <a:r>
              <a:rPr lang="en-US" sz="1400" dirty="0">
                <a:latin typeface="Times New Roman" panose="02020603050405020304" pitchFamily="18" charset="0"/>
                <a:cs typeface="Times New Roman" panose="02020603050405020304" pitchFamily="18" charset="0"/>
              </a:rPr>
              <a:t> </a:t>
            </a:r>
            <a:r>
              <a:rPr lang="el-GR" sz="1400" dirty="0">
                <a:latin typeface="Times New Roman" panose="02020603050405020304" pitchFamily="18" charset="0"/>
                <a:cs typeface="Times New Roman" panose="02020603050405020304" pitchFamily="18" charset="0"/>
              </a:rPr>
              <a:t>επίδραση της χορήγησης </a:t>
            </a:r>
            <a:r>
              <a:rPr lang="en-US" sz="1400" dirty="0">
                <a:latin typeface="Times New Roman" panose="02020603050405020304" pitchFamily="18" charset="0"/>
                <a:cs typeface="Times New Roman" panose="02020603050405020304" pitchFamily="18" charset="0"/>
              </a:rPr>
              <a:t>vitamin D </a:t>
            </a:r>
            <a:r>
              <a:rPr lang="el-GR" sz="1400" dirty="0">
                <a:latin typeface="Times New Roman" panose="02020603050405020304" pitchFamily="18" charset="0"/>
                <a:cs typeface="Times New Roman" panose="02020603050405020304" pitchFamily="18" charset="0"/>
              </a:rPr>
              <a:t>στο μεταβολικό προφίλ ασθενών με </a:t>
            </a:r>
            <a:r>
              <a:rPr lang="en-US" sz="1400" dirty="0">
                <a:latin typeface="Times New Roman" panose="02020603050405020304" pitchFamily="18" charset="0"/>
                <a:cs typeface="Times New Roman" panose="02020603050405020304" pitchFamily="18" charset="0"/>
              </a:rPr>
              <a:t>NAFLD</a:t>
            </a:r>
            <a:endParaRPr lang="el-GR" sz="1400" dirty="0">
              <a:latin typeface="Times New Roman" panose="02020603050405020304" pitchFamily="18" charset="0"/>
              <a:cs typeface="Times New Roman" panose="02020603050405020304" pitchFamily="18" charset="0"/>
            </a:endParaRPr>
          </a:p>
          <a:p>
            <a:endParaRPr lang="el-GR" sz="1400" dirty="0">
              <a:latin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cs typeface="Times New Roman" panose="02020603050405020304" pitchFamily="18" charset="0"/>
              </a:rPr>
              <a:t>Intervention: </a:t>
            </a:r>
            <a:r>
              <a:rPr lang="en-US" sz="1400" dirty="0">
                <a:latin typeface="Times New Roman" panose="02020603050405020304" pitchFamily="18" charset="0"/>
                <a:cs typeface="Times New Roman" panose="02020603050405020304" pitchFamily="18" charset="0"/>
              </a:rPr>
              <a:t>vitamin D</a:t>
            </a:r>
            <a:r>
              <a:rPr lang="el-GR"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 placebo</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227 </a:t>
            </a:r>
            <a:r>
              <a:rPr lang="el-GR" sz="1400" dirty="0">
                <a:latin typeface="Times New Roman" panose="02020603050405020304" pitchFamily="18" charset="0"/>
                <a:cs typeface="Times New Roman" panose="02020603050405020304" pitchFamily="18" charset="0"/>
              </a:rPr>
              <a:t>ασθενείς με </a:t>
            </a:r>
            <a:r>
              <a:rPr lang="en-US" sz="1400" dirty="0">
                <a:latin typeface="Times New Roman" panose="02020603050405020304" pitchFamily="18" charset="0"/>
                <a:cs typeface="Times New Roman" panose="02020603050405020304" pitchFamily="18" charset="0"/>
              </a:rPr>
              <a:t>NAFLD # 225 controls</a:t>
            </a:r>
            <a:endParaRPr lang="el-GR"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l-GR" sz="1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6C5DDBE6-67F5-DC41-9AD0-91FC6A1E323B}"/>
              </a:ext>
            </a:extLst>
          </p:cNvPr>
          <p:cNvSpPr txBox="1"/>
          <p:nvPr/>
        </p:nvSpPr>
        <p:spPr>
          <a:xfrm>
            <a:off x="7013023" y="4554404"/>
            <a:ext cx="5013434" cy="830997"/>
          </a:xfrm>
          <a:prstGeom prst="rect">
            <a:avLst/>
          </a:prstGeom>
          <a:solidFill>
            <a:schemeClr val="accent2">
              <a:lumMod val="20000"/>
              <a:lumOff val="80000"/>
            </a:schemeClr>
          </a:solidFill>
          <a:ln>
            <a:solidFill>
              <a:schemeClr val="tx1"/>
            </a:solidFill>
          </a:ln>
        </p:spPr>
        <p:txBody>
          <a:bodyPr wrap="square">
            <a:spAutoFit/>
          </a:bodyPr>
          <a:lstStyle/>
          <a:p>
            <a:pPr algn="just"/>
            <a:r>
              <a:rPr lang="en-US" sz="1600" dirty="0">
                <a:latin typeface="Times New Roman" panose="02020603050405020304" pitchFamily="18" charset="0"/>
                <a:cs typeface="Times New Roman" panose="02020603050405020304" pitchFamily="18" charset="0"/>
              </a:rPr>
              <a:t>H </a:t>
            </a:r>
            <a:r>
              <a:rPr lang="el-GR" sz="1600" dirty="0">
                <a:latin typeface="Times New Roman" panose="02020603050405020304" pitchFamily="18" charset="0"/>
                <a:cs typeface="Times New Roman" panose="02020603050405020304" pitchFamily="18" charset="0"/>
              </a:rPr>
              <a:t>βιταμίνη D δεν βελτίωσε τη γλυκόζη νηστείας, την ινσουλίνη, την </a:t>
            </a:r>
            <a:r>
              <a:rPr lang="en-US" sz="1600" dirty="0">
                <a:latin typeface="Times New Roman" panose="02020603050405020304" pitchFamily="18" charset="0"/>
                <a:cs typeface="Times New Roman" panose="02020603050405020304" pitchFamily="18" charset="0"/>
              </a:rPr>
              <a:t>HOMA-IR,</a:t>
            </a:r>
            <a:r>
              <a:rPr lang="el-GR"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TGs, Chol, LDL, AST, ALT, BMI</a:t>
            </a:r>
            <a:endParaRPr lang="el-GR"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25857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6A7FA7E-597E-16C4-EC9D-ADB57A12A2DA}"/>
              </a:ext>
            </a:extLst>
          </p:cNvPr>
          <p:cNvSpPr txBox="1"/>
          <p:nvPr/>
        </p:nvSpPr>
        <p:spPr>
          <a:xfrm>
            <a:off x="1431400" y="2644141"/>
            <a:ext cx="10464314" cy="646331"/>
          </a:xfrm>
          <a:prstGeom prst="rect">
            <a:avLst/>
          </a:prstGeom>
          <a:noFill/>
        </p:spPr>
        <p:txBody>
          <a:bodyPr wrap="square">
            <a:spAutoFit/>
          </a:bodyPr>
          <a:lstStyle/>
          <a:p>
            <a:r>
              <a:rPr lang="en-US" dirty="0"/>
              <a:t>T</a:t>
            </a:r>
            <a:r>
              <a:rPr lang="el-GR" dirty="0"/>
              <a:t>α τρέχοντα δεδομένα δεν παρέχουν αποδείξεις για σημαντική επίδραση της χορήγησης βιταμίνης D στη </a:t>
            </a:r>
            <a:r>
              <a:rPr lang="en-US" dirty="0"/>
              <a:t>MAS</a:t>
            </a:r>
            <a:r>
              <a:rPr lang="el-GR" dirty="0"/>
              <a:t>LD, τη σαρκοπενία και τη σαρκοπενική παχυσαρκία.</a:t>
            </a:r>
          </a:p>
        </p:txBody>
      </p:sp>
      <p:sp>
        <p:nvSpPr>
          <p:cNvPr id="6" name="TextBox 5">
            <a:extLst>
              <a:ext uri="{FF2B5EF4-FFF2-40B4-BE49-F238E27FC236}">
                <a16:creationId xmlns:a16="http://schemas.microsoft.com/office/drawing/2014/main" id="{828501D7-4053-2751-4553-8B7716398E57}"/>
              </a:ext>
            </a:extLst>
          </p:cNvPr>
          <p:cNvSpPr txBox="1"/>
          <p:nvPr/>
        </p:nvSpPr>
        <p:spPr>
          <a:xfrm>
            <a:off x="4931977" y="198961"/>
            <a:ext cx="2328039" cy="677108"/>
          </a:xfrm>
          <a:prstGeom prst="rect">
            <a:avLst/>
          </a:prstGeom>
          <a:noFill/>
        </p:spPr>
        <p:txBody>
          <a:bodyPr wrap="square">
            <a:spAutoFit/>
          </a:bodyPr>
          <a:lstStyle/>
          <a:p>
            <a:pPr algn="ctr"/>
            <a:r>
              <a:rPr lang="el-GR" sz="2000" b="1" i="1" dirty="0"/>
              <a:t>Βιταμίνη </a:t>
            </a:r>
            <a:r>
              <a:rPr lang="en-US" sz="2000" b="1" i="1" dirty="0"/>
              <a:t>D</a:t>
            </a:r>
            <a:endParaRPr lang="el-GR" sz="2000" b="1" i="1" dirty="0"/>
          </a:p>
          <a:p>
            <a:pPr algn="ctr"/>
            <a:r>
              <a:rPr lang="el-GR" b="1" dirty="0"/>
              <a:t> </a:t>
            </a:r>
          </a:p>
        </p:txBody>
      </p:sp>
    </p:spTree>
    <p:extLst>
      <p:ext uri="{BB962C8B-B14F-4D97-AF65-F5344CB8AC3E}">
        <p14:creationId xmlns:p14="http://schemas.microsoft.com/office/powerpoint/2010/main" val="3592565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1A89F7-F6F0-8E47-8D37-6D8878A8B08B}"/>
              </a:ext>
            </a:extLst>
          </p:cNvPr>
          <p:cNvSpPr txBox="1"/>
          <p:nvPr/>
        </p:nvSpPr>
        <p:spPr>
          <a:xfrm>
            <a:off x="4574627" y="135899"/>
            <a:ext cx="3042745" cy="400110"/>
          </a:xfrm>
          <a:prstGeom prst="rect">
            <a:avLst/>
          </a:prstGeom>
          <a:noFill/>
        </p:spPr>
        <p:txBody>
          <a:bodyPr wrap="square">
            <a:spAutoFit/>
          </a:bodyPr>
          <a:lstStyle/>
          <a:p>
            <a:pPr algn="ctr"/>
            <a:r>
              <a:rPr lang="el-GR" sz="2000" b="1" dirty="0"/>
              <a:t>Επιδημιολογία της </a:t>
            </a:r>
            <a:r>
              <a:rPr lang="en-US" sz="2000" b="1" dirty="0"/>
              <a:t>MASLD</a:t>
            </a:r>
            <a:endParaRPr lang="el-GR" sz="2000" b="1" dirty="0"/>
          </a:p>
        </p:txBody>
      </p:sp>
      <p:pic>
        <p:nvPicPr>
          <p:cNvPr id="3" name="Εικόνα 2" descr="Εικόνα που περιέχει κείμενο, χάρτης, στιγμιότυπο οθόνης, γραμματοσειρά&#10;&#10;Περιγραφή που δημιουργήθηκε αυτόματα">
            <a:extLst>
              <a:ext uri="{FF2B5EF4-FFF2-40B4-BE49-F238E27FC236}">
                <a16:creationId xmlns:a16="http://schemas.microsoft.com/office/drawing/2014/main" id="{80F51808-36E9-B0CB-4B8F-F643BB3657AD}"/>
              </a:ext>
            </a:extLst>
          </p:cNvPr>
          <p:cNvPicPr>
            <a:picLocks noChangeAspect="1"/>
          </p:cNvPicPr>
          <p:nvPr/>
        </p:nvPicPr>
        <p:blipFill>
          <a:blip r:embed="rId3"/>
          <a:stretch>
            <a:fillRect/>
          </a:stretch>
        </p:blipFill>
        <p:spPr>
          <a:xfrm>
            <a:off x="1519903" y="1426089"/>
            <a:ext cx="9152192" cy="4005822"/>
          </a:xfrm>
          <a:prstGeom prst="rect">
            <a:avLst/>
          </a:prstGeom>
        </p:spPr>
      </p:pic>
      <p:sp>
        <p:nvSpPr>
          <p:cNvPr id="5" name="TextBox 4">
            <a:extLst>
              <a:ext uri="{FF2B5EF4-FFF2-40B4-BE49-F238E27FC236}">
                <a16:creationId xmlns:a16="http://schemas.microsoft.com/office/drawing/2014/main" id="{08C80B7C-0477-D3DA-8A8E-B8146EA5777C}"/>
              </a:ext>
            </a:extLst>
          </p:cNvPr>
          <p:cNvSpPr txBox="1"/>
          <p:nvPr/>
        </p:nvSpPr>
        <p:spPr>
          <a:xfrm>
            <a:off x="8121872" y="5077600"/>
            <a:ext cx="2314902" cy="276999"/>
          </a:xfrm>
          <a:prstGeom prst="rect">
            <a:avLst/>
          </a:prstGeom>
          <a:noFill/>
        </p:spPr>
        <p:txBody>
          <a:bodyPr wrap="square">
            <a:spAutoFit/>
          </a:bodyPr>
          <a:lstStyle/>
          <a:p>
            <a:r>
              <a:rPr lang="en" sz="1200" i="1" dirty="0">
                <a:effectLst/>
                <a:latin typeface="Times New Roman" panose="02020603050405020304" pitchFamily="18" charset="0"/>
                <a:cs typeface="Times New Roman" panose="02020603050405020304" pitchFamily="18" charset="0"/>
              </a:rPr>
              <a:t>Younossi et al. Hepatology 2023</a:t>
            </a:r>
          </a:p>
        </p:txBody>
      </p:sp>
      <p:sp>
        <p:nvSpPr>
          <p:cNvPr id="2" name="TextBox 1">
            <a:extLst>
              <a:ext uri="{FF2B5EF4-FFF2-40B4-BE49-F238E27FC236}">
                <a16:creationId xmlns:a16="http://schemas.microsoft.com/office/drawing/2014/main" id="{E4711389-7CAB-6C36-0214-2D92363E8DB9}"/>
              </a:ext>
            </a:extLst>
          </p:cNvPr>
          <p:cNvSpPr txBox="1"/>
          <p:nvPr/>
        </p:nvSpPr>
        <p:spPr>
          <a:xfrm>
            <a:off x="3181435" y="5924444"/>
            <a:ext cx="6097888" cy="369332"/>
          </a:xfrm>
          <a:prstGeom prst="rect">
            <a:avLst/>
          </a:prstGeom>
          <a:solidFill>
            <a:schemeClr val="accent5">
              <a:lumMod val="40000"/>
              <a:lumOff val="60000"/>
            </a:schemeClr>
          </a:solidFill>
          <a:ln>
            <a:solidFill>
              <a:srgbClr val="FF0000"/>
            </a:solidFill>
          </a:ln>
        </p:spPr>
        <p:txBody>
          <a:bodyPr wrap="none" rtlCol="0">
            <a:spAutoFit/>
          </a:bodyPr>
          <a:lstStyle/>
          <a:p>
            <a:pPr algn="ctr"/>
            <a:r>
              <a:rPr lang="el-GR" dirty="0"/>
              <a:t>Επιδημιολογικ</a:t>
            </a:r>
            <a:r>
              <a:rPr lang="en-US" dirty="0"/>
              <a:t>ά</a:t>
            </a:r>
            <a:r>
              <a:rPr lang="el-GR" dirty="0"/>
              <a:t> στοιχεία με βάση το υπερηχογράφημα ήπατος</a:t>
            </a:r>
          </a:p>
        </p:txBody>
      </p:sp>
      <p:sp>
        <p:nvSpPr>
          <p:cNvPr id="6" name="TextBox 5">
            <a:extLst>
              <a:ext uri="{FF2B5EF4-FFF2-40B4-BE49-F238E27FC236}">
                <a16:creationId xmlns:a16="http://schemas.microsoft.com/office/drawing/2014/main" id="{2202E5AA-3438-B9A6-23E1-AEED26C1F1A7}"/>
              </a:ext>
            </a:extLst>
          </p:cNvPr>
          <p:cNvSpPr txBox="1"/>
          <p:nvPr/>
        </p:nvSpPr>
        <p:spPr>
          <a:xfrm>
            <a:off x="372823" y="933556"/>
            <a:ext cx="3493200" cy="369332"/>
          </a:xfrm>
          <a:prstGeom prst="rect">
            <a:avLst/>
          </a:prstGeom>
          <a:solidFill>
            <a:schemeClr val="accent5">
              <a:lumMod val="40000"/>
              <a:lumOff val="60000"/>
            </a:schemeClr>
          </a:solidFill>
          <a:ln>
            <a:solidFill>
              <a:srgbClr val="FF0000"/>
            </a:solidFill>
          </a:ln>
        </p:spPr>
        <p:txBody>
          <a:bodyPr wrap="none" rtlCol="0">
            <a:spAutoFit/>
          </a:bodyPr>
          <a:lstStyle/>
          <a:p>
            <a:pPr algn="ctr"/>
            <a:r>
              <a:rPr lang="el-GR" dirty="0"/>
              <a:t>Η συχνότερη χρόνια ηπατική νόσος</a:t>
            </a:r>
          </a:p>
        </p:txBody>
      </p:sp>
    </p:spTree>
    <p:extLst>
      <p:ext uri="{BB962C8B-B14F-4D97-AF65-F5344CB8AC3E}">
        <p14:creationId xmlns:p14="http://schemas.microsoft.com/office/powerpoint/2010/main" val="25576863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B41275-179D-86BC-AE42-F431C1C29AFA}"/>
              </a:ext>
            </a:extLst>
          </p:cNvPr>
          <p:cNvSpPr txBox="1"/>
          <p:nvPr/>
        </p:nvSpPr>
        <p:spPr>
          <a:xfrm>
            <a:off x="2540876" y="2598003"/>
            <a:ext cx="7549055" cy="830997"/>
          </a:xfrm>
          <a:prstGeom prst="rect">
            <a:avLst/>
          </a:prstGeom>
          <a:noFill/>
        </p:spPr>
        <p:txBody>
          <a:bodyPr wrap="square">
            <a:spAutoFit/>
          </a:bodyPr>
          <a:lstStyle/>
          <a:p>
            <a:pPr algn="ctr"/>
            <a:r>
              <a:rPr lang="el-GR" sz="2400" dirty="0"/>
              <a:t>Επίδραση φαρμάκων που προτείνονται για τη θεραπεία της </a:t>
            </a:r>
            <a:r>
              <a:rPr lang="en-US" sz="2400" dirty="0"/>
              <a:t>MASLD</a:t>
            </a:r>
            <a:r>
              <a:rPr lang="el-GR" sz="2400" dirty="0"/>
              <a:t> στη σαρκοπενία/σαρκοπενική παχυσαρκία</a:t>
            </a:r>
          </a:p>
        </p:txBody>
      </p:sp>
    </p:spTree>
    <p:extLst>
      <p:ext uri="{BB962C8B-B14F-4D97-AF65-F5344CB8AC3E}">
        <p14:creationId xmlns:p14="http://schemas.microsoft.com/office/powerpoint/2010/main" val="25624271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0DA612-1227-B9FE-CCEE-13F1220C5A5A}"/>
              </a:ext>
            </a:extLst>
          </p:cNvPr>
          <p:cNvSpPr txBox="1"/>
          <p:nvPr/>
        </p:nvSpPr>
        <p:spPr>
          <a:xfrm>
            <a:off x="4931980" y="83347"/>
            <a:ext cx="2328039" cy="677108"/>
          </a:xfrm>
          <a:prstGeom prst="rect">
            <a:avLst/>
          </a:prstGeom>
          <a:noFill/>
        </p:spPr>
        <p:txBody>
          <a:bodyPr wrap="square">
            <a:spAutoFit/>
          </a:bodyPr>
          <a:lstStyle/>
          <a:p>
            <a:pPr algn="ctr"/>
            <a:r>
              <a:rPr lang="el-GR" sz="2000" b="1" i="1" dirty="0"/>
              <a:t>Βιταμίνη Ε</a:t>
            </a:r>
          </a:p>
          <a:p>
            <a:pPr algn="ctr"/>
            <a:r>
              <a:rPr lang="el-GR" b="1" dirty="0"/>
              <a:t> </a:t>
            </a:r>
          </a:p>
        </p:txBody>
      </p:sp>
      <p:grpSp>
        <p:nvGrpSpPr>
          <p:cNvPr id="19" name="Ομάδα 18">
            <a:extLst>
              <a:ext uri="{FF2B5EF4-FFF2-40B4-BE49-F238E27FC236}">
                <a16:creationId xmlns:a16="http://schemas.microsoft.com/office/drawing/2014/main" id="{48B319CC-A458-BF34-A06E-E0D2D8438F6B}"/>
              </a:ext>
            </a:extLst>
          </p:cNvPr>
          <p:cNvGrpSpPr/>
          <p:nvPr/>
        </p:nvGrpSpPr>
        <p:grpSpPr>
          <a:xfrm>
            <a:off x="0" y="760455"/>
            <a:ext cx="7557685" cy="5895526"/>
            <a:chOff x="0" y="760455"/>
            <a:chExt cx="7935369" cy="5927834"/>
          </a:xfrm>
        </p:grpSpPr>
        <p:pic>
          <p:nvPicPr>
            <p:cNvPr id="17" name="Εικόνα 16" descr="Εικόνα που περιέχει κείμενο, στιγμιότυπο οθόνης, γραμματοσειρά, έγγραφο&#10;&#10;Περιγραφή που δημιουργήθηκε αυτόματα">
              <a:extLst>
                <a:ext uri="{FF2B5EF4-FFF2-40B4-BE49-F238E27FC236}">
                  <a16:creationId xmlns:a16="http://schemas.microsoft.com/office/drawing/2014/main" id="{BC295A8A-FA1C-4BE8-67FE-407C0E04F55D}"/>
                </a:ext>
              </a:extLst>
            </p:cNvPr>
            <p:cNvPicPr>
              <a:picLocks noChangeAspect="1"/>
            </p:cNvPicPr>
            <p:nvPr/>
          </p:nvPicPr>
          <p:blipFill>
            <a:blip r:embed="rId2"/>
            <a:stretch>
              <a:fillRect/>
            </a:stretch>
          </p:blipFill>
          <p:spPr>
            <a:xfrm>
              <a:off x="0" y="760455"/>
              <a:ext cx="7935369" cy="5927834"/>
            </a:xfrm>
            <a:prstGeom prst="rect">
              <a:avLst/>
            </a:prstGeom>
          </p:spPr>
        </p:pic>
        <p:sp>
          <p:nvSpPr>
            <p:cNvPr id="18" name="Έλλειψη 17">
              <a:extLst>
                <a:ext uri="{FF2B5EF4-FFF2-40B4-BE49-F238E27FC236}">
                  <a16:creationId xmlns:a16="http://schemas.microsoft.com/office/drawing/2014/main" id="{D920A69C-5467-CDBC-2CB9-3E9BE367CD45}"/>
                </a:ext>
              </a:extLst>
            </p:cNvPr>
            <p:cNvSpPr/>
            <p:nvPr/>
          </p:nvSpPr>
          <p:spPr>
            <a:xfrm>
              <a:off x="6717860" y="998269"/>
              <a:ext cx="674602" cy="62011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l-GR"/>
            </a:p>
          </p:txBody>
        </p:sp>
      </p:grpSp>
      <p:pic>
        <p:nvPicPr>
          <p:cNvPr id="7" name="Εικόνα 6" descr="Εικόνα που περιέχει κείμενο, απόδειξη, γραμματοσειρά, γραμμή&#10;&#10;Περιγραφή που δημιουργήθηκε αυτόματα">
            <a:extLst>
              <a:ext uri="{FF2B5EF4-FFF2-40B4-BE49-F238E27FC236}">
                <a16:creationId xmlns:a16="http://schemas.microsoft.com/office/drawing/2014/main" id="{34F3195C-0F68-7440-6F8B-97D5EC48E3FD}"/>
              </a:ext>
            </a:extLst>
          </p:cNvPr>
          <p:cNvPicPr>
            <a:picLocks noChangeAspect="1"/>
          </p:cNvPicPr>
          <p:nvPr/>
        </p:nvPicPr>
        <p:blipFill>
          <a:blip r:embed="rId3"/>
          <a:stretch>
            <a:fillRect/>
          </a:stretch>
        </p:blipFill>
        <p:spPr>
          <a:xfrm>
            <a:off x="129937" y="2827284"/>
            <a:ext cx="7374223" cy="3584150"/>
          </a:xfrm>
          <a:prstGeom prst="rect">
            <a:avLst/>
          </a:prstGeom>
        </p:spPr>
      </p:pic>
      <p:sp>
        <p:nvSpPr>
          <p:cNvPr id="14" name="TextBox 13">
            <a:extLst>
              <a:ext uri="{FF2B5EF4-FFF2-40B4-BE49-F238E27FC236}">
                <a16:creationId xmlns:a16="http://schemas.microsoft.com/office/drawing/2014/main" id="{BB0F2373-0805-7736-25D2-E37973DC8F61}"/>
              </a:ext>
            </a:extLst>
          </p:cNvPr>
          <p:cNvSpPr txBox="1"/>
          <p:nvPr/>
        </p:nvSpPr>
        <p:spPr>
          <a:xfrm>
            <a:off x="7427748" y="4098851"/>
            <a:ext cx="4764252" cy="615553"/>
          </a:xfrm>
          <a:prstGeom prst="rect">
            <a:avLst/>
          </a:prstGeom>
          <a:solidFill>
            <a:schemeClr val="accent2">
              <a:lumMod val="20000"/>
              <a:lumOff val="80000"/>
            </a:schemeClr>
          </a:solidFill>
          <a:ln>
            <a:solidFill>
              <a:schemeClr val="tx1"/>
            </a:solidFill>
          </a:ln>
        </p:spPr>
        <p:txBody>
          <a:bodyPr wrap="square">
            <a:spAutoFit/>
          </a:bodyPr>
          <a:lstStyle/>
          <a:p>
            <a:r>
              <a:rPr lang="en-US" sz="1600" dirty="0">
                <a:latin typeface="Times New Roman" panose="02020603050405020304" pitchFamily="18" charset="0"/>
                <a:cs typeface="Times New Roman" panose="02020603050405020304" pitchFamily="18" charset="0"/>
              </a:rPr>
              <a:t>E</a:t>
            </a:r>
            <a:r>
              <a:rPr lang="el-GR" sz="1600" dirty="0">
                <a:latin typeface="Times New Roman" panose="02020603050405020304" pitchFamily="18" charset="0"/>
                <a:cs typeface="Times New Roman" panose="02020603050405020304" pitchFamily="18" charset="0"/>
              </a:rPr>
              <a:t>υεργετική επίδραση της βιταμίνης Ε στη</a:t>
            </a:r>
            <a:r>
              <a:rPr lang="en-US" sz="1600" dirty="0">
                <a:latin typeface="Times New Roman" panose="02020603050405020304" pitchFamily="18" charset="0"/>
                <a:cs typeface="Times New Roman" panose="02020603050405020304" pitchFamily="18" charset="0"/>
              </a:rPr>
              <a:t> </a:t>
            </a:r>
            <a:r>
              <a:rPr lang="el-GR" sz="1600" dirty="0">
                <a:latin typeface="Times New Roman" panose="02020603050405020304" pitchFamily="18" charset="0"/>
                <a:cs typeface="Times New Roman" panose="02020603050405020304" pitchFamily="18" charset="0"/>
              </a:rPr>
              <a:t>σαρκοπενία, ιδίως σε συνδυασμό με άλλα αντιοξειδωτικά</a:t>
            </a:r>
            <a:r>
              <a:rPr lang="el-GR" dirty="0"/>
              <a:t>.</a:t>
            </a:r>
          </a:p>
        </p:txBody>
      </p:sp>
      <p:sp>
        <p:nvSpPr>
          <p:cNvPr id="2" name="TextBox 1">
            <a:extLst>
              <a:ext uri="{FF2B5EF4-FFF2-40B4-BE49-F238E27FC236}">
                <a16:creationId xmlns:a16="http://schemas.microsoft.com/office/drawing/2014/main" id="{9D0317BC-EFC1-BC8B-3479-519B000AC390}"/>
              </a:ext>
            </a:extLst>
          </p:cNvPr>
          <p:cNvSpPr txBox="1"/>
          <p:nvPr/>
        </p:nvSpPr>
        <p:spPr>
          <a:xfrm>
            <a:off x="7427748" y="818668"/>
            <a:ext cx="4764252" cy="2246769"/>
          </a:xfrm>
          <a:prstGeom prst="rect">
            <a:avLst/>
          </a:prstGeom>
          <a:solidFill>
            <a:schemeClr val="accent5">
              <a:lumMod val="20000"/>
              <a:lumOff val="80000"/>
            </a:schemeClr>
          </a:solidFill>
          <a:ln>
            <a:solidFill>
              <a:schemeClr val="tx1"/>
            </a:solidFill>
          </a:ln>
        </p:spPr>
        <p:txBody>
          <a:bodyPr wrap="square" rtlCol="0">
            <a:spAutoFit/>
          </a:bodyPr>
          <a:lstStyle/>
          <a:p>
            <a:r>
              <a:rPr lang="en-US" sz="1400" dirty="0">
                <a:latin typeface="Times New Roman" panose="02020603050405020304" pitchFamily="18" charset="0"/>
                <a:cs typeface="Times New Roman" panose="02020603050405020304" pitchFamily="18" charset="0"/>
              </a:rPr>
              <a:t>Meta-analysis of 4</a:t>
            </a:r>
            <a:r>
              <a:rPr lang="el-GR"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RCTs</a:t>
            </a:r>
          </a:p>
          <a:p>
            <a:endParaRPr lang="en-US" sz="1400" dirty="0">
              <a:latin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cs typeface="Times New Roman" panose="02020603050405020304" pitchFamily="18" charset="0"/>
              </a:rPr>
              <a:t>Aim:</a:t>
            </a:r>
            <a:r>
              <a:rPr lang="en-US" sz="1400" dirty="0">
                <a:latin typeface="Times New Roman" panose="02020603050405020304" pitchFamily="18" charset="0"/>
                <a:cs typeface="Times New Roman" panose="02020603050405020304" pitchFamily="18" charset="0"/>
              </a:rPr>
              <a:t> </a:t>
            </a:r>
            <a:r>
              <a:rPr lang="el-GR" sz="1400" dirty="0">
                <a:latin typeface="Times New Roman" panose="02020603050405020304" pitchFamily="18" charset="0"/>
                <a:cs typeface="Times New Roman" panose="02020603050405020304" pitchFamily="18" charset="0"/>
              </a:rPr>
              <a:t>επίδραση δι</a:t>
            </a:r>
            <a:r>
              <a:rPr lang="en-US" sz="1400" dirty="0">
                <a:latin typeface="Times New Roman" panose="02020603050405020304" pitchFamily="18" charset="0"/>
                <a:cs typeface="Times New Roman" panose="02020603050405020304" pitchFamily="18" charset="0"/>
              </a:rPr>
              <a:t>ά</a:t>
            </a:r>
            <a:r>
              <a:rPr lang="el-GR" sz="1400" dirty="0">
                <a:latin typeface="Times New Roman" panose="02020603050405020304" pitchFamily="18" charset="0"/>
                <a:cs typeface="Times New Roman" panose="02020603050405020304" pitchFamily="18" charset="0"/>
              </a:rPr>
              <a:t>φορων αντι-οξειδωτικών σε δείκτες σαρκοπενίας</a:t>
            </a:r>
          </a:p>
          <a:p>
            <a:endParaRPr lang="el-GR" sz="1400" dirty="0">
              <a:latin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cs typeface="Times New Roman" panose="02020603050405020304" pitchFamily="18" charset="0"/>
              </a:rPr>
              <a:t>Intervention: </a:t>
            </a:r>
            <a:r>
              <a:rPr lang="el-GR" sz="1400" dirty="0">
                <a:latin typeface="Times New Roman" panose="02020603050405020304" pitchFamily="18" charset="0"/>
                <a:cs typeface="Times New Roman" panose="02020603050405020304" pitchFamily="18" charset="0"/>
              </a:rPr>
              <a:t>αντι-οξειδωτικά (</a:t>
            </a:r>
            <a:r>
              <a:rPr lang="en-US" sz="1400" dirty="0">
                <a:latin typeface="Times New Roman" panose="02020603050405020304" pitchFamily="18" charset="0"/>
                <a:cs typeface="Times New Roman" panose="02020603050405020304" pitchFamily="18" charset="0"/>
              </a:rPr>
              <a:t>vitamin E) </a:t>
            </a:r>
            <a:r>
              <a:rPr lang="el-GR" sz="1400" b="1"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 placebo</a:t>
            </a:r>
          </a:p>
          <a:p>
            <a:endParaRPr lang="en-US" sz="1400" dirty="0">
              <a:latin typeface="Times New Roman" panose="02020603050405020304" pitchFamily="18" charset="0"/>
              <a:cs typeface="Times New Roman" panose="02020603050405020304" pitchFamily="18" charset="0"/>
            </a:endParaRPr>
          </a:p>
          <a:p>
            <a:r>
              <a:rPr lang="el-GR" sz="1400" dirty="0">
                <a:latin typeface="Times New Roman" panose="02020603050405020304" pitchFamily="18" charset="0"/>
                <a:cs typeface="Times New Roman" panose="02020603050405020304" pitchFamily="18" charset="0"/>
              </a:rPr>
              <a:t>Ασθενείς με σαρκοπενία</a:t>
            </a:r>
          </a:p>
          <a:p>
            <a:endParaRPr lang="en-US" sz="1400" dirty="0">
              <a:latin typeface="Times New Roman" panose="02020603050405020304" pitchFamily="18" charset="0"/>
              <a:cs typeface="Times New Roman" panose="02020603050405020304" pitchFamily="18" charset="0"/>
            </a:endParaRPr>
          </a:p>
          <a:p>
            <a:endParaRPr lang="el-GR"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344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F204C9-8E94-C8EF-771E-8F03FC8359E1}"/>
              </a:ext>
            </a:extLst>
          </p:cNvPr>
          <p:cNvSpPr txBox="1"/>
          <p:nvPr/>
        </p:nvSpPr>
        <p:spPr>
          <a:xfrm>
            <a:off x="4931980" y="83347"/>
            <a:ext cx="2328039" cy="677108"/>
          </a:xfrm>
          <a:prstGeom prst="rect">
            <a:avLst/>
          </a:prstGeom>
          <a:noFill/>
        </p:spPr>
        <p:txBody>
          <a:bodyPr wrap="square">
            <a:spAutoFit/>
          </a:bodyPr>
          <a:lstStyle/>
          <a:p>
            <a:pPr algn="ctr"/>
            <a:r>
              <a:rPr lang="el-GR" sz="2000" b="1" i="1" dirty="0"/>
              <a:t>Πιογλιταζόνη</a:t>
            </a:r>
          </a:p>
          <a:p>
            <a:pPr algn="ctr"/>
            <a:r>
              <a:rPr lang="el-GR" b="1" dirty="0"/>
              <a:t> </a:t>
            </a:r>
          </a:p>
        </p:txBody>
      </p:sp>
      <p:sp>
        <p:nvSpPr>
          <p:cNvPr id="6" name="TextBox 5">
            <a:extLst>
              <a:ext uri="{FF2B5EF4-FFF2-40B4-BE49-F238E27FC236}">
                <a16:creationId xmlns:a16="http://schemas.microsoft.com/office/drawing/2014/main" id="{230615E3-E87D-C62B-5EF9-8BE44F4B42F3}"/>
              </a:ext>
            </a:extLst>
          </p:cNvPr>
          <p:cNvSpPr txBox="1"/>
          <p:nvPr/>
        </p:nvSpPr>
        <p:spPr>
          <a:xfrm>
            <a:off x="1103585" y="3850776"/>
            <a:ext cx="9984828" cy="2585323"/>
          </a:xfrm>
          <a:prstGeom prst="rect">
            <a:avLst/>
          </a:prstGeom>
          <a:solidFill>
            <a:schemeClr val="bg1">
              <a:lumMod val="95000"/>
            </a:schemeClr>
          </a:solidFill>
          <a:ln>
            <a:solidFill>
              <a:schemeClr val="tx1"/>
            </a:solidFill>
          </a:ln>
        </p:spPr>
        <p:txBody>
          <a:bodyPr wrap="square">
            <a:spAutoFit/>
          </a:bodyPr>
          <a:lstStyle/>
          <a:p>
            <a:pPr marL="285750" indent="-285750">
              <a:buFont typeface="Arial" panose="020B0604020202020204" pitchFamily="34" charset="0"/>
              <a:buChar char="•"/>
            </a:pPr>
            <a:r>
              <a:rPr lang="en-US" dirty="0"/>
              <a:t>M</a:t>
            </a:r>
            <a:r>
              <a:rPr lang="el-GR" dirty="0"/>
              <a:t>ειώνει τη μυοστεάτωση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a:t>
            </a:r>
            <a:r>
              <a:rPr lang="el-GR" dirty="0"/>
              <a:t>ελτιώνει το μεταβολισμό των λιπαρών οξέων των σκελετικών μυών σε ασθενείς με μεταβολικό σύνδρομο </a:t>
            </a:r>
          </a:p>
          <a:p>
            <a:endParaRPr lang="el-GR" dirty="0"/>
          </a:p>
          <a:p>
            <a:pPr marL="285750" indent="-285750">
              <a:buFont typeface="Arial" panose="020B0604020202020204" pitchFamily="34" charset="0"/>
              <a:buChar char="•"/>
            </a:pPr>
            <a:r>
              <a:rPr lang="el-GR" dirty="0"/>
              <a:t>Η αύξηση του ΣΒ (κατά μέσο όρο 2,0-3,5 </a:t>
            </a:r>
            <a:r>
              <a:rPr lang="en" dirty="0"/>
              <a:t>kg) </a:t>
            </a:r>
            <a:r>
              <a:rPr lang="el-GR" dirty="0"/>
              <a:t>είναι μια ανεπιθύμητη ενέργεια της θεραπείας με τη πιογλιταζόνη</a:t>
            </a:r>
            <a:r>
              <a:rPr lang="en" dirty="0"/>
              <a:t>, </a:t>
            </a:r>
            <a:r>
              <a:rPr lang="el-GR" dirty="0"/>
              <a:t>ωστόσο οδηγεί σε ανακατανομή του λίπους, δηλαδή μειώνει το κοιλιακό και αυξάνει το υποδόριο λίπος, ασκώντας έτσι ευεργετικές επιδράσεις στον μεταβολισμό, και υποδηλώνοντας μια δυνητικά ευεργετική επίδραση στη σαρκοπενική παχυσαρκία.</a:t>
            </a:r>
          </a:p>
        </p:txBody>
      </p:sp>
      <p:pic>
        <p:nvPicPr>
          <p:cNvPr id="4" name="Εικόνα 3" descr="Εικόνα που περιέχει κείμενο, στιγμιότυπο οθόνης, διάγραμμα, γραμματοσειρά&#10;&#10;Περιγραφή που δημιουργήθηκε αυτόματα">
            <a:extLst>
              <a:ext uri="{FF2B5EF4-FFF2-40B4-BE49-F238E27FC236}">
                <a16:creationId xmlns:a16="http://schemas.microsoft.com/office/drawing/2014/main" id="{AF4E01F2-1684-4282-F5F0-BDFB9CFB051A}"/>
              </a:ext>
            </a:extLst>
          </p:cNvPr>
          <p:cNvPicPr>
            <a:picLocks noChangeAspect="1"/>
          </p:cNvPicPr>
          <p:nvPr/>
        </p:nvPicPr>
        <p:blipFill>
          <a:blip r:embed="rId2"/>
          <a:stretch>
            <a:fillRect/>
          </a:stretch>
        </p:blipFill>
        <p:spPr>
          <a:xfrm>
            <a:off x="1103585" y="760455"/>
            <a:ext cx="4690730" cy="2797065"/>
          </a:xfrm>
          <a:prstGeom prst="rect">
            <a:avLst/>
          </a:prstGeom>
        </p:spPr>
      </p:pic>
    </p:spTree>
    <p:extLst>
      <p:ext uri="{BB962C8B-B14F-4D97-AF65-F5344CB8AC3E}">
        <p14:creationId xmlns:p14="http://schemas.microsoft.com/office/powerpoint/2010/main" val="40612512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DC7CCA-14A3-9F32-14BB-B4CA3A61CD7C}"/>
              </a:ext>
            </a:extLst>
          </p:cNvPr>
          <p:cNvSpPr txBox="1"/>
          <p:nvPr/>
        </p:nvSpPr>
        <p:spPr>
          <a:xfrm>
            <a:off x="4931980" y="83347"/>
            <a:ext cx="2328039" cy="677108"/>
          </a:xfrm>
          <a:prstGeom prst="rect">
            <a:avLst/>
          </a:prstGeom>
          <a:noFill/>
        </p:spPr>
        <p:txBody>
          <a:bodyPr wrap="square">
            <a:spAutoFit/>
          </a:bodyPr>
          <a:lstStyle/>
          <a:p>
            <a:pPr algn="ctr"/>
            <a:r>
              <a:rPr lang="en-US" sz="2000" b="1" i="1" dirty="0"/>
              <a:t>GLP-1 RAs</a:t>
            </a:r>
            <a:endParaRPr lang="el-GR" sz="2000" b="1" i="1" dirty="0"/>
          </a:p>
          <a:p>
            <a:pPr algn="ctr"/>
            <a:r>
              <a:rPr lang="el-GR" b="1" dirty="0"/>
              <a:t> </a:t>
            </a:r>
          </a:p>
        </p:txBody>
      </p:sp>
      <p:pic>
        <p:nvPicPr>
          <p:cNvPr id="4" name="Εικόνα 3" descr="Εικόνα που περιέχει κείμενο, φαγητό&#10;&#10;Περιγραφή που δημιουργήθηκε αυτόματα">
            <a:extLst>
              <a:ext uri="{FF2B5EF4-FFF2-40B4-BE49-F238E27FC236}">
                <a16:creationId xmlns:a16="http://schemas.microsoft.com/office/drawing/2014/main" id="{898394FB-7433-A7AD-FB6A-B9AEF4083B7D}"/>
              </a:ext>
            </a:extLst>
          </p:cNvPr>
          <p:cNvPicPr>
            <a:picLocks noChangeAspect="1"/>
          </p:cNvPicPr>
          <p:nvPr/>
        </p:nvPicPr>
        <p:blipFill>
          <a:blip r:embed="rId2"/>
          <a:stretch>
            <a:fillRect/>
          </a:stretch>
        </p:blipFill>
        <p:spPr>
          <a:xfrm>
            <a:off x="220718" y="760455"/>
            <a:ext cx="5418790" cy="5278539"/>
          </a:xfrm>
          <a:prstGeom prst="rect">
            <a:avLst/>
          </a:prstGeom>
        </p:spPr>
      </p:pic>
      <p:sp>
        <p:nvSpPr>
          <p:cNvPr id="5" name="TextBox 4">
            <a:extLst>
              <a:ext uri="{FF2B5EF4-FFF2-40B4-BE49-F238E27FC236}">
                <a16:creationId xmlns:a16="http://schemas.microsoft.com/office/drawing/2014/main" id="{E9C02ED3-A4B5-52E5-84D0-9B218E995A5B}"/>
              </a:ext>
            </a:extLst>
          </p:cNvPr>
          <p:cNvSpPr txBox="1"/>
          <p:nvPr/>
        </p:nvSpPr>
        <p:spPr>
          <a:xfrm>
            <a:off x="6421821" y="1120676"/>
            <a:ext cx="5549461" cy="4616648"/>
          </a:xfrm>
          <a:prstGeom prst="rect">
            <a:avLst/>
          </a:prstGeom>
          <a:noFill/>
        </p:spPr>
        <p:txBody>
          <a:bodyPr wrap="square" rtlCol="0">
            <a:spAutoFit/>
          </a:bodyPr>
          <a:lstStyle/>
          <a:p>
            <a:pPr algn="ctr"/>
            <a:r>
              <a:rPr lang="en-US" i="1" u="sng" dirty="0"/>
              <a:t>GLP-1 R</a:t>
            </a:r>
            <a:r>
              <a:rPr lang="el-GR" i="1" u="sng" dirty="0"/>
              <a:t>Α</a:t>
            </a:r>
            <a:r>
              <a:rPr lang="en-US" i="1" u="sng" dirty="0"/>
              <a:t>s</a:t>
            </a:r>
            <a:r>
              <a:rPr lang="el-GR" i="1" u="sng" dirty="0"/>
              <a:t> και σαρκοπενία/ σαρκοπενική παχυσαρκία</a:t>
            </a:r>
            <a:endParaRPr lang="en-US" i="1" u="sng" dirty="0"/>
          </a:p>
          <a:p>
            <a:endParaRPr lang="en-US" i="1" dirty="0"/>
          </a:p>
          <a:p>
            <a:pPr marL="285750" indent="-285750" algn="just">
              <a:buFont typeface="Arial" panose="020B0604020202020204" pitchFamily="34" charset="0"/>
              <a:buChar char="•"/>
            </a:pPr>
            <a:r>
              <a:rPr lang="el-GR" sz="1600" dirty="0">
                <a:latin typeface="Times New Roman" panose="02020603050405020304" pitchFamily="18" charset="0"/>
                <a:cs typeface="Times New Roman" panose="02020603050405020304" pitchFamily="18" charset="0"/>
              </a:rPr>
              <a:t>ευεργετικές επιδράσεις στην ηπατική στεάτωση και τη φλεγμονή.</a:t>
            </a:r>
            <a:endParaRPr lang="en-US" sz="16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el-GR" sz="16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l-GR" sz="1600" dirty="0">
                <a:latin typeface="Times New Roman" panose="02020603050405020304" pitchFamily="18" charset="0"/>
                <a:cs typeface="Times New Roman" panose="02020603050405020304" pitchFamily="18" charset="0"/>
              </a:rPr>
              <a:t>μειώνουν τη μυοστεάτωση, ενεργοποιούν τη σύνθεση της μυϊκής πρωτεΐνης και βελτιώνουν τη μυϊκή λειτουργία των παχύσαρκων ποντικών</a:t>
            </a:r>
            <a:r>
              <a:rPr lang="en-US" sz="1600" dirty="0">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endParaRPr lang="el-GR" sz="16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l-GR" sz="1600" dirty="0">
                <a:latin typeface="Times New Roman" panose="02020603050405020304" pitchFamily="18" charset="0"/>
                <a:cs typeface="Times New Roman" panose="02020603050405020304" pitchFamily="18" charset="0"/>
              </a:rPr>
              <a:t>η σεμαγλουτίδη, ένας </a:t>
            </a:r>
            <a:r>
              <a:rPr lang="en-US" sz="1600" dirty="0">
                <a:latin typeface="Times New Roman" panose="02020603050405020304" pitchFamily="18" charset="0"/>
                <a:cs typeface="Times New Roman" panose="02020603050405020304" pitchFamily="18" charset="0"/>
              </a:rPr>
              <a:t>GLP-1RA, </a:t>
            </a:r>
            <a:r>
              <a:rPr lang="el-GR" sz="1600" dirty="0">
                <a:latin typeface="Times New Roman" panose="02020603050405020304" pitchFamily="18" charset="0"/>
                <a:cs typeface="Times New Roman" panose="02020603050405020304" pitchFamily="18" charset="0"/>
              </a:rPr>
              <a:t>σε συνδυασμό με ινσουλίνη αύξησε την μυικ</a:t>
            </a:r>
            <a:r>
              <a:rPr lang="en-US" sz="1600" dirty="0">
                <a:latin typeface="Times New Roman" panose="02020603050405020304" pitchFamily="18" charset="0"/>
                <a:cs typeface="Times New Roman" panose="02020603050405020304" pitchFamily="18" charset="0"/>
              </a:rPr>
              <a:t>ή</a:t>
            </a:r>
            <a:r>
              <a:rPr lang="el-GR" sz="1600" dirty="0">
                <a:latin typeface="Times New Roman" panose="02020603050405020304" pitchFamily="18" charset="0"/>
                <a:cs typeface="Times New Roman" panose="02020603050405020304" pitchFamily="18" charset="0"/>
              </a:rPr>
              <a:t> μάζα</a:t>
            </a:r>
            <a:r>
              <a:rPr lang="en-US" sz="1600" dirty="0">
                <a:latin typeface="Times New Roman" panose="02020603050405020304" pitchFamily="18" charset="0"/>
                <a:cs typeface="Times New Roman" panose="02020603050405020304" pitchFamily="18" charset="0"/>
              </a:rPr>
              <a:t> </a:t>
            </a:r>
            <a:r>
              <a:rPr lang="el-GR" sz="1600" dirty="0">
                <a:latin typeface="Times New Roman" panose="02020603050405020304" pitchFamily="18" charset="0"/>
                <a:cs typeface="Times New Roman" panose="02020603050405020304" pitchFamily="18" charset="0"/>
              </a:rPr>
              <a:t>σε μια μικρή μελέτη με ηλικιωμένους ασθενείς με </a:t>
            </a:r>
            <a:r>
              <a:rPr lang="en-US" sz="1600" dirty="0">
                <a:latin typeface="Times New Roman" panose="02020603050405020304" pitchFamily="18" charset="0"/>
                <a:cs typeface="Times New Roman" panose="02020603050405020304" pitchFamily="18" charset="0"/>
              </a:rPr>
              <a:t>T2DM</a:t>
            </a:r>
            <a:r>
              <a:rPr lang="el-GR" sz="1600" dirty="0">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endParaRPr lang="el-GR" sz="16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l-GR" sz="1600" dirty="0">
                <a:latin typeface="Times New Roman" panose="02020603050405020304" pitchFamily="18" charset="0"/>
                <a:cs typeface="Times New Roman" panose="02020603050405020304" pitchFamily="18" charset="0"/>
              </a:rPr>
              <a:t>Επιπλέον, ορισµένα </a:t>
            </a:r>
            <a:r>
              <a:rPr lang="en-US" sz="1600" dirty="0">
                <a:latin typeface="Times New Roman" panose="02020603050405020304" pitchFamily="18" charset="0"/>
                <a:cs typeface="Times New Roman" panose="02020603050405020304" pitchFamily="18" charset="0"/>
              </a:rPr>
              <a:t>GLP-1RAs </a:t>
            </a:r>
            <a:r>
              <a:rPr lang="el-GR" sz="1600" dirty="0">
                <a:latin typeface="Times New Roman" panose="02020603050405020304" pitchFamily="18" charset="0"/>
                <a:cs typeface="Times New Roman" panose="02020603050405020304" pitchFamily="18" charset="0"/>
              </a:rPr>
              <a:t>είναι εγκεκριµένα φάρµακα κατά της παχυσαρκίας, εποµένως ενδέχεται να είναι υποψήφια για τη μελλοντική αντιµετώπιση της σαρκοπενικής παχυσαρκίας</a:t>
            </a:r>
            <a:r>
              <a:rPr lang="en-US" sz="16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endParaRPr lang="el-GR" i="1" dirty="0"/>
          </a:p>
        </p:txBody>
      </p:sp>
    </p:spTree>
    <p:extLst>
      <p:ext uri="{BB962C8B-B14F-4D97-AF65-F5344CB8AC3E}">
        <p14:creationId xmlns:p14="http://schemas.microsoft.com/office/powerpoint/2010/main" val="26979880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72EE9A-F894-EE13-C2CE-BDD6C3ED1EF6}"/>
              </a:ext>
            </a:extLst>
          </p:cNvPr>
          <p:cNvSpPr txBox="1"/>
          <p:nvPr/>
        </p:nvSpPr>
        <p:spPr>
          <a:xfrm>
            <a:off x="1548960" y="4487350"/>
            <a:ext cx="9094078" cy="1631216"/>
          </a:xfrm>
          <a:prstGeom prst="rect">
            <a:avLst/>
          </a:prstGeom>
          <a:noFill/>
        </p:spPr>
        <p:txBody>
          <a:bodyPr wrap="square">
            <a:spAutoFit/>
          </a:bodyPr>
          <a:lstStyle/>
          <a:p>
            <a:r>
              <a:rPr lang="en-US" i="1" u="sng" dirty="0"/>
              <a:t>SGLT-2 inhibitors </a:t>
            </a:r>
            <a:r>
              <a:rPr lang="el-GR" i="1" u="sng" dirty="0"/>
              <a:t>και σαρκοπενία/ σαρκοπενική παχυσαρκία</a:t>
            </a:r>
            <a:endParaRPr lang="en-US" i="1" u="sng" dirty="0"/>
          </a:p>
          <a:p>
            <a:endParaRPr lang="en-US" i="1" u="sng" dirty="0"/>
          </a:p>
          <a:p>
            <a:pPr marL="285750" indent="-285750">
              <a:buFont typeface="Arial" panose="020B0604020202020204" pitchFamily="34" charset="0"/>
              <a:buChar char="•"/>
            </a:pPr>
            <a:r>
              <a:rPr lang="el-GR" sz="1600" dirty="0"/>
              <a:t>Ευεργετική επιδράση στην ηπατική στεάτωση των ασθενών με </a:t>
            </a:r>
            <a:r>
              <a:rPr lang="en" sz="1600" dirty="0"/>
              <a:t>MASLD</a:t>
            </a:r>
            <a:r>
              <a:rPr lang="el-GR" sz="1600" dirty="0"/>
              <a:t>.</a:t>
            </a:r>
          </a:p>
          <a:p>
            <a:pPr marL="285750" indent="-285750">
              <a:buFont typeface="Arial" panose="020B0604020202020204" pitchFamily="34" charset="0"/>
              <a:buChar char="•"/>
            </a:pPr>
            <a:endParaRPr lang="el-GR" sz="1600" dirty="0"/>
          </a:p>
          <a:p>
            <a:pPr marL="285750" indent="-285750">
              <a:buFont typeface="Arial" panose="020B0604020202020204" pitchFamily="34" charset="0"/>
              <a:buChar char="•"/>
            </a:pPr>
            <a:r>
              <a:rPr lang="el-GR" sz="1600" dirty="0">
                <a:solidFill>
                  <a:srgbClr val="FF0000"/>
                </a:solidFill>
              </a:rPr>
              <a:t>Οι αναστολείς </a:t>
            </a:r>
            <a:r>
              <a:rPr lang="en" sz="1600" dirty="0">
                <a:solidFill>
                  <a:srgbClr val="FF0000"/>
                </a:solidFill>
              </a:rPr>
              <a:t>SGLT-2</a:t>
            </a:r>
            <a:r>
              <a:rPr lang="el-GR" sz="1600" dirty="0">
                <a:solidFill>
                  <a:srgbClr val="FF0000"/>
                </a:solidFill>
              </a:rPr>
              <a:t> ενδέχεται να</a:t>
            </a:r>
            <a:r>
              <a:rPr lang="en" sz="1600" dirty="0">
                <a:solidFill>
                  <a:srgbClr val="FF0000"/>
                </a:solidFill>
              </a:rPr>
              <a:t> </a:t>
            </a:r>
            <a:r>
              <a:rPr lang="el-GR" sz="1600" dirty="0">
                <a:solidFill>
                  <a:srgbClr val="FF0000"/>
                </a:solidFill>
              </a:rPr>
              <a:t>αυξάνουν τον κίνδυνο σαρκοπενίας, το οποίο θα πρέπει να λαμβάνεται υπόψη, έως ότου αποκτηθούν περισσότερα στοιχεία.</a:t>
            </a:r>
          </a:p>
        </p:txBody>
      </p:sp>
      <p:sp>
        <p:nvSpPr>
          <p:cNvPr id="4" name="TextBox 3">
            <a:extLst>
              <a:ext uri="{FF2B5EF4-FFF2-40B4-BE49-F238E27FC236}">
                <a16:creationId xmlns:a16="http://schemas.microsoft.com/office/drawing/2014/main" id="{F4D86E54-310F-D6BE-CCF0-6743FD95D8DC}"/>
              </a:ext>
            </a:extLst>
          </p:cNvPr>
          <p:cNvSpPr txBox="1"/>
          <p:nvPr/>
        </p:nvSpPr>
        <p:spPr>
          <a:xfrm>
            <a:off x="4931980" y="83347"/>
            <a:ext cx="2328039" cy="677108"/>
          </a:xfrm>
          <a:prstGeom prst="rect">
            <a:avLst/>
          </a:prstGeom>
          <a:noFill/>
        </p:spPr>
        <p:txBody>
          <a:bodyPr wrap="square">
            <a:spAutoFit/>
          </a:bodyPr>
          <a:lstStyle/>
          <a:p>
            <a:pPr algn="ctr"/>
            <a:r>
              <a:rPr lang="en-US" sz="2000" b="1" i="1" dirty="0"/>
              <a:t>SGLT-2 inhibitors</a:t>
            </a:r>
            <a:endParaRPr lang="el-GR" sz="2000" b="1" i="1" dirty="0"/>
          </a:p>
          <a:p>
            <a:pPr algn="ctr"/>
            <a:r>
              <a:rPr lang="el-GR" b="1" dirty="0"/>
              <a:t> </a:t>
            </a:r>
          </a:p>
        </p:txBody>
      </p:sp>
      <p:sp>
        <p:nvSpPr>
          <p:cNvPr id="5" name="TextBox 4">
            <a:extLst>
              <a:ext uri="{FF2B5EF4-FFF2-40B4-BE49-F238E27FC236}">
                <a16:creationId xmlns:a16="http://schemas.microsoft.com/office/drawing/2014/main" id="{A46CAE86-3245-5683-9B48-DCDCD2EAB11F}"/>
              </a:ext>
            </a:extLst>
          </p:cNvPr>
          <p:cNvSpPr txBox="1"/>
          <p:nvPr/>
        </p:nvSpPr>
        <p:spPr>
          <a:xfrm>
            <a:off x="6726621" y="1130403"/>
            <a:ext cx="5349765" cy="2554545"/>
          </a:xfrm>
          <a:prstGeom prst="rect">
            <a:avLst/>
          </a:prstGeom>
          <a:solidFill>
            <a:schemeClr val="accent4">
              <a:lumMod val="20000"/>
              <a:lumOff val="80000"/>
            </a:schemeClr>
          </a:solidFill>
          <a:ln>
            <a:solidFill>
              <a:schemeClr val="tx1"/>
            </a:solidFill>
          </a:ln>
        </p:spPr>
        <p:txBody>
          <a:bodyPr wrap="square" rtlCol="0">
            <a:spAutoFit/>
          </a:bodyPr>
          <a:lstStyle/>
          <a:p>
            <a:r>
              <a:rPr lang="en-US" sz="1600" dirty="0">
                <a:latin typeface="Times New Roman" panose="02020603050405020304" pitchFamily="18" charset="0"/>
                <a:cs typeface="Times New Roman" panose="02020603050405020304" pitchFamily="18" charset="0"/>
              </a:rPr>
              <a:t>Meta-analysis of </a:t>
            </a:r>
            <a:r>
              <a:rPr lang="el-GR" sz="1600" dirty="0">
                <a:latin typeface="Times New Roman" panose="02020603050405020304" pitchFamily="18" charset="0"/>
                <a:cs typeface="Times New Roman" panose="02020603050405020304" pitchFamily="18" charset="0"/>
              </a:rPr>
              <a:t>1</a:t>
            </a:r>
            <a:r>
              <a:rPr lang="en-US" sz="1600" dirty="0">
                <a:latin typeface="Times New Roman" panose="02020603050405020304" pitchFamily="18" charset="0"/>
                <a:cs typeface="Times New Roman" panose="02020603050405020304" pitchFamily="18" charset="0"/>
              </a:rPr>
              <a:t>8</a:t>
            </a:r>
            <a:r>
              <a:rPr lang="el-GR"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RCTs</a:t>
            </a:r>
          </a:p>
          <a:p>
            <a:r>
              <a:rPr lang="el-GR" sz="1600" dirty="0">
                <a:latin typeface="Times New Roman" panose="02020603050405020304" pitchFamily="18" charset="0"/>
                <a:cs typeface="Times New Roman" panose="02020603050405020304" pitchFamily="18" charset="0"/>
              </a:rPr>
              <a:t>1430 ασθενε</a:t>
            </a:r>
            <a:r>
              <a:rPr lang="en-US" sz="1600" dirty="0">
                <a:latin typeface="Times New Roman" panose="02020603050405020304" pitchFamily="18" charset="0"/>
                <a:cs typeface="Times New Roman" panose="02020603050405020304" pitchFamily="18" charset="0"/>
              </a:rPr>
              <a:t>ί</a:t>
            </a:r>
            <a:r>
              <a:rPr lang="el-GR" sz="1600" dirty="0">
                <a:latin typeface="Times New Roman" panose="02020603050405020304" pitchFamily="18" charset="0"/>
                <a:cs typeface="Times New Roman" panose="02020603050405020304" pitchFamily="18" charset="0"/>
              </a:rPr>
              <a:t>ς με </a:t>
            </a:r>
            <a:r>
              <a:rPr lang="en" sz="1600" dirty="0">
                <a:latin typeface="Times New Roman" panose="02020603050405020304" pitchFamily="18" charset="0"/>
                <a:cs typeface="Times New Roman" panose="02020603050405020304" pitchFamily="18" charset="0"/>
              </a:rPr>
              <a:t>T2DM</a:t>
            </a:r>
            <a:endParaRPr lang="en-US" sz="1600" dirty="0">
              <a:latin typeface="Times New Roman" panose="02020603050405020304" pitchFamily="18" charset="0"/>
              <a:cs typeface="Times New Roman" panose="02020603050405020304" pitchFamily="18" charset="0"/>
            </a:endParaRPr>
          </a:p>
          <a:p>
            <a:endParaRPr lang="en-US" sz="1600" u="sng"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Aim:</a:t>
            </a:r>
            <a:r>
              <a:rPr lang="en-US" sz="1600" dirty="0">
                <a:latin typeface="Times New Roman" panose="02020603050405020304" pitchFamily="18" charset="0"/>
                <a:cs typeface="Times New Roman" panose="02020603050405020304" pitchFamily="18" charset="0"/>
              </a:rPr>
              <a:t> H </a:t>
            </a:r>
            <a:r>
              <a:rPr lang="el-GR" sz="1600" dirty="0">
                <a:latin typeface="Times New Roman" panose="02020603050405020304" pitchFamily="18" charset="0"/>
                <a:cs typeface="Times New Roman" panose="02020603050405020304" pitchFamily="18" charset="0"/>
              </a:rPr>
              <a:t>αξιολόγηση της επίδρασης των αναστολέων </a:t>
            </a:r>
            <a:r>
              <a:rPr lang="en" sz="1600" dirty="0">
                <a:latin typeface="Times New Roman" panose="02020603050405020304" pitchFamily="18" charset="0"/>
                <a:cs typeface="Times New Roman" panose="02020603050405020304" pitchFamily="18" charset="0"/>
              </a:rPr>
              <a:t>SGLT-2 </a:t>
            </a:r>
            <a:r>
              <a:rPr lang="el-GR" sz="1600" dirty="0">
                <a:latin typeface="Times New Roman" panose="02020603050405020304" pitchFamily="18" charset="0"/>
                <a:cs typeface="Times New Roman" panose="02020603050405020304" pitchFamily="18" charset="0"/>
              </a:rPr>
              <a:t>στη σωματική σύνθεση ασθενών με </a:t>
            </a:r>
            <a:r>
              <a:rPr lang="en" sz="1600" dirty="0">
                <a:latin typeface="Times New Roman" panose="02020603050405020304" pitchFamily="18" charset="0"/>
                <a:cs typeface="Times New Roman" panose="02020603050405020304" pitchFamily="18" charset="0"/>
              </a:rPr>
              <a:t>T2DM.</a:t>
            </a:r>
            <a:endParaRPr lang="el-GR" sz="1600" dirty="0">
              <a:latin typeface="Times New Roman" panose="02020603050405020304" pitchFamily="18" charset="0"/>
              <a:cs typeface="Times New Roman" panose="02020603050405020304" pitchFamily="18" charset="0"/>
            </a:endParaRPr>
          </a:p>
          <a:p>
            <a:endParaRPr lang="el-GR" sz="1600" dirty="0">
              <a:latin typeface="Times New Roman" panose="02020603050405020304" pitchFamily="18" charset="0"/>
              <a:cs typeface="Times New Roman" panose="02020603050405020304" pitchFamily="18" charset="0"/>
            </a:endParaRPr>
          </a:p>
          <a:p>
            <a:r>
              <a:rPr lang="el-GR" sz="1600" u="sng" dirty="0">
                <a:latin typeface="Times New Roman" panose="02020603050405020304" pitchFamily="18" charset="0"/>
                <a:cs typeface="Times New Roman" panose="02020603050405020304" pitchFamily="18" charset="0"/>
              </a:rPr>
              <a:t>Αποτελέσματα</a:t>
            </a:r>
            <a:r>
              <a:rPr lang="en-US" sz="1600" u="sng" dirty="0">
                <a:latin typeface="Times New Roman" panose="02020603050405020304" pitchFamily="18" charset="0"/>
                <a:cs typeface="Times New Roman" panose="02020603050405020304" pitchFamily="18" charset="0"/>
              </a:rPr>
              <a:t>:</a:t>
            </a:r>
            <a:endParaRPr lang="el-GR" sz="1600" u="sng" dirty="0">
              <a:latin typeface="Times New Roman" panose="02020603050405020304" pitchFamily="18" charset="0"/>
              <a:cs typeface="Times New Roman" panose="02020603050405020304" pitchFamily="18" charset="0"/>
            </a:endParaRPr>
          </a:p>
          <a:p>
            <a:r>
              <a:rPr lang="el-GR" sz="1600" dirty="0">
                <a:latin typeface="Times New Roman" panose="02020603050405020304" pitchFamily="18" charset="0"/>
                <a:cs typeface="Times New Roman" panose="02020603050405020304" pitchFamily="18" charset="0"/>
              </a:rPr>
              <a:t>Οι </a:t>
            </a:r>
            <a:r>
              <a:rPr lang="en-US" sz="1600" dirty="0">
                <a:latin typeface="Times New Roman" panose="02020603050405020304" pitchFamily="18" charset="0"/>
                <a:cs typeface="Times New Roman" panose="02020603050405020304" pitchFamily="18" charset="0"/>
              </a:rPr>
              <a:t>SGLT-2 </a:t>
            </a:r>
            <a:r>
              <a:rPr lang="el-GR" sz="1600" dirty="0">
                <a:latin typeface="Times New Roman" panose="02020603050405020304" pitchFamily="18" charset="0"/>
                <a:cs typeface="Times New Roman" panose="02020603050405020304" pitchFamily="18" charset="0"/>
              </a:rPr>
              <a:t>με</a:t>
            </a:r>
            <a:r>
              <a:rPr lang="en-US" sz="1600" dirty="0">
                <a:latin typeface="Times New Roman" panose="02020603050405020304" pitchFamily="18" charset="0"/>
                <a:cs typeface="Times New Roman" panose="02020603050405020304" pitchFamily="18" charset="0"/>
              </a:rPr>
              <a:t>ί</a:t>
            </a:r>
            <a:r>
              <a:rPr lang="el-GR" sz="1600" dirty="0">
                <a:latin typeface="Times New Roman" panose="02020603050405020304" pitchFamily="18" charset="0"/>
                <a:cs typeface="Times New Roman" panose="02020603050405020304" pitchFamily="18" charset="0"/>
              </a:rPr>
              <a:t>ωσαν το ΣΒ, </a:t>
            </a:r>
            <a:r>
              <a:rPr lang="en-US" sz="1600" dirty="0">
                <a:latin typeface="Times New Roman" panose="02020603050405020304" pitchFamily="18" charset="0"/>
                <a:cs typeface="Times New Roman" panose="02020603050405020304" pitchFamily="18" charset="0"/>
              </a:rPr>
              <a:t>BMI, </a:t>
            </a:r>
            <a:r>
              <a:rPr lang="el-GR" sz="1600" dirty="0">
                <a:latin typeface="Times New Roman" panose="02020603050405020304" pitchFamily="18" charset="0"/>
                <a:cs typeface="Times New Roman" panose="02020603050405020304" pitchFamily="18" charset="0"/>
              </a:rPr>
              <a:t>τη σπλαχνική και υποδόρια μάζα λίπους</a:t>
            </a:r>
            <a:r>
              <a:rPr lang="en-US" sz="1600" dirty="0">
                <a:latin typeface="Times New Roman" panose="02020603050405020304" pitchFamily="18" charset="0"/>
                <a:cs typeface="Times New Roman" panose="02020603050405020304" pitchFamily="18" charset="0"/>
              </a:rPr>
              <a:t>, </a:t>
            </a:r>
            <a:r>
              <a:rPr lang="el-GR" sz="1600" dirty="0">
                <a:latin typeface="Times New Roman" panose="02020603050405020304" pitchFamily="18" charset="0"/>
                <a:cs typeface="Times New Roman" panose="02020603050405020304" pitchFamily="18" charset="0"/>
              </a:rPr>
              <a:t>αλλά και τη σκελετική μυική μάζα.</a:t>
            </a:r>
            <a:endParaRPr lang="en-US" sz="1600" dirty="0">
              <a:latin typeface="Times New Roman" panose="02020603050405020304" pitchFamily="18" charset="0"/>
              <a:cs typeface="Times New Roman" panose="02020603050405020304" pitchFamily="18" charset="0"/>
            </a:endParaRPr>
          </a:p>
          <a:p>
            <a:endParaRPr lang="el-GR" sz="1600" dirty="0"/>
          </a:p>
        </p:txBody>
      </p:sp>
      <p:grpSp>
        <p:nvGrpSpPr>
          <p:cNvPr id="9" name="Ομάδα 8">
            <a:extLst>
              <a:ext uri="{FF2B5EF4-FFF2-40B4-BE49-F238E27FC236}">
                <a16:creationId xmlns:a16="http://schemas.microsoft.com/office/drawing/2014/main" id="{2338DFBA-1CEB-85BA-3AC0-089597F16C72}"/>
              </a:ext>
            </a:extLst>
          </p:cNvPr>
          <p:cNvGrpSpPr/>
          <p:nvPr/>
        </p:nvGrpSpPr>
        <p:grpSpPr>
          <a:xfrm>
            <a:off x="115614" y="753870"/>
            <a:ext cx="6012476" cy="3653890"/>
            <a:chOff x="0" y="729569"/>
            <a:chExt cx="6170130" cy="2986640"/>
          </a:xfrm>
        </p:grpSpPr>
        <p:pic>
          <p:nvPicPr>
            <p:cNvPr id="7" name="Εικόνα 6" descr="Εικόνα που περιέχει κείμενο, στιγμιότυπο οθόνης, γραμματοσειρά&#10;&#10;Περιγραφή που δημιουργήθηκε αυτόματα">
              <a:extLst>
                <a:ext uri="{FF2B5EF4-FFF2-40B4-BE49-F238E27FC236}">
                  <a16:creationId xmlns:a16="http://schemas.microsoft.com/office/drawing/2014/main" id="{279F3E5C-F4AF-A5B2-E958-740B851200F6}"/>
                </a:ext>
              </a:extLst>
            </p:cNvPr>
            <p:cNvPicPr>
              <a:picLocks noChangeAspect="1"/>
            </p:cNvPicPr>
            <p:nvPr/>
          </p:nvPicPr>
          <p:blipFill>
            <a:blip r:embed="rId2"/>
            <a:stretch>
              <a:fillRect/>
            </a:stretch>
          </p:blipFill>
          <p:spPr>
            <a:xfrm>
              <a:off x="0" y="729569"/>
              <a:ext cx="6170130" cy="2699432"/>
            </a:xfrm>
            <a:prstGeom prst="rect">
              <a:avLst/>
            </a:prstGeom>
          </p:spPr>
        </p:pic>
        <p:sp>
          <p:nvSpPr>
            <p:cNvPr id="8" name="Έλλειψη 7">
              <a:extLst>
                <a:ext uri="{FF2B5EF4-FFF2-40B4-BE49-F238E27FC236}">
                  <a16:creationId xmlns:a16="http://schemas.microsoft.com/office/drawing/2014/main" id="{96FD3A87-9A7B-CF5A-4C8C-AA413C22C2A0}"/>
                </a:ext>
              </a:extLst>
            </p:cNvPr>
            <p:cNvSpPr/>
            <p:nvPr/>
          </p:nvSpPr>
          <p:spPr>
            <a:xfrm>
              <a:off x="5255" y="2990995"/>
              <a:ext cx="935421" cy="725214"/>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l-GR"/>
            </a:p>
          </p:txBody>
        </p:sp>
      </p:grpSp>
    </p:spTree>
    <p:extLst>
      <p:ext uri="{BB962C8B-B14F-4D97-AF65-F5344CB8AC3E}">
        <p14:creationId xmlns:p14="http://schemas.microsoft.com/office/powerpoint/2010/main" val="22245747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B965A5-7116-0E12-F3C4-DEDDCB92612D}"/>
              </a:ext>
            </a:extLst>
          </p:cNvPr>
          <p:cNvSpPr txBox="1"/>
          <p:nvPr/>
        </p:nvSpPr>
        <p:spPr>
          <a:xfrm>
            <a:off x="4931980" y="83347"/>
            <a:ext cx="2328039" cy="677108"/>
          </a:xfrm>
          <a:prstGeom prst="rect">
            <a:avLst/>
          </a:prstGeom>
          <a:noFill/>
        </p:spPr>
        <p:txBody>
          <a:bodyPr wrap="square">
            <a:spAutoFit/>
          </a:bodyPr>
          <a:lstStyle/>
          <a:p>
            <a:pPr algn="ctr"/>
            <a:r>
              <a:rPr lang="el-GR" sz="2000" b="1" i="1" dirty="0"/>
              <a:t>Στατ</a:t>
            </a:r>
            <a:r>
              <a:rPr lang="en-US" sz="2000" b="1" i="1" dirty="0"/>
              <a:t>ί</a:t>
            </a:r>
            <a:r>
              <a:rPr lang="el-GR" sz="2000" b="1" i="1" dirty="0"/>
              <a:t>νες</a:t>
            </a:r>
          </a:p>
          <a:p>
            <a:pPr algn="ctr"/>
            <a:r>
              <a:rPr lang="el-GR" b="1" dirty="0"/>
              <a:t> </a:t>
            </a:r>
          </a:p>
        </p:txBody>
      </p:sp>
      <p:sp>
        <p:nvSpPr>
          <p:cNvPr id="3" name="TextBox 2">
            <a:extLst>
              <a:ext uri="{FF2B5EF4-FFF2-40B4-BE49-F238E27FC236}">
                <a16:creationId xmlns:a16="http://schemas.microsoft.com/office/drawing/2014/main" id="{60A4F748-77C3-8697-DCA3-CBF361789170}"/>
              </a:ext>
            </a:extLst>
          </p:cNvPr>
          <p:cNvSpPr txBox="1"/>
          <p:nvPr/>
        </p:nvSpPr>
        <p:spPr>
          <a:xfrm>
            <a:off x="453280" y="2133601"/>
            <a:ext cx="11285440" cy="2923877"/>
          </a:xfrm>
          <a:prstGeom prst="rect">
            <a:avLst/>
          </a:prstGeom>
          <a:noFill/>
        </p:spPr>
        <p:txBody>
          <a:bodyPr wrap="square" rtlCol="0">
            <a:spAutoFit/>
          </a:bodyPr>
          <a:lstStyle/>
          <a:p>
            <a:r>
              <a:rPr lang="el-GR" b="1" i="1" u="sng" dirty="0"/>
              <a:t>Στατίνες και σαρκοπενία/ σαρκοπενική παχυσαρκία</a:t>
            </a:r>
          </a:p>
          <a:p>
            <a:endParaRPr lang="el-GR" i="1" u="sng" dirty="0"/>
          </a:p>
          <a:p>
            <a:pPr marL="285750" indent="-285750">
              <a:buFont typeface="Arial" panose="020B0604020202020204" pitchFamily="34" charset="0"/>
              <a:buChar char="•"/>
            </a:pPr>
            <a:r>
              <a:rPr lang="el-GR" sz="1600" dirty="0"/>
              <a:t>Συνιστώνται σε ασθενείς με </a:t>
            </a:r>
            <a:r>
              <a:rPr lang="en-US" sz="1600" dirty="0"/>
              <a:t>MASLD</a:t>
            </a:r>
            <a:r>
              <a:rPr lang="el-GR" sz="1600" dirty="0"/>
              <a:t> και δυσλιπιδαιμία</a:t>
            </a:r>
            <a:r>
              <a:rPr lang="en-US" sz="1600" dirty="0"/>
              <a:t> </a:t>
            </a:r>
            <a:r>
              <a:rPr lang="el-GR" sz="1600" dirty="0"/>
              <a:t>για να μειώσουν τον αυξημένο καρδιαγγειακό κίνδυνο.</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l-GR" sz="1600" dirty="0"/>
              <a:t>Συσχετίστηκαν με ουδέτερη επίδραση ή χαμηλότερο κίνδυνο σαρκοπενίας και/ή σαρκοπενικ</a:t>
            </a:r>
            <a:r>
              <a:rPr lang="en-US" sz="1600" dirty="0"/>
              <a:t>ή</a:t>
            </a:r>
            <a:r>
              <a:rPr lang="el-GR" sz="1600" dirty="0"/>
              <a:t>ς παχυσαρκίας</a:t>
            </a:r>
            <a:r>
              <a:rPr lang="en-US" sz="1600" dirty="0"/>
              <a:t> </a:t>
            </a:r>
            <a:r>
              <a:rPr lang="el-GR" sz="1600" dirty="0"/>
              <a:t>σε πληθυσμούς, ωστόσο, διαφορετικούς από τη </a:t>
            </a:r>
            <a:r>
              <a:rPr lang="en-US" sz="1600" dirty="0"/>
              <a:t>MASLD.</a:t>
            </a:r>
            <a:endParaRPr lang="el-GR" sz="1600" dirty="0"/>
          </a:p>
          <a:p>
            <a:endParaRPr lang="el-GR" sz="1600" dirty="0"/>
          </a:p>
          <a:p>
            <a:pPr marL="285750" indent="-285750">
              <a:buFont typeface="Arial" panose="020B0604020202020204" pitchFamily="34" charset="0"/>
              <a:buChar char="•"/>
            </a:pPr>
            <a:endParaRPr lang="el-GR" sz="1600" dirty="0"/>
          </a:p>
          <a:p>
            <a:endParaRPr lang="en-US" i="1" u="sng" dirty="0"/>
          </a:p>
          <a:p>
            <a:endParaRPr lang="en-US" sz="1600" dirty="0"/>
          </a:p>
          <a:p>
            <a:endParaRPr lang="el-GR" dirty="0"/>
          </a:p>
        </p:txBody>
      </p:sp>
    </p:spTree>
    <p:extLst>
      <p:ext uri="{BB962C8B-B14F-4D97-AF65-F5344CB8AC3E}">
        <p14:creationId xmlns:p14="http://schemas.microsoft.com/office/powerpoint/2010/main" val="12848560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8F11ED-0E27-082F-576C-BEA3311F9B05}"/>
              </a:ext>
            </a:extLst>
          </p:cNvPr>
          <p:cNvSpPr txBox="1"/>
          <p:nvPr/>
        </p:nvSpPr>
        <p:spPr>
          <a:xfrm>
            <a:off x="2540876" y="2598003"/>
            <a:ext cx="7549055" cy="830997"/>
          </a:xfrm>
          <a:prstGeom prst="rect">
            <a:avLst/>
          </a:prstGeom>
          <a:noFill/>
        </p:spPr>
        <p:txBody>
          <a:bodyPr wrap="square">
            <a:spAutoFit/>
          </a:bodyPr>
          <a:lstStyle/>
          <a:p>
            <a:pPr algn="ctr"/>
            <a:r>
              <a:rPr lang="el-GR" sz="2400" dirty="0"/>
              <a:t>Φάρμακα υπό αξιολόγηση για τη σαρκοπενία που μπορεί να επηρεάσουν τη </a:t>
            </a:r>
            <a:r>
              <a:rPr lang="en" sz="2400" dirty="0"/>
              <a:t>MASLD </a:t>
            </a:r>
            <a:endParaRPr lang="el-GR" sz="2400" dirty="0"/>
          </a:p>
        </p:txBody>
      </p:sp>
    </p:spTree>
    <p:extLst>
      <p:ext uri="{BB962C8B-B14F-4D97-AF65-F5344CB8AC3E}">
        <p14:creationId xmlns:p14="http://schemas.microsoft.com/office/powerpoint/2010/main" val="30426033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a:extLst>
              <a:ext uri="{FF2B5EF4-FFF2-40B4-BE49-F238E27FC236}">
                <a16:creationId xmlns:a16="http://schemas.microsoft.com/office/drawing/2014/main" id="{70A8D53C-A2A5-6581-B545-28627A96A83B}"/>
              </a:ext>
            </a:extLst>
          </p:cNvPr>
          <p:cNvGraphicFramePr>
            <a:graphicFrameLocks noGrp="1"/>
          </p:cNvGraphicFramePr>
          <p:nvPr>
            <p:extLst>
              <p:ext uri="{D42A27DB-BD31-4B8C-83A1-F6EECF244321}">
                <p14:modId xmlns:p14="http://schemas.microsoft.com/office/powerpoint/2010/main" val="2540329281"/>
              </p:ext>
            </p:extLst>
          </p:nvPr>
        </p:nvGraphicFramePr>
        <p:xfrm>
          <a:off x="0" y="0"/>
          <a:ext cx="12192000" cy="6858000"/>
        </p:xfrm>
        <a:graphic>
          <a:graphicData uri="http://schemas.openxmlformats.org/drawingml/2006/table">
            <a:tbl>
              <a:tblPr firstRow="1" firstCol="1" bandRow="1"/>
              <a:tblGrid>
                <a:gridCol w="2873882">
                  <a:extLst>
                    <a:ext uri="{9D8B030D-6E8A-4147-A177-3AD203B41FA5}">
                      <a16:colId xmlns:a16="http://schemas.microsoft.com/office/drawing/2014/main" val="205542299"/>
                    </a:ext>
                  </a:extLst>
                </a:gridCol>
                <a:gridCol w="2578130">
                  <a:extLst>
                    <a:ext uri="{9D8B030D-6E8A-4147-A177-3AD203B41FA5}">
                      <a16:colId xmlns:a16="http://schemas.microsoft.com/office/drawing/2014/main" val="4238156191"/>
                    </a:ext>
                  </a:extLst>
                </a:gridCol>
                <a:gridCol w="2439264">
                  <a:extLst>
                    <a:ext uri="{9D8B030D-6E8A-4147-A177-3AD203B41FA5}">
                      <a16:colId xmlns:a16="http://schemas.microsoft.com/office/drawing/2014/main" val="2225335379"/>
                    </a:ext>
                  </a:extLst>
                </a:gridCol>
                <a:gridCol w="1507350">
                  <a:extLst>
                    <a:ext uri="{9D8B030D-6E8A-4147-A177-3AD203B41FA5}">
                      <a16:colId xmlns:a16="http://schemas.microsoft.com/office/drawing/2014/main" val="1753689143"/>
                    </a:ext>
                  </a:extLst>
                </a:gridCol>
                <a:gridCol w="2793374">
                  <a:extLst>
                    <a:ext uri="{9D8B030D-6E8A-4147-A177-3AD203B41FA5}">
                      <a16:colId xmlns:a16="http://schemas.microsoft.com/office/drawing/2014/main" val="2556957369"/>
                    </a:ext>
                  </a:extLst>
                </a:gridCol>
              </a:tblGrid>
              <a:tr h="288335">
                <a:tc>
                  <a:txBody>
                    <a:bodyPr/>
                    <a:lstStyle/>
                    <a:p>
                      <a:pPr algn="ctr" fontAlgn="t">
                        <a:spcBef>
                          <a:spcPts val="0"/>
                        </a:spcBef>
                        <a:spcAft>
                          <a:spcPts val="0"/>
                        </a:spcAft>
                      </a:pPr>
                      <a:r>
                        <a:rPr lang="en-US" sz="1200" b="1"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Medication</a:t>
                      </a:r>
                      <a:r>
                        <a:rPr lang="en-US" sz="1000" b="1"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700" b="0" i="0" u="none" strike="noStrike" dirty="0">
                        <a:effectLst/>
                        <a:latin typeface="Arial" panose="020B0604020202020204" pitchFamily="34" charset="0"/>
                      </a:endParaRPr>
                    </a:p>
                  </a:txBody>
                  <a:tcPr marL="65506" marR="65506" marT="9098"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t">
                        <a:spcBef>
                          <a:spcPts val="0"/>
                        </a:spcBef>
                        <a:spcAft>
                          <a:spcPts val="0"/>
                        </a:spcAft>
                      </a:pPr>
                      <a:r>
                        <a:rPr lang="en-US" sz="1200" b="1"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Mechanism/ Action</a:t>
                      </a:r>
                      <a:endParaRPr lang="en-US" sz="1200" b="0" i="0" u="none" strike="noStrike" dirty="0">
                        <a:effectLst/>
                        <a:latin typeface="Arial" panose="020B0604020202020204" pitchFamily="34" charset="0"/>
                      </a:endParaRPr>
                    </a:p>
                  </a:txBody>
                  <a:tcPr marL="65506" marR="65506" marT="9098"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t">
                        <a:spcBef>
                          <a:spcPts val="0"/>
                        </a:spcBef>
                        <a:spcAft>
                          <a:spcPts val="0"/>
                        </a:spcAft>
                      </a:pPr>
                      <a:r>
                        <a:rPr lang="en-US" sz="1200" b="1" i="0" u="none" strike="noStrike" dirty="0">
                          <a:effectLst/>
                          <a:latin typeface="Times New Roman" panose="02020603050405020304" pitchFamily="18" charset="0"/>
                          <a:cs typeface="Times New Roman" panose="02020603050405020304" pitchFamily="18" charset="0"/>
                        </a:rPr>
                        <a:t>Effect on sarcopenia and/or SO</a:t>
                      </a:r>
                      <a:endParaRPr lang="en-US" sz="1200" b="1" i="0" u="none" strike="noStrike" dirty="0">
                        <a:effectLst/>
                        <a:latin typeface="Arial" panose="020B0604020202020204" pitchFamily="34" charset="0"/>
                      </a:endParaRPr>
                    </a:p>
                  </a:txBody>
                  <a:tcPr marL="65506" marR="65506" marT="9098"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t">
                        <a:spcBef>
                          <a:spcPts val="0"/>
                        </a:spcBef>
                        <a:spcAft>
                          <a:spcPts val="0"/>
                        </a:spcAft>
                      </a:pPr>
                      <a:r>
                        <a:rPr lang="en-US" sz="1200" b="1"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Effect on MASLD</a:t>
                      </a:r>
                      <a:endParaRPr lang="en-US" sz="1200" b="0" i="0" u="none" strike="noStrike" dirty="0">
                        <a:effectLst/>
                        <a:latin typeface="Arial" panose="020B0604020202020204" pitchFamily="34" charset="0"/>
                      </a:endParaRPr>
                    </a:p>
                  </a:txBody>
                  <a:tcPr marL="65506" marR="65506" marT="9098"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t">
                        <a:spcBef>
                          <a:spcPts val="0"/>
                        </a:spcBef>
                        <a:spcAft>
                          <a:spcPts val="0"/>
                        </a:spcAft>
                      </a:pPr>
                      <a:r>
                        <a:rPr lang="en-US" sz="1200" b="1" i="0" u="none" strike="noStrike" dirty="0">
                          <a:effectLst/>
                          <a:latin typeface="Times New Roman" panose="02020603050405020304" pitchFamily="18" charset="0"/>
                          <a:cs typeface="Times New Roman" panose="02020603050405020304" pitchFamily="18" charset="0"/>
                        </a:rPr>
                        <a:t>Considerations</a:t>
                      </a:r>
                    </a:p>
                  </a:txBody>
                  <a:tcPr marL="65506" marR="65506" marT="9098"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651309356"/>
                  </a:ext>
                </a:extLst>
              </a:tr>
              <a:tr h="1673834">
                <a:tc>
                  <a:txBody>
                    <a:bodyPr/>
                    <a:lstStyle/>
                    <a:p>
                      <a:pPr marL="0" marR="0" lvl="0" indent="0" algn="ctr" defTabSz="914400" rtl="0" eaLnBrk="1" fontAlgn="t" latinLnBrk="0" hangingPunct="1">
                        <a:lnSpc>
                          <a:spcPct val="100000"/>
                        </a:lnSpc>
                        <a:spcBef>
                          <a:spcPts val="0"/>
                        </a:spcBef>
                        <a:spcAft>
                          <a:spcPts val="0"/>
                        </a:spcAft>
                        <a:buClrTx/>
                        <a:buSzTx/>
                        <a:buFont typeface="Arial" panose="020B0604020202020204" pitchFamily="34" charset="0"/>
                        <a:buNone/>
                        <a:tabLst/>
                        <a:defRPr/>
                      </a:pPr>
                      <a:r>
                        <a:rPr lang="en" sz="1100" b="0" kern="1200" dirty="0">
                          <a:solidFill>
                            <a:schemeClr val="tx1"/>
                          </a:solidFill>
                          <a:effectLst/>
                          <a:latin typeface="Times New Roman" panose="02020603050405020304" pitchFamily="18" charset="0"/>
                          <a:ea typeface="+mn-ea"/>
                          <a:cs typeface="Times New Roman" panose="02020603050405020304" pitchFamily="18" charset="0"/>
                        </a:rPr>
                        <a:t>capromorelin, an oral GH secretagogue</a:t>
                      </a:r>
                      <a:endParaRPr lang="el-GR" sz="1100" b="0" kern="120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 typeface="Arial" panose="020B0604020202020204" pitchFamily="34" charset="0"/>
                        <a:buNone/>
                        <a:tabLst/>
                        <a:defRPr/>
                      </a:pPr>
                      <a:r>
                        <a:rPr lang="en-US" sz="1100" b="0" kern="1200" dirty="0">
                          <a:solidFill>
                            <a:schemeClr val="tx1"/>
                          </a:solidFill>
                          <a:effectLst/>
                          <a:latin typeface="Times New Roman" panose="02020603050405020304" pitchFamily="18" charset="0"/>
                          <a:ea typeface="+mn-ea"/>
                          <a:cs typeface="Times New Roman" panose="02020603050405020304" pitchFamily="18" charset="0"/>
                        </a:rPr>
                        <a:t>and </a:t>
                      </a:r>
                      <a:r>
                        <a:rPr lang="en" sz="1100" b="0" kern="1200" dirty="0">
                          <a:solidFill>
                            <a:schemeClr val="tx1"/>
                          </a:solidFill>
                          <a:effectLst/>
                          <a:latin typeface="Times New Roman" panose="02020603050405020304" pitchFamily="18" charset="0"/>
                          <a:ea typeface="+mn-ea"/>
                          <a:cs typeface="Times New Roman" panose="02020603050405020304" pitchFamily="18" charset="0"/>
                        </a:rPr>
                        <a:t>recombinant GH </a:t>
                      </a:r>
                    </a:p>
                    <a:p>
                      <a:pPr marL="0" marR="0" lvl="0" indent="0" algn="ctr" defTabSz="914400" rtl="0" eaLnBrk="1" fontAlgn="t" latinLnBrk="0" hangingPunct="1">
                        <a:lnSpc>
                          <a:spcPct val="100000"/>
                        </a:lnSpc>
                        <a:spcBef>
                          <a:spcPts val="0"/>
                        </a:spcBef>
                        <a:spcAft>
                          <a:spcPts val="0"/>
                        </a:spcAft>
                        <a:buClrTx/>
                        <a:buSzTx/>
                        <a:buFont typeface="Arial" panose="020B0604020202020204" pitchFamily="34" charset="0"/>
                        <a:buNone/>
                        <a:tabLst/>
                        <a:defRPr/>
                      </a:pPr>
                      <a:endParaRPr lang="el-GR" sz="1100" kern="120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 sz="1000" kern="1200" dirty="0">
                          <a:solidFill>
                            <a:schemeClr val="tx1"/>
                          </a:solidFill>
                          <a:effectLst/>
                          <a:latin typeface="Times New Roman" panose="02020603050405020304" pitchFamily="18" charset="0"/>
                          <a:ea typeface="+mn-ea"/>
                          <a:cs typeface="Times New Roman" panose="02020603050405020304" pitchFamily="18" charset="0"/>
                        </a:rPr>
                        <a:t> </a:t>
                      </a:r>
                    </a:p>
                    <a:p>
                      <a:pPr algn="ctr" fontAlgn="t">
                        <a:spcBef>
                          <a:spcPts val="0"/>
                        </a:spcBef>
                        <a:spcAft>
                          <a:spcPts val="0"/>
                        </a:spcAft>
                      </a:pPr>
                      <a:endParaRPr lang="en-US" sz="1700" b="0" i="0" u="none" strike="noStrike" dirty="0">
                        <a:effectLst/>
                        <a:latin typeface="Arial" panose="020B0604020202020204" pitchFamily="34" charset="0"/>
                      </a:endParaRPr>
                    </a:p>
                  </a:txBody>
                  <a:tcPr marL="65506" marR="65506" marT="9098" marB="0">
                    <a:lnL>
                      <a:noFill/>
                    </a:lnL>
                    <a:lnR>
                      <a:noFill/>
                    </a:lnR>
                    <a:lnT w="1270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fontAlgn="t">
                        <a:spcBef>
                          <a:spcPts val="0"/>
                        </a:spcBef>
                        <a:spcAft>
                          <a:spcPts val="0"/>
                        </a:spcAft>
                      </a:pPr>
                      <a:r>
                        <a:rPr lang="en-US" sz="1200" b="0" i="0" u="none" strike="noStrike" dirty="0">
                          <a:effectLst/>
                          <a:latin typeface="Times New Roman" panose="02020603050405020304" pitchFamily="18" charset="0"/>
                          <a:cs typeface="Times New Roman" panose="02020603050405020304" pitchFamily="18" charset="0"/>
                        </a:rPr>
                        <a:t>GHRH-GH-IGF-1</a:t>
                      </a:r>
                    </a:p>
                  </a:txBody>
                  <a:tcPr marL="65506" marR="65506" marT="9098" marB="0">
                    <a:lnL>
                      <a:noFill/>
                    </a:lnL>
                    <a:lnR>
                      <a:noFill/>
                    </a:lnR>
                    <a:lnT w="1270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fontAlgn="t">
                        <a:spcBef>
                          <a:spcPts val="0"/>
                        </a:spcBef>
                        <a:spcAft>
                          <a:spcPts val="0"/>
                        </a:spcAft>
                      </a:pPr>
                      <a:r>
                        <a:rPr lang="el-GR" sz="1100" b="0" i="0" u="none" strike="noStrike" dirty="0">
                          <a:effectLst/>
                          <a:latin typeface="Times New Roman" panose="02020603050405020304" pitchFamily="18" charset="0"/>
                          <a:cs typeface="Times New Roman" panose="02020603050405020304" pitchFamily="18" charset="0"/>
                        </a:rPr>
                        <a:t>Βελτ</a:t>
                      </a:r>
                      <a:r>
                        <a:rPr lang="en-US" sz="1100" b="0" i="0" u="none" strike="noStrike" dirty="0">
                          <a:effectLst/>
                          <a:latin typeface="Times New Roman" panose="02020603050405020304" pitchFamily="18" charset="0"/>
                          <a:cs typeface="Times New Roman" panose="02020603050405020304" pitchFamily="18" charset="0"/>
                        </a:rPr>
                        <a:t>ί</a:t>
                      </a:r>
                      <a:r>
                        <a:rPr lang="el-GR" sz="1100" b="0" i="0" u="none" strike="noStrike" dirty="0">
                          <a:effectLst/>
                          <a:latin typeface="Times New Roman" panose="02020603050405020304" pitchFamily="18" charset="0"/>
                          <a:cs typeface="Times New Roman" panose="02020603050405020304" pitchFamily="18" charset="0"/>
                        </a:rPr>
                        <a:t>ωση σαρκοπενίας</a:t>
                      </a:r>
                      <a:endParaRPr lang="en-US" sz="1100" b="0" i="0" u="none" strike="noStrike" dirty="0">
                        <a:effectLst/>
                        <a:latin typeface="Times New Roman" panose="02020603050405020304" pitchFamily="18" charset="0"/>
                        <a:cs typeface="Times New Roman" panose="02020603050405020304" pitchFamily="18" charset="0"/>
                      </a:endParaRPr>
                    </a:p>
                  </a:txBody>
                  <a:tcPr marL="65506" marR="65506" marT="9098" marB="0">
                    <a:lnL>
                      <a:noFill/>
                    </a:lnL>
                    <a:lnR>
                      <a:noFill/>
                    </a:lnR>
                    <a:lnT w="1270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l-GR" sz="1100" b="0" i="0" u="none" strike="noStrike" dirty="0">
                          <a:effectLst/>
                          <a:latin typeface="Times New Roman" panose="02020603050405020304" pitchFamily="18" charset="0"/>
                          <a:cs typeface="Times New Roman" panose="02020603050405020304" pitchFamily="18" charset="0"/>
                        </a:rPr>
                        <a:t>Βελτ</a:t>
                      </a:r>
                      <a:r>
                        <a:rPr lang="en-US" sz="1100" b="0" i="0" u="none" strike="noStrike" dirty="0">
                          <a:effectLst/>
                          <a:latin typeface="Times New Roman" panose="02020603050405020304" pitchFamily="18" charset="0"/>
                          <a:cs typeface="Times New Roman" panose="02020603050405020304" pitchFamily="18" charset="0"/>
                        </a:rPr>
                        <a:t>ί</a:t>
                      </a:r>
                      <a:r>
                        <a:rPr lang="el-GR" sz="1100" b="0" i="0" u="none" strike="noStrike" dirty="0">
                          <a:effectLst/>
                          <a:latin typeface="Times New Roman" panose="02020603050405020304" pitchFamily="18" charset="0"/>
                          <a:cs typeface="Times New Roman" panose="02020603050405020304" pitchFamily="18" charset="0"/>
                        </a:rPr>
                        <a:t>ωση ηπατικής στεάτωσης</a:t>
                      </a:r>
                      <a:endParaRPr lang="en-US" sz="1100" b="0" i="0" u="none" strike="noStrike" dirty="0">
                        <a:effectLst/>
                        <a:latin typeface="Times New Roman" panose="02020603050405020304" pitchFamily="18" charset="0"/>
                        <a:cs typeface="Times New Roman" panose="02020603050405020304" pitchFamily="18" charset="0"/>
                      </a:endParaRPr>
                    </a:p>
                    <a:p>
                      <a:pPr algn="ctr" fontAlgn="t">
                        <a:spcBef>
                          <a:spcPts val="0"/>
                        </a:spcBef>
                        <a:spcAft>
                          <a:spcPts val="0"/>
                        </a:spcAft>
                      </a:pPr>
                      <a:endParaRPr lang="en-US" sz="1100" b="0" i="0" u="none" strike="noStrike" dirty="0">
                        <a:effectLst/>
                        <a:latin typeface="Times New Roman" panose="02020603050405020304" pitchFamily="18" charset="0"/>
                        <a:cs typeface="Times New Roman" panose="02020603050405020304" pitchFamily="18" charset="0"/>
                      </a:endParaRPr>
                    </a:p>
                  </a:txBody>
                  <a:tcPr marL="65506" marR="65506" marT="9098" marB="0">
                    <a:lnL>
                      <a:noFill/>
                    </a:lnL>
                    <a:lnR>
                      <a:noFill/>
                    </a:lnR>
                    <a:lnT w="1270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fontAlgn="t">
                        <a:spcBef>
                          <a:spcPts val="0"/>
                        </a:spcBef>
                        <a:spcAft>
                          <a:spcPts val="0"/>
                        </a:spcAft>
                      </a:pPr>
                      <a:r>
                        <a:rPr lang="el-GR" sz="1100" b="0" i="0" u="none" strike="noStrike" dirty="0">
                          <a:effectLst/>
                          <a:latin typeface="Times New Roman" panose="02020603050405020304" pitchFamily="18" charset="0"/>
                          <a:cs typeface="Times New Roman" panose="02020603050405020304" pitchFamily="18" charset="0"/>
                        </a:rPr>
                        <a:t>η χορήγηση ανασυνδυασμένης </a:t>
                      </a:r>
                      <a:r>
                        <a:rPr lang="en-US" sz="1100" b="0" i="0" u="none" strike="noStrike" dirty="0">
                          <a:effectLst/>
                          <a:latin typeface="Times New Roman" panose="02020603050405020304" pitchFamily="18" charset="0"/>
                          <a:cs typeface="Times New Roman" panose="02020603050405020304" pitchFamily="18" charset="0"/>
                        </a:rPr>
                        <a:t>GH </a:t>
                      </a:r>
                      <a:r>
                        <a:rPr lang="el-GR" sz="1100" b="0" i="0" u="none" strike="noStrike" dirty="0">
                          <a:effectLst/>
                          <a:latin typeface="Times New Roman" panose="02020603050405020304" pitchFamily="18" charset="0"/>
                          <a:cs typeface="Times New Roman" panose="02020603050405020304" pitchFamily="18" charset="0"/>
                        </a:rPr>
                        <a:t>και ενδεχομένως άλλων σχετικών φαρμάκων σε ασθενείς χωρίς ανεπάρκεια </a:t>
                      </a:r>
                      <a:r>
                        <a:rPr lang="en-US" sz="1100" b="0" i="0" u="none" strike="noStrike" dirty="0">
                          <a:effectLst/>
                          <a:latin typeface="Times New Roman" panose="02020603050405020304" pitchFamily="18" charset="0"/>
                          <a:cs typeface="Times New Roman" panose="02020603050405020304" pitchFamily="18" charset="0"/>
                        </a:rPr>
                        <a:t>GH </a:t>
                      </a:r>
                      <a:r>
                        <a:rPr lang="el-GR" sz="1100" b="0" i="0" u="none" strike="noStrike" dirty="0">
                          <a:effectLst/>
                          <a:latin typeface="Times New Roman" panose="02020603050405020304" pitchFamily="18" charset="0"/>
                          <a:cs typeface="Times New Roman" panose="02020603050405020304" pitchFamily="18" charset="0"/>
                        </a:rPr>
                        <a:t>ενέχει τον κίνδυνο ιατρογενούς ακρομεγαλίας και ενδεχομένως άλλων επιπλοκών</a:t>
                      </a:r>
                    </a:p>
                    <a:p>
                      <a:pPr algn="ctr" fontAlgn="t">
                        <a:spcBef>
                          <a:spcPts val="0"/>
                        </a:spcBef>
                        <a:spcAft>
                          <a:spcPts val="0"/>
                        </a:spcAft>
                      </a:pPr>
                      <a:endParaRPr lang="en-US" sz="1100" b="0" i="0" u="none" strike="noStrike" dirty="0">
                        <a:effectLst/>
                        <a:latin typeface="Times New Roman" panose="02020603050405020304" pitchFamily="18" charset="0"/>
                        <a:cs typeface="Times New Roman" panose="02020603050405020304" pitchFamily="18" charset="0"/>
                      </a:endParaRPr>
                    </a:p>
                  </a:txBody>
                  <a:tcPr marL="65506" marR="65506" marT="9098" marB="0">
                    <a:lnL>
                      <a:noFill/>
                    </a:lnL>
                    <a:lnR>
                      <a:noFill/>
                    </a:lnR>
                    <a:lnT w="12700" cap="flat" cmpd="sng" algn="ctr">
                      <a:solidFill>
                        <a:srgbClr val="000000"/>
                      </a:solidFill>
                      <a:prstDash val="solid"/>
                      <a:round/>
                      <a:headEnd type="none" w="med" len="med"/>
                      <a:tailEnd type="none" w="med" len="med"/>
                    </a:lnT>
                    <a:lnB>
                      <a:noFill/>
                    </a:lnB>
                    <a:solidFill>
                      <a:schemeClr val="accent1">
                        <a:lumMod val="20000"/>
                        <a:lumOff val="80000"/>
                      </a:schemeClr>
                    </a:solidFill>
                  </a:tcPr>
                </a:tc>
                <a:extLst>
                  <a:ext uri="{0D108BD9-81ED-4DB2-BD59-A6C34878D82A}">
                    <a16:rowId xmlns:a16="http://schemas.microsoft.com/office/drawing/2014/main" val="2633992158"/>
                  </a:ext>
                </a:extLst>
              </a:tr>
              <a:tr h="1451703">
                <a:tc>
                  <a:txBody>
                    <a:bodyPr/>
                    <a:lstStyle/>
                    <a:p>
                      <a:pPr algn="ctr" fontAlgn="t">
                        <a:spcBef>
                          <a:spcPts val="0"/>
                        </a:spcBef>
                        <a:spcAft>
                          <a:spcPts val="0"/>
                        </a:spcAft>
                      </a:pPr>
                      <a:r>
                        <a:rPr lang="en-US" sz="1100" b="0" i="0" u="none" strike="noStrike" dirty="0">
                          <a:effectLst/>
                          <a:latin typeface="Times New Roman" panose="02020603050405020304" pitchFamily="18" charset="0"/>
                          <a:cs typeface="Times New Roman" panose="02020603050405020304" pitchFamily="18" charset="0"/>
                        </a:rPr>
                        <a:t>Testosterone</a:t>
                      </a:r>
                    </a:p>
                  </a:txBody>
                  <a:tcPr marL="65506" marR="65506" marT="9098" marB="0">
                    <a:lnL>
                      <a:noFill/>
                    </a:lnL>
                    <a:lnR>
                      <a:noFill/>
                    </a:lnR>
                    <a:lnT>
                      <a:noFill/>
                    </a:lnT>
                    <a:lnB>
                      <a:noFill/>
                    </a:lnB>
                    <a:solidFill>
                      <a:schemeClr val="accent1">
                        <a:lumMod val="20000"/>
                        <a:lumOff val="80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l-GR" sz="1100" b="0" i="0" u="none" strike="noStrike" dirty="0">
                          <a:effectLst/>
                          <a:latin typeface="Times New Roman" panose="02020603050405020304" pitchFamily="18" charset="0"/>
                          <a:cs typeface="Times New Roman" panose="02020603050405020304" pitchFamily="18" charset="0"/>
                        </a:rPr>
                        <a:t>Αγωνιστής υποδοχέων ανδρογόνων</a:t>
                      </a:r>
                      <a:endParaRPr lang="en-US" sz="1100" b="0" i="0" u="none" strike="noStrike" dirty="0">
                        <a:effectLst/>
                        <a:latin typeface="Times New Roman" panose="02020603050405020304" pitchFamily="18" charset="0"/>
                        <a:cs typeface="Times New Roman" panose="02020603050405020304" pitchFamily="18" charset="0"/>
                      </a:endParaRPr>
                    </a:p>
                    <a:p>
                      <a:pPr algn="ctr" fontAlgn="t">
                        <a:spcBef>
                          <a:spcPts val="0"/>
                        </a:spcBef>
                        <a:spcAft>
                          <a:spcPts val="0"/>
                        </a:spcAft>
                      </a:pPr>
                      <a:endParaRPr lang="en-US" sz="1100" b="0" i="0" u="none" strike="noStrike" dirty="0">
                        <a:effectLst/>
                        <a:latin typeface="Times New Roman" panose="02020603050405020304" pitchFamily="18" charset="0"/>
                        <a:cs typeface="Times New Roman" panose="02020603050405020304" pitchFamily="18" charset="0"/>
                      </a:endParaRPr>
                    </a:p>
                    <a:p>
                      <a:pPr algn="ctr" fontAlgn="t">
                        <a:spcBef>
                          <a:spcPts val="0"/>
                        </a:spcBef>
                        <a:spcAft>
                          <a:spcPts val="0"/>
                        </a:spcAft>
                      </a:pPr>
                      <a:r>
                        <a:rPr lang="en-US" sz="11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b="0" i="0" u="none" strike="noStrike" dirty="0">
                        <a:effectLst/>
                        <a:latin typeface="Times New Roman" panose="02020603050405020304" pitchFamily="18" charset="0"/>
                        <a:cs typeface="Times New Roman" panose="02020603050405020304" pitchFamily="18" charset="0"/>
                      </a:endParaRPr>
                    </a:p>
                  </a:txBody>
                  <a:tcPr marL="65506" marR="65506" marT="9098" marB="0">
                    <a:lnL>
                      <a:noFill/>
                    </a:lnL>
                    <a:lnR>
                      <a:noFill/>
                    </a:lnR>
                    <a:lnT>
                      <a:noFill/>
                    </a:lnT>
                    <a:lnB>
                      <a:noFill/>
                    </a:lnB>
                    <a:solidFill>
                      <a:schemeClr val="accent1">
                        <a:lumMod val="20000"/>
                        <a:lumOff val="80000"/>
                      </a:schemeClr>
                    </a:solidFill>
                  </a:tcPr>
                </a:tc>
                <a:tc>
                  <a:txBody>
                    <a:bodyPr/>
                    <a:lstStyle/>
                    <a:p>
                      <a:pPr algn="ctr" fontAlgn="t">
                        <a:spcBef>
                          <a:spcPts val="0"/>
                        </a:spcBef>
                        <a:spcAft>
                          <a:spcPts val="0"/>
                        </a:spcAft>
                      </a:pPr>
                      <a:r>
                        <a:rPr lang="el-GR" sz="1100" b="0" i="0" u="none" strike="noStrike" dirty="0">
                          <a:effectLst/>
                          <a:latin typeface="Times New Roman" panose="02020603050405020304" pitchFamily="18" charset="0"/>
                          <a:cs typeface="Times New Roman" panose="02020603050405020304" pitchFamily="18" charset="0"/>
                        </a:rPr>
                        <a:t>βελτιώνει τη μυική μάζα</a:t>
                      </a:r>
                      <a:r>
                        <a:rPr lang="en-US" sz="1100" b="0" i="0" u="none" strike="noStrike" dirty="0">
                          <a:effectLst/>
                          <a:latin typeface="Times New Roman" panose="02020603050405020304" pitchFamily="18" charset="0"/>
                          <a:cs typeface="Times New Roman" panose="02020603050405020304" pitchFamily="18" charset="0"/>
                        </a:rPr>
                        <a:t>, </a:t>
                      </a:r>
                      <a:r>
                        <a:rPr lang="el-GR" sz="1100" b="0" i="0" u="none" strike="noStrike" dirty="0">
                          <a:effectLst/>
                          <a:latin typeface="Times New Roman" panose="02020603050405020304" pitchFamily="18" charset="0"/>
                          <a:cs typeface="Times New Roman" panose="02020603050405020304" pitchFamily="18" charset="0"/>
                        </a:rPr>
                        <a:t>τη μυϊκή δύναμη και ενδεχομένως τη σωματική απόδοση σε μεσήλικες και ηλικιωμένους άνδρες</a:t>
                      </a:r>
                      <a:endParaRPr lang="en-US" sz="1100" b="0" i="0" u="none" strike="noStrike" dirty="0">
                        <a:effectLst/>
                        <a:latin typeface="Times New Roman" panose="02020603050405020304" pitchFamily="18" charset="0"/>
                        <a:cs typeface="Times New Roman" panose="02020603050405020304" pitchFamily="18" charset="0"/>
                      </a:endParaRPr>
                    </a:p>
                  </a:txBody>
                  <a:tcPr marL="65506" marR="65506" marT="9098" marB="0">
                    <a:lnL>
                      <a:noFill/>
                    </a:lnL>
                    <a:lnR>
                      <a:noFill/>
                    </a:lnR>
                    <a:lnT>
                      <a:noFill/>
                    </a:lnT>
                    <a:lnB>
                      <a:noFill/>
                    </a:lnB>
                    <a:solidFill>
                      <a:schemeClr val="accent1">
                        <a:lumMod val="20000"/>
                        <a:lumOff val="80000"/>
                      </a:schemeClr>
                    </a:solidFill>
                  </a:tcPr>
                </a:tc>
                <a:tc>
                  <a:txBody>
                    <a:bodyPr/>
                    <a:lstStyle/>
                    <a:p>
                      <a:pPr algn="ctr" fontAlgn="t">
                        <a:spcBef>
                          <a:spcPts val="0"/>
                        </a:spcBef>
                        <a:spcAft>
                          <a:spcPts val="0"/>
                        </a:spcAft>
                      </a:pPr>
                      <a:r>
                        <a:rPr lang="el-GR" sz="1100" b="0" i="0" u="none" strike="noStrike" dirty="0">
                          <a:effectLst/>
                          <a:latin typeface="Times New Roman" panose="02020603050405020304" pitchFamily="18" charset="0"/>
                          <a:cs typeface="Times New Roman" panose="02020603050405020304" pitchFamily="18" charset="0"/>
                        </a:rPr>
                        <a:t>η θεραπεία με τεστοστερόνη σε παχύσαρκους, υπογοναδικούς άνδρες με </a:t>
                      </a:r>
                      <a:r>
                        <a:rPr lang="en-US" sz="1100" b="0" i="0" u="none" strike="noStrike" dirty="0">
                          <a:effectLst/>
                          <a:latin typeface="Times New Roman" panose="02020603050405020304" pitchFamily="18" charset="0"/>
                          <a:cs typeface="Times New Roman" panose="02020603050405020304" pitchFamily="18" charset="0"/>
                        </a:rPr>
                        <a:t>MASLD </a:t>
                      </a:r>
                      <a:r>
                        <a:rPr lang="el-GR" sz="1100" b="0" i="0" u="none" strike="noStrike" dirty="0">
                          <a:effectLst/>
                          <a:latin typeface="Times New Roman" panose="02020603050405020304" pitchFamily="18" charset="0"/>
                          <a:cs typeface="Times New Roman" panose="02020603050405020304" pitchFamily="18" charset="0"/>
                        </a:rPr>
                        <a:t>οδήγησε σε ευνοϊκές ηπατικές επιδράσεις</a:t>
                      </a:r>
                      <a:endParaRPr lang="en-US" sz="1100" b="0" i="0" u="none" strike="noStrike" dirty="0">
                        <a:effectLst/>
                        <a:latin typeface="Times New Roman" panose="02020603050405020304" pitchFamily="18" charset="0"/>
                        <a:cs typeface="Times New Roman" panose="02020603050405020304" pitchFamily="18" charset="0"/>
                      </a:endParaRPr>
                    </a:p>
                    <a:p>
                      <a:pPr algn="ctr" fontAlgn="t">
                        <a:spcBef>
                          <a:spcPts val="0"/>
                        </a:spcBef>
                        <a:spcAft>
                          <a:spcPts val="0"/>
                        </a:spcAft>
                      </a:pPr>
                      <a:endParaRPr lang="en-US" sz="1100" b="0" i="0" u="none" strike="noStrike" dirty="0">
                        <a:effectLst/>
                        <a:latin typeface="Times New Roman" panose="02020603050405020304" pitchFamily="18" charset="0"/>
                        <a:cs typeface="Times New Roman" panose="02020603050405020304" pitchFamily="18" charset="0"/>
                      </a:endParaRPr>
                    </a:p>
                  </a:txBody>
                  <a:tcPr marL="65506" marR="65506" marT="9098" marB="0">
                    <a:lnL>
                      <a:noFill/>
                    </a:lnL>
                    <a:lnR>
                      <a:noFill/>
                    </a:lnR>
                    <a:lnT>
                      <a:noFill/>
                    </a:lnT>
                    <a:lnB>
                      <a:noFill/>
                    </a:lnB>
                    <a:solidFill>
                      <a:schemeClr val="accent1">
                        <a:lumMod val="20000"/>
                        <a:lumOff val="80000"/>
                      </a:schemeClr>
                    </a:solidFill>
                  </a:tcPr>
                </a:tc>
                <a:tc>
                  <a:txBody>
                    <a:bodyPr/>
                    <a:lstStyle/>
                    <a:p>
                      <a:pPr algn="ctr" fontAlgn="t">
                        <a:spcBef>
                          <a:spcPts val="0"/>
                        </a:spcBef>
                        <a:spcAft>
                          <a:spcPts val="0"/>
                        </a:spcAft>
                      </a:pPr>
                      <a:r>
                        <a:rPr lang="el-GR" sz="1100" b="0" i="0" u="none" strike="noStrike" dirty="0">
                          <a:effectLst/>
                          <a:latin typeface="Times New Roman" panose="02020603050405020304" pitchFamily="18" charset="0"/>
                          <a:cs typeface="Times New Roman" panose="02020603050405020304" pitchFamily="18" charset="0"/>
                        </a:rPr>
                        <a:t>η χορήγηση τεστοστερόνης θα πρέπει να αποφεύγεται σε ευγοναδικά άτομα.</a:t>
                      </a:r>
                      <a:endParaRPr lang="en-US" sz="1100" b="0" i="0" u="none" strike="noStrike" dirty="0">
                        <a:effectLst/>
                        <a:latin typeface="Times New Roman" panose="02020603050405020304" pitchFamily="18" charset="0"/>
                        <a:cs typeface="Times New Roman" panose="02020603050405020304" pitchFamily="18" charset="0"/>
                      </a:endParaRPr>
                    </a:p>
                  </a:txBody>
                  <a:tcPr marL="65506" marR="65506" marT="9098" marB="0">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1868070545"/>
                  </a:ext>
                </a:extLst>
              </a:tr>
              <a:tr h="2352905">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 sz="1100" kern="1200" dirty="0">
                          <a:solidFill>
                            <a:schemeClr val="tx1"/>
                          </a:solidFill>
                          <a:effectLst/>
                          <a:latin typeface="Times New Roman" panose="02020603050405020304" pitchFamily="18" charset="0"/>
                          <a:ea typeface="+mn-ea"/>
                          <a:cs typeface="Times New Roman" panose="02020603050405020304" pitchFamily="18" charset="0"/>
                        </a:rPr>
                        <a:t>Landogrozumab (LY2495655)</a:t>
                      </a:r>
                      <a:endParaRPr lang="el-GR" sz="1100" kern="120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 sz="1100" kern="1200" dirty="0">
                          <a:solidFill>
                            <a:schemeClr val="tx1"/>
                          </a:solidFill>
                          <a:effectLst/>
                          <a:latin typeface="Times New Roman" panose="02020603050405020304" pitchFamily="18" charset="0"/>
                          <a:ea typeface="+mn-ea"/>
                          <a:cs typeface="Times New Roman" panose="02020603050405020304" pitchFamily="18" charset="0"/>
                        </a:rPr>
                        <a:t>Bimagrumab (BYM338) </a:t>
                      </a:r>
                    </a:p>
                    <a:p>
                      <a:pPr algn="ctr" fontAlgn="t">
                        <a:spcBef>
                          <a:spcPts val="0"/>
                        </a:spcBef>
                        <a:spcAft>
                          <a:spcPts val="0"/>
                        </a:spcAft>
                      </a:pPr>
                      <a:endParaRPr lang="en-US" sz="1100" b="0" i="0" u="none" strike="noStrike" dirty="0">
                        <a:effectLst/>
                        <a:latin typeface="Times New Roman" panose="02020603050405020304" pitchFamily="18" charset="0"/>
                        <a:cs typeface="Times New Roman" panose="02020603050405020304" pitchFamily="18" charset="0"/>
                      </a:endParaRPr>
                    </a:p>
                  </a:txBody>
                  <a:tcPr marL="65506" marR="65506" marT="9098" marB="0">
                    <a:lnL>
                      <a:noFill/>
                    </a:lnL>
                    <a:lnR>
                      <a:noFill/>
                    </a:lnR>
                    <a:lnT>
                      <a:noFill/>
                    </a:lnT>
                    <a:lnB>
                      <a:noFill/>
                    </a:lnB>
                    <a:solidFill>
                      <a:schemeClr val="accent1">
                        <a:lumMod val="20000"/>
                        <a:lumOff val="80000"/>
                      </a:schemeClr>
                    </a:solidFill>
                  </a:tcPr>
                </a:tc>
                <a:tc>
                  <a:txBody>
                    <a:bodyPr/>
                    <a:lstStyle/>
                    <a:p>
                      <a:pPr algn="ctr" fontAlgn="t">
                        <a:spcBef>
                          <a:spcPts val="0"/>
                        </a:spcBef>
                        <a:spcAft>
                          <a:spcPts val="0"/>
                        </a:spcAft>
                      </a:pPr>
                      <a:r>
                        <a:rPr lang="el-GR" sz="11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Αναστολείς Μυοστατίνης</a:t>
                      </a:r>
                      <a:endParaRPr lang="en-US" sz="1100" b="0" i="0" u="none" strike="noStrike" dirty="0">
                        <a:effectLst/>
                        <a:latin typeface="Times New Roman" panose="02020603050405020304" pitchFamily="18" charset="0"/>
                        <a:cs typeface="Times New Roman" panose="02020603050405020304" pitchFamily="18" charset="0"/>
                      </a:endParaRPr>
                    </a:p>
                    <a:p>
                      <a:pPr algn="ctr" fontAlgn="t">
                        <a:spcBef>
                          <a:spcPts val="0"/>
                        </a:spcBef>
                        <a:spcAft>
                          <a:spcPts val="0"/>
                        </a:spcAft>
                      </a:pPr>
                      <a:r>
                        <a:rPr lang="en-US" sz="11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b="0" i="0" u="none" strike="noStrike" dirty="0">
                        <a:effectLst/>
                        <a:latin typeface="Times New Roman" panose="02020603050405020304" pitchFamily="18" charset="0"/>
                        <a:cs typeface="Times New Roman" panose="02020603050405020304" pitchFamily="18" charset="0"/>
                      </a:endParaRPr>
                    </a:p>
                  </a:txBody>
                  <a:tcPr marL="65506" marR="65506" marT="9098" marB="0">
                    <a:lnL>
                      <a:noFill/>
                    </a:lnL>
                    <a:lnR>
                      <a:noFill/>
                    </a:lnR>
                    <a:lnT>
                      <a:noFill/>
                    </a:lnT>
                    <a:lnB>
                      <a:noFill/>
                    </a:lnB>
                    <a:solidFill>
                      <a:schemeClr val="accent1">
                        <a:lumMod val="20000"/>
                        <a:lumOff val="80000"/>
                      </a:schemeClr>
                    </a:solidFill>
                  </a:tcPr>
                </a:tc>
                <a:tc>
                  <a:txBody>
                    <a:bodyPr/>
                    <a:lstStyle/>
                    <a:p>
                      <a:pPr algn="ctr" fontAlgn="t">
                        <a:spcBef>
                          <a:spcPts val="0"/>
                        </a:spcBef>
                        <a:spcAft>
                          <a:spcPts val="0"/>
                        </a:spcAft>
                      </a:pPr>
                      <a:r>
                        <a:rPr lang="el-GR" sz="11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ενθαρρυντικά αποτελέσματα σε ασθενείς με σαρκοπενία και </a:t>
                      </a:r>
                      <a:r>
                        <a:rPr lang="en-US" sz="11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SO</a:t>
                      </a:r>
                      <a:endParaRPr lang="en-US" sz="1100" b="0" i="0" u="none" strike="noStrike" dirty="0">
                        <a:effectLst/>
                        <a:latin typeface="Times New Roman" panose="02020603050405020304" pitchFamily="18" charset="0"/>
                        <a:cs typeface="Times New Roman" panose="02020603050405020304" pitchFamily="18" charset="0"/>
                      </a:endParaRPr>
                    </a:p>
                  </a:txBody>
                  <a:tcPr marL="65506" marR="65506" marT="9098" marB="0">
                    <a:lnL>
                      <a:noFill/>
                    </a:lnL>
                    <a:lnR>
                      <a:noFill/>
                    </a:lnR>
                    <a:lnT>
                      <a:noFill/>
                    </a:lnT>
                    <a:lnB>
                      <a:noFill/>
                    </a:lnB>
                    <a:solidFill>
                      <a:schemeClr val="accent1">
                        <a:lumMod val="20000"/>
                        <a:lumOff val="80000"/>
                      </a:schemeClr>
                    </a:solidFill>
                  </a:tcPr>
                </a:tc>
                <a:tc>
                  <a:txBody>
                    <a:bodyPr/>
                    <a:lstStyle/>
                    <a:p>
                      <a:pPr algn="ctr" fontAlgn="t">
                        <a:spcBef>
                          <a:spcPts val="0"/>
                        </a:spcBef>
                        <a:spcAft>
                          <a:spcPts val="0"/>
                        </a:spcAft>
                      </a:pPr>
                      <a:r>
                        <a:rPr lang="el-GR" sz="11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Το </a:t>
                      </a:r>
                      <a:r>
                        <a:rPr lang="en-US" sz="11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Bimagrumab </a:t>
                      </a:r>
                      <a:r>
                        <a:rPr lang="el-GR" sz="11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μείωσε επίσης τη λιπώδη μάζα και βελτίωσε τον γλυκαιμικό έλεγχο σε ασθενείς με παχυσαρκία και </a:t>
                      </a:r>
                      <a:r>
                        <a:rPr lang="en-US" sz="11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T2DM, </a:t>
                      </a:r>
                      <a:r>
                        <a:rPr lang="el-GR" sz="11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γεγονός που το καθιστά ελκυστικό ως πιθανό υποψήφιο για τη θεραπεία της </a:t>
                      </a:r>
                      <a:r>
                        <a:rPr lang="en-US" sz="11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MASLD.</a:t>
                      </a:r>
                      <a:endParaRPr lang="el-GR" sz="11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fontAlgn="t">
                        <a:spcBef>
                          <a:spcPts val="0"/>
                        </a:spcBef>
                        <a:spcAft>
                          <a:spcPts val="0"/>
                        </a:spcAft>
                      </a:pPr>
                      <a:endParaRPr lang="en-US" sz="1100" b="0" i="0" u="none" strike="noStrike" dirty="0">
                        <a:effectLst/>
                        <a:latin typeface="Times New Roman" panose="02020603050405020304" pitchFamily="18" charset="0"/>
                        <a:cs typeface="Times New Roman" panose="02020603050405020304" pitchFamily="18" charset="0"/>
                      </a:endParaRPr>
                    </a:p>
                  </a:txBody>
                  <a:tcPr marL="65506" marR="65506" marT="9098" marB="0">
                    <a:lnL>
                      <a:noFill/>
                    </a:lnL>
                    <a:lnR>
                      <a:noFill/>
                    </a:lnR>
                    <a:lnT>
                      <a:noFill/>
                    </a:lnT>
                    <a:lnB>
                      <a:noFill/>
                    </a:lnB>
                    <a:solidFill>
                      <a:schemeClr val="accent1">
                        <a:lumMod val="20000"/>
                        <a:lumOff val="80000"/>
                      </a:schemeClr>
                    </a:solidFill>
                  </a:tcPr>
                </a:tc>
                <a:tc>
                  <a:txBody>
                    <a:bodyPr/>
                    <a:lstStyle/>
                    <a:p>
                      <a:pPr algn="ctr" fontAlgn="t">
                        <a:spcBef>
                          <a:spcPts val="0"/>
                        </a:spcBef>
                        <a:spcAft>
                          <a:spcPts val="0"/>
                        </a:spcAft>
                      </a:pPr>
                      <a:r>
                        <a:rPr lang="el-GR" sz="1100" b="0" i="0" u="none" strike="noStrike" dirty="0">
                          <a:effectLst/>
                          <a:latin typeface="Times New Roman" panose="02020603050405020304" pitchFamily="18" charset="0"/>
                          <a:cs typeface="Times New Roman" panose="02020603050405020304" pitchFamily="18" charset="0"/>
                        </a:rPr>
                        <a:t>-</a:t>
                      </a:r>
                      <a:endParaRPr lang="en-US" sz="1100" b="0" i="0" u="none" strike="noStrike" dirty="0">
                        <a:effectLst/>
                        <a:latin typeface="Times New Roman" panose="02020603050405020304" pitchFamily="18" charset="0"/>
                        <a:cs typeface="Times New Roman" panose="02020603050405020304" pitchFamily="18" charset="0"/>
                      </a:endParaRPr>
                    </a:p>
                  </a:txBody>
                  <a:tcPr marL="65506" marR="65506" marT="9098" marB="0">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2348037305"/>
                  </a:ext>
                </a:extLst>
              </a:tr>
              <a:tr h="1091223">
                <a:tc>
                  <a:txBody>
                    <a:bodyPr/>
                    <a:lstStyle/>
                    <a:p>
                      <a:pPr algn="ctr" fontAlgn="t">
                        <a:spcBef>
                          <a:spcPts val="0"/>
                        </a:spcBef>
                        <a:spcAft>
                          <a:spcPts val="0"/>
                        </a:spcAft>
                      </a:pPr>
                      <a:r>
                        <a:rPr lang="en-US" sz="1100" b="0" i="0" u="none" strike="noStrike" dirty="0">
                          <a:effectLst/>
                          <a:latin typeface="Times New Roman" panose="02020603050405020304" pitchFamily="18" charset="0"/>
                          <a:cs typeface="Times New Roman" panose="02020603050405020304" pitchFamily="18" charset="0"/>
                        </a:rPr>
                        <a:t>Irisin</a:t>
                      </a:r>
                    </a:p>
                  </a:txBody>
                  <a:tcPr marL="65506" marR="65506" marT="9098" marB="0">
                    <a:lnL>
                      <a:noFill/>
                    </a:lnL>
                    <a:lnR>
                      <a:noFill/>
                    </a:lnR>
                    <a:lnT>
                      <a:noFill/>
                    </a:lnT>
                    <a:lnB>
                      <a:noFill/>
                    </a:lnB>
                    <a:solidFill>
                      <a:schemeClr val="accent1">
                        <a:lumMod val="20000"/>
                        <a:lumOff val="80000"/>
                      </a:schemeClr>
                    </a:solidFill>
                  </a:tcPr>
                </a:tc>
                <a:tc>
                  <a:txBody>
                    <a:bodyPr/>
                    <a:lstStyle/>
                    <a:p>
                      <a:pPr algn="ctr" fontAlgn="t">
                        <a:spcBef>
                          <a:spcPts val="0"/>
                        </a:spcBef>
                        <a:spcAft>
                          <a:spcPts val="0"/>
                        </a:spcAft>
                      </a:pPr>
                      <a:r>
                        <a:rPr lang="el-GR" sz="1100" b="0" i="0" u="none" strike="noStrike" dirty="0">
                          <a:effectLst/>
                          <a:latin typeface="Times New Roman" panose="02020603050405020304" pitchFamily="18" charset="0"/>
                          <a:cs typeface="Times New Roman" panose="02020603050405020304" pitchFamily="18" charset="0"/>
                        </a:rPr>
                        <a:t>Μυοκ</a:t>
                      </a:r>
                      <a:r>
                        <a:rPr lang="en-US" sz="1100" b="0" i="0" u="none" strike="noStrike" dirty="0">
                          <a:effectLst/>
                          <a:latin typeface="Times New Roman" panose="02020603050405020304" pitchFamily="18" charset="0"/>
                          <a:cs typeface="Times New Roman" panose="02020603050405020304" pitchFamily="18" charset="0"/>
                        </a:rPr>
                        <a:t>ί</a:t>
                      </a:r>
                      <a:r>
                        <a:rPr lang="el-GR" sz="1100" b="0" i="0" u="none" strike="noStrike" dirty="0">
                          <a:effectLst/>
                          <a:latin typeface="Times New Roman" panose="02020603050405020304" pitchFamily="18" charset="0"/>
                          <a:cs typeface="Times New Roman" panose="02020603050405020304" pitchFamily="18" charset="0"/>
                        </a:rPr>
                        <a:t>νη</a:t>
                      </a:r>
                      <a:endParaRPr lang="en-US" sz="1100" b="0" i="0" u="none" strike="noStrike" dirty="0">
                        <a:effectLst/>
                        <a:latin typeface="Times New Roman" panose="02020603050405020304" pitchFamily="18" charset="0"/>
                        <a:cs typeface="Times New Roman" panose="02020603050405020304" pitchFamily="18" charset="0"/>
                      </a:endParaRPr>
                    </a:p>
                  </a:txBody>
                  <a:tcPr marL="65506" marR="65506" marT="9098" marB="0">
                    <a:lnL>
                      <a:noFill/>
                    </a:lnL>
                    <a:lnR>
                      <a:noFill/>
                    </a:lnR>
                    <a:lnT>
                      <a:noFill/>
                    </a:lnT>
                    <a:lnB>
                      <a:noFill/>
                    </a:lnB>
                    <a:solidFill>
                      <a:schemeClr val="accent1">
                        <a:lumMod val="20000"/>
                        <a:lumOff val="80000"/>
                      </a:schemeClr>
                    </a:solidFill>
                  </a:tcPr>
                </a:tc>
                <a:tc>
                  <a:txBody>
                    <a:bodyPr/>
                    <a:lstStyle/>
                    <a:p>
                      <a:pPr algn="ctr" fontAlgn="t">
                        <a:spcBef>
                          <a:spcPts val="0"/>
                        </a:spcBef>
                        <a:spcAft>
                          <a:spcPts val="0"/>
                        </a:spcAft>
                      </a:pPr>
                      <a:r>
                        <a:rPr lang="el-GR" sz="11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Βελτίωση σαρκοπενίας και μυϊκής ίνωσης σε πειραματικές μελέτες</a:t>
                      </a:r>
                      <a:endParaRPr lang="en-US" sz="1100" b="0" i="0" u="none" strike="noStrike" dirty="0">
                        <a:effectLst/>
                        <a:latin typeface="Times New Roman" panose="02020603050405020304" pitchFamily="18" charset="0"/>
                        <a:cs typeface="Times New Roman" panose="02020603050405020304" pitchFamily="18" charset="0"/>
                      </a:endParaRPr>
                    </a:p>
                  </a:txBody>
                  <a:tcPr marL="65506" marR="65506" marT="9098" marB="0">
                    <a:lnL>
                      <a:noFill/>
                    </a:lnL>
                    <a:lnR>
                      <a:noFill/>
                    </a:lnR>
                    <a:lnT>
                      <a:noFill/>
                    </a:lnT>
                    <a:lnB>
                      <a:noFill/>
                    </a:lnB>
                    <a:solidFill>
                      <a:schemeClr val="accent1">
                        <a:lumMod val="20000"/>
                        <a:lumOff val="80000"/>
                      </a:schemeClr>
                    </a:solidFill>
                  </a:tcPr>
                </a:tc>
                <a:tc>
                  <a:txBody>
                    <a:bodyPr/>
                    <a:lstStyle/>
                    <a:p>
                      <a:pPr algn="ctr" fontAlgn="t">
                        <a:spcBef>
                          <a:spcPts val="0"/>
                        </a:spcBef>
                        <a:spcAft>
                          <a:spcPts val="0"/>
                        </a:spcAft>
                      </a:pPr>
                      <a:r>
                        <a:rPr lang="el-GR" sz="11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Μπορεί να είναι ευεργετική για τις μεταβολικές ασθένειες, συμπεριλαμβανομένης της </a:t>
                      </a:r>
                      <a:r>
                        <a:rPr lang="en-US" sz="11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MASLD</a:t>
                      </a:r>
                      <a:endParaRPr lang="en-US" sz="1100" b="0" i="0" u="none" strike="noStrike" dirty="0">
                        <a:effectLst/>
                        <a:latin typeface="Times New Roman" panose="02020603050405020304" pitchFamily="18" charset="0"/>
                        <a:cs typeface="Times New Roman" panose="02020603050405020304" pitchFamily="18" charset="0"/>
                      </a:endParaRPr>
                    </a:p>
                  </a:txBody>
                  <a:tcPr marL="65506" marR="65506" marT="9098" marB="0">
                    <a:lnL>
                      <a:noFill/>
                    </a:lnL>
                    <a:lnR>
                      <a:noFill/>
                    </a:lnR>
                    <a:lnT>
                      <a:noFill/>
                    </a:lnT>
                    <a:lnB>
                      <a:noFill/>
                    </a:lnB>
                    <a:solidFill>
                      <a:schemeClr val="accent1">
                        <a:lumMod val="20000"/>
                        <a:lumOff val="80000"/>
                      </a:schemeClr>
                    </a:solidFill>
                  </a:tcPr>
                </a:tc>
                <a:tc>
                  <a:txBody>
                    <a:bodyPr/>
                    <a:lstStyle/>
                    <a:p>
                      <a:pPr algn="ctr" fontAlgn="t">
                        <a:spcBef>
                          <a:spcPts val="0"/>
                        </a:spcBef>
                        <a:spcAft>
                          <a:spcPts val="0"/>
                        </a:spcAft>
                      </a:pPr>
                      <a:r>
                        <a:rPr lang="el-GR" sz="1100" b="0" i="0" u="none" strike="noStrike" dirty="0">
                          <a:effectLst/>
                          <a:latin typeface="Times New Roman" panose="02020603050405020304" pitchFamily="18" charset="0"/>
                          <a:cs typeface="Times New Roman" panose="02020603050405020304" pitchFamily="18" charset="0"/>
                        </a:rPr>
                        <a:t>-</a:t>
                      </a:r>
                      <a:endParaRPr lang="en-US" sz="1100" b="0" i="0" u="none" strike="noStrike" dirty="0">
                        <a:effectLst/>
                        <a:latin typeface="Times New Roman" panose="02020603050405020304" pitchFamily="18" charset="0"/>
                        <a:cs typeface="Times New Roman" panose="02020603050405020304" pitchFamily="18" charset="0"/>
                      </a:endParaRPr>
                    </a:p>
                  </a:txBody>
                  <a:tcPr marL="65506" marR="65506" marT="9098" marB="0">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3610904191"/>
                  </a:ext>
                </a:extLst>
              </a:tr>
            </a:tbl>
          </a:graphicData>
        </a:graphic>
      </p:graphicFrame>
    </p:spTree>
    <p:extLst>
      <p:ext uri="{BB962C8B-B14F-4D97-AF65-F5344CB8AC3E}">
        <p14:creationId xmlns:p14="http://schemas.microsoft.com/office/powerpoint/2010/main" val="40196008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στιγμιότυπο οθόνης, γραμματοσειρά, αριθμός&#10;&#10;Περιγραφή που δημιουργήθηκε αυτόματα">
            <a:extLst>
              <a:ext uri="{FF2B5EF4-FFF2-40B4-BE49-F238E27FC236}">
                <a16:creationId xmlns:a16="http://schemas.microsoft.com/office/drawing/2014/main" id="{CE00859C-F604-1D41-B8D1-B3850221718D}"/>
              </a:ext>
            </a:extLst>
          </p:cNvPr>
          <p:cNvPicPr>
            <a:picLocks noChangeAspect="1"/>
          </p:cNvPicPr>
          <p:nvPr/>
        </p:nvPicPr>
        <p:blipFill>
          <a:blip r:embed="rId3"/>
          <a:stretch>
            <a:fillRect/>
          </a:stretch>
        </p:blipFill>
        <p:spPr>
          <a:xfrm>
            <a:off x="2417379" y="749656"/>
            <a:ext cx="7126014" cy="5707335"/>
          </a:xfrm>
          <a:prstGeom prst="rect">
            <a:avLst/>
          </a:prstGeom>
        </p:spPr>
      </p:pic>
      <p:sp>
        <p:nvSpPr>
          <p:cNvPr id="6" name="TextBox 5">
            <a:extLst>
              <a:ext uri="{FF2B5EF4-FFF2-40B4-BE49-F238E27FC236}">
                <a16:creationId xmlns:a16="http://schemas.microsoft.com/office/drawing/2014/main" id="{3AC8BA29-A56A-3EBE-679F-6B7AD0D8E2F1}"/>
              </a:ext>
            </a:extLst>
          </p:cNvPr>
          <p:cNvSpPr txBox="1"/>
          <p:nvPr/>
        </p:nvSpPr>
        <p:spPr>
          <a:xfrm>
            <a:off x="2501461" y="134761"/>
            <a:ext cx="7126014" cy="369332"/>
          </a:xfrm>
          <a:prstGeom prst="rect">
            <a:avLst/>
          </a:prstGeom>
          <a:noFill/>
        </p:spPr>
        <p:txBody>
          <a:bodyPr wrap="square">
            <a:spAutoFit/>
          </a:bodyPr>
          <a:lstStyle/>
          <a:p>
            <a:pPr algn="ctr"/>
            <a:r>
              <a:rPr lang="el-GR" b="1" dirty="0"/>
              <a:t>Προτεινόμενη διαχείριση ασθενών με </a:t>
            </a:r>
            <a:r>
              <a:rPr lang="en-US" b="1" dirty="0"/>
              <a:t>MAS</a:t>
            </a:r>
            <a:r>
              <a:rPr lang="el-GR" b="1" dirty="0"/>
              <a:t>LD και </a:t>
            </a:r>
            <a:r>
              <a:rPr lang="en-US" b="1" dirty="0"/>
              <a:t>sarcopenia and/or</a:t>
            </a:r>
            <a:r>
              <a:rPr lang="el-GR" b="1" dirty="0"/>
              <a:t> </a:t>
            </a:r>
            <a:r>
              <a:rPr lang="en-US" b="1" dirty="0"/>
              <a:t>SO</a:t>
            </a:r>
            <a:endParaRPr lang="el-GR" b="1" dirty="0"/>
          </a:p>
        </p:txBody>
      </p:sp>
      <p:sp>
        <p:nvSpPr>
          <p:cNvPr id="4" name="TextBox 3">
            <a:extLst>
              <a:ext uri="{FF2B5EF4-FFF2-40B4-BE49-F238E27FC236}">
                <a16:creationId xmlns:a16="http://schemas.microsoft.com/office/drawing/2014/main" id="{166B8253-6EE8-FC92-44AF-2E938C2869BB}"/>
              </a:ext>
            </a:extLst>
          </p:cNvPr>
          <p:cNvSpPr txBox="1"/>
          <p:nvPr/>
        </p:nvSpPr>
        <p:spPr>
          <a:xfrm>
            <a:off x="7507275" y="6108344"/>
            <a:ext cx="2267346" cy="276999"/>
          </a:xfrm>
          <a:prstGeom prst="rect">
            <a:avLst/>
          </a:prstGeom>
          <a:noFill/>
        </p:spPr>
        <p:txBody>
          <a:bodyPr wrap="square">
            <a:spAutoFit/>
          </a:bodyPr>
          <a:lstStyle/>
          <a:p>
            <a:r>
              <a:rPr lang="en" sz="1200" i="1" dirty="0">
                <a:effectLst/>
                <a:latin typeface="Times New Roman" panose="02020603050405020304" pitchFamily="18" charset="0"/>
                <a:cs typeface="Times New Roman" panose="02020603050405020304" pitchFamily="18" charset="0"/>
              </a:rPr>
              <a:t>Polyzos et al.</a:t>
            </a:r>
            <a:r>
              <a:rPr lang="el-GR" sz="1200" i="1" dirty="0">
                <a:effectLst/>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Metabolism 2023</a:t>
            </a:r>
            <a:r>
              <a:rPr lang="en" sz="1200" i="1" dirty="0">
                <a:effectLst/>
                <a:latin typeface="Times New Roman" panose="02020603050405020304" pitchFamily="18" charset="0"/>
                <a:cs typeface="Times New Roman" panose="02020603050405020304" pitchFamily="18" charset="0"/>
              </a:rPr>
              <a:t> </a:t>
            </a:r>
            <a:endParaRPr lang="el-GR" sz="1200" dirty="0"/>
          </a:p>
        </p:txBody>
      </p:sp>
    </p:spTree>
    <p:extLst>
      <p:ext uri="{BB962C8B-B14F-4D97-AF65-F5344CB8AC3E}">
        <p14:creationId xmlns:p14="http://schemas.microsoft.com/office/powerpoint/2010/main" val="67916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05B648-24ED-95C7-3EFC-2A6CA0E2E8FE}"/>
              </a:ext>
            </a:extLst>
          </p:cNvPr>
          <p:cNvSpPr txBox="1"/>
          <p:nvPr/>
        </p:nvSpPr>
        <p:spPr>
          <a:xfrm>
            <a:off x="4148302" y="164545"/>
            <a:ext cx="2920562" cy="738664"/>
          </a:xfrm>
          <a:prstGeom prst="rect">
            <a:avLst/>
          </a:prstGeom>
          <a:noFill/>
        </p:spPr>
        <p:txBody>
          <a:bodyPr wrap="square">
            <a:spAutoFit/>
          </a:bodyPr>
          <a:lstStyle/>
          <a:p>
            <a:pPr algn="ctr"/>
            <a:r>
              <a:rPr lang="el-GR" sz="2400" b="1" i="1" dirty="0"/>
              <a:t>Συμπερασματικά</a:t>
            </a:r>
            <a:r>
              <a:rPr lang="en-US" sz="2400" b="1" i="1" dirty="0"/>
              <a:t> (1)</a:t>
            </a:r>
            <a:endParaRPr lang="el-GR" sz="2400" b="1" i="1" dirty="0"/>
          </a:p>
          <a:p>
            <a:pPr algn="ctr"/>
            <a:r>
              <a:rPr lang="el-GR" b="1" dirty="0"/>
              <a:t> </a:t>
            </a:r>
          </a:p>
        </p:txBody>
      </p:sp>
      <p:sp>
        <p:nvSpPr>
          <p:cNvPr id="4" name="TextBox 3">
            <a:extLst>
              <a:ext uri="{FF2B5EF4-FFF2-40B4-BE49-F238E27FC236}">
                <a16:creationId xmlns:a16="http://schemas.microsoft.com/office/drawing/2014/main" id="{E7131FE0-5347-07A4-3866-E5144CC400DD}"/>
              </a:ext>
            </a:extLst>
          </p:cNvPr>
          <p:cNvSpPr txBox="1"/>
          <p:nvPr/>
        </p:nvSpPr>
        <p:spPr>
          <a:xfrm>
            <a:off x="525517" y="822747"/>
            <a:ext cx="10499835" cy="769441"/>
          </a:xfrm>
          <a:prstGeom prst="rect">
            <a:avLst/>
          </a:prstGeom>
          <a:noFill/>
        </p:spPr>
        <p:txBody>
          <a:bodyPr wrap="square">
            <a:spAutoFit/>
          </a:bodyPr>
          <a:lstStyle/>
          <a:p>
            <a:pPr marL="285750" indent="-285750">
              <a:buFont typeface="Arial" panose="020B0604020202020204" pitchFamily="34" charset="0"/>
              <a:buChar char="•"/>
            </a:pPr>
            <a:r>
              <a:rPr lang="el-GR" sz="1600" dirty="0"/>
              <a:t>Τα πειραματικά δεδομένα παρέχουν ενδείξεις για παθοφυσιολογική συσχέτιση μεταξύ </a:t>
            </a:r>
            <a:r>
              <a:rPr lang="en-US" sz="1600" dirty="0"/>
              <a:t>MASLD</a:t>
            </a:r>
            <a:r>
              <a:rPr lang="el-GR" sz="1600" dirty="0"/>
              <a:t> και σαρκοπενίας ή SO.</a:t>
            </a:r>
          </a:p>
          <a:p>
            <a:pPr lvl="1"/>
            <a:r>
              <a:rPr lang="el-GR" sz="1400" i="1" dirty="0">
                <a:solidFill>
                  <a:srgbClr val="C00000"/>
                </a:solidFill>
              </a:rPr>
              <a:t>Γήρανση, διατροφή, σωματικής αδράνεια, ανεπ</a:t>
            </a:r>
            <a:r>
              <a:rPr lang="en-US" sz="1400" i="1" dirty="0">
                <a:solidFill>
                  <a:srgbClr val="C00000"/>
                </a:solidFill>
              </a:rPr>
              <a:t>ά</a:t>
            </a:r>
            <a:r>
              <a:rPr lang="el-GR" sz="1400" i="1" dirty="0">
                <a:solidFill>
                  <a:srgbClr val="C00000"/>
                </a:solidFill>
              </a:rPr>
              <a:t>ρκεια βιταμίνη </a:t>
            </a:r>
            <a:r>
              <a:rPr lang="en" sz="1400" i="1" dirty="0">
                <a:solidFill>
                  <a:srgbClr val="C00000"/>
                </a:solidFill>
              </a:rPr>
              <a:t>D</a:t>
            </a:r>
            <a:endParaRPr lang="el-GR" sz="1400" i="1" dirty="0">
              <a:solidFill>
                <a:srgbClr val="C00000"/>
              </a:solidFill>
            </a:endParaRPr>
          </a:p>
          <a:p>
            <a:pPr lvl="1"/>
            <a:r>
              <a:rPr lang="el-GR" sz="1400" i="1" dirty="0">
                <a:solidFill>
                  <a:srgbClr val="C00000"/>
                </a:solidFill>
              </a:rPr>
              <a:t>Λιποκίνες, κυτοκίνες, ηπατοκίνες, και μυοκίνες </a:t>
            </a:r>
          </a:p>
        </p:txBody>
      </p:sp>
      <p:sp>
        <p:nvSpPr>
          <p:cNvPr id="6" name="TextBox 5">
            <a:extLst>
              <a:ext uri="{FF2B5EF4-FFF2-40B4-BE49-F238E27FC236}">
                <a16:creationId xmlns:a16="http://schemas.microsoft.com/office/drawing/2014/main" id="{429A1660-48C0-2A38-855E-DA479E118179}"/>
              </a:ext>
            </a:extLst>
          </p:cNvPr>
          <p:cNvSpPr txBox="1"/>
          <p:nvPr/>
        </p:nvSpPr>
        <p:spPr>
          <a:xfrm>
            <a:off x="516321" y="1977003"/>
            <a:ext cx="10184524" cy="553998"/>
          </a:xfrm>
          <a:prstGeom prst="rect">
            <a:avLst/>
          </a:prstGeom>
          <a:noFill/>
        </p:spPr>
        <p:txBody>
          <a:bodyPr wrap="square">
            <a:spAutoFit/>
          </a:bodyPr>
          <a:lstStyle/>
          <a:p>
            <a:pPr marL="285750" indent="-285750">
              <a:buFont typeface="Arial" panose="020B0604020202020204" pitchFamily="34" charset="0"/>
              <a:buChar char="•"/>
            </a:pPr>
            <a:r>
              <a:rPr lang="el-GR" sz="1600" dirty="0"/>
              <a:t>Οι περισσότερες κλινικές μελέτες παρατήρησης ευνοούν επίσης τη συσχέτιση μεταξύ </a:t>
            </a:r>
            <a:r>
              <a:rPr lang="en-US" sz="1600" dirty="0"/>
              <a:t>MASLD</a:t>
            </a:r>
            <a:r>
              <a:rPr lang="el-GR" sz="1600" dirty="0"/>
              <a:t> και σαρκοπενίας ή SO.</a:t>
            </a:r>
          </a:p>
          <a:p>
            <a:pPr lvl="1"/>
            <a:r>
              <a:rPr lang="el-GR" sz="1400" i="1" dirty="0">
                <a:solidFill>
                  <a:srgbClr val="C00000"/>
                </a:solidFill>
              </a:rPr>
              <a:t>Η συνύπαρξη </a:t>
            </a:r>
            <a:r>
              <a:rPr lang="en-US" sz="1400" i="1" dirty="0">
                <a:solidFill>
                  <a:srgbClr val="C00000"/>
                </a:solidFill>
              </a:rPr>
              <a:t>MASLD</a:t>
            </a:r>
            <a:r>
              <a:rPr lang="el-GR" sz="1400" i="1" dirty="0">
                <a:solidFill>
                  <a:srgbClr val="C00000"/>
                </a:solidFill>
              </a:rPr>
              <a:t> με σαρκοπενία ή SO μπορεί να επηρεάσει αρνητικά τη θνησιμότητα από καρδιαγγειακά και άλλα αίτια</a:t>
            </a:r>
          </a:p>
        </p:txBody>
      </p:sp>
      <p:sp>
        <p:nvSpPr>
          <p:cNvPr id="3" name="TextBox 2">
            <a:extLst>
              <a:ext uri="{FF2B5EF4-FFF2-40B4-BE49-F238E27FC236}">
                <a16:creationId xmlns:a16="http://schemas.microsoft.com/office/drawing/2014/main" id="{DD70BEFC-CBCB-3B6C-D193-F8CBE5F3CC01}"/>
              </a:ext>
            </a:extLst>
          </p:cNvPr>
          <p:cNvSpPr txBox="1"/>
          <p:nvPr/>
        </p:nvSpPr>
        <p:spPr>
          <a:xfrm>
            <a:off x="525517" y="3209156"/>
            <a:ext cx="9806153" cy="1631216"/>
          </a:xfrm>
          <a:prstGeom prst="rect">
            <a:avLst/>
          </a:prstGeom>
          <a:noFill/>
        </p:spPr>
        <p:txBody>
          <a:bodyPr wrap="square">
            <a:spAutoFit/>
          </a:bodyPr>
          <a:lstStyle/>
          <a:p>
            <a:pPr marL="285750" indent="-285750">
              <a:buFont typeface="Arial" panose="020B0604020202020204" pitchFamily="34" charset="0"/>
              <a:buChar char="•"/>
            </a:pPr>
            <a:r>
              <a:rPr lang="el-GR" sz="1600" dirty="0"/>
              <a:t>Ορισμ</a:t>
            </a:r>
            <a:r>
              <a:rPr lang="en-US" sz="1600" dirty="0"/>
              <a:t>έ</a:t>
            </a:r>
            <a:r>
              <a:rPr lang="el-GR" sz="1600" dirty="0"/>
              <a:t>νες μελέτες κοόρτης υποστηρίζουν ότι η συνύπαρξη </a:t>
            </a:r>
            <a:r>
              <a:rPr lang="en-US" sz="1600" dirty="0"/>
              <a:t>MASLD</a:t>
            </a:r>
            <a:r>
              <a:rPr lang="el-GR" sz="1600" dirty="0"/>
              <a:t> και σαρκοπενίας αυξάνει τη θνησιμότητα. </a:t>
            </a:r>
          </a:p>
          <a:p>
            <a:pPr lvl="1"/>
            <a:r>
              <a:rPr lang="el-GR" sz="1400" i="1" dirty="0">
                <a:solidFill>
                  <a:srgbClr val="C00000"/>
                </a:solidFill>
              </a:rPr>
              <a:t>Η </a:t>
            </a:r>
            <a:r>
              <a:rPr lang="en-US" sz="1400" i="1" dirty="0">
                <a:solidFill>
                  <a:srgbClr val="C00000"/>
                </a:solidFill>
              </a:rPr>
              <a:t>MASLD</a:t>
            </a:r>
            <a:r>
              <a:rPr lang="el-GR" sz="1400" i="1" dirty="0">
                <a:solidFill>
                  <a:srgbClr val="C00000"/>
                </a:solidFill>
              </a:rPr>
              <a:t> και η σαρκοπενία έχουν προσθετική ή συνεργιστική επίδραση στη θνησιμότητα</a:t>
            </a:r>
          </a:p>
          <a:p>
            <a:pPr lvl="1"/>
            <a:endParaRPr lang="el-GR" sz="1400" i="1" dirty="0">
              <a:solidFill>
                <a:srgbClr val="C00000"/>
              </a:solidFill>
            </a:endParaRPr>
          </a:p>
          <a:p>
            <a:pPr lvl="1"/>
            <a:r>
              <a:rPr lang="el-GR" sz="1400" i="1" dirty="0">
                <a:solidFill>
                  <a:srgbClr val="C00000"/>
                </a:solidFill>
              </a:rPr>
              <a:t>Η προσθήκη της κοιλιακής παχυσαρκίας στη σαρκοπενία και τη </a:t>
            </a:r>
            <a:r>
              <a:rPr lang="en-US" sz="1400" i="1" dirty="0">
                <a:solidFill>
                  <a:srgbClr val="C00000"/>
                </a:solidFill>
              </a:rPr>
              <a:t>MASLD</a:t>
            </a:r>
            <a:r>
              <a:rPr lang="el-GR" sz="1400" i="1" dirty="0">
                <a:solidFill>
                  <a:srgbClr val="C00000"/>
                </a:solidFill>
              </a:rPr>
              <a:t> αυξάνει περαιτέρω τη θνησιμότητα</a:t>
            </a:r>
          </a:p>
          <a:p>
            <a:pPr lvl="1"/>
            <a:endParaRPr lang="el-GR" sz="1400" i="1" dirty="0">
              <a:solidFill>
                <a:srgbClr val="C00000"/>
              </a:solidFill>
            </a:endParaRPr>
          </a:p>
          <a:p>
            <a:pPr lvl="1"/>
            <a:r>
              <a:rPr lang="el-GR" sz="1400" i="1" dirty="0">
                <a:solidFill>
                  <a:srgbClr val="C00000"/>
                </a:solidFill>
              </a:rPr>
              <a:t>Η προσθετική ή συνεργιστική επίδραση της </a:t>
            </a:r>
            <a:r>
              <a:rPr lang="en" sz="1400" i="1" dirty="0">
                <a:solidFill>
                  <a:srgbClr val="C00000"/>
                </a:solidFill>
              </a:rPr>
              <a:t>MASLD, </a:t>
            </a:r>
            <a:r>
              <a:rPr lang="el-GR" sz="1400" i="1" dirty="0">
                <a:solidFill>
                  <a:srgbClr val="C00000"/>
                </a:solidFill>
              </a:rPr>
              <a:t>της σαρκοπενίας και της κοιλιακής παχυσαρκίας θα πρέπει να αποδειχθεί σε άλλες σημαντικές εκβάσεις, π.χ. της κίρρωσης, του ΗΚΚ και άλλων εξωηπατικών κακοηθειών</a:t>
            </a:r>
          </a:p>
        </p:txBody>
      </p:sp>
    </p:spTree>
    <p:extLst>
      <p:ext uri="{BB962C8B-B14F-4D97-AF65-F5344CB8AC3E}">
        <p14:creationId xmlns:p14="http://schemas.microsoft.com/office/powerpoint/2010/main" val="1533480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1A89F7-F6F0-8E47-8D37-6D8878A8B08B}"/>
              </a:ext>
            </a:extLst>
          </p:cNvPr>
          <p:cNvSpPr txBox="1"/>
          <p:nvPr/>
        </p:nvSpPr>
        <p:spPr>
          <a:xfrm>
            <a:off x="4574627" y="135899"/>
            <a:ext cx="3042745" cy="400110"/>
          </a:xfrm>
          <a:prstGeom prst="rect">
            <a:avLst/>
          </a:prstGeom>
          <a:noFill/>
        </p:spPr>
        <p:txBody>
          <a:bodyPr wrap="square">
            <a:spAutoFit/>
          </a:bodyPr>
          <a:lstStyle/>
          <a:p>
            <a:pPr algn="ctr"/>
            <a:r>
              <a:rPr lang="el-GR" sz="2000" b="1" dirty="0"/>
              <a:t>Επιδημιολογία της </a:t>
            </a:r>
            <a:r>
              <a:rPr lang="en-US" sz="2000" b="1" dirty="0"/>
              <a:t>MASLD</a:t>
            </a:r>
            <a:endParaRPr lang="el-GR" sz="2000" b="1" dirty="0"/>
          </a:p>
        </p:txBody>
      </p:sp>
      <p:pic>
        <p:nvPicPr>
          <p:cNvPr id="3" name="Εικόνα 2" descr="Εικόνα που περιέχει κείμενο, γραμματοσειρά, διάγραμμα, γραμμή&#10;&#10;Περιγραφή που δημιουργήθηκε αυτόματα">
            <a:extLst>
              <a:ext uri="{FF2B5EF4-FFF2-40B4-BE49-F238E27FC236}">
                <a16:creationId xmlns:a16="http://schemas.microsoft.com/office/drawing/2014/main" id="{123633E8-A591-BB76-BEBB-FC8BE95B38DC}"/>
              </a:ext>
            </a:extLst>
          </p:cNvPr>
          <p:cNvPicPr>
            <a:picLocks noChangeAspect="1"/>
          </p:cNvPicPr>
          <p:nvPr/>
        </p:nvPicPr>
        <p:blipFill>
          <a:blip r:embed="rId3"/>
          <a:stretch>
            <a:fillRect/>
          </a:stretch>
        </p:blipFill>
        <p:spPr>
          <a:xfrm>
            <a:off x="1768123" y="999466"/>
            <a:ext cx="8655751" cy="4161114"/>
          </a:xfrm>
          <a:prstGeom prst="rect">
            <a:avLst/>
          </a:prstGeom>
        </p:spPr>
      </p:pic>
      <p:sp>
        <p:nvSpPr>
          <p:cNvPr id="5" name="TextBox 4">
            <a:extLst>
              <a:ext uri="{FF2B5EF4-FFF2-40B4-BE49-F238E27FC236}">
                <a16:creationId xmlns:a16="http://schemas.microsoft.com/office/drawing/2014/main" id="{727BF3BE-E22B-7186-F504-1B50CC1B93BD}"/>
              </a:ext>
            </a:extLst>
          </p:cNvPr>
          <p:cNvSpPr txBox="1"/>
          <p:nvPr/>
        </p:nvSpPr>
        <p:spPr>
          <a:xfrm>
            <a:off x="7617372" y="5160580"/>
            <a:ext cx="2314902" cy="276999"/>
          </a:xfrm>
          <a:prstGeom prst="rect">
            <a:avLst/>
          </a:prstGeom>
          <a:noFill/>
        </p:spPr>
        <p:txBody>
          <a:bodyPr wrap="square">
            <a:spAutoFit/>
          </a:bodyPr>
          <a:lstStyle/>
          <a:p>
            <a:r>
              <a:rPr lang="en" sz="1200" i="1" dirty="0">
                <a:effectLst/>
                <a:latin typeface="Times New Roman" panose="02020603050405020304" pitchFamily="18" charset="0"/>
                <a:cs typeface="Times New Roman" panose="02020603050405020304" pitchFamily="18" charset="0"/>
              </a:rPr>
              <a:t>Younossi et al. Hepatology 2023</a:t>
            </a:r>
          </a:p>
        </p:txBody>
      </p:sp>
    </p:spTree>
    <p:extLst>
      <p:ext uri="{BB962C8B-B14F-4D97-AF65-F5344CB8AC3E}">
        <p14:creationId xmlns:p14="http://schemas.microsoft.com/office/powerpoint/2010/main" val="19735671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16ABF3-0B0F-FEDD-40E6-7B94F1FA9FD0}"/>
              </a:ext>
            </a:extLst>
          </p:cNvPr>
          <p:cNvSpPr txBox="1"/>
          <p:nvPr/>
        </p:nvSpPr>
        <p:spPr>
          <a:xfrm>
            <a:off x="3048000" y="198961"/>
            <a:ext cx="6096000" cy="461665"/>
          </a:xfrm>
          <a:prstGeom prst="rect">
            <a:avLst/>
          </a:prstGeom>
          <a:noFill/>
        </p:spPr>
        <p:txBody>
          <a:bodyPr wrap="square">
            <a:spAutoFit/>
          </a:bodyPr>
          <a:lstStyle/>
          <a:p>
            <a:pPr algn="ctr"/>
            <a:r>
              <a:rPr lang="el-GR" sz="2400" b="1" i="1" dirty="0"/>
              <a:t>Συμπερασματικά</a:t>
            </a:r>
            <a:r>
              <a:rPr lang="en-US" sz="2400" b="1" i="1" dirty="0"/>
              <a:t> (2)</a:t>
            </a:r>
            <a:endParaRPr lang="el-GR" sz="2400" b="1" i="1" dirty="0"/>
          </a:p>
        </p:txBody>
      </p:sp>
      <p:sp>
        <p:nvSpPr>
          <p:cNvPr id="11" name="TextBox 10">
            <a:extLst>
              <a:ext uri="{FF2B5EF4-FFF2-40B4-BE49-F238E27FC236}">
                <a16:creationId xmlns:a16="http://schemas.microsoft.com/office/drawing/2014/main" id="{C76048A7-A762-B268-7CD9-B70732ECB034}"/>
              </a:ext>
            </a:extLst>
          </p:cNvPr>
          <p:cNvSpPr txBox="1"/>
          <p:nvPr/>
        </p:nvSpPr>
        <p:spPr>
          <a:xfrm>
            <a:off x="798784" y="4095608"/>
            <a:ext cx="9806153" cy="984885"/>
          </a:xfrm>
          <a:prstGeom prst="rect">
            <a:avLst/>
          </a:prstGeom>
          <a:noFill/>
        </p:spPr>
        <p:txBody>
          <a:bodyPr wrap="square">
            <a:spAutoFit/>
          </a:bodyPr>
          <a:lstStyle/>
          <a:p>
            <a:pPr marL="285750" indent="-285750">
              <a:buFont typeface="Arial" panose="020B0604020202020204" pitchFamily="34" charset="0"/>
              <a:buChar char="•"/>
            </a:pPr>
            <a:r>
              <a:rPr lang="el-GR" sz="1600" dirty="0"/>
              <a:t>Περιορισμοί</a:t>
            </a:r>
          </a:p>
          <a:p>
            <a:pPr lvl="1"/>
            <a:r>
              <a:rPr lang="el-GR" sz="1400" i="1" dirty="0">
                <a:solidFill>
                  <a:srgbClr val="C00000"/>
                </a:solidFill>
              </a:rPr>
              <a:t>Η διάγνωση της σαρκοπενίας ή της </a:t>
            </a:r>
            <a:r>
              <a:rPr lang="en-US" sz="1400" i="1" dirty="0">
                <a:solidFill>
                  <a:srgbClr val="C00000"/>
                </a:solidFill>
              </a:rPr>
              <a:t>SO</a:t>
            </a:r>
            <a:r>
              <a:rPr lang="el-GR" sz="1400" i="1" dirty="0">
                <a:solidFill>
                  <a:srgbClr val="C00000"/>
                </a:solidFill>
              </a:rPr>
              <a:t> βασίζεται κυρίως στην απεικόνιση, γεγονός που σημαίνει ότι δεν αξιολογήθηκαν η μυϊκή δύναμη και η σωματική απόδοση.</a:t>
            </a:r>
          </a:p>
          <a:p>
            <a:pPr lvl="1"/>
            <a:r>
              <a:rPr lang="el-GR" sz="1400" i="1" dirty="0">
                <a:solidFill>
                  <a:srgbClr val="C00000"/>
                </a:solidFill>
              </a:rPr>
              <a:t>Δεν υπάρχει καμία μελέτη με ταυτόχρονη βιοψία σκελετικών μυών και ήπατος</a:t>
            </a:r>
          </a:p>
        </p:txBody>
      </p:sp>
      <p:sp>
        <p:nvSpPr>
          <p:cNvPr id="2" name="TextBox 1">
            <a:extLst>
              <a:ext uri="{FF2B5EF4-FFF2-40B4-BE49-F238E27FC236}">
                <a16:creationId xmlns:a16="http://schemas.microsoft.com/office/drawing/2014/main" id="{92DC7634-300D-4B7C-1F64-7EA9D9CDB64A}"/>
              </a:ext>
            </a:extLst>
          </p:cNvPr>
          <p:cNvSpPr txBox="1"/>
          <p:nvPr/>
        </p:nvSpPr>
        <p:spPr>
          <a:xfrm>
            <a:off x="798784" y="915733"/>
            <a:ext cx="10499834" cy="769441"/>
          </a:xfrm>
          <a:prstGeom prst="rect">
            <a:avLst/>
          </a:prstGeom>
          <a:noFill/>
        </p:spPr>
        <p:txBody>
          <a:bodyPr wrap="square">
            <a:spAutoFit/>
          </a:bodyPr>
          <a:lstStyle/>
          <a:p>
            <a:pPr marL="285750" indent="-285750">
              <a:buFont typeface="Arial" panose="020B0604020202020204" pitchFamily="34" charset="0"/>
              <a:buChar char="•"/>
            </a:pPr>
            <a:r>
              <a:rPr lang="el-GR" sz="1600" dirty="0"/>
              <a:t>Η συνύπαρξη της </a:t>
            </a:r>
            <a:r>
              <a:rPr lang="en-US" sz="1600" dirty="0"/>
              <a:t>MASLD</a:t>
            </a:r>
            <a:r>
              <a:rPr lang="el-GR" sz="1600" dirty="0"/>
              <a:t> με σαρκοπενία ή SO ενέχει επίσης θεραπευτικά ζητήματα. </a:t>
            </a:r>
          </a:p>
          <a:p>
            <a:pPr lvl="1"/>
            <a:r>
              <a:rPr lang="el-GR" sz="1400" i="1" dirty="0">
                <a:solidFill>
                  <a:srgbClr val="C00000"/>
                </a:solidFill>
              </a:rPr>
              <a:t>Οι ειδικές τροποποιήσεις του τρόπου ζωής (δίαιτα και άσκηση) που προτείνονται για τη </a:t>
            </a:r>
            <a:r>
              <a:rPr lang="en-US" sz="1400" i="1" dirty="0">
                <a:solidFill>
                  <a:srgbClr val="C00000"/>
                </a:solidFill>
              </a:rPr>
              <a:t>MASLD</a:t>
            </a:r>
            <a:r>
              <a:rPr lang="el-GR" sz="1400" i="1" dirty="0">
                <a:solidFill>
                  <a:srgbClr val="C00000"/>
                </a:solidFill>
              </a:rPr>
              <a:t> μπορεί ενδεχομένως να χρειάζονται μικρές τροποποιήσεις σε ασθενείς με ταυτόχρονη σαρκοπενία ή SO.</a:t>
            </a:r>
          </a:p>
        </p:txBody>
      </p:sp>
      <p:sp>
        <p:nvSpPr>
          <p:cNvPr id="3" name="TextBox 2">
            <a:extLst>
              <a:ext uri="{FF2B5EF4-FFF2-40B4-BE49-F238E27FC236}">
                <a16:creationId xmlns:a16="http://schemas.microsoft.com/office/drawing/2014/main" id="{056C4D88-AC83-BD2B-7A2C-E3FA1EEC10CD}"/>
              </a:ext>
            </a:extLst>
          </p:cNvPr>
          <p:cNvSpPr txBox="1"/>
          <p:nvPr/>
        </p:nvSpPr>
        <p:spPr>
          <a:xfrm>
            <a:off x="798784" y="2552637"/>
            <a:ext cx="9869213" cy="769441"/>
          </a:xfrm>
          <a:prstGeom prst="rect">
            <a:avLst/>
          </a:prstGeom>
          <a:noFill/>
        </p:spPr>
        <p:txBody>
          <a:bodyPr wrap="square">
            <a:spAutoFit/>
          </a:bodyPr>
          <a:lstStyle/>
          <a:p>
            <a:pPr marL="285750" indent="-285750">
              <a:buFont typeface="Arial" panose="020B0604020202020204" pitchFamily="34" charset="0"/>
              <a:buChar char="•"/>
            </a:pPr>
            <a:r>
              <a:rPr lang="el-GR" sz="1600" dirty="0"/>
              <a:t>Η πιογλιταζόνη ή η βιταμίνη Ε μπορεί να συνιστώνται σε επιλεγμένους ασθενείς με </a:t>
            </a:r>
            <a:r>
              <a:rPr lang="en-US" sz="1600" dirty="0"/>
              <a:t>M</a:t>
            </a:r>
            <a:r>
              <a:rPr lang="el-GR" sz="1600" dirty="0"/>
              <a:t>ASH με σαρκοπενία ή SO</a:t>
            </a:r>
            <a:r>
              <a:rPr lang="en-US" sz="1600" dirty="0"/>
              <a:t>.</a:t>
            </a:r>
          </a:p>
          <a:p>
            <a:pPr lvl="1"/>
            <a:r>
              <a:rPr lang="en-US" sz="1400" i="1" dirty="0">
                <a:solidFill>
                  <a:srgbClr val="C00000"/>
                </a:solidFill>
              </a:rPr>
              <a:t>H</a:t>
            </a:r>
            <a:r>
              <a:rPr lang="el-GR" sz="1400" i="1" dirty="0">
                <a:solidFill>
                  <a:srgbClr val="C00000"/>
                </a:solidFill>
              </a:rPr>
              <a:t> δράση τους δεν φαίνεται να επηρεάζει αρνητικά τη σαρκοπενία ή την SO, και μπορεί επίσης να έχουν κάποιες ευεργετικές επιδράσεις στους σκελετικούς μύες, οι οποίες, ωστόσο, χρειάζονται περαιτέρω διερεύνηση. </a:t>
            </a:r>
          </a:p>
        </p:txBody>
      </p:sp>
    </p:spTree>
    <p:extLst>
      <p:ext uri="{BB962C8B-B14F-4D97-AF65-F5344CB8AC3E}">
        <p14:creationId xmlns:p14="http://schemas.microsoft.com/office/powerpoint/2010/main" val="9692555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970A31-D3F3-47A3-8060-4DA25D7D0EFB}"/>
              </a:ext>
            </a:extLst>
          </p:cNvPr>
          <p:cNvSpPr txBox="1"/>
          <p:nvPr/>
        </p:nvSpPr>
        <p:spPr>
          <a:xfrm>
            <a:off x="2789069" y="2564524"/>
            <a:ext cx="6613862" cy="584775"/>
          </a:xfrm>
          <a:prstGeom prst="rect">
            <a:avLst/>
          </a:prstGeom>
          <a:noFill/>
        </p:spPr>
        <p:txBody>
          <a:bodyPr wrap="none" rtlCol="0">
            <a:spAutoFit/>
          </a:bodyPr>
          <a:lstStyle/>
          <a:p>
            <a:r>
              <a:rPr lang="el-GR" sz="3200" dirty="0">
                <a:latin typeface="Times New Roman" panose="02020603050405020304" pitchFamily="18" charset="0"/>
                <a:cs typeface="Times New Roman" panose="02020603050405020304" pitchFamily="18" charset="0"/>
              </a:rPr>
              <a:t>Ευχαριστ</a:t>
            </a:r>
            <a:r>
              <a:rPr lang="en-US" sz="3200" dirty="0">
                <a:latin typeface="Times New Roman" panose="02020603050405020304" pitchFamily="18" charset="0"/>
                <a:cs typeface="Times New Roman" panose="02020603050405020304" pitchFamily="18" charset="0"/>
              </a:rPr>
              <a:t>ώ</a:t>
            </a:r>
            <a:r>
              <a:rPr lang="el-GR" sz="3200" dirty="0">
                <a:latin typeface="Times New Roman" panose="02020603050405020304" pitchFamily="18" charset="0"/>
                <a:cs typeface="Times New Roman" panose="02020603050405020304" pitchFamily="18" charset="0"/>
              </a:rPr>
              <a:t> πολύ για την προσοχή σας!</a:t>
            </a:r>
          </a:p>
        </p:txBody>
      </p:sp>
    </p:spTree>
    <p:extLst>
      <p:ext uri="{BB962C8B-B14F-4D97-AF65-F5344CB8AC3E}">
        <p14:creationId xmlns:p14="http://schemas.microsoft.com/office/powerpoint/2010/main" val="3911295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Ομάδα 13">
            <a:extLst>
              <a:ext uri="{FF2B5EF4-FFF2-40B4-BE49-F238E27FC236}">
                <a16:creationId xmlns:a16="http://schemas.microsoft.com/office/drawing/2014/main" id="{5D5FE32F-87E1-A06D-DE25-D15802114C7F}"/>
              </a:ext>
            </a:extLst>
          </p:cNvPr>
          <p:cNvGrpSpPr/>
          <p:nvPr/>
        </p:nvGrpSpPr>
        <p:grpSpPr>
          <a:xfrm>
            <a:off x="3085746" y="1318055"/>
            <a:ext cx="5192110" cy="4221889"/>
            <a:chOff x="2865029" y="1082566"/>
            <a:chExt cx="5192110" cy="4221889"/>
          </a:xfrm>
        </p:grpSpPr>
        <p:grpSp>
          <p:nvGrpSpPr>
            <p:cNvPr id="6" name="Ομάδα 5">
              <a:extLst>
                <a:ext uri="{FF2B5EF4-FFF2-40B4-BE49-F238E27FC236}">
                  <a16:creationId xmlns:a16="http://schemas.microsoft.com/office/drawing/2014/main" id="{1510DE10-BD95-3F98-7BDE-B30DECBF0E78}"/>
                </a:ext>
              </a:extLst>
            </p:cNvPr>
            <p:cNvGrpSpPr/>
            <p:nvPr/>
          </p:nvGrpSpPr>
          <p:grpSpPr>
            <a:xfrm>
              <a:off x="4183117" y="1082566"/>
              <a:ext cx="2596055" cy="2346434"/>
              <a:chOff x="4183117" y="1082566"/>
              <a:chExt cx="2596055" cy="2346434"/>
            </a:xfrm>
          </p:grpSpPr>
          <p:sp>
            <p:nvSpPr>
              <p:cNvPr id="4" name="Έλλειψη 3">
                <a:extLst>
                  <a:ext uri="{FF2B5EF4-FFF2-40B4-BE49-F238E27FC236}">
                    <a16:creationId xmlns:a16="http://schemas.microsoft.com/office/drawing/2014/main" id="{5C342D21-EFD9-42C6-EA24-EB595EE386F9}"/>
                  </a:ext>
                </a:extLst>
              </p:cNvPr>
              <p:cNvSpPr/>
              <p:nvPr/>
            </p:nvSpPr>
            <p:spPr>
              <a:xfrm>
                <a:off x="4183117" y="1082566"/>
                <a:ext cx="2596055" cy="2346434"/>
              </a:xfrm>
              <a:prstGeom prst="ellipse">
                <a:avLst/>
              </a:prstGeom>
              <a:solidFill>
                <a:schemeClr val="accent5">
                  <a:lumMod val="40000"/>
                  <a:lumOff val="6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l-GR" dirty="0"/>
              </a:p>
            </p:txBody>
          </p:sp>
          <p:sp>
            <p:nvSpPr>
              <p:cNvPr id="5" name="TextBox 4">
                <a:extLst>
                  <a:ext uri="{FF2B5EF4-FFF2-40B4-BE49-F238E27FC236}">
                    <a16:creationId xmlns:a16="http://schemas.microsoft.com/office/drawing/2014/main" id="{3EE51915-AB7D-DDE9-449A-C56C26B36183}"/>
                  </a:ext>
                </a:extLst>
              </p:cNvPr>
              <p:cNvSpPr txBox="1"/>
              <p:nvPr/>
            </p:nvSpPr>
            <p:spPr>
              <a:xfrm>
                <a:off x="4631344" y="1470953"/>
                <a:ext cx="1830950" cy="1569660"/>
              </a:xfrm>
              <a:prstGeom prst="rect">
                <a:avLst/>
              </a:prstGeom>
              <a:noFill/>
            </p:spPr>
            <p:txBody>
              <a:bodyPr wrap="none" rtlCol="0">
                <a:spAutoFit/>
              </a:bodyPr>
              <a:lstStyle/>
              <a:p>
                <a:pPr algn="ctr"/>
                <a:r>
                  <a:rPr lang="en-US" sz="1600" b="1" u="sng" dirty="0"/>
                  <a:t>General population</a:t>
                </a:r>
              </a:p>
              <a:p>
                <a:pPr algn="ctr"/>
                <a:endParaRPr lang="en-US" sz="1600" i="1" dirty="0"/>
              </a:p>
              <a:p>
                <a:pPr algn="ctr"/>
                <a:r>
                  <a:rPr lang="en-US" sz="1600" i="1" dirty="0"/>
                  <a:t>MASLD:  </a:t>
                </a:r>
                <a:r>
                  <a:rPr lang="el-GR" sz="1600" b="1" dirty="0"/>
                  <a:t>30%</a:t>
                </a:r>
              </a:p>
              <a:p>
                <a:pPr algn="ctr"/>
                <a:endParaRPr lang="en-US" sz="1600" i="1" dirty="0"/>
              </a:p>
              <a:p>
                <a:pPr algn="ctr"/>
                <a:r>
                  <a:rPr lang="en-US" sz="1600" i="1" dirty="0"/>
                  <a:t>MASH:  </a:t>
                </a:r>
                <a:r>
                  <a:rPr lang="en-US" sz="1600" b="1" i="1" dirty="0"/>
                  <a:t>2-6</a:t>
                </a:r>
                <a:r>
                  <a:rPr lang="el-GR" sz="1600" b="1" dirty="0"/>
                  <a:t>%</a:t>
                </a:r>
              </a:p>
              <a:p>
                <a:endParaRPr lang="el-GR" sz="1600" i="1" dirty="0"/>
              </a:p>
            </p:txBody>
          </p:sp>
        </p:grpSp>
        <p:sp>
          <p:nvSpPr>
            <p:cNvPr id="8" name="Έλλειψη 7">
              <a:extLst>
                <a:ext uri="{FF2B5EF4-FFF2-40B4-BE49-F238E27FC236}">
                  <a16:creationId xmlns:a16="http://schemas.microsoft.com/office/drawing/2014/main" id="{781EA2E8-B5AD-F354-40A9-6F2321AF8FC5}"/>
                </a:ext>
              </a:extLst>
            </p:cNvPr>
            <p:cNvSpPr/>
            <p:nvPr/>
          </p:nvSpPr>
          <p:spPr>
            <a:xfrm>
              <a:off x="2865029" y="2952767"/>
              <a:ext cx="2596055" cy="2346434"/>
            </a:xfrm>
            <a:prstGeom prst="ellipse">
              <a:avLst/>
            </a:prstGeom>
            <a:solidFill>
              <a:schemeClr val="accent6">
                <a:lumMod val="40000"/>
                <a:lumOff val="6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l-GR" dirty="0"/>
            </a:p>
          </p:txBody>
        </p:sp>
        <p:sp>
          <p:nvSpPr>
            <p:cNvPr id="11" name="Έλλειψη 10">
              <a:extLst>
                <a:ext uri="{FF2B5EF4-FFF2-40B4-BE49-F238E27FC236}">
                  <a16:creationId xmlns:a16="http://schemas.microsoft.com/office/drawing/2014/main" id="{111442F1-2991-C7FA-B0D0-170E0A6F2840}"/>
                </a:ext>
              </a:extLst>
            </p:cNvPr>
            <p:cNvSpPr/>
            <p:nvPr/>
          </p:nvSpPr>
          <p:spPr>
            <a:xfrm>
              <a:off x="5461084" y="2958021"/>
              <a:ext cx="2596055" cy="2346434"/>
            </a:xfrm>
            <a:prstGeom prst="ellipse">
              <a:avLst/>
            </a:prstGeom>
            <a:solidFill>
              <a:schemeClr val="accent2">
                <a:lumMod val="40000"/>
                <a:lumOff val="6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l-GR" dirty="0"/>
            </a:p>
          </p:txBody>
        </p:sp>
      </p:grpSp>
      <p:sp>
        <p:nvSpPr>
          <p:cNvPr id="13" name="TextBox 12">
            <a:extLst>
              <a:ext uri="{FF2B5EF4-FFF2-40B4-BE49-F238E27FC236}">
                <a16:creationId xmlns:a16="http://schemas.microsoft.com/office/drawing/2014/main" id="{47C5CB77-CA86-EDD5-0E31-6658CB167179}"/>
              </a:ext>
            </a:extLst>
          </p:cNvPr>
          <p:cNvSpPr txBox="1"/>
          <p:nvPr/>
        </p:nvSpPr>
        <p:spPr>
          <a:xfrm>
            <a:off x="1881022" y="267574"/>
            <a:ext cx="8650344" cy="369332"/>
          </a:xfrm>
          <a:prstGeom prst="rect">
            <a:avLst/>
          </a:prstGeom>
          <a:noFill/>
        </p:spPr>
        <p:txBody>
          <a:bodyPr wrap="square">
            <a:spAutoFit/>
          </a:bodyPr>
          <a:lstStyle/>
          <a:p>
            <a:r>
              <a:rPr lang="el-GR" b="1" dirty="0"/>
              <a:t>Επιπολασμός της </a:t>
            </a:r>
            <a:r>
              <a:rPr lang="en-US" b="1" dirty="0"/>
              <a:t>MASLD</a:t>
            </a:r>
            <a:r>
              <a:rPr lang="el-GR" b="1" dirty="0"/>
              <a:t> και </a:t>
            </a:r>
            <a:r>
              <a:rPr lang="en-US" b="1" dirty="0"/>
              <a:t>MASH</a:t>
            </a:r>
            <a:r>
              <a:rPr lang="el-GR" b="1" dirty="0"/>
              <a:t> στον γενικό πληθυσμό και σε ειδικούς πληθυσμούς</a:t>
            </a:r>
          </a:p>
        </p:txBody>
      </p:sp>
      <p:sp>
        <p:nvSpPr>
          <p:cNvPr id="15" name="TextBox 14">
            <a:extLst>
              <a:ext uri="{FF2B5EF4-FFF2-40B4-BE49-F238E27FC236}">
                <a16:creationId xmlns:a16="http://schemas.microsoft.com/office/drawing/2014/main" id="{AA30AA55-6392-9F96-65C7-A1D102FAE035}"/>
              </a:ext>
            </a:extLst>
          </p:cNvPr>
          <p:cNvSpPr txBox="1"/>
          <p:nvPr/>
        </p:nvSpPr>
        <p:spPr>
          <a:xfrm>
            <a:off x="3340623" y="3664489"/>
            <a:ext cx="1964577" cy="1569660"/>
          </a:xfrm>
          <a:prstGeom prst="rect">
            <a:avLst/>
          </a:prstGeom>
          <a:noFill/>
        </p:spPr>
        <p:txBody>
          <a:bodyPr wrap="none" rtlCol="0">
            <a:spAutoFit/>
          </a:bodyPr>
          <a:lstStyle/>
          <a:p>
            <a:pPr algn="ctr"/>
            <a:r>
              <a:rPr lang="en-US" sz="1600" b="1" u="sng" dirty="0"/>
              <a:t>Overweight/ Obesity</a:t>
            </a:r>
          </a:p>
          <a:p>
            <a:pPr algn="ctr"/>
            <a:endParaRPr lang="en-US" sz="1600" i="1" dirty="0"/>
          </a:p>
          <a:p>
            <a:pPr algn="ctr"/>
            <a:r>
              <a:rPr lang="en-US" sz="1600" i="1" dirty="0"/>
              <a:t>MASLD: </a:t>
            </a:r>
            <a:r>
              <a:rPr lang="en-US" sz="1600" b="1" i="1" dirty="0"/>
              <a:t>90 </a:t>
            </a:r>
            <a:r>
              <a:rPr lang="el-GR" sz="1600" b="1" dirty="0"/>
              <a:t>%</a:t>
            </a:r>
          </a:p>
          <a:p>
            <a:pPr algn="ctr"/>
            <a:endParaRPr lang="en-US" sz="1600" i="1" dirty="0"/>
          </a:p>
          <a:p>
            <a:pPr algn="ctr"/>
            <a:r>
              <a:rPr lang="en-US" sz="1600" i="1" dirty="0"/>
              <a:t>MASH:  </a:t>
            </a:r>
            <a:r>
              <a:rPr lang="en-US" sz="1600" b="1" i="1" dirty="0"/>
              <a:t>35 </a:t>
            </a:r>
            <a:r>
              <a:rPr lang="el-GR" sz="1600" b="1" dirty="0"/>
              <a:t>%</a:t>
            </a:r>
          </a:p>
          <a:p>
            <a:endParaRPr lang="el-GR" sz="1600" i="1" dirty="0"/>
          </a:p>
        </p:txBody>
      </p:sp>
      <p:sp>
        <p:nvSpPr>
          <p:cNvPr id="16" name="TextBox 15">
            <a:extLst>
              <a:ext uri="{FF2B5EF4-FFF2-40B4-BE49-F238E27FC236}">
                <a16:creationId xmlns:a16="http://schemas.microsoft.com/office/drawing/2014/main" id="{964F0A52-D0F4-014C-2EAB-2F3E173F24E8}"/>
              </a:ext>
            </a:extLst>
          </p:cNvPr>
          <p:cNvSpPr txBox="1"/>
          <p:nvPr/>
        </p:nvSpPr>
        <p:spPr>
          <a:xfrm>
            <a:off x="6312040" y="3664489"/>
            <a:ext cx="1375698" cy="1569660"/>
          </a:xfrm>
          <a:prstGeom prst="rect">
            <a:avLst/>
          </a:prstGeom>
          <a:noFill/>
        </p:spPr>
        <p:txBody>
          <a:bodyPr wrap="none" rtlCol="0">
            <a:spAutoFit/>
          </a:bodyPr>
          <a:lstStyle/>
          <a:p>
            <a:pPr algn="ctr"/>
            <a:r>
              <a:rPr lang="en-US" sz="1600" b="1" u="sng" dirty="0"/>
              <a:t>T2DM</a:t>
            </a:r>
          </a:p>
          <a:p>
            <a:pPr algn="ctr"/>
            <a:endParaRPr lang="en-US" sz="1600" i="1" dirty="0"/>
          </a:p>
          <a:p>
            <a:pPr algn="ctr"/>
            <a:r>
              <a:rPr lang="en-US" sz="1600" i="1" dirty="0"/>
              <a:t>MASLD: </a:t>
            </a:r>
            <a:r>
              <a:rPr lang="en-US" sz="1600" b="1" i="1" dirty="0"/>
              <a:t>56 </a:t>
            </a:r>
            <a:r>
              <a:rPr lang="el-GR" sz="1600" b="1" dirty="0"/>
              <a:t>%</a:t>
            </a:r>
          </a:p>
          <a:p>
            <a:pPr algn="ctr"/>
            <a:endParaRPr lang="en-US" sz="1600" i="1" dirty="0"/>
          </a:p>
          <a:p>
            <a:pPr algn="ctr"/>
            <a:r>
              <a:rPr lang="en-US" sz="1600" i="1" dirty="0"/>
              <a:t>MASH: </a:t>
            </a:r>
            <a:r>
              <a:rPr lang="en-US" sz="1600" b="1" i="1" dirty="0"/>
              <a:t>37 </a:t>
            </a:r>
            <a:r>
              <a:rPr lang="el-GR" sz="1600" b="1" dirty="0"/>
              <a:t>%</a:t>
            </a:r>
          </a:p>
          <a:p>
            <a:endParaRPr lang="el-GR" sz="1600" i="1" dirty="0"/>
          </a:p>
        </p:txBody>
      </p:sp>
    </p:spTree>
    <p:extLst>
      <p:ext uri="{BB962C8B-B14F-4D97-AF65-F5344CB8AC3E}">
        <p14:creationId xmlns:p14="http://schemas.microsoft.com/office/powerpoint/2010/main" val="1297879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56E3350-DB5B-8232-C016-B5BEDAFAC38A}"/>
              </a:ext>
            </a:extLst>
          </p:cNvPr>
          <p:cNvSpPr txBox="1"/>
          <p:nvPr/>
        </p:nvSpPr>
        <p:spPr>
          <a:xfrm>
            <a:off x="3226017" y="226657"/>
            <a:ext cx="5490343" cy="369332"/>
          </a:xfrm>
          <a:prstGeom prst="rect">
            <a:avLst/>
          </a:prstGeom>
          <a:noFill/>
        </p:spPr>
        <p:txBody>
          <a:bodyPr wrap="square">
            <a:spAutoFit/>
          </a:bodyPr>
          <a:lstStyle/>
          <a:p>
            <a:r>
              <a:rPr lang="el-GR" b="1" dirty="0"/>
              <a:t>Παρ</a:t>
            </a:r>
            <a:r>
              <a:rPr lang="en-US" b="1" dirty="0"/>
              <a:t>ά</a:t>
            </a:r>
            <a:r>
              <a:rPr lang="el-GR" b="1" dirty="0"/>
              <a:t>γοντες κινδύνου και φυσική ιστορία της </a:t>
            </a:r>
            <a:r>
              <a:rPr lang="en-US" b="1" dirty="0"/>
              <a:t>MASLD</a:t>
            </a:r>
            <a:endParaRPr lang="el-GR" b="1" dirty="0"/>
          </a:p>
        </p:txBody>
      </p:sp>
      <p:grpSp>
        <p:nvGrpSpPr>
          <p:cNvPr id="14" name="Ομάδα 13">
            <a:extLst>
              <a:ext uri="{FF2B5EF4-FFF2-40B4-BE49-F238E27FC236}">
                <a16:creationId xmlns:a16="http://schemas.microsoft.com/office/drawing/2014/main" id="{10B63BF1-A463-20B7-DBF9-61E639AA5E21}"/>
              </a:ext>
            </a:extLst>
          </p:cNvPr>
          <p:cNvGrpSpPr/>
          <p:nvPr/>
        </p:nvGrpSpPr>
        <p:grpSpPr>
          <a:xfrm>
            <a:off x="1192924" y="879768"/>
            <a:ext cx="9806150" cy="4816839"/>
            <a:chOff x="1303282" y="196596"/>
            <a:chExt cx="9335814" cy="4400076"/>
          </a:xfrm>
        </p:grpSpPr>
        <p:grpSp>
          <p:nvGrpSpPr>
            <p:cNvPr id="7" name="Ομάδα 6">
              <a:extLst>
                <a:ext uri="{FF2B5EF4-FFF2-40B4-BE49-F238E27FC236}">
                  <a16:creationId xmlns:a16="http://schemas.microsoft.com/office/drawing/2014/main" id="{5DF9CF54-F6D3-FF41-E41D-85B156CD89C9}"/>
                </a:ext>
              </a:extLst>
            </p:cNvPr>
            <p:cNvGrpSpPr/>
            <p:nvPr/>
          </p:nvGrpSpPr>
          <p:grpSpPr>
            <a:xfrm>
              <a:off x="1303282" y="196596"/>
              <a:ext cx="9335814" cy="4400076"/>
              <a:chOff x="1447800" y="501396"/>
              <a:chExt cx="9335814" cy="4400076"/>
            </a:xfrm>
          </p:grpSpPr>
          <p:pic>
            <p:nvPicPr>
              <p:cNvPr id="5" name="Εικόνα 4" descr="Εικόνα που περιέχει κείμενο, διάγραμμα, στιγμιότυπο οθόνης, χάρτης&#10;&#10;Περιγραφή που δημιουργήθηκε αυτόματα">
                <a:extLst>
                  <a:ext uri="{FF2B5EF4-FFF2-40B4-BE49-F238E27FC236}">
                    <a16:creationId xmlns:a16="http://schemas.microsoft.com/office/drawing/2014/main" id="{A3D91919-0368-689C-D4CC-2B66FED15B13}"/>
                  </a:ext>
                </a:extLst>
              </p:cNvPr>
              <p:cNvPicPr>
                <a:picLocks noChangeAspect="1"/>
              </p:cNvPicPr>
              <p:nvPr/>
            </p:nvPicPr>
            <p:blipFill>
              <a:blip r:embed="rId3"/>
              <a:stretch>
                <a:fillRect/>
              </a:stretch>
            </p:blipFill>
            <p:spPr>
              <a:xfrm>
                <a:off x="1447800" y="501396"/>
                <a:ext cx="9335814" cy="4400076"/>
              </a:xfrm>
              <a:prstGeom prst="rect">
                <a:avLst/>
              </a:prstGeom>
            </p:spPr>
          </p:pic>
          <p:sp>
            <p:nvSpPr>
              <p:cNvPr id="6" name="Έλλειψη 5">
                <a:extLst>
                  <a:ext uri="{FF2B5EF4-FFF2-40B4-BE49-F238E27FC236}">
                    <a16:creationId xmlns:a16="http://schemas.microsoft.com/office/drawing/2014/main" id="{45ADCDAC-FA6F-4C98-D07B-CE0A2BBDCA0B}"/>
                  </a:ext>
                </a:extLst>
              </p:cNvPr>
              <p:cNvSpPr/>
              <p:nvPr/>
            </p:nvSpPr>
            <p:spPr>
              <a:xfrm>
                <a:off x="1447800" y="501396"/>
                <a:ext cx="662152" cy="62011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l-GR" dirty="0"/>
              </a:p>
            </p:txBody>
          </p:sp>
        </p:grpSp>
        <p:sp>
          <p:nvSpPr>
            <p:cNvPr id="10" name="TextBox 9">
              <a:extLst>
                <a:ext uri="{FF2B5EF4-FFF2-40B4-BE49-F238E27FC236}">
                  <a16:creationId xmlns:a16="http://schemas.microsoft.com/office/drawing/2014/main" id="{6269EB00-4E06-0E82-D7A4-70C708E18FF1}"/>
                </a:ext>
              </a:extLst>
            </p:cNvPr>
            <p:cNvSpPr txBox="1"/>
            <p:nvPr/>
          </p:nvSpPr>
          <p:spPr>
            <a:xfrm>
              <a:off x="8345442" y="4343640"/>
              <a:ext cx="2096030" cy="253032"/>
            </a:xfrm>
            <a:prstGeom prst="rect">
              <a:avLst/>
            </a:prstGeom>
            <a:noFill/>
          </p:spPr>
          <p:txBody>
            <a:bodyPr wrap="none" rtlCol="0">
              <a:spAutoFit/>
            </a:bodyPr>
            <a:lstStyle/>
            <a:p>
              <a:r>
                <a:rPr lang="en-US" sz="1200" i="1" dirty="0"/>
                <a:t>Kucukoglu et al.</a:t>
              </a:r>
              <a:r>
                <a:rPr lang="el-GR" sz="1200" i="1" dirty="0"/>
                <a:t> </a:t>
              </a:r>
              <a:r>
                <a:rPr lang="en-US" sz="1200" i="1" dirty="0"/>
                <a:t>J Hepatol. 2021 </a:t>
              </a:r>
              <a:endParaRPr lang="el-GR" sz="1200" i="1" dirty="0"/>
            </a:p>
          </p:txBody>
        </p:sp>
      </p:grpSp>
    </p:spTree>
    <p:extLst>
      <p:ext uri="{BB962C8B-B14F-4D97-AF65-F5344CB8AC3E}">
        <p14:creationId xmlns:p14="http://schemas.microsoft.com/office/powerpoint/2010/main" val="3559329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κείμενο, στιγμιότυπο οθόνης, διάγραμμα, σχεδίαση&#10;&#10;Περιγραφή που δημιουργήθηκε αυτόματα">
            <a:extLst>
              <a:ext uri="{FF2B5EF4-FFF2-40B4-BE49-F238E27FC236}">
                <a16:creationId xmlns:a16="http://schemas.microsoft.com/office/drawing/2014/main" id="{175C5D7C-87A1-B5D8-A5FD-D530DD17A0B6}"/>
              </a:ext>
            </a:extLst>
          </p:cNvPr>
          <p:cNvPicPr>
            <a:picLocks noChangeAspect="1"/>
          </p:cNvPicPr>
          <p:nvPr/>
        </p:nvPicPr>
        <p:blipFill>
          <a:blip r:embed="rId3"/>
          <a:stretch>
            <a:fillRect/>
          </a:stretch>
        </p:blipFill>
        <p:spPr>
          <a:xfrm>
            <a:off x="2701706" y="1217694"/>
            <a:ext cx="6788588" cy="5113002"/>
          </a:xfrm>
          <a:prstGeom prst="rect">
            <a:avLst/>
          </a:prstGeom>
        </p:spPr>
      </p:pic>
      <p:sp>
        <p:nvSpPr>
          <p:cNvPr id="6" name="TextBox 5">
            <a:extLst>
              <a:ext uri="{FF2B5EF4-FFF2-40B4-BE49-F238E27FC236}">
                <a16:creationId xmlns:a16="http://schemas.microsoft.com/office/drawing/2014/main" id="{3747ED58-A31F-CCDC-87B8-3F148294E739}"/>
              </a:ext>
            </a:extLst>
          </p:cNvPr>
          <p:cNvSpPr txBox="1"/>
          <p:nvPr/>
        </p:nvSpPr>
        <p:spPr>
          <a:xfrm>
            <a:off x="4310301" y="199697"/>
            <a:ext cx="3571398" cy="707886"/>
          </a:xfrm>
          <a:prstGeom prst="rect">
            <a:avLst/>
          </a:prstGeom>
          <a:noFill/>
        </p:spPr>
        <p:txBody>
          <a:bodyPr wrap="square" rtlCol="0">
            <a:spAutoFit/>
          </a:bodyPr>
          <a:lstStyle/>
          <a:p>
            <a:pPr algn="ctr"/>
            <a:r>
              <a:rPr lang="el-GR" sz="2400" b="1" dirty="0"/>
              <a:t>Παθογένεια της </a:t>
            </a:r>
            <a:r>
              <a:rPr lang="en-US" sz="2400" b="1" dirty="0"/>
              <a:t>MASLD</a:t>
            </a:r>
          </a:p>
          <a:p>
            <a:pPr algn="ctr"/>
            <a:r>
              <a:rPr lang="el-GR" sz="1600" dirty="0"/>
              <a:t>Θεωρ</a:t>
            </a:r>
            <a:r>
              <a:rPr lang="en-US" sz="1600" dirty="0"/>
              <a:t>ί</a:t>
            </a:r>
            <a:r>
              <a:rPr lang="el-GR" sz="1600" dirty="0"/>
              <a:t>α των πολλαπλών «χτυπημάτων»</a:t>
            </a:r>
          </a:p>
        </p:txBody>
      </p:sp>
      <p:sp>
        <p:nvSpPr>
          <p:cNvPr id="7" name="TextBox 6">
            <a:extLst>
              <a:ext uri="{FF2B5EF4-FFF2-40B4-BE49-F238E27FC236}">
                <a16:creationId xmlns:a16="http://schemas.microsoft.com/office/drawing/2014/main" id="{085DBE83-7988-E806-CEF0-35CDFD53E0B8}"/>
              </a:ext>
            </a:extLst>
          </p:cNvPr>
          <p:cNvSpPr txBox="1"/>
          <p:nvPr/>
        </p:nvSpPr>
        <p:spPr>
          <a:xfrm>
            <a:off x="9163089" y="848362"/>
            <a:ext cx="2816260" cy="369332"/>
          </a:xfrm>
          <a:prstGeom prst="rect">
            <a:avLst/>
          </a:prstGeom>
          <a:solidFill>
            <a:schemeClr val="accent5">
              <a:lumMod val="40000"/>
              <a:lumOff val="60000"/>
            </a:schemeClr>
          </a:solidFill>
          <a:ln>
            <a:solidFill>
              <a:srgbClr val="FF0000"/>
            </a:solidFill>
          </a:ln>
        </p:spPr>
        <p:txBody>
          <a:bodyPr wrap="square" rtlCol="0">
            <a:spAutoFit/>
          </a:bodyPr>
          <a:lstStyle/>
          <a:p>
            <a:pPr algn="ctr"/>
            <a:r>
              <a:rPr lang="el-GR" b="1" dirty="0">
                <a:solidFill>
                  <a:srgbClr val="FF0000"/>
                </a:solidFill>
              </a:rPr>
              <a:t>Πολυπαραγοντική νόσος</a:t>
            </a:r>
          </a:p>
        </p:txBody>
      </p:sp>
      <p:sp>
        <p:nvSpPr>
          <p:cNvPr id="2" name="TextBox 1">
            <a:extLst>
              <a:ext uri="{FF2B5EF4-FFF2-40B4-BE49-F238E27FC236}">
                <a16:creationId xmlns:a16="http://schemas.microsoft.com/office/drawing/2014/main" id="{2ED13D26-54F2-5ADF-5041-5B71AB307D62}"/>
              </a:ext>
            </a:extLst>
          </p:cNvPr>
          <p:cNvSpPr txBox="1"/>
          <p:nvPr/>
        </p:nvSpPr>
        <p:spPr>
          <a:xfrm>
            <a:off x="7435927" y="6053697"/>
            <a:ext cx="2475549" cy="276999"/>
          </a:xfrm>
          <a:prstGeom prst="rect">
            <a:avLst/>
          </a:prstGeom>
          <a:noFill/>
        </p:spPr>
        <p:txBody>
          <a:bodyPr wrap="none" rtlCol="0">
            <a:spAutoFit/>
          </a:bodyPr>
          <a:lstStyle/>
          <a:p>
            <a:r>
              <a:rPr lang="el-GR" sz="1200" i="1" dirty="0"/>
              <a:t>Κατευθυντ</a:t>
            </a:r>
            <a:r>
              <a:rPr lang="en-US" sz="1200" i="1" dirty="0"/>
              <a:t>ή</a:t>
            </a:r>
            <a:r>
              <a:rPr lang="el-GR" sz="1200" i="1" dirty="0"/>
              <a:t>ριες οδηγίες ΕΕΜΗ 2021</a:t>
            </a:r>
          </a:p>
        </p:txBody>
      </p:sp>
    </p:spTree>
    <p:extLst>
      <p:ext uri="{BB962C8B-B14F-4D97-AF65-F5344CB8AC3E}">
        <p14:creationId xmlns:p14="http://schemas.microsoft.com/office/powerpoint/2010/main" val="383131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Θέμα του Office">
  <a:themeElements>
    <a:clrScheme name="Θέμα του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Θέμα του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26282</TotalTime>
  <Words>6314</Words>
  <Application>Microsoft Macintosh PowerPoint</Application>
  <PresentationFormat>Ευρεία οθόνη</PresentationFormat>
  <Paragraphs>750</Paragraphs>
  <Slides>61</Slides>
  <Notes>39</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61</vt:i4>
      </vt:variant>
    </vt:vector>
  </HeadingPairs>
  <TitlesOfParts>
    <vt:vector size="68" baseType="lpstr">
      <vt:lpstr>-webkit-standard</vt:lpstr>
      <vt:lpstr>Arial</vt:lpstr>
      <vt:lpstr>Calibri</vt:lpstr>
      <vt:lpstr>Calibri Light</vt:lpstr>
      <vt:lpstr>Times New Roman</vt:lpstr>
      <vt:lpstr>Wingdings</vt:lpstr>
      <vt:lpstr>Θέμα του Office</vt:lpstr>
      <vt:lpstr>Sarcopenia, Sarcopenic Obesity, and MASLD</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Σαρκοπενία (Sarcopenia)</vt:lpstr>
      <vt:lpstr>Παρουσίαση του PowerPoint</vt:lpstr>
      <vt:lpstr>Παρουσίαση του PowerPoint</vt:lpstr>
      <vt:lpstr>Παρουσίαση του PowerPoint</vt:lpstr>
      <vt:lpstr>Παρουσίαση του PowerPoint</vt:lpstr>
      <vt:lpstr>Σαρκοπενική Παχυσαρκία  (Sarcopenic Obesity, SO)</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Σαρκοπενία/ Σαρκοπενική παχυσαρκία και MASLD  Κλινικές Μελέτες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Θεραπευτική Αντιμετώπιση  Γενικές Οδηγίες σε ασθενείς με MASLD</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NAFLD and Sarcopenia and/or Sarcopenic Obesity</dc:title>
  <dc:creator>Ilias-Dionysios Vachliotis</dc:creator>
  <cp:lastModifiedBy>Ηλιας Βαχλιωτης</cp:lastModifiedBy>
  <cp:revision>488</cp:revision>
  <dcterms:created xsi:type="dcterms:W3CDTF">2023-10-04T16:11:02Z</dcterms:created>
  <dcterms:modified xsi:type="dcterms:W3CDTF">2025-01-16T16:02:39Z</dcterms:modified>
</cp:coreProperties>
</file>