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6" r:id="rId2"/>
    <p:sldMasterId id="2147483732" r:id="rId3"/>
  </p:sldMasterIdLst>
  <p:notesMasterIdLst>
    <p:notesMasterId r:id="rId50"/>
  </p:notesMasterIdLst>
  <p:sldIdLst>
    <p:sldId id="365" r:id="rId4"/>
    <p:sldId id="315" r:id="rId5"/>
    <p:sldId id="744" r:id="rId6"/>
    <p:sldId id="359" r:id="rId7"/>
    <p:sldId id="367" r:id="rId8"/>
    <p:sldId id="740" r:id="rId9"/>
    <p:sldId id="739" r:id="rId10"/>
    <p:sldId id="737" r:id="rId11"/>
    <p:sldId id="741" r:id="rId12"/>
    <p:sldId id="742" r:id="rId13"/>
    <p:sldId id="643" r:id="rId14"/>
    <p:sldId id="357" r:id="rId15"/>
    <p:sldId id="745" r:id="rId16"/>
    <p:sldId id="746" r:id="rId17"/>
    <p:sldId id="288" r:id="rId18"/>
    <p:sldId id="747" r:id="rId19"/>
    <p:sldId id="355" r:id="rId20"/>
    <p:sldId id="377" r:id="rId21"/>
    <p:sldId id="364" r:id="rId22"/>
    <p:sldId id="259" r:id="rId23"/>
    <p:sldId id="258" r:id="rId24"/>
    <p:sldId id="727" r:id="rId25"/>
    <p:sldId id="728" r:id="rId26"/>
    <p:sldId id="729" r:id="rId27"/>
    <p:sldId id="371" r:id="rId28"/>
    <p:sldId id="372" r:id="rId29"/>
    <p:sldId id="360" r:id="rId30"/>
    <p:sldId id="378" r:id="rId31"/>
    <p:sldId id="379" r:id="rId32"/>
    <p:sldId id="380" r:id="rId33"/>
    <p:sldId id="354" r:id="rId34"/>
    <p:sldId id="294" r:id="rId35"/>
    <p:sldId id="374" r:id="rId36"/>
    <p:sldId id="384" r:id="rId37"/>
    <p:sldId id="725" r:id="rId38"/>
    <p:sldId id="726" r:id="rId39"/>
    <p:sldId id="373" r:id="rId40"/>
    <p:sldId id="382" r:id="rId41"/>
    <p:sldId id="386" r:id="rId42"/>
    <p:sldId id="381" r:id="rId43"/>
    <p:sldId id="370" r:id="rId44"/>
    <p:sldId id="369" r:id="rId45"/>
    <p:sldId id="383" r:id="rId46"/>
    <p:sldId id="639" r:id="rId47"/>
    <p:sldId id="641" r:id="rId48"/>
    <p:sldId id="314" r:id="rId4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41" autoAdjust="0"/>
  </p:normalViewPr>
  <p:slideViewPr>
    <p:cSldViewPr snapToGrid="0">
      <p:cViewPr>
        <p:scale>
          <a:sx n="75" d="100"/>
          <a:sy n="75" d="100"/>
        </p:scale>
        <p:origin x="1896" y="876"/>
      </p:cViewPr>
      <p:guideLst/>
    </p:cSldViewPr>
  </p:slideViewPr>
  <p:notesTextViewPr>
    <p:cViewPr>
      <p:scale>
        <a:sx n="1" d="1"/>
        <a:sy n="1" d="1"/>
      </p:scale>
      <p:origin x="0" y="0"/>
    </p:cViewPr>
  </p:notesTextViewPr>
  <p:sorterViewPr>
    <p:cViewPr varScale="1">
      <p:scale>
        <a:sx n="1" d="1"/>
        <a:sy n="1" d="1"/>
      </p:scale>
      <p:origin x="0" y="-879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027822-A58A-4F2D-A484-519AF5BA1C6B}" type="datetimeFigureOut">
              <a:rPr lang="el-GR" smtClean="0"/>
              <a:t>22/12/2025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6D7408-55C6-4683-9CB5-6280A07A8758}" type="slidenum">
              <a:rPr lang="el-GR" smtClean="0"/>
              <a:t>‹#›</a:t>
            </a:fld>
            <a:endParaRPr lang="el-GR"/>
          </a:p>
        </p:txBody>
      </p:sp>
    </p:spTree>
    <p:extLst>
      <p:ext uri="{BB962C8B-B14F-4D97-AF65-F5344CB8AC3E}">
        <p14:creationId xmlns:p14="http://schemas.microsoft.com/office/powerpoint/2010/main" val="1730844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Στυλ κύριου υπότιτλου</a:t>
            </a:r>
          </a:p>
        </p:txBody>
      </p:sp>
      <p:sp>
        <p:nvSpPr>
          <p:cNvPr id="4" name="Θέση ημερομηνίας 3"/>
          <p:cNvSpPr>
            <a:spLocks noGrp="1"/>
          </p:cNvSpPr>
          <p:nvPr>
            <p:ph type="dt" sz="half" idx="10"/>
          </p:nvPr>
        </p:nvSpPr>
        <p:spPr/>
        <p:txBody>
          <a:bodyPr/>
          <a:lstStyle/>
          <a:p>
            <a:fld id="{60899D78-4EAD-46EC-A87D-F2EAD0F8560E}" type="datetimeFigureOut">
              <a:rPr lang="el-GR" smtClean="0"/>
              <a:t>22/12/2025</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8399043-3432-4F6B-ACAB-58885F7B62A4}" type="slidenum">
              <a:rPr lang="el-GR" smtClean="0"/>
              <a:t>‹#›</a:t>
            </a:fld>
            <a:endParaRPr lang="el-GR"/>
          </a:p>
        </p:txBody>
      </p:sp>
    </p:spTree>
    <p:extLst>
      <p:ext uri="{BB962C8B-B14F-4D97-AF65-F5344CB8AC3E}">
        <p14:creationId xmlns:p14="http://schemas.microsoft.com/office/powerpoint/2010/main" val="4140831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60899D78-4EAD-46EC-A87D-F2EAD0F8560E}" type="datetimeFigureOut">
              <a:rPr lang="el-GR" smtClean="0"/>
              <a:t>22/12/2025</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8399043-3432-4F6B-ACAB-58885F7B62A4}" type="slidenum">
              <a:rPr lang="el-GR" smtClean="0"/>
              <a:t>‹#›</a:t>
            </a:fld>
            <a:endParaRPr lang="el-GR"/>
          </a:p>
        </p:txBody>
      </p:sp>
    </p:spTree>
    <p:extLst>
      <p:ext uri="{BB962C8B-B14F-4D97-AF65-F5344CB8AC3E}">
        <p14:creationId xmlns:p14="http://schemas.microsoft.com/office/powerpoint/2010/main" val="382875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a:t>Στυλ κύριου τίτλου</a:t>
            </a:r>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60899D78-4EAD-46EC-A87D-F2EAD0F8560E}" type="datetimeFigureOut">
              <a:rPr lang="el-GR" smtClean="0"/>
              <a:t>22/12/2025</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8399043-3432-4F6B-ACAB-58885F7B62A4}" type="slidenum">
              <a:rPr lang="el-GR" smtClean="0"/>
              <a:t>‹#›</a:t>
            </a:fld>
            <a:endParaRPr lang="el-GR"/>
          </a:p>
        </p:txBody>
      </p:sp>
    </p:spTree>
    <p:extLst>
      <p:ext uri="{BB962C8B-B14F-4D97-AF65-F5344CB8AC3E}">
        <p14:creationId xmlns:p14="http://schemas.microsoft.com/office/powerpoint/2010/main" val="2766889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838200" y="1825625"/>
            <a:ext cx="5181600" cy="435133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6172200" y="1825625"/>
            <a:ext cx="5181600" cy="435133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60899D78-4EAD-46EC-A87D-F2EAD0F8560E}" type="datetimeFigureOut">
              <a:rPr lang="el-GR" smtClean="0"/>
              <a:t>22/12/2025</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28399043-3432-4F6B-ACAB-58885F7B62A4}" type="slidenum">
              <a:rPr lang="el-GR" smtClean="0"/>
              <a:t>‹#›</a:t>
            </a:fld>
            <a:endParaRPr lang="el-GR"/>
          </a:p>
        </p:txBody>
      </p:sp>
    </p:spTree>
    <p:extLst>
      <p:ext uri="{BB962C8B-B14F-4D97-AF65-F5344CB8AC3E}">
        <p14:creationId xmlns:p14="http://schemas.microsoft.com/office/powerpoint/2010/main" val="423166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a:t>Στυλ κύριου τίτλου</a:t>
            </a: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60899D78-4EAD-46EC-A87D-F2EAD0F8560E}" type="datetimeFigureOut">
              <a:rPr lang="el-GR" smtClean="0"/>
              <a:t>22/12/2025</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28399043-3432-4F6B-ACAB-58885F7B62A4}" type="slidenum">
              <a:rPr lang="el-GR" smtClean="0"/>
              <a:t>‹#›</a:t>
            </a:fld>
            <a:endParaRPr lang="el-GR"/>
          </a:p>
        </p:txBody>
      </p:sp>
    </p:spTree>
    <p:extLst>
      <p:ext uri="{BB962C8B-B14F-4D97-AF65-F5344CB8AC3E}">
        <p14:creationId xmlns:p14="http://schemas.microsoft.com/office/powerpoint/2010/main" val="4177877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60899D78-4EAD-46EC-A87D-F2EAD0F8560E}" type="datetimeFigureOut">
              <a:rPr lang="el-GR" smtClean="0"/>
              <a:t>22/12/2025</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28399043-3432-4F6B-ACAB-58885F7B62A4}" type="slidenum">
              <a:rPr lang="el-GR" smtClean="0"/>
              <a:t>‹#›</a:t>
            </a:fld>
            <a:endParaRPr lang="el-GR"/>
          </a:p>
        </p:txBody>
      </p:sp>
    </p:spTree>
    <p:extLst>
      <p:ext uri="{BB962C8B-B14F-4D97-AF65-F5344CB8AC3E}">
        <p14:creationId xmlns:p14="http://schemas.microsoft.com/office/powerpoint/2010/main" val="117588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60899D78-4EAD-46EC-A87D-F2EAD0F8560E}" type="datetimeFigureOut">
              <a:rPr lang="el-GR" smtClean="0"/>
              <a:t>22/12/2025</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28399043-3432-4F6B-ACAB-58885F7B62A4}" type="slidenum">
              <a:rPr lang="el-GR" smtClean="0"/>
              <a:t>‹#›</a:t>
            </a:fld>
            <a:endParaRPr lang="el-GR"/>
          </a:p>
        </p:txBody>
      </p:sp>
    </p:spTree>
    <p:extLst>
      <p:ext uri="{BB962C8B-B14F-4D97-AF65-F5344CB8AC3E}">
        <p14:creationId xmlns:p14="http://schemas.microsoft.com/office/powerpoint/2010/main" val="357565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60899D78-4EAD-46EC-A87D-F2EAD0F8560E}" type="datetimeFigureOut">
              <a:rPr lang="el-GR" smtClean="0"/>
              <a:t>22/12/2025</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28399043-3432-4F6B-ACAB-58885F7B62A4}" type="slidenum">
              <a:rPr lang="el-GR" smtClean="0"/>
              <a:t>‹#›</a:t>
            </a:fld>
            <a:endParaRPr lang="el-GR"/>
          </a:p>
        </p:txBody>
      </p:sp>
    </p:spTree>
    <p:extLst>
      <p:ext uri="{BB962C8B-B14F-4D97-AF65-F5344CB8AC3E}">
        <p14:creationId xmlns:p14="http://schemas.microsoft.com/office/powerpoint/2010/main" val="3431955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60899D78-4EAD-46EC-A87D-F2EAD0F8560E}" type="datetimeFigureOut">
              <a:rPr lang="el-GR" smtClean="0"/>
              <a:t>22/12/2025</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28399043-3432-4F6B-ACAB-58885F7B62A4}" type="slidenum">
              <a:rPr lang="el-GR" smtClean="0"/>
              <a:t>‹#›</a:t>
            </a:fld>
            <a:endParaRPr lang="el-GR"/>
          </a:p>
        </p:txBody>
      </p:sp>
    </p:spTree>
    <p:extLst>
      <p:ext uri="{BB962C8B-B14F-4D97-AF65-F5344CB8AC3E}">
        <p14:creationId xmlns:p14="http://schemas.microsoft.com/office/powerpoint/2010/main" val="3026659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60899D78-4EAD-46EC-A87D-F2EAD0F8560E}" type="datetimeFigureOut">
              <a:rPr lang="el-GR" smtClean="0"/>
              <a:t>22/12/2025</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8399043-3432-4F6B-ACAB-58885F7B62A4}" type="slidenum">
              <a:rPr lang="el-GR" smtClean="0"/>
              <a:t>‹#›</a:t>
            </a:fld>
            <a:endParaRPr lang="el-GR"/>
          </a:p>
        </p:txBody>
      </p:sp>
    </p:spTree>
    <p:extLst>
      <p:ext uri="{BB962C8B-B14F-4D97-AF65-F5344CB8AC3E}">
        <p14:creationId xmlns:p14="http://schemas.microsoft.com/office/powerpoint/2010/main" val="2412778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60899D78-4EAD-46EC-A87D-F2EAD0F8560E}" type="datetimeFigureOut">
              <a:rPr lang="el-GR" smtClean="0"/>
              <a:t>22/12/2025</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8399043-3432-4F6B-ACAB-58885F7B62A4}" type="slidenum">
              <a:rPr lang="el-GR" smtClean="0"/>
              <a:t>‹#›</a:t>
            </a:fld>
            <a:endParaRPr lang="el-GR"/>
          </a:p>
        </p:txBody>
      </p:sp>
    </p:spTree>
    <p:extLst>
      <p:ext uri="{BB962C8B-B14F-4D97-AF65-F5344CB8AC3E}">
        <p14:creationId xmlns:p14="http://schemas.microsoft.com/office/powerpoint/2010/main" val="1367204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382889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37055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a:t>Στυλ κύριου τίτλου</a:t>
            </a:r>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Επεξεργασία στυλ υποδείγματος κειμένου</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2546854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838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6172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l-GR">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648093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a:t>Στυλ κύριου τίτλου</a:t>
            </a: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8" name="Θέση υποσέλιδου 7"/>
          <p:cNvSpPr>
            <a:spLocks noGrp="1"/>
          </p:cNvSpPr>
          <p:nvPr>
            <p:ph type="ftr" sz="quarter" idx="11"/>
          </p:nvPr>
        </p:nvSpPr>
        <p:spPr/>
        <p:txBody>
          <a:bodyPr/>
          <a:lstStyle/>
          <a:p>
            <a:endParaRPr lang="el-GR">
              <a:solidFill>
                <a:prstClr val="black">
                  <a:tint val="75000"/>
                </a:prstClr>
              </a:solidFill>
            </a:endParaRPr>
          </a:p>
        </p:txBody>
      </p:sp>
      <p:sp>
        <p:nvSpPr>
          <p:cNvPr id="9" name="Θέση αριθμού διαφάνειας 8"/>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8955714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4" name="Θέση υποσέλιδου 3"/>
          <p:cNvSpPr>
            <a:spLocks noGrp="1"/>
          </p:cNvSpPr>
          <p:nvPr>
            <p:ph type="ftr" sz="quarter" idx="11"/>
          </p:nvPr>
        </p:nvSpPr>
        <p:spPr/>
        <p:txBody>
          <a:bodyPr/>
          <a:lstStyle/>
          <a:p>
            <a:endParaRPr lang="el-GR">
              <a:solidFill>
                <a:prstClr val="black">
                  <a:tint val="75000"/>
                </a:prstClr>
              </a:solidFill>
            </a:endParaRPr>
          </a:p>
        </p:txBody>
      </p:sp>
      <p:sp>
        <p:nvSpPr>
          <p:cNvPr id="5" name="Θέση αριθμού διαφάνειας 4"/>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7615711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3" name="Θέση υποσέλιδου 2"/>
          <p:cNvSpPr>
            <a:spLocks noGrp="1"/>
          </p:cNvSpPr>
          <p:nvPr>
            <p:ph type="ftr" sz="quarter" idx="11"/>
          </p:nvPr>
        </p:nvSpPr>
        <p:spPr/>
        <p:txBody>
          <a:bodyPr/>
          <a:lstStyle/>
          <a:p>
            <a:endParaRPr lang="el-GR">
              <a:solidFill>
                <a:prstClr val="black">
                  <a:tint val="75000"/>
                </a:prstClr>
              </a:solidFill>
            </a:endParaRPr>
          </a:p>
        </p:txBody>
      </p:sp>
      <p:sp>
        <p:nvSpPr>
          <p:cNvPr id="4" name="Θέση αριθμού διαφάνειας 3"/>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721065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l-GR">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273499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l-GR">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3003142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0248919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6829279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544427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7523603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a:t>Στυλ κύριου τίτλου</a:t>
            </a:r>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Επεξεργασία στυλ υποδείγματος κειμένου</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8412266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838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6172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l-GR">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0198742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a:t>Στυλ κύριου τίτλου</a:t>
            </a: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8" name="Θέση υποσέλιδου 7"/>
          <p:cNvSpPr>
            <a:spLocks noGrp="1"/>
          </p:cNvSpPr>
          <p:nvPr>
            <p:ph type="ftr" sz="quarter" idx="11"/>
          </p:nvPr>
        </p:nvSpPr>
        <p:spPr/>
        <p:txBody>
          <a:bodyPr/>
          <a:lstStyle/>
          <a:p>
            <a:endParaRPr lang="el-GR">
              <a:solidFill>
                <a:prstClr val="black">
                  <a:tint val="75000"/>
                </a:prstClr>
              </a:solidFill>
            </a:endParaRPr>
          </a:p>
        </p:txBody>
      </p:sp>
      <p:sp>
        <p:nvSpPr>
          <p:cNvPr id="9" name="Θέση αριθμού διαφάνειας 8"/>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1578165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4" name="Θέση υποσέλιδου 3"/>
          <p:cNvSpPr>
            <a:spLocks noGrp="1"/>
          </p:cNvSpPr>
          <p:nvPr>
            <p:ph type="ftr" sz="quarter" idx="11"/>
          </p:nvPr>
        </p:nvSpPr>
        <p:spPr/>
        <p:txBody>
          <a:bodyPr/>
          <a:lstStyle/>
          <a:p>
            <a:endParaRPr lang="el-GR">
              <a:solidFill>
                <a:prstClr val="black">
                  <a:tint val="75000"/>
                </a:prstClr>
              </a:solidFill>
            </a:endParaRPr>
          </a:p>
        </p:txBody>
      </p:sp>
      <p:sp>
        <p:nvSpPr>
          <p:cNvPr id="5" name="Θέση αριθμού διαφάνειας 4"/>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41652825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3" name="Θέση υποσέλιδου 2"/>
          <p:cNvSpPr>
            <a:spLocks noGrp="1"/>
          </p:cNvSpPr>
          <p:nvPr>
            <p:ph type="ftr" sz="quarter" idx="11"/>
          </p:nvPr>
        </p:nvSpPr>
        <p:spPr/>
        <p:txBody>
          <a:bodyPr/>
          <a:lstStyle/>
          <a:p>
            <a:endParaRPr lang="el-GR">
              <a:solidFill>
                <a:prstClr val="black">
                  <a:tint val="75000"/>
                </a:prstClr>
              </a:solidFill>
            </a:endParaRPr>
          </a:p>
        </p:txBody>
      </p:sp>
      <p:sp>
        <p:nvSpPr>
          <p:cNvPr id="4" name="Θέση αριθμού διαφάνειας 3"/>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3839932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l-GR">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6986286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l-GR">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4061916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40968213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514390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899D78-4EAD-46EC-A87D-F2EAD0F8560E}" type="datetimeFigureOut">
              <a:rPr lang="el-GR" smtClean="0"/>
              <a:t>22/12/2025</a:t>
            </a:fld>
            <a:endParaRPr lang="el-G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399043-3432-4F6B-ACAB-58885F7B62A4}" type="slidenum">
              <a:rPr lang="el-GR" smtClean="0"/>
              <a:t>‹#›</a:t>
            </a:fld>
            <a:endParaRPr lang="el-GR"/>
          </a:p>
        </p:txBody>
      </p:sp>
    </p:spTree>
    <p:extLst>
      <p:ext uri="{BB962C8B-B14F-4D97-AF65-F5344CB8AC3E}">
        <p14:creationId xmlns:p14="http://schemas.microsoft.com/office/powerpoint/2010/main" val="2004973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solidFill>
                <a:prstClr val="black">
                  <a:tint val="75000"/>
                </a:prstClr>
              </a:solidFill>
            </a:endParaRP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63948337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solidFill>
                <a:prstClr val="black">
                  <a:tint val="75000"/>
                </a:prstClr>
              </a:solidFill>
            </a:endParaRP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69226945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weforum.org/stories/health-and-healthcare-systems/"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13.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jpeg"/></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3.xml"/><Relationship Id="rId4" Type="http://schemas.openxmlformats.org/officeDocument/2006/relationships/image" Target="../media/image70.png"/></Relationships>
</file>

<file path=ppt/slides/_rels/slide2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3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4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4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4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4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 Id="rId4" Type="http://schemas.openxmlformats.org/officeDocument/2006/relationships/image" Target="../media/image10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287648" y="365125"/>
            <a:ext cx="7616701" cy="1325563"/>
          </a:xfrm>
        </p:spPr>
        <p:txBody>
          <a:bodyPr>
            <a:normAutofit/>
          </a:bodyPr>
          <a:lstStyle/>
          <a:p>
            <a:pPr algn="ctr"/>
            <a:r>
              <a:rPr lang="el-GR" sz="3200" b="1" dirty="0"/>
              <a:t>ΚΑΡΔΙΑΓΓΕΙΑΚΗ ΥΓΕΙΑ ΚΑΙ </a:t>
            </a:r>
            <a:r>
              <a:rPr lang="en-US" sz="3200" b="1" dirty="0"/>
              <a:t/>
            </a:r>
            <a:br>
              <a:rPr lang="en-US" sz="3200" b="1" dirty="0"/>
            </a:br>
            <a:r>
              <a:rPr lang="el-GR" sz="3200" b="1" dirty="0"/>
              <a:t>ΜΙΚΡΩΒΙΩΜΑ ΟΡΓΑΝΙΣΜΟΥ</a:t>
            </a:r>
          </a:p>
        </p:txBody>
      </p:sp>
      <p:pic>
        <p:nvPicPr>
          <p:cNvPr id="5" name="Εικόνα 4"/>
          <p:cNvPicPr>
            <a:picLocks noChangeAspect="1"/>
          </p:cNvPicPr>
          <p:nvPr/>
        </p:nvPicPr>
        <p:blipFill>
          <a:blip r:embed="rId2"/>
          <a:stretch>
            <a:fillRect/>
          </a:stretch>
        </p:blipFill>
        <p:spPr>
          <a:xfrm>
            <a:off x="10584382" y="5874818"/>
            <a:ext cx="1607617" cy="983182"/>
          </a:xfrm>
          <a:prstGeom prst="rect">
            <a:avLst/>
          </a:prstGeom>
        </p:spPr>
      </p:pic>
      <p:sp>
        <p:nvSpPr>
          <p:cNvPr id="7" name="TextBox 6"/>
          <p:cNvSpPr txBox="1"/>
          <p:nvPr/>
        </p:nvSpPr>
        <p:spPr>
          <a:xfrm>
            <a:off x="0" y="6052843"/>
            <a:ext cx="4855221" cy="830997"/>
          </a:xfrm>
          <a:prstGeom prst="rect">
            <a:avLst/>
          </a:prstGeom>
          <a:noFill/>
        </p:spPr>
        <p:txBody>
          <a:bodyPr wrap="square" rtlCol="0">
            <a:spAutoFit/>
          </a:bodyPr>
          <a:lstStyle/>
          <a:p>
            <a:r>
              <a:rPr lang="el-GR" sz="1200"/>
              <a:t>ΥΠΟ: Δρ. ΓΕΩΡΓΙΟΣ Ι.ΜΠΕΛΛΟΣ </a:t>
            </a:r>
            <a:r>
              <a:rPr lang="en-US" sz="1200"/>
              <a:t>MD, PhD, MRCGP, MEPMA, MEURACT. </a:t>
            </a:r>
          </a:p>
          <a:p>
            <a:r>
              <a:rPr lang="el-GR" sz="1200"/>
              <a:t>ΕΚΠΑΙΔΕΥΤΗΣ ΜΙΚΡΟΒΙΩΜΑΤΟΣ</a:t>
            </a:r>
          </a:p>
          <a:p>
            <a:r>
              <a:rPr lang="el-GR" sz="1200"/>
              <a:t>Δ/ΝΤΗΣ-ΣΥΝΤΟΝΙΣΤΗΣ Κ.Υ ΚΟΡΩΠΙΟΥ ΑΤΤΙΚΗΣ,</a:t>
            </a:r>
          </a:p>
          <a:p>
            <a:r>
              <a:rPr lang="en-US" sz="1200"/>
              <a:t>E-mail: geobellos1010@yahoo.gr</a:t>
            </a:r>
            <a:endParaRPr lang="en-US" sz="1200" dirty="0"/>
          </a:p>
        </p:txBody>
      </p:sp>
      <p:sp>
        <p:nvSpPr>
          <p:cNvPr id="8" name="TextBox 7"/>
          <p:cNvSpPr txBox="1"/>
          <p:nvPr/>
        </p:nvSpPr>
        <p:spPr>
          <a:xfrm>
            <a:off x="3606800" y="5626100"/>
            <a:ext cx="4865560" cy="461665"/>
          </a:xfrm>
          <a:prstGeom prst="rect">
            <a:avLst/>
          </a:prstGeom>
          <a:noFill/>
        </p:spPr>
        <p:txBody>
          <a:bodyPr wrap="square" rtlCol="0">
            <a:spAutoFit/>
          </a:bodyPr>
          <a:lstStyle/>
          <a:p>
            <a:pPr algn="ctr"/>
            <a:r>
              <a:rPr lang="en-US" sz="1200" b="1" dirty="0" smtClean="0"/>
              <a:t>WEBINAR 22</a:t>
            </a:r>
            <a:r>
              <a:rPr lang="el-GR" sz="1200" b="1" dirty="0" smtClean="0"/>
              <a:t>/12/202</a:t>
            </a:r>
            <a:r>
              <a:rPr lang="en-US" sz="1200" b="1" dirty="0"/>
              <a:t>5</a:t>
            </a:r>
            <a:endParaRPr lang="el-GR" sz="1200" b="1" dirty="0"/>
          </a:p>
          <a:p>
            <a:pPr algn="ctr"/>
            <a:r>
              <a:rPr lang="en-US" sz="1200" dirty="0"/>
              <a:t>(a post-genomic current review presentation without</a:t>
            </a:r>
            <a:r>
              <a:rPr lang="el-GR" sz="1200" dirty="0"/>
              <a:t> </a:t>
            </a:r>
            <a:r>
              <a:rPr lang="en-US" sz="1200" dirty="0"/>
              <a:t>disclosures)</a:t>
            </a:r>
            <a:endParaRPr lang="el-GR" sz="1200" dirty="0"/>
          </a:p>
        </p:txBody>
      </p:sp>
      <p:pic>
        <p:nvPicPr>
          <p:cNvPr id="1026" name="Picture 2" descr="Gut microbiome pattern predicts future heart attack risk in coronary heart  disease patient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28144" y="1435100"/>
            <a:ext cx="7676205"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084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Θέση περιεχομένου 13"/>
          <p:cNvPicPr>
            <a:picLocks noGrp="1" noChangeAspect="1"/>
          </p:cNvPicPr>
          <p:nvPr>
            <p:ph idx="1"/>
          </p:nvPr>
        </p:nvPicPr>
        <p:blipFill>
          <a:blip r:embed="rId2"/>
          <a:stretch>
            <a:fillRect/>
          </a:stretch>
        </p:blipFill>
        <p:spPr>
          <a:xfrm>
            <a:off x="4863312" y="1"/>
            <a:ext cx="7328687" cy="3429000"/>
          </a:xfrm>
          <a:prstGeom prst="rect">
            <a:avLst/>
          </a:prstGeom>
        </p:spPr>
      </p:pic>
      <p:pic>
        <p:nvPicPr>
          <p:cNvPr id="16" name="Εικόνα 15"/>
          <p:cNvPicPr>
            <a:picLocks noChangeAspect="1"/>
          </p:cNvPicPr>
          <p:nvPr/>
        </p:nvPicPr>
        <p:blipFill>
          <a:blip r:embed="rId3"/>
          <a:stretch>
            <a:fillRect/>
          </a:stretch>
        </p:blipFill>
        <p:spPr>
          <a:xfrm>
            <a:off x="0" y="0"/>
            <a:ext cx="4863312" cy="6857999"/>
          </a:xfrm>
          <a:prstGeom prst="rect">
            <a:avLst/>
          </a:prstGeom>
        </p:spPr>
      </p:pic>
      <p:pic>
        <p:nvPicPr>
          <p:cNvPr id="3" name="Εικόνα 2" descr="Εικόνα που περιέχει κείμενο, στιγμιότυπο οθόνης, γραμμή, γράφημα&#10;&#10;Το περιεχόμενο που δημιουργείται από AI ενδέχεται να είναι εσφαλμένο.">
            <a:extLst>
              <a:ext uri="{FF2B5EF4-FFF2-40B4-BE49-F238E27FC236}">
                <a16:creationId xmlns="" xmlns:a16="http://schemas.microsoft.com/office/drawing/2014/main" id="{ED34D084-5C5C-8EF5-AF64-136866163F99}"/>
              </a:ext>
            </a:extLst>
          </p:cNvPr>
          <p:cNvPicPr>
            <a:picLocks noChangeAspect="1"/>
          </p:cNvPicPr>
          <p:nvPr/>
        </p:nvPicPr>
        <p:blipFill>
          <a:blip r:embed="rId4"/>
          <a:stretch>
            <a:fillRect/>
          </a:stretch>
        </p:blipFill>
        <p:spPr>
          <a:xfrm>
            <a:off x="6204030" y="3428999"/>
            <a:ext cx="5987969" cy="3429001"/>
          </a:xfrm>
          <a:prstGeom prst="rect">
            <a:avLst/>
          </a:prstGeom>
        </p:spPr>
      </p:pic>
      <p:sp>
        <p:nvSpPr>
          <p:cNvPr id="4" name="TextBox 3">
            <a:extLst>
              <a:ext uri="{FF2B5EF4-FFF2-40B4-BE49-F238E27FC236}">
                <a16:creationId xmlns="" xmlns:a16="http://schemas.microsoft.com/office/drawing/2014/main" id="{E708AE03-8827-105C-5020-A870E588707F}"/>
              </a:ext>
            </a:extLst>
          </p:cNvPr>
          <p:cNvSpPr txBox="1"/>
          <p:nvPr/>
        </p:nvSpPr>
        <p:spPr>
          <a:xfrm>
            <a:off x="4444678" y="3429000"/>
            <a:ext cx="1759352" cy="2800767"/>
          </a:xfrm>
          <a:prstGeom prst="rect">
            <a:avLst/>
          </a:prstGeom>
          <a:noFill/>
        </p:spPr>
        <p:txBody>
          <a:bodyPr wrap="square" rtlCol="0">
            <a:spAutoFit/>
          </a:bodyPr>
          <a:lstStyle/>
          <a:p>
            <a:r>
              <a:rPr lang="el-GR" sz="1600" b="1" dirty="0"/>
              <a:t>Οι προσπάθειες δημόσιας υγείας και οι πρόοδοι στην ιατρική, τη χειρουργική και την επείγουσα περίθαλψη έχουν συμβάλει στη μείωση των καρδιαγγειακών θανάτων.</a:t>
            </a:r>
            <a:endParaRPr lang="en-US" sz="1600" b="1" dirty="0"/>
          </a:p>
        </p:txBody>
      </p:sp>
    </p:spTree>
    <p:extLst>
      <p:ext uri="{BB962C8B-B14F-4D97-AF65-F5344CB8AC3E}">
        <p14:creationId xmlns:p14="http://schemas.microsoft.com/office/powerpoint/2010/main" val="1888284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13983" y="365125"/>
            <a:ext cx="10639817" cy="1325563"/>
          </a:xfrm>
        </p:spPr>
        <p:txBody>
          <a:bodyPr>
            <a:normAutofit/>
          </a:bodyPr>
          <a:lstStyle/>
          <a:p>
            <a:r>
              <a:rPr lang="en-US" sz="1000" dirty="0"/>
              <a:t>https://www.weforum.org</a:t>
            </a:r>
            <a:r>
              <a:rPr lang="en-US" sz="1000" dirty="0" smtClean="0"/>
              <a:t>/</a:t>
            </a:r>
            <a:br>
              <a:rPr lang="en-US" sz="1000" dirty="0" smtClean="0"/>
            </a:br>
            <a:r>
              <a:rPr lang="en-US" sz="1000" b="1" cap="all" dirty="0">
                <a:solidFill>
                  <a:srgbClr val="666666"/>
                </a:solidFill>
                <a:latin typeface="AkkuratLLWeb"/>
                <a:hlinkClick r:id="rId2"/>
              </a:rPr>
              <a:t>Health and Healthcare </a:t>
            </a:r>
            <a:r>
              <a:rPr lang="en-US" sz="1000" b="1" cap="all" dirty="0" smtClean="0">
                <a:solidFill>
                  <a:srgbClr val="666666"/>
                </a:solidFill>
                <a:latin typeface="AkkuratLLWeb"/>
                <a:hlinkClick r:id="rId2"/>
              </a:rPr>
              <a:t>Systems</a:t>
            </a:r>
            <a:r>
              <a:rPr lang="en-US" sz="1000" b="1" cap="all" dirty="0" smtClean="0">
                <a:solidFill>
                  <a:srgbClr val="666666"/>
                </a:solidFill>
                <a:latin typeface="AkkuratLLWeb"/>
              </a:rPr>
              <a:t/>
            </a:r>
            <a:br>
              <a:rPr lang="en-US" sz="1000" b="1" cap="all" dirty="0" smtClean="0">
                <a:solidFill>
                  <a:srgbClr val="666666"/>
                </a:solidFill>
                <a:latin typeface="AkkuratLLWeb"/>
              </a:rPr>
            </a:br>
            <a:r>
              <a:rPr lang="el-GR" sz="1000" b="1" dirty="0" smtClean="0">
                <a:solidFill>
                  <a:srgbClr val="000000"/>
                </a:solidFill>
                <a:latin typeface="AkkuratLLWeb"/>
              </a:rPr>
              <a:t>ΜΠΟΡΕΙ Η ΙΑΤΡΙΚΗ ΑΚΡΙΒΕΙΑΣ ΝΑ ΑΛΛΑΞΕΙ ΕΠΙΤΕΛΟΥΣ ΤΗΝ ΠΟΡΕΙΑ </a:t>
            </a:r>
            <a:r>
              <a:rPr lang="en-US" sz="1000" b="1" dirty="0" smtClean="0">
                <a:solidFill>
                  <a:srgbClr val="000000"/>
                </a:solidFill>
                <a:latin typeface="AkkuratLLWeb"/>
              </a:rPr>
              <a:t/>
            </a:r>
            <a:br>
              <a:rPr lang="en-US" sz="1000" b="1" dirty="0" smtClean="0">
                <a:solidFill>
                  <a:srgbClr val="000000"/>
                </a:solidFill>
                <a:latin typeface="AkkuratLLWeb"/>
              </a:rPr>
            </a:br>
            <a:r>
              <a:rPr lang="el-GR" sz="1000" b="1" dirty="0" smtClean="0">
                <a:solidFill>
                  <a:srgbClr val="000000"/>
                </a:solidFill>
                <a:latin typeface="AkkuratLLWeb"/>
              </a:rPr>
              <a:t>ΤΩΝ ΚΑΡΔΙΑΓΓΕΙΑΚΩΝ ΠΑΘΗΣΕΩΝ</a:t>
            </a:r>
            <a:r>
              <a:rPr lang="en-US" sz="1000" b="1" dirty="0">
                <a:solidFill>
                  <a:srgbClr val="000000"/>
                </a:solidFill>
                <a:latin typeface="AkkuratLLWeb"/>
              </a:rPr>
              <a:t>?</a:t>
            </a:r>
            <a:r>
              <a:rPr lang="en-US" sz="1000" b="1" dirty="0" smtClean="0">
                <a:solidFill>
                  <a:srgbClr val="000000"/>
                </a:solidFill>
                <a:latin typeface="AkkuratLLWeb"/>
              </a:rPr>
              <a:t/>
            </a:r>
            <a:br>
              <a:rPr lang="en-US" sz="1000" b="1" dirty="0" smtClean="0">
                <a:solidFill>
                  <a:srgbClr val="000000"/>
                </a:solidFill>
                <a:latin typeface="AkkuratLLWeb"/>
              </a:rPr>
            </a:br>
            <a:r>
              <a:rPr lang="en-US" sz="1000" dirty="0" smtClean="0"/>
              <a:t>Nov </a:t>
            </a:r>
            <a:r>
              <a:rPr lang="en-US" sz="1000" dirty="0"/>
              <a:t>14, 2025</a:t>
            </a:r>
            <a:endParaRPr lang="el-GR" sz="1000" dirty="0"/>
          </a:p>
        </p:txBody>
      </p:sp>
      <p:pic>
        <p:nvPicPr>
          <p:cNvPr id="4" name="Θέση περιεχομένου 3"/>
          <p:cNvPicPr>
            <a:picLocks noGrp="1" noChangeAspect="1"/>
          </p:cNvPicPr>
          <p:nvPr>
            <p:ph idx="1"/>
          </p:nvPr>
        </p:nvPicPr>
        <p:blipFill>
          <a:blip r:embed="rId3"/>
          <a:stretch>
            <a:fillRect/>
          </a:stretch>
        </p:blipFill>
        <p:spPr>
          <a:xfrm>
            <a:off x="1" y="1384419"/>
            <a:ext cx="5230026" cy="3074848"/>
          </a:xfrm>
          <a:prstGeom prst="rect">
            <a:avLst/>
          </a:prstGeom>
        </p:spPr>
      </p:pic>
      <p:sp>
        <p:nvSpPr>
          <p:cNvPr id="5" name="TextBox 4"/>
          <p:cNvSpPr txBox="1"/>
          <p:nvPr/>
        </p:nvSpPr>
        <p:spPr>
          <a:xfrm>
            <a:off x="0" y="4459267"/>
            <a:ext cx="12192000" cy="2431435"/>
          </a:xfrm>
          <a:prstGeom prst="rect">
            <a:avLst/>
          </a:prstGeom>
          <a:noFill/>
        </p:spPr>
        <p:txBody>
          <a:bodyPr wrap="square" rtlCol="0">
            <a:spAutoFit/>
          </a:bodyPr>
          <a:lstStyle/>
          <a:p>
            <a:r>
              <a:rPr lang="en-US" sz="1400" b="1" dirty="0"/>
              <a:t>Masanori </a:t>
            </a:r>
            <a:r>
              <a:rPr lang="en-US" sz="1400" b="1" dirty="0" err="1"/>
              <a:t>Aikawa</a:t>
            </a:r>
            <a:endParaRPr lang="en-US" sz="1400" b="1" dirty="0"/>
          </a:p>
          <a:p>
            <a:r>
              <a:rPr lang="en-US" sz="1400" b="1" dirty="0"/>
              <a:t>Professor of Medicine, Brigham and Women’s Hospital, Harvard Medical School</a:t>
            </a:r>
          </a:p>
          <a:p>
            <a:r>
              <a:rPr lang="el-GR" sz="1400" b="1" dirty="0"/>
              <a:t>Αυτό το άρθρο αποτελεί μέρος του:</a:t>
            </a:r>
          </a:p>
          <a:p>
            <a:r>
              <a:rPr lang="el-GR" sz="1400" b="1" dirty="0" smtClean="0"/>
              <a:t>Κέντρο</a:t>
            </a:r>
            <a:r>
              <a:rPr lang="el-GR" sz="1400" b="1" dirty="0"/>
              <a:t>υ</a:t>
            </a:r>
            <a:r>
              <a:rPr lang="el-GR" sz="1400" b="1" dirty="0" smtClean="0"/>
              <a:t> </a:t>
            </a:r>
            <a:r>
              <a:rPr lang="el-GR" sz="1400" b="1" dirty="0"/>
              <a:t>Υγείας και Υγειονομικής </a:t>
            </a:r>
            <a:r>
              <a:rPr lang="el-GR" sz="1400" b="1" dirty="0" smtClean="0"/>
              <a:t>Περίθαλψης</a:t>
            </a:r>
          </a:p>
          <a:p>
            <a:endParaRPr lang="el-GR" sz="1600" dirty="0"/>
          </a:p>
          <a:p>
            <a:endParaRPr lang="el-GR" sz="1600" dirty="0"/>
          </a:p>
          <a:p>
            <a:r>
              <a:rPr lang="el-GR" sz="1600" b="1" dirty="0"/>
              <a:t>Οι καρδιαγγειακές παθήσεις αποτελούν την κύρια αιτία θανάτου παγκοσμίως, παρά τις δεκαετίες προόδου στην πρόληψη και τη θεραπεία.</a:t>
            </a:r>
          </a:p>
          <a:p>
            <a:r>
              <a:rPr lang="el-GR" sz="1600" b="1" dirty="0"/>
              <a:t>Η βιολογική πολυπλοκότητα είναι ένας βασικός παράγοντας που διέπει την περιορισμένη πρόοδο στη μείωση του παγκόσμιου φορτίου των καρδιαγγειακών παθήσεων.</a:t>
            </a:r>
          </a:p>
          <a:p>
            <a:r>
              <a:rPr lang="el-GR" sz="1600" b="1" dirty="0"/>
              <a:t>Ο μετασχηματισμός της καρδιαγγειακής ιατρικής απαιτεί μια θεμελιώδη αλλαγή στην ανακάλυψη, την ανάπτυξη και τον έλεγχο φαρμάκων.</a:t>
            </a:r>
          </a:p>
        </p:txBody>
      </p:sp>
      <p:pic>
        <p:nvPicPr>
          <p:cNvPr id="6" name="Εικόνα 5"/>
          <p:cNvPicPr>
            <a:picLocks noChangeAspect="1"/>
          </p:cNvPicPr>
          <p:nvPr/>
        </p:nvPicPr>
        <p:blipFill>
          <a:blip r:embed="rId4"/>
          <a:stretch>
            <a:fillRect/>
          </a:stretch>
        </p:blipFill>
        <p:spPr>
          <a:xfrm>
            <a:off x="5990602" y="1"/>
            <a:ext cx="6201398" cy="3008120"/>
          </a:xfrm>
          <a:prstGeom prst="rect">
            <a:avLst/>
          </a:prstGeom>
        </p:spPr>
      </p:pic>
      <p:pic>
        <p:nvPicPr>
          <p:cNvPr id="3" name="Εικόνα 2"/>
          <p:cNvPicPr>
            <a:picLocks noChangeAspect="1"/>
          </p:cNvPicPr>
          <p:nvPr/>
        </p:nvPicPr>
        <p:blipFill>
          <a:blip r:embed="rId5"/>
          <a:stretch>
            <a:fillRect/>
          </a:stretch>
        </p:blipFill>
        <p:spPr>
          <a:xfrm>
            <a:off x="5990602" y="3008122"/>
            <a:ext cx="6201398" cy="2845748"/>
          </a:xfrm>
          <a:prstGeom prst="rect">
            <a:avLst/>
          </a:prstGeom>
        </p:spPr>
      </p:pic>
    </p:spTree>
    <p:extLst>
      <p:ext uri="{BB962C8B-B14F-4D97-AF65-F5344CB8AC3E}">
        <p14:creationId xmlns:p14="http://schemas.microsoft.com/office/powerpoint/2010/main" val="2131509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0362" t="24992" r="23988" b="9919"/>
          <a:stretch/>
        </p:blipFill>
        <p:spPr>
          <a:xfrm>
            <a:off x="-1" y="3606325"/>
            <a:ext cx="6101395" cy="3251674"/>
          </a:xfrm>
          <a:prstGeom prst="rect">
            <a:avLst/>
          </a:prstGeom>
        </p:spPr>
      </p:pic>
      <p:pic>
        <p:nvPicPr>
          <p:cNvPr id="5" name="Εικόνα 4"/>
          <p:cNvPicPr>
            <a:picLocks noChangeAspect="1"/>
          </p:cNvPicPr>
          <p:nvPr/>
        </p:nvPicPr>
        <p:blipFill>
          <a:blip r:embed="rId3"/>
          <a:stretch>
            <a:fillRect/>
          </a:stretch>
        </p:blipFill>
        <p:spPr>
          <a:xfrm>
            <a:off x="6538364" y="0"/>
            <a:ext cx="5653635" cy="6858000"/>
          </a:xfrm>
          <a:prstGeom prst="rect">
            <a:avLst/>
          </a:prstGeom>
        </p:spPr>
      </p:pic>
      <p:pic>
        <p:nvPicPr>
          <p:cNvPr id="6" name="Εικόνα 5"/>
          <p:cNvPicPr>
            <a:picLocks noChangeAspect="1"/>
          </p:cNvPicPr>
          <p:nvPr/>
        </p:nvPicPr>
        <p:blipFill>
          <a:blip r:embed="rId4"/>
          <a:stretch>
            <a:fillRect/>
          </a:stretch>
        </p:blipFill>
        <p:spPr>
          <a:xfrm>
            <a:off x="1" y="0"/>
            <a:ext cx="6538364" cy="3606325"/>
          </a:xfrm>
          <a:prstGeom prst="rect">
            <a:avLst/>
          </a:prstGeom>
        </p:spPr>
      </p:pic>
      <p:pic>
        <p:nvPicPr>
          <p:cNvPr id="8" name="Εικόνα 7"/>
          <p:cNvPicPr>
            <a:picLocks noChangeAspect="1"/>
          </p:cNvPicPr>
          <p:nvPr/>
        </p:nvPicPr>
        <p:blipFill>
          <a:blip r:embed="rId5"/>
          <a:stretch>
            <a:fillRect/>
          </a:stretch>
        </p:blipFill>
        <p:spPr>
          <a:xfrm>
            <a:off x="6101394" y="3147802"/>
            <a:ext cx="6090605" cy="3710198"/>
          </a:xfrm>
          <a:prstGeom prst="rect">
            <a:avLst/>
          </a:prstGeom>
        </p:spPr>
      </p:pic>
    </p:spTree>
    <p:extLst>
      <p:ext uri="{BB962C8B-B14F-4D97-AF65-F5344CB8AC3E}">
        <p14:creationId xmlns:p14="http://schemas.microsoft.com/office/powerpoint/2010/main" val="7745234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2296" y="0"/>
            <a:ext cx="4791455" cy="6857999"/>
          </a:xfrm>
          <a:prstGeom prst="rect">
            <a:avLst/>
          </a:prstGeom>
        </p:spPr>
      </p:pic>
      <p:pic>
        <p:nvPicPr>
          <p:cNvPr id="5" name="Picture 4"/>
          <p:cNvPicPr>
            <a:picLocks noChangeAspect="1"/>
          </p:cNvPicPr>
          <p:nvPr/>
        </p:nvPicPr>
        <p:blipFill>
          <a:blip r:embed="rId3"/>
          <a:stretch>
            <a:fillRect/>
          </a:stretch>
        </p:blipFill>
        <p:spPr>
          <a:xfrm>
            <a:off x="4873752" y="0"/>
            <a:ext cx="7318248" cy="6858000"/>
          </a:xfrm>
          <a:prstGeom prst="rect">
            <a:avLst/>
          </a:prstGeom>
        </p:spPr>
      </p:pic>
      <p:pic>
        <p:nvPicPr>
          <p:cNvPr id="3" name="Εικόνα 2"/>
          <p:cNvPicPr>
            <a:picLocks noChangeAspect="1"/>
          </p:cNvPicPr>
          <p:nvPr/>
        </p:nvPicPr>
        <p:blipFill>
          <a:blip r:embed="rId4"/>
          <a:stretch>
            <a:fillRect/>
          </a:stretch>
        </p:blipFill>
        <p:spPr>
          <a:xfrm>
            <a:off x="6460622" y="2055812"/>
            <a:ext cx="4221622" cy="3584411"/>
          </a:xfrm>
          <a:prstGeom prst="rect">
            <a:avLst/>
          </a:prstGeom>
        </p:spPr>
      </p:pic>
    </p:spTree>
    <p:extLst>
      <p:ext uri="{BB962C8B-B14F-4D97-AF65-F5344CB8AC3E}">
        <p14:creationId xmlns:p14="http://schemas.microsoft.com/office/powerpoint/2010/main" val="3509995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t="13749" r="22824" b="34216"/>
          <a:stretch/>
        </p:blipFill>
        <p:spPr>
          <a:xfrm>
            <a:off x="1" y="1"/>
            <a:ext cx="6154056" cy="2830285"/>
          </a:xfrm>
          <a:prstGeom prst="rect">
            <a:avLst/>
          </a:prstGeom>
        </p:spPr>
      </p:pic>
      <p:pic>
        <p:nvPicPr>
          <p:cNvPr id="5" name="Εικόνα 4"/>
          <p:cNvPicPr>
            <a:picLocks noChangeAspect="1"/>
          </p:cNvPicPr>
          <p:nvPr/>
        </p:nvPicPr>
        <p:blipFill rotWithShape="1">
          <a:blip r:embed="rId3"/>
          <a:srcRect l="20596" t="9703" r="22738" b="30829"/>
          <a:stretch/>
        </p:blipFill>
        <p:spPr>
          <a:xfrm>
            <a:off x="2" y="2830286"/>
            <a:ext cx="6154055" cy="4027714"/>
          </a:xfrm>
          <a:prstGeom prst="rect">
            <a:avLst/>
          </a:prstGeom>
        </p:spPr>
      </p:pic>
      <p:pic>
        <p:nvPicPr>
          <p:cNvPr id="6" name="Εικόνα 5"/>
          <p:cNvPicPr>
            <a:picLocks noChangeAspect="1"/>
          </p:cNvPicPr>
          <p:nvPr/>
        </p:nvPicPr>
        <p:blipFill>
          <a:blip r:embed="rId4"/>
          <a:stretch>
            <a:fillRect/>
          </a:stretch>
        </p:blipFill>
        <p:spPr>
          <a:xfrm>
            <a:off x="6154057" y="2"/>
            <a:ext cx="6037942" cy="6857998"/>
          </a:xfrm>
          <a:prstGeom prst="rect">
            <a:avLst/>
          </a:prstGeom>
        </p:spPr>
      </p:pic>
    </p:spTree>
    <p:extLst>
      <p:ext uri="{BB962C8B-B14F-4D97-AF65-F5344CB8AC3E}">
        <p14:creationId xmlns:p14="http://schemas.microsoft.com/office/powerpoint/2010/main" val="1183453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8508" t="19186" r="32416" b="2428"/>
          <a:stretch/>
        </p:blipFill>
        <p:spPr>
          <a:xfrm>
            <a:off x="1" y="0"/>
            <a:ext cx="5428342" cy="6858000"/>
          </a:xfrm>
          <a:prstGeom prst="rect">
            <a:avLst/>
          </a:prstGeom>
        </p:spPr>
      </p:pic>
      <p:pic>
        <p:nvPicPr>
          <p:cNvPr id="5" name="Εικόνα 4"/>
          <p:cNvPicPr>
            <a:picLocks noChangeAspect="1"/>
          </p:cNvPicPr>
          <p:nvPr/>
        </p:nvPicPr>
        <p:blipFill rotWithShape="1">
          <a:blip r:embed="rId3"/>
          <a:srcRect l="31785" t="15962" r="20357" b="9144"/>
          <a:stretch/>
        </p:blipFill>
        <p:spPr>
          <a:xfrm>
            <a:off x="5428342" y="0"/>
            <a:ext cx="6763657" cy="4007978"/>
          </a:xfrm>
          <a:prstGeom prst="rect">
            <a:avLst/>
          </a:prstGeom>
        </p:spPr>
      </p:pic>
      <p:pic>
        <p:nvPicPr>
          <p:cNvPr id="6" name="Εικόνα 5"/>
          <p:cNvPicPr>
            <a:picLocks noChangeAspect="1"/>
          </p:cNvPicPr>
          <p:nvPr/>
        </p:nvPicPr>
        <p:blipFill rotWithShape="1">
          <a:blip r:embed="rId4"/>
          <a:srcRect l="19167" t="17976" r="20476" b="10037"/>
          <a:stretch/>
        </p:blipFill>
        <p:spPr>
          <a:xfrm>
            <a:off x="5428341" y="4007978"/>
            <a:ext cx="6763658" cy="2850022"/>
          </a:xfrm>
          <a:prstGeom prst="rect">
            <a:avLst/>
          </a:prstGeom>
        </p:spPr>
      </p:pic>
    </p:spTree>
    <p:extLst>
      <p:ext uri="{BB962C8B-B14F-4D97-AF65-F5344CB8AC3E}">
        <p14:creationId xmlns:p14="http://schemas.microsoft.com/office/powerpoint/2010/main" val="1977971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8757" t="19549" r="29485" b="6388"/>
          <a:stretch/>
        </p:blipFill>
        <p:spPr>
          <a:xfrm>
            <a:off x="1" y="1690688"/>
            <a:ext cx="4315521" cy="5167311"/>
          </a:xfrm>
          <a:prstGeom prst="rect">
            <a:avLst/>
          </a:prstGeom>
        </p:spPr>
      </p:pic>
      <p:pic>
        <p:nvPicPr>
          <p:cNvPr id="5" name="Εικόνα 4"/>
          <p:cNvPicPr>
            <a:picLocks noChangeAspect="1"/>
          </p:cNvPicPr>
          <p:nvPr/>
        </p:nvPicPr>
        <p:blipFill rotWithShape="1">
          <a:blip r:embed="rId3"/>
          <a:srcRect l="18810" t="19316" r="19524" b="7131"/>
          <a:stretch/>
        </p:blipFill>
        <p:spPr>
          <a:xfrm>
            <a:off x="4315522" y="1"/>
            <a:ext cx="7876478" cy="6857998"/>
          </a:xfrm>
          <a:prstGeom prst="rect">
            <a:avLst/>
          </a:prstGeom>
        </p:spPr>
      </p:pic>
    </p:spTree>
    <p:extLst>
      <p:ext uri="{BB962C8B-B14F-4D97-AF65-F5344CB8AC3E}">
        <p14:creationId xmlns:p14="http://schemas.microsoft.com/office/powerpoint/2010/main" val="17717513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rotWithShape="1">
          <a:blip r:embed="rId2"/>
          <a:srcRect l="33534" t="22369" r="34261" b="4595"/>
          <a:stretch/>
        </p:blipFill>
        <p:spPr>
          <a:xfrm>
            <a:off x="0" y="0"/>
            <a:ext cx="4861932" cy="6857999"/>
          </a:xfrm>
          <a:prstGeom prst="rect">
            <a:avLst/>
          </a:prstGeom>
        </p:spPr>
      </p:pic>
      <p:pic>
        <p:nvPicPr>
          <p:cNvPr id="5" name="Εικόνα 4"/>
          <p:cNvPicPr>
            <a:picLocks noChangeAspect="1"/>
          </p:cNvPicPr>
          <p:nvPr/>
        </p:nvPicPr>
        <p:blipFill rotWithShape="1">
          <a:blip r:embed="rId3"/>
          <a:srcRect l="34847" t="16592" r="16860" b="4741"/>
          <a:stretch/>
        </p:blipFill>
        <p:spPr>
          <a:xfrm>
            <a:off x="4861932" y="1"/>
            <a:ext cx="7330068" cy="6857998"/>
          </a:xfrm>
          <a:prstGeom prst="rect">
            <a:avLst/>
          </a:prstGeom>
        </p:spPr>
      </p:pic>
    </p:spTree>
    <p:extLst>
      <p:ext uri="{BB962C8B-B14F-4D97-AF65-F5344CB8AC3E}">
        <p14:creationId xmlns:p14="http://schemas.microsoft.com/office/powerpoint/2010/main" val="16336941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rotWithShape="1">
          <a:blip r:embed="rId2"/>
          <a:srcRect l="34762" t="14680" r="16521"/>
          <a:stretch/>
        </p:blipFill>
        <p:spPr>
          <a:xfrm>
            <a:off x="1" y="0"/>
            <a:ext cx="5597911" cy="6857999"/>
          </a:xfrm>
          <a:prstGeom prst="rect">
            <a:avLst/>
          </a:prstGeom>
        </p:spPr>
      </p:pic>
      <p:pic>
        <p:nvPicPr>
          <p:cNvPr id="5" name="Εικόνα 4"/>
          <p:cNvPicPr>
            <a:picLocks noChangeAspect="1"/>
          </p:cNvPicPr>
          <p:nvPr/>
        </p:nvPicPr>
        <p:blipFill rotWithShape="1">
          <a:blip r:embed="rId3"/>
          <a:srcRect l="34663" t="24665" r="16952" b="618"/>
          <a:stretch/>
        </p:blipFill>
        <p:spPr>
          <a:xfrm>
            <a:off x="5597912" y="0"/>
            <a:ext cx="6594088" cy="6857999"/>
          </a:xfrm>
          <a:prstGeom prst="rect">
            <a:avLst/>
          </a:prstGeom>
        </p:spPr>
      </p:pic>
    </p:spTree>
    <p:extLst>
      <p:ext uri="{BB962C8B-B14F-4D97-AF65-F5344CB8AC3E}">
        <p14:creationId xmlns:p14="http://schemas.microsoft.com/office/powerpoint/2010/main" val="31841295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pigenetic regulation in cardiovascular disease: mechanisms and advances in  clinical trials | Signal Transduction and Targeted Therapy">
            <a:extLst>
              <a:ext uri="{FF2B5EF4-FFF2-40B4-BE49-F238E27FC236}">
                <a16:creationId xmlns="" xmlns:a16="http://schemas.microsoft.com/office/drawing/2014/main" id="{52BD2711-8CEB-201D-C21A-FAB36E1497D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34678" y="0"/>
            <a:ext cx="7576456" cy="6857999"/>
          </a:xfrm>
          <a:prstGeom prst="rect">
            <a:avLst/>
          </a:prstGeom>
          <a:noFill/>
          <a:extLst>
            <a:ext uri="{909E8E84-426E-40DD-AFC4-6F175D3DCCD1}">
              <a14:hiddenFill xmlns:a14="http://schemas.microsoft.com/office/drawing/2010/main">
                <a:solidFill>
                  <a:srgbClr val="FFFFFF"/>
                </a:solidFill>
              </a14:hiddenFill>
            </a:ext>
          </a:extLst>
        </p:spPr>
      </p:pic>
      <p:pic>
        <p:nvPicPr>
          <p:cNvPr id="5" name="Εικόνα 4" descr="Εικόνα που περιέχει κείμενο, στιγμιότυπο οθόνης, γραμματοσειρά, αριθμός&#10;&#10;Το περιεχόμενο που δημιουργείται από AI ενδέχεται να είναι εσφαλμένο.">
            <a:extLst>
              <a:ext uri="{FF2B5EF4-FFF2-40B4-BE49-F238E27FC236}">
                <a16:creationId xmlns="" xmlns:a16="http://schemas.microsoft.com/office/drawing/2014/main" id="{AABC65E7-73AA-BDE4-3150-8E8242F75B52}"/>
              </a:ext>
            </a:extLst>
          </p:cNvPr>
          <p:cNvPicPr>
            <a:picLocks noChangeAspect="1"/>
          </p:cNvPicPr>
          <p:nvPr/>
        </p:nvPicPr>
        <p:blipFill>
          <a:blip r:embed="rId3"/>
          <a:stretch>
            <a:fillRect/>
          </a:stretch>
        </p:blipFill>
        <p:spPr>
          <a:xfrm>
            <a:off x="80866" y="0"/>
            <a:ext cx="4453812" cy="6858000"/>
          </a:xfrm>
          <a:prstGeom prst="rect">
            <a:avLst/>
          </a:prstGeom>
        </p:spPr>
      </p:pic>
    </p:spTree>
    <p:extLst>
      <p:ext uri="{BB962C8B-B14F-4D97-AF65-F5344CB8AC3E}">
        <p14:creationId xmlns:p14="http://schemas.microsoft.com/office/powerpoint/2010/main" val="1789239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 y="1"/>
            <a:ext cx="5363569" cy="681486"/>
          </a:xfrm>
        </p:spPr>
        <p:txBody>
          <a:bodyPr>
            <a:normAutofit/>
          </a:bodyPr>
          <a:lstStyle/>
          <a:p>
            <a:pPr algn="ctr"/>
            <a:r>
              <a:rPr lang="el-GR" sz="1800" b="1" dirty="0"/>
              <a:t>ΜΙΚΡΟΒΙΩΜΑ ΚΑΙ ΤΟ ΔΙΚΟ ΤΟΥ </a:t>
            </a:r>
            <a:r>
              <a:rPr lang="en-US" sz="1800" b="1" dirty="0"/>
              <a:t>METABOLOME(TO 60% TOY </a:t>
            </a:r>
            <a:r>
              <a:rPr lang="el-GR" sz="1800" b="1" dirty="0"/>
              <a:t>ΣΥΝΟΛΙΚΟΥ)</a:t>
            </a:r>
            <a:r>
              <a:rPr lang="en-US" sz="1800" b="1" dirty="0"/>
              <a:t> </a:t>
            </a:r>
            <a:r>
              <a:rPr lang="el-GR" sz="1800" b="1" dirty="0"/>
              <a:t>ΤΟΥ ΚΑΡΔΙΟΜΕΤΑΒΟΛΙΚΟΥ ΦΑΣΜΑΤΟΣ</a:t>
            </a:r>
            <a:endParaRPr lang="en-US" sz="1800" b="1" dirty="0"/>
          </a:p>
        </p:txBody>
      </p:sp>
      <p:sp>
        <p:nvSpPr>
          <p:cNvPr id="3" name="Έλλειψη 2"/>
          <p:cNvSpPr/>
          <p:nvPr/>
        </p:nvSpPr>
        <p:spPr>
          <a:xfrm>
            <a:off x="6016752" y="493776"/>
            <a:ext cx="713232" cy="7589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Έλλειψη 4"/>
          <p:cNvSpPr/>
          <p:nvPr/>
        </p:nvSpPr>
        <p:spPr>
          <a:xfrm>
            <a:off x="11283696" y="4389120"/>
            <a:ext cx="722376" cy="8046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Θέση περιεχομένου 7">
            <a:extLst>
              <a:ext uri="{FF2B5EF4-FFF2-40B4-BE49-F238E27FC236}">
                <a16:creationId xmlns="" xmlns:a16="http://schemas.microsoft.com/office/drawing/2014/main" id="{551743BA-AEF3-E132-22AB-AEA7ECD6CCB6}"/>
              </a:ext>
            </a:extLst>
          </p:cNvPr>
          <p:cNvSpPr>
            <a:spLocks noGrp="1"/>
          </p:cNvSpPr>
          <p:nvPr>
            <p:ph idx="1"/>
          </p:nvPr>
        </p:nvSpPr>
        <p:spPr/>
        <p:txBody>
          <a:bodyPr/>
          <a:lstStyle/>
          <a:p>
            <a:endParaRPr lang="en-US" dirty="0"/>
          </a:p>
        </p:txBody>
      </p:sp>
      <p:pic>
        <p:nvPicPr>
          <p:cNvPr id="10" name="Εικόνα 9" descr="Εικόνα που περιέχει κείμενο, στιγμιότυπο οθόνης, γραμματοσειρά, έγγραφο&#10;&#10;Το περιεχόμενο που δημιουργείται από AI ενδέχεται να είναι εσφαλμένο.">
            <a:extLst>
              <a:ext uri="{FF2B5EF4-FFF2-40B4-BE49-F238E27FC236}">
                <a16:creationId xmlns="" xmlns:a16="http://schemas.microsoft.com/office/drawing/2014/main" id="{C47EDFCF-A31D-3947-A03A-FD9CE19FED99}"/>
              </a:ext>
            </a:extLst>
          </p:cNvPr>
          <p:cNvPicPr>
            <a:picLocks noChangeAspect="1"/>
          </p:cNvPicPr>
          <p:nvPr/>
        </p:nvPicPr>
        <p:blipFill>
          <a:blip r:embed="rId2"/>
          <a:stretch>
            <a:fillRect/>
          </a:stretch>
        </p:blipFill>
        <p:spPr>
          <a:xfrm>
            <a:off x="0" y="681037"/>
            <a:ext cx="5363569" cy="6176963"/>
          </a:xfrm>
          <a:prstGeom prst="rect">
            <a:avLst/>
          </a:prstGeom>
        </p:spPr>
      </p:pic>
      <p:pic>
        <p:nvPicPr>
          <p:cNvPr id="12" name="Εικόνα 11" descr="Εικόνα που περιέχει κείμενο, στιγμιότυπο οθόνης, διάγραμμα, γραμμή&#10;&#10;Το περιεχόμενο που δημιουργείται από AI ενδέχεται να είναι εσφαλμένο.">
            <a:extLst>
              <a:ext uri="{FF2B5EF4-FFF2-40B4-BE49-F238E27FC236}">
                <a16:creationId xmlns="" xmlns:a16="http://schemas.microsoft.com/office/drawing/2014/main" id="{79AB77D7-4C4D-5AC3-D9EC-1BE4CEF18AF6}"/>
              </a:ext>
            </a:extLst>
          </p:cNvPr>
          <p:cNvPicPr>
            <a:picLocks noChangeAspect="1"/>
          </p:cNvPicPr>
          <p:nvPr/>
        </p:nvPicPr>
        <p:blipFill>
          <a:blip r:embed="rId3"/>
          <a:stretch>
            <a:fillRect/>
          </a:stretch>
        </p:blipFill>
        <p:spPr>
          <a:xfrm>
            <a:off x="5439747" y="0"/>
            <a:ext cx="6671388" cy="6858000"/>
          </a:xfrm>
          <a:prstGeom prst="rect">
            <a:avLst/>
          </a:prstGeom>
        </p:spPr>
      </p:pic>
    </p:spTree>
    <p:extLst>
      <p:ext uri="{BB962C8B-B14F-4D97-AF65-F5344CB8AC3E}">
        <p14:creationId xmlns:p14="http://schemas.microsoft.com/office/powerpoint/2010/main" val="2870886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rotWithShape="1">
          <a:blip r:embed="rId2"/>
          <a:srcRect l="32714" t="27494" r="32623" b="8182"/>
          <a:stretch/>
        </p:blipFill>
        <p:spPr>
          <a:xfrm>
            <a:off x="1" y="0"/>
            <a:ext cx="5006897" cy="6858000"/>
          </a:xfrm>
          <a:prstGeom prst="rect">
            <a:avLst/>
          </a:prstGeom>
        </p:spPr>
      </p:pic>
      <p:pic>
        <p:nvPicPr>
          <p:cNvPr id="5" name="Εικόνα 4"/>
          <p:cNvPicPr>
            <a:picLocks noChangeAspect="1"/>
          </p:cNvPicPr>
          <p:nvPr/>
        </p:nvPicPr>
        <p:blipFill rotWithShape="1">
          <a:blip r:embed="rId3"/>
          <a:srcRect l="28353" t="28099" r="28384" b="7833"/>
          <a:stretch/>
        </p:blipFill>
        <p:spPr>
          <a:xfrm>
            <a:off x="5006898" y="0"/>
            <a:ext cx="7185102" cy="3389971"/>
          </a:xfrm>
          <a:prstGeom prst="rect">
            <a:avLst/>
          </a:prstGeom>
        </p:spPr>
      </p:pic>
      <p:pic>
        <p:nvPicPr>
          <p:cNvPr id="6" name="Εικόνα 5"/>
          <p:cNvPicPr>
            <a:picLocks noChangeAspect="1"/>
          </p:cNvPicPr>
          <p:nvPr/>
        </p:nvPicPr>
        <p:blipFill rotWithShape="1">
          <a:blip r:embed="rId4"/>
          <a:srcRect l="32470" t="36688" r="32591" b="16936"/>
          <a:stretch/>
        </p:blipFill>
        <p:spPr>
          <a:xfrm>
            <a:off x="5006898" y="3389970"/>
            <a:ext cx="7185102" cy="3468029"/>
          </a:xfrm>
          <a:prstGeom prst="rect">
            <a:avLst/>
          </a:prstGeom>
        </p:spPr>
      </p:pic>
    </p:spTree>
    <p:extLst>
      <p:ext uri="{BB962C8B-B14F-4D97-AF65-F5344CB8AC3E}">
        <p14:creationId xmlns:p14="http://schemas.microsoft.com/office/powerpoint/2010/main" val="1073969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5729467" cy="6858000"/>
          </a:xfrm>
          <a:prstGeom prst="rect">
            <a:avLst/>
          </a:prstGeom>
        </p:spPr>
      </p:pic>
      <p:pic>
        <p:nvPicPr>
          <p:cNvPr id="2" name="Εικόνα 1">
            <a:extLst>
              <a:ext uri="{FF2B5EF4-FFF2-40B4-BE49-F238E27FC236}">
                <a16:creationId xmlns="" xmlns:a16="http://schemas.microsoft.com/office/drawing/2014/main" id="{5EBFA0D7-6D47-1CAC-FB16-8F74244306E5}"/>
              </a:ext>
            </a:extLst>
          </p:cNvPr>
          <p:cNvPicPr>
            <a:picLocks noChangeAspect="1"/>
          </p:cNvPicPr>
          <p:nvPr/>
        </p:nvPicPr>
        <p:blipFill>
          <a:blip r:embed="rId3"/>
          <a:stretch>
            <a:fillRect/>
          </a:stretch>
        </p:blipFill>
        <p:spPr>
          <a:xfrm>
            <a:off x="5729467" y="0"/>
            <a:ext cx="6462533" cy="6858000"/>
          </a:xfrm>
          <a:prstGeom prst="rect">
            <a:avLst/>
          </a:prstGeom>
        </p:spPr>
      </p:pic>
    </p:spTree>
    <p:extLst>
      <p:ext uri="{BB962C8B-B14F-4D97-AF65-F5344CB8AC3E}">
        <p14:creationId xmlns:p14="http://schemas.microsoft.com/office/powerpoint/2010/main" val="630529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41074" t="18483" r="26394" b="3410"/>
          <a:stretch/>
        </p:blipFill>
        <p:spPr>
          <a:xfrm>
            <a:off x="0" y="0"/>
            <a:ext cx="4604368" cy="6857999"/>
          </a:xfrm>
          <a:prstGeom prst="rect">
            <a:avLst/>
          </a:prstGeom>
        </p:spPr>
      </p:pic>
      <p:pic>
        <p:nvPicPr>
          <p:cNvPr id="5" name="Εικόνα 4"/>
          <p:cNvPicPr>
            <a:picLocks noChangeAspect="1"/>
          </p:cNvPicPr>
          <p:nvPr/>
        </p:nvPicPr>
        <p:blipFill rotWithShape="1">
          <a:blip r:embed="rId3"/>
          <a:srcRect l="41394" t="28859" r="26879" b="16155"/>
          <a:stretch/>
        </p:blipFill>
        <p:spPr>
          <a:xfrm>
            <a:off x="5340742" y="1"/>
            <a:ext cx="6851257" cy="6858000"/>
          </a:xfrm>
          <a:prstGeom prst="rect">
            <a:avLst/>
          </a:prstGeom>
        </p:spPr>
      </p:pic>
    </p:spTree>
    <p:extLst>
      <p:ext uri="{BB962C8B-B14F-4D97-AF65-F5344CB8AC3E}">
        <p14:creationId xmlns:p14="http://schemas.microsoft.com/office/powerpoint/2010/main" val="3700831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36471" t="7513" r="22523" b="4713"/>
          <a:stretch/>
        </p:blipFill>
        <p:spPr>
          <a:xfrm>
            <a:off x="0" y="0"/>
            <a:ext cx="4798577" cy="6858000"/>
          </a:xfrm>
          <a:prstGeom prst="rect">
            <a:avLst/>
          </a:prstGeom>
        </p:spPr>
      </p:pic>
      <p:sp>
        <p:nvSpPr>
          <p:cNvPr id="5" name="Ορθογώνιο 4"/>
          <p:cNvSpPr/>
          <p:nvPr/>
        </p:nvSpPr>
        <p:spPr>
          <a:xfrm>
            <a:off x="4798577" y="4567926"/>
            <a:ext cx="7393423" cy="2246769"/>
          </a:xfrm>
          <a:prstGeom prst="rect">
            <a:avLst/>
          </a:prstGeom>
          <a:solidFill>
            <a:srgbClr val="92D050"/>
          </a:solidFill>
        </p:spPr>
        <p:txBody>
          <a:bodyPr wrap="square">
            <a:spAutoFit/>
          </a:bodyPr>
          <a:lstStyle/>
          <a:p>
            <a:pPr>
              <a:defRPr/>
            </a:pPr>
            <a:r>
              <a:rPr lang="el-GR" sz="1400" b="1" dirty="0">
                <a:solidFill>
                  <a:prstClr val="black"/>
                </a:solidFill>
              </a:rPr>
              <a:t>Τώρα έχουμε μεγαλύτερη κατανόηση του ενδοθηλίου/</a:t>
            </a:r>
          </a:p>
          <a:p>
            <a:pPr>
              <a:defRPr/>
            </a:pPr>
            <a:r>
              <a:rPr lang="el-GR" sz="1400" b="1" dirty="0">
                <a:solidFill>
                  <a:prstClr val="black"/>
                </a:solidFill>
              </a:rPr>
              <a:t>Η λειτουργία του </a:t>
            </a:r>
            <a:r>
              <a:rPr lang="el-GR" sz="1400" b="1" dirty="0" err="1">
                <a:solidFill>
                  <a:prstClr val="black"/>
                </a:solidFill>
              </a:rPr>
              <a:t>γλυκοκάλυκα</a:t>
            </a:r>
            <a:r>
              <a:rPr lang="el-GR" sz="1400" b="1" dirty="0">
                <a:solidFill>
                  <a:prstClr val="black"/>
                </a:solidFill>
              </a:rPr>
              <a:t> και ο τρόπος με τον οποίο η ενδοθηλιακή βλάβη συνδέεται με τον σχηματισμό και τη λύση του θρόμβου, και αυτά τα νέα ευρήματα υποδηλώνουν έντονα ότι οι </a:t>
            </a:r>
            <a:r>
              <a:rPr lang="el-GR" sz="1400" b="1" dirty="0" err="1">
                <a:solidFill>
                  <a:prstClr val="black"/>
                </a:solidFill>
              </a:rPr>
              <a:t>Rokitansky</a:t>
            </a:r>
            <a:r>
              <a:rPr lang="el-GR" sz="1400" b="1" dirty="0">
                <a:solidFill>
                  <a:prstClr val="black"/>
                </a:solidFill>
              </a:rPr>
              <a:t>, </a:t>
            </a:r>
            <a:r>
              <a:rPr lang="el-GR" sz="1400" b="1" dirty="0" err="1">
                <a:solidFill>
                  <a:prstClr val="black"/>
                </a:solidFill>
              </a:rPr>
              <a:t>Duguid</a:t>
            </a:r>
            <a:r>
              <a:rPr lang="el-GR" sz="1400" b="1" dirty="0">
                <a:solidFill>
                  <a:prstClr val="black"/>
                </a:solidFill>
              </a:rPr>
              <a:t>, </a:t>
            </a:r>
            <a:r>
              <a:rPr lang="el-GR" sz="1400" b="1" dirty="0" err="1">
                <a:solidFill>
                  <a:prstClr val="black"/>
                </a:solidFill>
              </a:rPr>
              <a:t>Ross</a:t>
            </a:r>
            <a:r>
              <a:rPr lang="el-GR" sz="1400" b="1" dirty="0">
                <a:solidFill>
                  <a:prstClr val="black"/>
                </a:solidFill>
              </a:rPr>
              <a:t> και </a:t>
            </a:r>
            <a:r>
              <a:rPr lang="el-GR" sz="1400" b="1" dirty="0" err="1">
                <a:solidFill>
                  <a:prstClr val="black"/>
                </a:solidFill>
              </a:rPr>
              <a:t>Elspeth</a:t>
            </a:r>
            <a:r>
              <a:rPr lang="el-GR" sz="1400" b="1" dirty="0">
                <a:solidFill>
                  <a:prstClr val="black"/>
                </a:solidFill>
              </a:rPr>
              <a:t> </a:t>
            </a:r>
            <a:r>
              <a:rPr lang="el-GR" sz="1400" b="1" dirty="0" err="1">
                <a:solidFill>
                  <a:prstClr val="black"/>
                </a:solidFill>
              </a:rPr>
              <a:t>Smith</a:t>
            </a:r>
            <a:r>
              <a:rPr lang="el-GR" sz="1400" b="1" dirty="0">
                <a:solidFill>
                  <a:prstClr val="black"/>
                </a:solidFill>
              </a:rPr>
              <a:t> και άλλοι, μπορεί να ήταν σωστοί.</a:t>
            </a:r>
          </a:p>
          <a:p>
            <a:pPr>
              <a:defRPr/>
            </a:pPr>
            <a:r>
              <a:rPr lang="el-GR" sz="1400" b="1" dirty="0">
                <a:solidFill>
                  <a:prstClr val="black"/>
                </a:solidFill>
              </a:rPr>
              <a:t>Έτσι, ενώ αυτό το άρθρο έχει τίτλο «Αξιολόγηση καρδιαγγειακών παθήσεων: κοιτάζοντας πέρα ​​από τη χοληστερόλη», ίσως ήταν πιο ακριβές να το ονομάσουμε</a:t>
            </a:r>
          </a:p>
          <a:p>
            <a:pPr>
              <a:defRPr/>
            </a:pPr>
            <a:r>
              <a:rPr lang="el-GR" sz="1400" b="1" dirty="0">
                <a:solidFill>
                  <a:prstClr val="black"/>
                </a:solidFill>
              </a:rPr>
              <a:t>«Αξιολόγηση καρδιαγγειακών παθήσεων, κοιτάζοντας </a:t>
            </a:r>
            <a:r>
              <a:rPr lang="el-GR" sz="1400" b="1" u="sng" dirty="0">
                <a:solidFill>
                  <a:prstClr val="black"/>
                </a:solidFill>
              </a:rPr>
              <a:t>πριν</a:t>
            </a:r>
            <a:r>
              <a:rPr lang="el-GR" sz="1400" b="1" dirty="0">
                <a:solidFill>
                  <a:prstClr val="black"/>
                </a:solidFill>
              </a:rPr>
              <a:t> από τη χοληστερόλη», επειδή η </a:t>
            </a:r>
            <a:r>
              <a:rPr lang="el-GR" sz="1400" b="1" u="sng" dirty="0" err="1">
                <a:solidFill>
                  <a:prstClr val="black"/>
                </a:solidFill>
              </a:rPr>
              <a:t>θρομβογόνος</a:t>
            </a:r>
            <a:r>
              <a:rPr lang="el-GR" sz="1400" b="1" u="sng" dirty="0">
                <a:solidFill>
                  <a:prstClr val="black"/>
                </a:solidFill>
              </a:rPr>
              <a:t> υπόθεση προηγείται της υπόθεσης της χοληστερόλης για πολλά χρόνια</a:t>
            </a:r>
            <a:r>
              <a:rPr lang="el-GR" sz="1400" b="1" dirty="0">
                <a:solidFill>
                  <a:prstClr val="black"/>
                </a:solidFill>
              </a:rPr>
              <a:t>.</a:t>
            </a:r>
          </a:p>
          <a:p>
            <a:pPr>
              <a:defRPr/>
            </a:pPr>
            <a:r>
              <a:rPr lang="el-GR" sz="1400" b="1" dirty="0">
                <a:solidFill>
                  <a:prstClr val="black"/>
                </a:solidFill>
              </a:rPr>
              <a:t>Είναι συναρπαστικό το γεγονός ότι η πρόσφατη έρευνα παρέχει τώρα μια αυξανόμενη βάση στοιχείων.</a:t>
            </a:r>
          </a:p>
        </p:txBody>
      </p:sp>
      <p:pic>
        <p:nvPicPr>
          <p:cNvPr id="7" name="Εικόνα 6"/>
          <p:cNvPicPr>
            <a:picLocks noChangeAspect="1"/>
          </p:cNvPicPr>
          <p:nvPr/>
        </p:nvPicPr>
        <p:blipFill>
          <a:blip r:embed="rId3"/>
          <a:stretch>
            <a:fillRect/>
          </a:stretch>
        </p:blipFill>
        <p:spPr>
          <a:xfrm>
            <a:off x="4798577" y="1561763"/>
            <a:ext cx="5106074" cy="2125051"/>
          </a:xfrm>
          <a:prstGeom prst="rect">
            <a:avLst/>
          </a:prstGeom>
        </p:spPr>
      </p:pic>
      <p:sp>
        <p:nvSpPr>
          <p:cNvPr id="8" name="TextBox 7"/>
          <p:cNvSpPr txBox="1"/>
          <p:nvPr/>
        </p:nvSpPr>
        <p:spPr>
          <a:xfrm>
            <a:off x="4798577" y="3706152"/>
            <a:ext cx="5097982" cy="861774"/>
          </a:xfrm>
          <a:prstGeom prst="rect">
            <a:avLst/>
          </a:prstGeom>
          <a:noFill/>
        </p:spPr>
        <p:txBody>
          <a:bodyPr wrap="square" rtlCol="0">
            <a:spAutoFit/>
          </a:bodyPr>
          <a:lstStyle/>
          <a:p>
            <a:pPr>
              <a:defRPr/>
            </a:pPr>
            <a:r>
              <a:rPr lang="el-GR" sz="1000" b="1" dirty="0">
                <a:solidFill>
                  <a:prstClr val="black"/>
                </a:solidFill>
              </a:rPr>
              <a:t>Ο ΓΛΥΚΟΚΑΛΥΚΑΣ.</a:t>
            </a:r>
          </a:p>
          <a:p>
            <a:pPr>
              <a:defRPr/>
            </a:pPr>
            <a:r>
              <a:rPr lang="el-GR" sz="1000" b="1" dirty="0">
                <a:solidFill>
                  <a:prstClr val="black"/>
                </a:solidFill>
              </a:rPr>
              <a:t>Αυτό το γράφημα δείχνει τη δομή του </a:t>
            </a:r>
            <a:r>
              <a:rPr lang="el-GR" sz="1000" b="1" dirty="0" err="1">
                <a:solidFill>
                  <a:prstClr val="black"/>
                </a:solidFill>
              </a:rPr>
              <a:t>γλυκοκάλυκα</a:t>
            </a:r>
            <a:r>
              <a:rPr lang="el-GR" sz="1000" b="1" dirty="0">
                <a:solidFill>
                  <a:prstClr val="black"/>
                </a:solidFill>
              </a:rPr>
              <a:t>, ο οποίος προεξέχει από τα ενδοθηλιακά κύτταρα σε όλα τα αιμοφόρα αγγεία και δημιουργεί ένα προστατευτικό και αντιπηκτικό στρώμα «</a:t>
            </a:r>
            <a:r>
              <a:rPr lang="el-GR" sz="1000" b="1" dirty="0" err="1">
                <a:solidFill>
                  <a:prstClr val="black"/>
                </a:solidFill>
              </a:rPr>
              <a:t>τζελ</a:t>
            </a:r>
            <a:r>
              <a:rPr lang="el-GR" sz="1000" b="1" dirty="0">
                <a:solidFill>
                  <a:prstClr val="black"/>
                </a:solidFill>
              </a:rPr>
              <a:t>».</a:t>
            </a:r>
          </a:p>
          <a:p>
            <a:pPr>
              <a:defRPr/>
            </a:pPr>
            <a:r>
              <a:rPr lang="el-GR" sz="1000" b="1" dirty="0">
                <a:solidFill>
                  <a:prstClr val="black"/>
                </a:solidFill>
              </a:rPr>
              <a:t>Κατασκευάζεται από συνδυασμένα μόρια γλυκόζης και διάφορες πρωτεΐνες.</a:t>
            </a:r>
          </a:p>
        </p:txBody>
      </p:sp>
    </p:spTree>
    <p:extLst>
      <p:ext uri="{BB962C8B-B14F-4D97-AF65-F5344CB8AC3E}">
        <p14:creationId xmlns:p14="http://schemas.microsoft.com/office/powerpoint/2010/main" val="90476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1"/>
            <a:ext cx="12192000" cy="882869"/>
          </a:xfrm>
        </p:spPr>
        <p:txBody>
          <a:bodyPr>
            <a:normAutofit/>
          </a:bodyPr>
          <a:lstStyle/>
          <a:p>
            <a:pPr algn="ctr"/>
            <a:r>
              <a:rPr lang="el-GR" sz="2200" b="1" dirty="0" smtClean="0"/>
              <a:t>ΣΥΓΧΡΟΝΗ </a:t>
            </a:r>
            <a:r>
              <a:rPr lang="el-GR" sz="2200" b="1" dirty="0"/>
              <a:t>ΑΝΑΣΚΟΠΙΣΗ ΠΕΡΙ ΕΝΑΡΞΗΣ ΤΗΣ ΣΤΕΦΑΝΙΑΙΑΣ ΝΟΣΟΥ ΑΠΟ ΠΟΛΥ ΜΙΚΡΑΣ ΗΛΙΚΙΑΣ </a:t>
            </a:r>
            <a:br>
              <a:rPr lang="el-GR" sz="2200" b="1" dirty="0"/>
            </a:br>
            <a:r>
              <a:rPr lang="en-US" sz="2000" b="1" dirty="0"/>
              <a:t>(dormant or transient </a:t>
            </a:r>
            <a:r>
              <a:rPr lang="en-US" sz="2000" b="1" dirty="0" err="1"/>
              <a:t>microrganisms</a:t>
            </a:r>
            <a:r>
              <a:rPr lang="en-US" sz="2000" b="1" dirty="0"/>
              <a:t> </a:t>
            </a:r>
            <a:r>
              <a:rPr lang="el-GR" sz="2000" b="1" dirty="0"/>
              <a:t>και τμήματα αυτών)</a:t>
            </a:r>
          </a:p>
        </p:txBody>
      </p:sp>
      <p:pic>
        <p:nvPicPr>
          <p:cNvPr id="325634" name="Picture 2"/>
          <p:cNvPicPr>
            <a:picLocks noGrp="1" noChangeAspect="1" noChangeArrowheads="1"/>
          </p:cNvPicPr>
          <p:nvPr>
            <p:ph idx="1"/>
          </p:nvPr>
        </p:nvPicPr>
        <p:blipFill>
          <a:blip r:embed="rId2" cstate="print"/>
          <a:srcRect l="14735" t="14566" r="15991" b="7537"/>
          <a:stretch>
            <a:fillRect/>
          </a:stretch>
        </p:blipFill>
        <p:spPr bwMode="auto">
          <a:xfrm>
            <a:off x="0" y="882870"/>
            <a:ext cx="5439103" cy="5975130"/>
          </a:xfrm>
          <a:prstGeom prst="rect">
            <a:avLst/>
          </a:prstGeom>
          <a:noFill/>
          <a:ln w="9525">
            <a:noFill/>
            <a:miter lim="800000"/>
            <a:headEnd/>
            <a:tailEnd/>
          </a:ln>
          <a:effectLst/>
        </p:spPr>
      </p:pic>
      <p:pic>
        <p:nvPicPr>
          <p:cNvPr id="325635" name="Picture 3"/>
          <p:cNvPicPr>
            <a:picLocks noChangeAspect="1" noChangeArrowheads="1"/>
          </p:cNvPicPr>
          <p:nvPr/>
        </p:nvPicPr>
        <p:blipFill>
          <a:blip r:embed="rId3" cstate="print"/>
          <a:srcRect l="4267" t="26805" r="4828" b="17107"/>
          <a:stretch>
            <a:fillRect/>
          </a:stretch>
        </p:blipFill>
        <p:spPr bwMode="auto">
          <a:xfrm>
            <a:off x="5470634" y="1655378"/>
            <a:ext cx="6132787" cy="5202621"/>
          </a:xfrm>
          <a:prstGeom prst="rect">
            <a:avLst/>
          </a:prstGeom>
          <a:noFill/>
          <a:ln w="9525">
            <a:noFill/>
            <a:miter lim="800000"/>
            <a:headEnd/>
            <a:tailEnd/>
          </a:ln>
          <a:effectLst/>
        </p:spPr>
      </p:pic>
      <p:sp>
        <p:nvSpPr>
          <p:cNvPr id="3" name="Έλλειψη 2"/>
          <p:cNvSpPr/>
          <p:nvPr/>
        </p:nvSpPr>
        <p:spPr>
          <a:xfrm>
            <a:off x="2306230" y="2257678"/>
            <a:ext cx="1731696" cy="30749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Tree>
    <p:extLst>
      <p:ext uri="{BB962C8B-B14F-4D97-AF65-F5344CB8AC3E}">
        <p14:creationId xmlns:p14="http://schemas.microsoft.com/office/powerpoint/2010/main" val="2057154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730E6233-9892-BB9D-BCC7-5743A372E014}"/>
              </a:ext>
            </a:extLst>
          </p:cNvPr>
          <p:cNvSpPr>
            <a:spLocks noGrp="1"/>
          </p:cNvSpPr>
          <p:nvPr>
            <p:ph type="title"/>
          </p:nvPr>
        </p:nvSpPr>
        <p:spPr/>
        <p:txBody>
          <a:bodyPr/>
          <a:lstStyle/>
          <a:p>
            <a:endParaRPr lang="en-US"/>
          </a:p>
        </p:txBody>
      </p:sp>
      <p:pic>
        <p:nvPicPr>
          <p:cNvPr id="5" name="Θέση περιεχομένου 4" descr="Εικόνα που περιέχει κείμενο, στιγμιότυπο οθόνης, γραμματοσειρά, έγγραφο&#10;&#10;Το περιεχόμενο που δημιουργείται από AI ενδέχεται να είναι εσφαλμένο.">
            <a:extLst>
              <a:ext uri="{FF2B5EF4-FFF2-40B4-BE49-F238E27FC236}">
                <a16:creationId xmlns="" xmlns:a16="http://schemas.microsoft.com/office/drawing/2014/main" id="{1AFA99BE-B5D9-0836-0D51-393464D6C0E0}"/>
              </a:ext>
            </a:extLst>
          </p:cNvPr>
          <p:cNvPicPr>
            <a:picLocks noGrp="1" noChangeAspect="1"/>
          </p:cNvPicPr>
          <p:nvPr>
            <p:ph idx="1"/>
          </p:nvPr>
        </p:nvPicPr>
        <p:blipFill>
          <a:blip r:embed="rId2"/>
          <a:stretch>
            <a:fillRect/>
          </a:stretch>
        </p:blipFill>
        <p:spPr>
          <a:xfrm>
            <a:off x="1" y="0"/>
            <a:ext cx="5440100" cy="6857999"/>
          </a:xfrm>
          <a:prstGeom prst="rect">
            <a:avLst/>
          </a:prstGeom>
        </p:spPr>
      </p:pic>
      <p:pic>
        <p:nvPicPr>
          <p:cNvPr id="7" name="Εικόνα 6" descr="Εικόνα που περιέχει κείμενο, στιγμιότυπο οθόνης, τοποθεσία web&#10;&#10;Το περιεχόμενο που δημιουργείται από AI ενδέχεται να είναι εσφαλμένο.">
            <a:extLst>
              <a:ext uri="{FF2B5EF4-FFF2-40B4-BE49-F238E27FC236}">
                <a16:creationId xmlns="" xmlns:a16="http://schemas.microsoft.com/office/drawing/2014/main" id="{5B88AE32-BAE9-C6C8-4E74-267259F9D9C0}"/>
              </a:ext>
            </a:extLst>
          </p:cNvPr>
          <p:cNvPicPr>
            <a:picLocks noChangeAspect="1"/>
          </p:cNvPicPr>
          <p:nvPr/>
        </p:nvPicPr>
        <p:blipFill>
          <a:blip r:embed="rId3"/>
          <a:stretch>
            <a:fillRect/>
          </a:stretch>
        </p:blipFill>
        <p:spPr>
          <a:xfrm>
            <a:off x="5440100" y="0"/>
            <a:ext cx="6751899" cy="3646025"/>
          </a:xfrm>
          <a:prstGeom prst="rect">
            <a:avLst/>
          </a:prstGeom>
        </p:spPr>
      </p:pic>
      <p:pic>
        <p:nvPicPr>
          <p:cNvPr id="9" name="Εικόνα 8" descr="Εικόνα που περιέχει κείμενο, στιγμιότυπο οθόνης, κύκλος, διάγραμμα&#10;&#10;Το περιεχόμενο που δημιουργείται από AI ενδέχεται να είναι εσφαλμένο.">
            <a:extLst>
              <a:ext uri="{FF2B5EF4-FFF2-40B4-BE49-F238E27FC236}">
                <a16:creationId xmlns="" xmlns:a16="http://schemas.microsoft.com/office/drawing/2014/main" id="{A044D85C-2347-1F17-B7AD-C5D35B27F202}"/>
              </a:ext>
            </a:extLst>
          </p:cNvPr>
          <p:cNvPicPr>
            <a:picLocks noChangeAspect="1"/>
          </p:cNvPicPr>
          <p:nvPr/>
        </p:nvPicPr>
        <p:blipFill>
          <a:blip r:embed="rId4"/>
          <a:stretch>
            <a:fillRect/>
          </a:stretch>
        </p:blipFill>
        <p:spPr>
          <a:xfrm>
            <a:off x="5440099" y="3646025"/>
            <a:ext cx="6751899" cy="3211975"/>
          </a:xfrm>
          <a:prstGeom prst="rect">
            <a:avLst/>
          </a:prstGeom>
        </p:spPr>
      </p:pic>
    </p:spTree>
    <p:extLst>
      <p:ext uri="{BB962C8B-B14F-4D97-AF65-F5344CB8AC3E}">
        <p14:creationId xmlns:p14="http://schemas.microsoft.com/office/powerpoint/2010/main" val="2975994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40235" t="23505" r="25558" b="9361"/>
          <a:stretch/>
        </p:blipFill>
        <p:spPr>
          <a:xfrm>
            <a:off x="17289" y="0"/>
            <a:ext cx="4596275" cy="6858000"/>
          </a:xfrm>
          <a:prstGeom prst="rect">
            <a:avLst/>
          </a:prstGeom>
        </p:spPr>
      </p:pic>
      <p:pic>
        <p:nvPicPr>
          <p:cNvPr id="5" name="Εικόνα 4"/>
          <p:cNvPicPr>
            <a:picLocks noChangeAspect="1"/>
          </p:cNvPicPr>
          <p:nvPr/>
        </p:nvPicPr>
        <p:blipFill rotWithShape="1">
          <a:blip r:embed="rId3"/>
          <a:srcRect l="41894" t="23455" r="25855" b="3333"/>
          <a:stretch/>
        </p:blipFill>
        <p:spPr>
          <a:xfrm>
            <a:off x="4613564" y="1"/>
            <a:ext cx="7578436" cy="6858000"/>
          </a:xfrm>
          <a:prstGeom prst="rect">
            <a:avLst/>
          </a:prstGeom>
        </p:spPr>
      </p:pic>
      <p:sp>
        <p:nvSpPr>
          <p:cNvPr id="6" name="TextBox 5"/>
          <p:cNvSpPr txBox="1"/>
          <p:nvPr/>
        </p:nvSpPr>
        <p:spPr>
          <a:xfrm>
            <a:off x="1100517" y="4507264"/>
            <a:ext cx="3447207" cy="2373060"/>
          </a:xfrm>
          <a:prstGeom prst="rect">
            <a:avLst/>
          </a:prstGeom>
          <a:solidFill>
            <a:schemeClr val="bg1"/>
          </a:solidFill>
        </p:spPr>
        <p:txBody>
          <a:bodyPr wrap="square" rtlCol="0">
            <a:spAutoFit/>
          </a:bodyPr>
          <a:lstStyle/>
          <a:p>
            <a:r>
              <a:rPr lang="el-GR" sz="900" b="1" dirty="0">
                <a:solidFill>
                  <a:prstClr val="black"/>
                </a:solidFill>
              </a:rPr>
              <a:t>Αυτή η </a:t>
            </a:r>
            <a:r>
              <a:rPr lang="el-GR" sz="900" b="1" dirty="0" err="1">
                <a:solidFill>
                  <a:prstClr val="black"/>
                </a:solidFill>
              </a:rPr>
              <a:t>μετα</a:t>
            </a:r>
            <a:r>
              <a:rPr lang="el-GR" sz="900" b="1" dirty="0">
                <a:solidFill>
                  <a:prstClr val="black"/>
                </a:solidFill>
              </a:rPr>
              <a:t>-ανάλυση και η συστηματική ανασκόπηση εντόπισαν διακριτές διαφορές στη σύνθεση της </a:t>
            </a:r>
            <a:r>
              <a:rPr lang="el-GR" sz="900" b="1" dirty="0" err="1">
                <a:solidFill>
                  <a:prstClr val="black"/>
                </a:solidFill>
              </a:rPr>
              <a:t>μικροχλωρίδας</a:t>
            </a:r>
            <a:r>
              <a:rPr lang="el-GR" sz="900" b="1" dirty="0">
                <a:solidFill>
                  <a:prstClr val="black"/>
                </a:solidFill>
              </a:rPr>
              <a:t> του εντέρου ασθενών με καρδιαγγειακή νόσο σε σύγκριση με τους </a:t>
            </a:r>
            <a:r>
              <a:rPr lang="el-GR" sz="900" b="1" dirty="0" err="1">
                <a:solidFill>
                  <a:prstClr val="black"/>
                </a:solidFill>
              </a:rPr>
              <a:t>HCs</a:t>
            </a:r>
            <a:r>
              <a:rPr lang="el-GR" sz="900" b="1" dirty="0">
                <a:solidFill>
                  <a:prstClr val="black"/>
                </a:solidFill>
              </a:rPr>
              <a:t>.</a:t>
            </a:r>
          </a:p>
          <a:p>
            <a:r>
              <a:rPr lang="el-GR" sz="900" b="1" dirty="0">
                <a:solidFill>
                  <a:prstClr val="black"/>
                </a:solidFill>
              </a:rPr>
              <a:t>Το μειωμένο </a:t>
            </a:r>
            <a:r>
              <a:rPr lang="el-GR" sz="900" b="1" dirty="0" err="1">
                <a:solidFill>
                  <a:prstClr val="black"/>
                </a:solidFill>
              </a:rPr>
              <a:t>Faecalibacterium</a:t>
            </a:r>
            <a:r>
              <a:rPr lang="el-GR" sz="900" b="1" dirty="0">
                <a:solidFill>
                  <a:prstClr val="black"/>
                </a:solidFill>
              </a:rPr>
              <a:t> και η αύξηση των </a:t>
            </a:r>
            <a:r>
              <a:rPr lang="el-GR" sz="900" b="1" dirty="0" err="1">
                <a:solidFill>
                  <a:prstClr val="black"/>
                </a:solidFill>
              </a:rPr>
              <a:t>Streptococcus</a:t>
            </a:r>
            <a:r>
              <a:rPr lang="el-GR" sz="900" b="1" dirty="0">
                <a:solidFill>
                  <a:prstClr val="black"/>
                </a:solidFill>
              </a:rPr>
              <a:t> και </a:t>
            </a:r>
            <a:r>
              <a:rPr lang="el-GR" sz="900" b="1" dirty="0" err="1">
                <a:solidFill>
                  <a:prstClr val="black"/>
                </a:solidFill>
              </a:rPr>
              <a:t>Proteobacteria</a:t>
            </a:r>
            <a:r>
              <a:rPr lang="el-GR" sz="900" b="1" dirty="0">
                <a:solidFill>
                  <a:prstClr val="black"/>
                </a:solidFill>
              </a:rPr>
              <a:t> ήταν αξιοσημείωτες αλλαγές που δυνητικά συνδέονται με CVD, παράλληλα με αλλαγές στον </a:t>
            </a:r>
            <a:r>
              <a:rPr lang="el-GR" sz="900" b="1" dirty="0" err="1">
                <a:solidFill>
                  <a:prstClr val="black"/>
                </a:solidFill>
              </a:rPr>
              <a:t>μεταβολίτη</a:t>
            </a:r>
            <a:r>
              <a:rPr lang="el-GR" sz="900" b="1" dirty="0">
                <a:solidFill>
                  <a:prstClr val="black"/>
                </a:solidFill>
              </a:rPr>
              <a:t> TMAO. Αλλαγές στις βιοχημικές παραμέτρους, όπως αυξημένα επίπεδα FG και TG και μειωμένα επίπεδα TC, LDL-C και HDL-C, παρατηρήθηκαν σε ασθενείς με CVD.</a:t>
            </a:r>
          </a:p>
          <a:p>
            <a:r>
              <a:rPr lang="el-GR" sz="900" b="1" dirty="0">
                <a:solidFill>
                  <a:prstClr val="black"/>
                </a:solidFill>
              </a:rPr>
              <a:t>Παρά τις ισχυρές συσχετίσεις μεταξύ συγκεκριμένων </a:t>
            </a:r>
            <a:r>
              <a:rPr lang="el-GR" sz="900" b="1" dirty="0" err="1">
                <a:solidFill>
                  <a:prstClr val="black"/>
                </a:solidFill>
              </a:rPr>
              <a:t>βακτηριακών</a:t>
            </a:r>
            <a:r>
              <a:rPr lang="el-GR" sz="900" b="1" dirty="0">
                <a:solidFill>
                  <a:prstClr val="black"/>
                </a:solidFill>
              </a:rPr>
              <a:t> κατηγοριών και καρδιαγγειακής νόσου, απαιτείται περαιτέρω έρευνα σε μεγαλύτερους πληθυσμούς για να επιβεβαιωθεί η αιτιότητα.</a:t>
            </a:r>
          </a:p>
          <a:p>
            <a:r>
              <a:rPr lang="el-GR" sz="900" b="1" dirty="0">
                <a:solidFill>
                  <a:prstClr val="black"/>
                </a:solidFill>
              </a:rPr>
              <a:t>Η υψηλή ετερογένεια και οι παραλλαγές στις προδιαγραφές αναφοράς υπογραμμίζουν την ανάγκη για τυποποιημένες διαδικασίες στην έρευνα </a:t>
            </a:r>
            <a:r>
              <a:rPr lang="el-GR" sz="900" b="1" dirty="0" err="1">
                <a:solidFill>
                  <a:prstClr val="black"/>
                </a:solidFill>
              </a:rPr>
              <a:t>μικροβιώματος</a:t>
            </a:r>
            <a:r>
              <a:rPr lang="el-GR" sz="900" b="1" dirty="0">
                <a:solidFill>
                  <a:prstClr val="black"/>
                </a:solidFill>
              </a:rPr>
              <a:t>. </a:t>
            </a:r>
          </a:p>
        </p:txBody>
      </p:sp>
    </p:spTree>
    <p:extLst>
      <p:ext uri="{BB962C8B-B14F-4D97-AF65-F5344CB8AC3E}">
        <p14:creationId xmlns:p14="http://schemas.microsoft.com/office/powerpoint/2010/main" val="22922158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41701" t="18483" r="27022" b="2852"/>
          <a:stretch/>
        </p:blipFill>
        <p:spPr>
          <a:xfrm>
            <a:off x="0" y="1"/>
            <a:ext cx="3876085" cy="6858000"/>
          </a:xfrm>
          <a:prstGeom prst="rect">
            <a:avLst/>
          </a:prstGeom>
        </p:spPr>
      </p:pic>
      <p:pic>
        <p:nvPicPr>
          <p:cNvPr id="7" name="Εικόνα 6"/>
          <p:cNvPicPr>
            <a:picLocks noChangeAspect="1"/>
          </p:cNvPicPr>
          <p:nvPr/>
        </p:nvPicPr>
        <p:blipFill rotWithShape="1">
          <a:blip r:embed="rId3"/>
          <a:srcRect l="35576" t="25713" r="22697" b="5300"/>
          <a:stretch/>
        </p:blipFill>
        <p:spPr>
          <a:xfrm>
            <a:off x="3876084" y="2"/>
            <a:ext cx="8315915" cy="6858000"/>
          </a:xfrm>
          <a:prstGeom prst="rect">
            <a:avLst/>
          </a:prstGeom>
        </p:spPr>
      </p:pic>
    </p:spTree>
    <p:extLst>
      <p:ext uri="{BB962C8B-B14F-4D97-AF65-F5344CB8AC3E}">
        <p14:creationId xmlns:p14="http://schemas.microsoft.com/office/powerpoint/2010/main" val="41978689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8207" t="18483" r="31520" b="2880"/>
          <a:stretch/>
        </p:blipFill>
        <p:spPr>
          <a:xfrm>
            <a:off x="1" y="1690688"/>
            <a:ext cx="3916544" cy="5167312"/>
          </a:xfrm>
          <a:prstGeom prst="rect">
            <a:avLst/>
          </a:prstGeom>
        </p:spPr>
      </p:pic>
      <p:pic>
        <p:nvPicPr>
          <p:cNvPr id="5" name="Εικόνα 4"/>
          <p:cNvPicPr>
            <a:picLocks noChangeAspect="1"/>
          </p:cNvPicPr>
          <p:nvPr/>
        </p:nvPicPr>
        <p:blipFill rotWithShape="1">
          <a:blip r:embed="rId3"/>
          <a:srcRect l="28712" t="23778" r="32197" b="2767"/>
          <a:stretch/>
        </p:blipFill>
        <p:spPr>
          <a:xfrm>
            <a:off x="3916545" y="365125"/>
            <a:ext cx="8275454" cy="6492875"/>
          </a:xfrm>
          <a:prstGeom prst="rect">
            <a:avLst/>
          </a:prstGeom>
        </p:spPr>
      </p:pic>
    </p:spTree>
    <p:extLst>
      <p:ext uri="{BB962C8B-B14F-4D97-AF65-F5344CB8AC3E}">
        <p14:creationId xmlns:p14="http://schemas.microsoft.com/office/powerpoint/2010/main" val="2762146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39468" t="13820" r="24628" b="4776"/>
          <a:stretch/>
        </p:blipFill>
        <p:spPr>
          <a:xfrm>
            <a:off x="1" y="1572426"/>
            <a:ext cx="2820111" cy="5285573"/>
          </a:xfrm>
          <a:prstGeom prst="rect">
            <a:avLst/>
          </a:prstGeom>
        </p:spPr>
      </p:pic>
      <p:sp>
        <p:nvSpPr>
          <p:cNvPr id="5" name="TextBox 4"/>
          <p:cNvSpPr txBox="1"/>
          <p:nvPr/>
        </p:nvSpPr>
        <p:spPr>
          <a:xfrm>
            <a:off x="2" y="0"/>
            <a:ext cx="6178607" cy="1785104"/>
          </a:xfrm>
          <a:prstGeom prst="rect">
            <a:avLst/>
          </a:prstGeom>
          <a:noFill/>
        </p:spPr>
        <p:txBody>
          <a:bodyPr wrap="square" rtlCol="0">
            <a:spAutoFit/>
          </a:bodyPr>
          <a:lstStyle/>
          <a:p>
            <a:r>
              <a:rPr lang="el-GR" sz="1100" b="1" dirty="0"/>
              <a:t>Κύρια σημεία</a:t>
            </a:r>
          </a:p>
          <a:p>
            <a:r>
              <a:rPr lang="el-GR" sz="1100" b="1" dirty="0"/>
              <a:t>• Η εντερική </a:t>
            </a:r>
            <a:r>
              <a:rPr lang="el-GR" sz="1100" b="1" dirty="0" err="1"/>
              <a:t>μικροχλωρίδα</a:t>
            </a:r>
            <a:r>
              <a:rPr lang="el-GR" sz="1100" b="1" dirty="0"/>
              <a:t> και οι </a:t>
            </a:r>
            <a:r>
              <a:rPr lang="el-GR" sz="1100" b="1" dirty="0" err="1"/>
              <a:t>κυκλοφορούντες</a:t>
            </a:r>
            <a:r>
              <a:rPr lang="el-GR" sz="1100" b="1" dirty="0"/>
              <a:t> </a:t>
            </a:r>
            <a:r>
              <a:rPr lang="el-GR" sz="1100" b="1" dirty="0" err="1"/>
              <a:t>μεταβολίτες</a:t>
            </a:r>
            <a:r>
              <a:rPr lang="el-GR" sz="1100" b="1" dirty="0"/>
              <a:t> εμφανίζουν ειδικές για κάθε στάδιο αλλοιώσεις σε φυσιολογικές στεφανιαίες αρτηρίες, σταθερή στεφανιαία νόσο (</a:t>
            </a:r>
            <a:r>
              <a:rPr lang="el-GR" sz="1100" b="1" dirty="0" err="1"/>
              <a:t>sCAD</a:t>
            </a:r>
            <a:r>
              <a:rPr lang="el-GR" sz="1100" b="1" dirty="0"/>
              <a:t>) και οξύ στεφανιαίο σύνδρομο (ACS), υπογραμμίζοντας τον άξονα εντέρου-καρδιάς στην εξέλιξη της στεφανιαίας νόσου.</a:t>
            </a:r>
          </a:p>
          <a:p>
            <a:r>
              <a:rPr lang="el-GR" sz="1100" b="1" dirty="0"/>
              <a:t>• Μικροβιακές και μεταβολικές υπογραφές ειδικές για το ACS εντοπίστηκαν και</a:t>
            </a:r>
          </a:p>
          <a:p>
            <a:r>
              <a:rPr lang="el-GR" sz="1100" b="1" dirty="0"/>
              <a:t>επικυρώθηκαν σε μια ομάδα ανάρρωσης, καταδεικνύοντας μερικώς αναστρέψιμες, ειδικές για το στάδιο μετατοπίσεις.</a:t>
            </a:r>
          </a:p>
          <a:p>
            <a:r>
              <a:rPr lang="el-GR" sz="1100" b="1" dirty="0"/>
              <a:t>• Τα μοντέλα μηχανικής μάθησης πολλαπλών ωμικών </a:t>
            </a:r>
            <a:r>
              <a:rPr lang="el-GR" sz="1100" b="1" dirty="0" err="1"/>
              <a:t>διαστρωματώσαν</a:t>
            </a:r>
            <a:r>
              <a:rPr lang="el-GR" sz="1100" b="1" dirty="0"/>
              <a:t> με ακρίβεια τους </a:t>
            </a:r>
            <a:r>
              <a:rPr lang="el-GR" sz="1100" b="1" dirty="0" err="1"/>
              <a:t>υποτύπους</a:t>
            </a:r>
            <a:r>
              <a:rPr lang="el-GR" sz="1100" b="1" dirty="0"/>
              <a:t> στεφανιαίας νόσου, ξεπερνώντας την προγνωστική ισχύ μόνο των κλινικών παραγόντων κινδύνου.</a:t>
            </a:r>
          </a:p>
        </p:txBody>
      </p:sp>
      <p:pic>
        <p:nvPicPr>
          <p:cNvPr id="6" name="Εικόνα 5"/>
          <p:cNvPicPr>
            <a:picLocks noChangeAspect="1"/>
          </p:cNvPicPr>
          <p:nvPr/>
        </p:nvPicPr>
        <p:blipFill rotWithShape="1">
          <a:blip r:embed="rId3"/>
          <a:srcRect l="42187" t="15974" r="26839" b="9914"/>
          <a:stretch/>
        </p:blipFill>
        <p:spPr>
          <a:xfrm>
            <a:off x="6178609" y="-83128"/>
            <a:ext cx="6013391" cy="6941127"/>
          </a:xfrm>
          <a:prstGeom prst="rect">
            <a:avLst/>
          </a:prstGeom>
        </p:spPr>
      </p:pic>
      <p:pic>
        <p:nvPicPr>
          <p:cNvPr id="1026" name="Picture 2" descr="graphic file with name IMT2-4-e70079-g00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0112" y="1868231"/>
            <a:ext cx="3358497" cy="3618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32950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p:cNvPicPr>
            <a:picLocks noGrp="1" noChangeAspect="1"/>
          </p:cNvPicPr>
          <p:nvPr>
            <p:ph idx="1"/>
          </p:nvPr>
        </p:nvPicPr>
        <p:blipFill rotWithShape="1">
          <a:blip r:embed="rId2"/>
          <a:srcRect l="37668" t="20268" r="22572" b="6864"/>
          <a:stretch/>
        </p:blipFill>
        <p:spPr>
          <a:xfrm>
            <a:off x="-1" y="0"/>
            <a:ext cx="6210795" cy="6857999"/>
          </a:xfrm>
          <a:prstGeom prst="rect">
            <a:avLst/>
          </a:prstGeom>
        </p:spPr>
      </p:pic>
      <p:sp>
        <p:nvSpPr>
          <p:cNvPr id="7" name="TextBox 6"/>
          <p:cNvSpPr txBox="1"/>
          <p:nvPr/>
        </p:nvSpPr>
        <p:spPr>
          <a:xfrm>
            <a:off x="6210795" y="0"/>
            <a:ext cx="5981205" cy="4401205"/>
          </a:xfrm>
          <a:prstGeom prst="rect">
            <a:avLst/>
          </a:prstGeom>
          <a:noFill/>
        </p:spPr>
        <p:txBody>
          <a:bodyPr wrap="square" rtlCol="0">
            <a:spAutoFit/>
          </a:bodyPr>
          <a:lstStyle/>
          <a:p>
            <a:r>
              <a:rPr lang="el-GR" sz="1000" b="1" dirty="0"/>
              <a:t>ΣΧΗΜΑ </a:t>
            </a:r>
            <a:r>
              <a:rPr lang="en-US" sz="1000" b="1" dirty="0" smtClean="0"/>
              <a:t>: </a:t>
            </a:r>
            <a:r>
              <a:rPr lang="el-GR" sz="1000" b="1" dirty="0" err="1" smtClean="0"/>
              <a:t>Πολυ-ομική</a:t>
            </a:r>
            <a:r>
              <a:rPr lang="el-GR" sz="1000" b="1" dirty="0" smtClean="0"/>
              <a:t> </a:t>
            </a:r>
            <a:r>
              <a:rPr lang="el-GR" sz="1000" b="1" dirty="0"/>
              <a:t>ανάλυση συσχέτισης που αποκαλύπτει την αλληλεπίδραση </a:t>
            </a:r>
            <a:r>
              <a:rPr lang="el-GR" sz="1000" b="1" dirty="0" err="1"/>
              <a:t>μικροβιώματος</a:t>
            </a:r>
            <a:r>
              <a:rPr lang="el-GR" sz="1000" b="1" dirty="0"/>
              <a:t>-</a:t>
            </a:r>
            <a:r>
              <a:rPr lang="el-GR" sz="1000" b="1" dirty="0" err="1"/>
              <a:t>μεταβολίτη</a:t>
            </a:r>
            <a:r>
              <a:rPr lang="el-GR" sz="1000" b="1" dirty="0"/>
              <a:t>-οδού.</a:t>
            </a:r>
          </a:p>
          <a:p>
            <a:r>
              <a:rPr lang="el-GR" sz="1000" b="1" dirty="0"/>
              <a:t>(Α) Διάγραμμα </a:t>
            </a:r>
            <a:r>
              <a:rPr lang="el-GR" sz="1000" b="1" dirty="0" err="1"/>
              <a:t>Sankey</a:t>
            </a:r>
            <a:r>
              <a:rPr lang="el-GR" sz="1000" b="1" dirty="0"/>
              <a:t> της οδού </a:t>
            </a:r>
            <a:r>
              <a:rPr lang="el-GR" sz="1000" b="1" dirty="0" err="1"/>
              <a:t>μικροβιώματος-μεταβολίτη</a:t>
            </a:r>
            <a:r>
              <a:rPr lang="el-GR" sz="1000" b="1" dirty="0"/>
              <a:t> με βάση τα αποτελέσματα της ανάλυσης </a:t>
            </a:r>
            <a:r>
              <a:rPr lang="el-GR" sz="1000" b="1" dirty="0" err="1" smtClean="0"/>
              <a:t>MetOrigin</a:t>
            </a:r>
            <a:r>
              <a:rPr lang="el-GR" sz="1000" b="1" dirty="0" smtClean="0"/>
              <a:t>.</a:t>
            </a:r>
            <a:r>
              <a:rPr lang="en-US" sz="1000" b="1" dirty="0" smtClean="0"/>
              <a:t> </a:t>
            </a:r>
            <a:r>
              <a:rPr lang="el-GR" sz="1000" b="1" dirty="0" smtClean="0"/>
              <a:t>Το </a:t>
            </a:r>
            <a:r>
              <a:rPr lang="el-GR" sz="1000" b="1" dirty="0"/>
              <a:t>διάγραμμα απεικονίζει την πολύπλοκη αλληλεπίδραση μεταξύ της μικροβιακής κοινότητας και του μεταβολικού προφίλ.</a:t>
            </a:r>
          </a:p>
          <a:p>
            <a:r>
              <a:rPr lang="el-GR" sz="1000" b="1" dirty="0"/>
              <a:t>Η πρώτη στήλη (αριστερά) αντιπροσωπεύει τα βακτήρια ειδικά για το οξύ στεφανιαίο σύνδρομο (ACS) ή τα βακτήρια με συνεχή αύξηση/μείωση που προσδιορίζονται στο Σχήμα 2 και τα οποία μπορούν να </a:t>
            </a:r>
            <a:r>
              <a:rPr lang="el-GR" sz="1000" b="1" dirty="0" err="1"/>
              <a:t>μεταβολίσουν</a:t>
            </a:r>
            <a:r>
              <a:rPr lang="el-GR" sz="1000" b="1" dirty="0"/>
              <a:t> (παράγουν ή καταναλώνουν) βασικούς </a:t>
            </a:r>
            <a:r>
              <a:rPr lang="el-GR" sz="1000" b="1" dirty="0" err="1"/>
              <a:t>μεταβολίτες</a:t>
            </a:r>
            <a:r>
              <a:rPr lang="el-GR" sz="1000" b="1" dirty="0"/>
              <a:t>.</a:t>
            </a:r>
          </a:p>
          <a:p>
            <a:r>
              <a:rPr lang="el-GR" sz="1000" b="1" dirty="0"/>
              <a:t>Η δεύτερη στήλη (μεσαία) υποδηλώνει τους </a:t>
            </a:r>
            <a:r>
              <a:rPr lang="el-GR" sz="1000" b="1" dirty="0" err="1"/>
              <a:t>μεταβολίτες</a:t>
            </a:r>
            <a:r>
              <a:rPr lang="el-GR" sz="1000" b="1" dirty="0"/>
              <a:t> ειδικούς για το ACS και τους επικυρωμένους ως προς τον στόχο </a:t>
            </a:r>
            <a:r>
              <a:rPr lang="el-GR" sz="1000" b="1" dirty="0" err="1"/>
              <a:t>μεταβολίτες</a:t>
            </a:r>
            <a:r>
              <a:rPr lang="el-GR" sz="1000" b="1" dirty="0"/>
              <a:t>.</a:t>
            </a:r>
          </a:p>
          <a:p>
            <a:r>
              <a:rPr lang="el-GR" sz="1000" b="1" dirty="0"/>
              <a:t>Η τρίτη στήλη (δεξιά) υποδεικνύει τις μεταβολικές οδούς στις οποίες εμπλέκονται αυτοί οι </a:t>
            </a:r>
            <a:r>
              <a:rPr lang="el-GR" sz="1000" b="1" dirty="0" err="1"/>
              <a:t>μεταβολίτες</a:t>
            </a:r>
            <a:r>
              <a:rPr lang="el-GR" sz="1000" b="1" dirty="0"/>
              <a:t>.</a:t>
            </a:r>
          </a:p>
          <a:p>
            <a:r>
              <a:rPr lang="el-GR" sz="1000" b="1" dirty="0"/>
              <a:t>Οι συνδέσεις μεταξύ της πρώτης και της δεύτερης στήλης έχουν χρωματική κωδικοποίηση: οι κόκκινες γραμμές υποδηλώνουν ότι τα βακτήρια μπορούν να παράγουν τον αντίστοιχο </a:t>
            </a:r>
            <a:r>
              <a:rPr lang="el-GR" sz="1000" b="1" dirty="0" err="1"/>
              <a:t>μεταβολίτη</a:t>
            </a:r>
            <a:r>
              <a:rPr lang="el-GR" sz="1000" b="1" dirty="0"/>
              <a:t>, ενώ οι μπλε γραμμές υποδεικνύουν ότι τα βακτήρια μπορούν να καταναλώσουν τον </a:t>
            </a:r>
            <a:r>
              <a:rPr lang="el-GR" sz="1000" b="1" dirty="0" err="1"/>
              <a:t>μεταβολίτη</a:t>
            </a:r>
            <a:r>
              <a:rPr lang="el-GR" sz="1000" b="1" dirty="0"/>
              <a:t>.</a:t>
            </a:r>
          </a:p>
          <a:p>
            <a:r>
              <a:rPr lang="el-GR" sz="1000" b="1" dirty="0"/>
              <a:t>(Β) Διάγραμμα δικτύου που αναφέρεται στο KEGG.</a:t>
            </a:r>
          </a:p>
          <a:p>
            <a:r>
              <a:rPr lang="el-GR" sz="1000" b="1" dirty="0"/>
              <a:t>Το διάγραμμα δικτύου δείχνει την αφθονία των βασικών ενζύμων που προσδιορίστηκαν από </a:t>
            </a:r>
            <a:r>
              <a:rPr lang="el-GR" sz="1000" b="1" dirty="0" err="1"/>
              <a:t>μεταγονιδιωματικά</a:t>
            </a:r>
            <a:r>
              <a:rPr lang="el-GR" sz="1000" b="1" dirty="0"/>
              <a:t> δεδομένα στις μεταβολικές διεργασίες των βασικών </a:t>
            </a:r>
            <a:r>
              <a:rPr lang="el-GR" sz="1000" b="1" dirty="0" err="1"/>
              <a:t>μεταβολιτών</a:t>
            </a:r>
            <a:r>
              <a:rPr lang="el-GR" sz="1000" b="1" dirty="0"/>
              <a:t> ειδικών για το ACS. Οι τιμές p υπολογίστηκαν χρησιμοποιώντας το τεστ </a:t>
            </a:r>
            <a:r>
              <a:rPr lang="el-GR" sz="1000" b="1" dirty="0" err="1"/>
              <a:t>Kruskal-Wallis</a:t>
            </a:r>
            <a:r>
              <a:rPr lang="el-GR" sz="1000" b="1" dirty="0"/>
              <a:t> H και το post hoc τεστ </a:t>
            </a:r>
            <a:r>
              <a:rPr lang="el-GR" sz="1000" b="1" dirty="0" err="1"/>
              <a:t>Dunn</a:t>
            </a:r>
            <a:r>
              <a:rPr lang="el-GR" sz="1000" b="1" dirty="0"/>
              <a:t>.</a:t>
            </a:r>
          </a:p>
          <a:p>
            <a:endParaRPr lang="el-GR" sz="1000" b="1" dirty="0"/>
          </a:p>
          <a:p>
            <a:r>
              <a:rPr lang="el-GR" sz="1000" b="1" dirty="0"/>
              <a:t>Οι αστερίσκοι υποδεικνύουν επίπεδα σημαντικότητας: *p &lt; 0,05, **p &lt; 0,01, ***p &lt; 0,001 και ****p &lt; 0,0001. LDH: L-γαλακτική </a:t>
            </a:r>
            <a:r>
              <a:rPr lang="el-GR" sz="1000" b="1" dirty="0" err="1"/>
              <a:t>αφυδρογονάση</a:t>
            </a:r>
            <a:r>
              <a:rPr lang="el-GR" sz="1000" b="1" dirty="0"/>
              <a:t> [EC:1.1.1.27]. LSC1: </a:t>
            </a:r>
            <a:r>
              <a:rPr lang="el-GR" sz="1000" b="1" dirty="0" err="1"/>
              <a:t>συνθετάση</a:t>
            </a:r>
            <a:r>
              <a:rPr lang="el-GR" sz="1000" b="1" dirty="0"/>
              <a:t> </a:t>
            </a:r>
            <a:r>
              <a:rPr lang="el-GR" sz="1000" b="1" dirty="0" err="1"/>
              <a:t>ηλεκτρυλ-CoA</a:t>
            </a:r>
            <a:r>
              <a:rPr lang="el-GR" sz="1000" b="1" dirty="0"/>
              <a:t> (σχηματισμού ADP) [EC:6.2.1.5]. </a:t>
            </a:r>
            <a:r>
              <a:rPr lang="el-GR" sz="1000" b="1" dirty="0" err="1"/>
              <a:t>frdA</a:t>
            </a:r>
            <a:r>
              <a:rPr lang="el-GR" sz="1000" b="1" dirty="0"/>
              <a:t>: </a:t>
            </a:r>
            <a:r>
              <a:rPr lang="el-GR" sz="1000" b="1" dirty="0" err="1"/>
              <a:t>φουμαρική</a:t>
            </a:r>
            <a:r>
              <a:rPr lang="el-GR" sz="1000" b="1" dirty="0"/>
              <a:t> </a:t>
            </a:r>
            <a:r>
              <a:rPr lang="el-GR" sz="1000" b="1" dirty="0" err="1"/>
              <a:t>αναγωγάση</a:t>
            </a:r>
            <a:r>
              <a:rPr lang="el-GR" sz="1000" b="1" dirty="0"/>
              <a:t> [EC:1.3.5.4· συγχωνεύτηκε στο EC:1.3.5.1 στο ενημερωμένο σύστημα αριθμών της Επιτροπής Ενζύμων]. </a:t>
            </a:r>
            <a:r>
              <a:rPr lang="el-GR" sz="1000" b="1" dirty="0" err="1"/>
              <a:t>sdhA</a:t>
            </a:r>
            <a:r>
              <a:rPr lang="el-GR" sz="1000" b="1" dirty="0"/>
              <a:t>: ηλεκτρική </a:t>
            </a:r>
            <a:r>
              <a:rPr lang="el-GR" sz="1000" b="1" dirty="0" err="1"/>
              <a:t>αφυδρογονάση</a:t>
            </a:r>
            <a:r>
              <a:rPr lang="el-GR" sz="1000" b="1" dirty="0"/>
              <a:t> [EC:1.3.5.1]. BDH1: 3-υδροξυβουτυρική </a:t>
            </a:r>
            <a:r>
              <a:rPr lang="el-GR" sz="1000" b="1" dirty="0" err="1"/>
              <a:t>αφυδρογονάση</a:t>
            </a:r>
            <a:r>
              <a:rPr lang="el-GR" sz="1000" b="1" dirty="0"/>
              <a:t> [EC:1.1.1.30]. PAH: φαινυλαλανινο-4-υδροξυλάση [EC:1.14.16.1]· TAM: MIO-εξαρτώμενη L-</a:t>
            </a:r>
            <a:r>
              <a:rPr lang="el-GR" sz="1000" b="1" dirty="0" err="1"/>
              <a:t>τυροσίνη</a:t>
            </a:r>
            <a:r>
              <a:rPr lang="el-GR" sz="1000" b="1" dirty="0"/>
              <a:t> 2,3-αμινομουτάση [EC:5.4.3.6]· </a:t>
            </a:r>
            <a:r>
              <a:rPr lang="el-GR" sz="1000" b="1" dirty="0" err="1"/>
              <a:t>tnaA</a:t>
            </a:r>
            <a:r>
              <a:rPr lang="el-GR" sz="1000" b="1" dirty="0"/>
              <a:t>: </a:t>
            </a:r>
            <a:r>
              <a:rPr lang="el-GR" sz="1000" b="1" dirty="0" err="1"/>
              <a:t>τρυπτοφανάση</a:t>
            </a:r>
            <a:endParaRPr lang="el-GR" sz="1000" b="1" dirty="0"/>
          </a:p>
          <a:p>
            <a:r>
              <a:rPr lang="el-GR" sz="1000" b="1" dirty="0"/>
              <a:t>[EC:4.1.99.1]· IL4I1: L-</a:t>
            </a:r>
            <a:r>
              <a:rPr lang="el-GR" sz="1000" b="1" dirty="0" err="1"/>
              <a:t>αμινοξική</a:t>
            </a:r>
            <a:r>
              <a:rPr lang="el-GR" sz="1000" b="1" dirty="0"/>
              <a:t> </a:t>
            </a:r>
            <a:r>
              <a:rPr lang="el-GR" sz="1000" b="1" dirty="0" err="1"/>
              <a:t>οξειδάση</a:t>
            </a:r>
            <a:r>
              <a:rPr lang="el-GR" sz="1000" b="1" dirty="0"/>
              <a:t> [EC:1.4.3.2]· </a:t>
            </a:r>
            <a:r>
              <a:rPr lang="el-GR" sz="1000" b="1" dirty="0" err="1"/>
              <a:t>ipdC</a:t>
            </a:r>
            <a:r>
              <a:rPr lang="el-GR" sz="1000" b="1" dirty="0"/>
              <a:t>: </a:t>
            </a:r>
            <a:r>
              <a:rPr lang="el-GR" sz="1000" b="1" dirty="0" err="1"/>
              <a:t>ινδολπυροσταφυλική</a:t>
            </a:r>
            <a:r>
              <a:rPr lang="el-GR" sz="1000" b="1" dirty="0"/>
              <a:t> </a:t>
            </a:r>
            <a:r>
              <a:rPr lang="el-GR" sz="1000" b="1" dirty="0" err="1"/>
              <a:t>δεκαρβοξυλάση</a:t>
            </a:r>
            <a:r>
              <a:rPr lang="el-GR" sz="1000" b="1" dirty="0"/>
              <a:t> [EC:4.1.1.74]· ALDH: </a:t>
            </a:r>
            <a:r>
              <a:rPr lang="el-GR" sz="1000" b="1" dirty="0" err="1"/>
              <a:t>αλδεϋδο-δεϋδρογονάση</a:t>
            </a:r>
            <a:r>
              <a:rPr lang="el-GR" sz="1000" b="1" dirty="0"/>
              <a:t> (NAD+) [EC:1.2.1.3].</a:t>
            </a:r>
          </a:p>
        </p:txBody>
      </p:sp>
    </p:spTree>
    <p:extLst>
      <p:ext uri="{BB962C8B-B14F-4D97-AF65-F5344CB8AC3E}">
        <p14:creationId xmlns:p14="http://schemas.microsoft.com/office/powerpoint/2010/main" val="529528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41045" t="17267" r="26718" b="8227"/>
          <a:stretch/>
        </p:blipFill>
        <p:spPr>
          <a:xfrm>
            <a:off x="1" y="0"/>
            <a:ext cx="4076344" cy="6858000"/>
          </a:xfrm>
          <a:prstGeom prst="rect">
            <a:avLst/>
          </a:prstGeom>
        </p:spPr>
      </p:pic>
      <p:pic>
        <p:nvPicPr>
          <p:cNvPr id="6" name="Εικόνα 5"/>
          <p:cNvPicPr>
            <a:picLocks noChangeAspect="1"/>
          </p:cNvPicPr>
          <p:nvPr/>
        </p:nvPicPr>
        <p:blipFill>
          <a:blip r:embed="rId3"/>
          <a:stretch>
            <a:fillRect/>
          </a:stretch>
        </p:blipFill>
        <p:spPr>
          <a:xfrm>
            <a:off x="4076344" y="1"/>
            <a:ext cx="8115656" cy="4546362"/>
          </a:xfrm>
          <a:prstGeom prst="rect">
            <a:avLst/>
          </a:prstGeom>
        </p:spPr>
      </p:pic>
      <p:sp>
        <p:nvSpPr>
          <p:cNvPr id="7" name="TextBox 6"/>
          <p:cNvSpPr txBox="1"/>
          <p:nvPr/>
        </p:nvSpPr>
        <p:spPr>
          <a:xfrm>
            <a:off x="4076345" y="4546363"/>
            <a:ext cx="8115655" cy="1015663"/>
          </a:xfrm>
          <a:prstGeom prst="rect">
            <a:avLst/>
          </a:prstGeom>
          <a:noFill/>
        </p:spPr>
        <p:txBody>
          <a:bodyPr wrap="square" rtlCol="0">
            <a:spAutoFit/>
          </a:bodyPr>
          <a:lstStyle/>
          <a:p>
            <a:r>
              <a:rPr lang="el-GR" sz="1000" dirty="0"/>
              <a:t>Σχήμα 3: Μοντέλα ταξινόμησης τυχαίου δάσους για τη διάκριση των περιπτώσεων στεφανιαίας νόσου (CAD) από τους </a:t>
            </a:r>
            <a:r>
              <a:rPr lang="el-GR" sz="1000" dirty="0" smtClean="0"/>
              <a:t>ελέγχους.</a:t>
            </a:r>
            <a:r>
              <a:rPr lang="en-US" sz="1000" dirty="0" smtClean="0"/>
              <a:t> </a:t>
            </a:r>
            <a:r>
              <a:rPr lang="el-GR" sz="1000" dirty="0" smtClean="0"/>
              <a:t>Καμπύλες </a:t>
            </a:r>
            <a:r>
              <a:rPr lang="el-GR" sz="1000" dirty="0"/>
              <a:t>λειτουργικών χαρακτηριστικών δέκτη (ROC) με βάση διαφορετικά άφθονα (Α) είδη βακτηρίων, (Γ) προβλεπόμενους μικροβιακούς </a:t>
            </a:r>
            <a:r>
              <a:rPr lang="el-GR" sz="1000" dirty="0" err="1"/>
              <a:t>μεταβολίτες</a:t>
            </a:r>
            <a:r>
              <a:rPr lang="el-GR" sz="1000" dirty="0"/>
              <a:t> και (Ε) ένα συνδυασμένο σύνολο χαρακτηριστικών και των </a:t>
            </a:r>
            <a:r>
              <a:rPr lang="el-GR" sz="1000" dirty="0" smtClean="0"/>
              <a:t>δύο.</a:t>
            </a:r>
            <a:r>
              <a:rPr lang="en-US" sz="1000" dirty="0" smtClean="0"/>
              <a:t> </a:t>
            </a:r>
            <a:r>
              <a:rPr lang="el-GR" sz="1000" dirty="0" smtClean="0"/>
              <a:t>Η </a:t>
            </a:r>
            <a:r>
              <a:rPr lang="el-GR" sz="1000" dirty="0"/>
              <a:t>σημασία των χαρακτηριστικών κατατάσσεται με βάση τη μέση μείωση </a:t>
            </a:r>
            <a:r>
              <a:rPr lang="el-GR" sz="1000" dirty="0" err="1"/>
              <a:t>Gini</a:t>
            </a:r>
            <a:r>
              <a:rPr lang="el-GR" sz="1000" dirty="0"/>
              <a:t> (MDG) για κάθε μοντέλο, που αντιστοιχεί σε (Β) μόνο είδη, (Δ) μόνο </a:t>
            </a:r>
            <a:r>
              <a:rPr lang="el-GR" sz="1000" dirty="0" err="1"/>
              <a:t>μεταβολίτες</a:t>
            </a:r>
            <a:r>
              <a:rPr lang="el-GR" sz="1000" dirty="0"/>
              <a:t> και (ΣΤ) συνδυασμένα </a:t>
            </a:r>
            <a:r>
              <a:rPr lang="el-GR" sz="1000" dirty="0" smtClean="0"/>
              <a:t>μοντέλα.</a:t>
            </a:r>
            <a:r>
              <a:rPr lang="en-US" sz="1000" dirty="0" smtClean="0"/>
              <a:t> </a:t>
            </a:r>
            <a:r>
              <a:rPr lang="el-GR" sz="1000" dirty="0" smtClean="0"/>
              <a:t>Η </a:t>
            </a:r>
            <a:r>
              <a:rPr lang="el-GR" sz="1000" dirty="0"/>
              <a:t>περιοχή κάτω από την καμπύλη (AUC) και η τιμή MDG αξιολογήθηκαν χρησιμοποιώντας πενταπλάσια διασταυρούμενη επικύρωση που επαναλήφθηκε 50 </a:t>
            </a:r>
            <a:r>
              <a:rPr lang="el-GR" sz="1000" dirty="0" err="1" smtClean="0"/>
              <a:t>φορές.Τα</a:t>
            </a:r>
            <a:r>
              <a:rPr lang="el-GR" sz="1000" dirty="0" smtClean="0"/>
              <a:t> </a:t>
            </a:r>
            <a:r>
              <a:rPr lang="el-GR" sz="1000" dirty="0"/>
              <a:t>αποτελέσματα συνοψίζονται ως μέσες τιμές με διαστήματα εμπιστοσύνης 95% σε όλες τις επαναλήψεις.</a:t>
            </a:r>
          </a:p>
        </p:txBody>
      </p:sp>
    </p:spTree>
    <p:extLst>
      <p:ext uri="{BB962C8B-B14F-4D97-AF65-F5344CB8AC3E}">
        <p14:creationId xmlns:p14="http://schemas.microsoft.com/office/powerpoint/2010/main" val="7116174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C3B7CCF3-AB4D-1F71-5E0D-6EBC5A1D4F6F}"/>
              </a:ext>
            </a:extLst>
          </p:cNvPr>
          <p:cNvSpPr>
            <a:spLocks noGrp="1"/>
          </p:cNvSpPr>
          <p:nvPr>
            <p:ph type="title"/>
          </p:nvPr>
        </p:nvSpPr>
        <p:spPr/>
        <p:txBody>
          <a:bodyPr/>
          <a:lstStyle/>
          <a:p>
            <a:endParaRPr lang="en-US"/>
          </a:p>
        </p:txBody>
      </p:sp>
      <p:pic>
        <p:nvPicPr>
          <p:cNvPr id="7" name="Εικόνα 6" descr="Εικόνα που περιέχει κείμενο, στιγμιότυπο οθόνης, γραμματοσειρά, ιστοσελίδα&#10;&#10;Το περιεχόμενο που δημιουργείται από AI ενδέχεται να είναι εσφαλμένο.">
            <a:extLst>
              <a:ext uri="{FF2B5EF4-FFF2-40B4-BE49-F238E27FC236}">
                <a16:creationId xmlns="" xmlns:a16="http://schemas.microsoft.com/office/drawing/2014/main" id="{4230931A-8A21-F3B3-45D3-4E0CF20C51E7}"/>
              </a:ext>
            </a:extLst>
          </p:cNvPr>
          <p:cNvPicPr>
            <a:picLocks noChangeAspect="1"/>
          </p:cNvPicPr>
          <p:nvPr/>
        </p:nvPicPr>
        <p:blipFill>
          <a:blip r:embed="rId2"/>
          <a:stretch>
            <a:fillRect/>
          </a:stretch>
        </p:blipFill>
        <p:spPr>
          <a:xfrm>
            <a:off x="1" y="0"/>
            <a:ext cx="5984110" cy="6858000"/>
          </a:xfrm>
          <a:prstGeom prst="rect">
            <a:avLst/>
          </a:prstGeom>
        </p:spPr>
      </p:pic>
      <p:sp>
        <p:nvSpPr>
          <p:cNvPr id="8" name="TextBox 7">
            <a:extLst>
              <a:ext uri="{FF2B5EF4-FFF2-40B4-BE49-F238E27FC236}">
                <a16:creationId xmlns="" xmlns:a16="http://schemas.microsoft.com/office/drawing/2014/main" id="{EE7568FB-393D-9042-9621-C19DEEB61B27}"/>
              </a:ext>
            </a:extLst>
          </p:cNvPr>
          <p:cNvSpPr txBox="1"/>
          <p:nvPr/>
        </p:nvSpPr>
        <p:spPr>
          <a:xfrm>
            <a:off x="81022" y="4213185"/>
            <a:ext cx="5903087" cy="263149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Βασικά Σημεία:</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Ερευνητές στη Σεούλ εντόπισαν πρόσφατα 15 είδη βακτηρίων που σχετίζονται με τη ΣΝ.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Η ανάλυση αποκαλύπτει πολλαπλές οδούς που συνδέονται με τη σοβαρότητα της νόσου, συμπεριλαμβανομένης της αυξημένης φλεγμονής και της μεταβολικής ανισορροπίας.</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Οι γενετικοί και περιβαλλοντικοί παράγοντες επηρεάζουν τον κίνδυνο εμφάνισης και τη σοβαρότητα της νόσου ενός ατόμου, αλλά τα μικρόβια πιθανότατα παίζουν επίσης κρίσιμο ρόλο, ιδιαίτερα στην ανάπτυξη στεφανιαίας νόσου (ΣΝ). Πρόσφατες μελέτες υποδηλώνουν ότι η </a:t>
            </a:r>
            <a:r>
              <a:rPr kumimoji="0" lang="el-GR" sz="1100" b="1" i="0" u="none" strike="noStrike" kern="1200" cap="none" spc="0" normalizeH="0" baseline="0" noProof="0" dirty="0" err="1">
                <a:ln>
                  <a:noFill/>
                </a:ln>
                <a:solidFill>
                  <a:prstClr val="black"/>
                </a:solidFill>
                <a:effectLst/>
                <a:uLnTx/>
                <a:uFillTx/>
                <a:latin typeface="Calibri" panose="020F0502020204030204"/>
                <a:ea typeface="+mn-ea"/>
                <a:cs typeface="+mn-cs"/>
              </a:rPr>
              <a:t>μικροχλωρίδα</a:t>
            </a: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 του εντέρου συμβάλλει στην εξέλιξη της ΣΝ μέσω ποικίλων οδών.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Οι συγκεκριμένες συνεισφορές των βακτηρίων παραμένουν ως επί το </a:t>
            </a:r>
            <a:r>
              <a:rPr kumimoji="0" lang="el-GR" sz="1100" b="1" i="0" u="none" strike="noStrike" kern="1200" cap="none" spc="0" normalizeH="0" baseline="0" noProof="0" dirty="0" err="1">
                <a:ln>
                  <a:noFill/>
                </a:ln>
                <a:solidFill>
                  <a:prstClr val="black"/>
                </a:solidFill>
                <a:effectLst/>
                <a:uLnTx/>
                <a:uFillTx/>
                <a:latin typeface="Calibri" panose="020F0502020204030204"/>
                <a:ea typeface="+mn-ea"/>
                <a:cs typeface="+mn-cs"/>
              </a:rPr>
              <a:t>πλείστον</a:t>
            </a: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 άγνωστες, αλλά οι επιστήμονες σημειώνουν πρόοδο. Αυτή την εβδομάδα στο </a:t>
            </a:r>
            <a:r>
              <a:rPr kumimoji="0" lang="el-GR" sz="1100" b="1" i="0" u="none" strike="noStrike" kern="1200" cap="none" spc="0" normalizeH="0" baseline="0" noProof="0" dirty="0" err="1">
                <a:ln>
                  <a:noFill/>
                </a:ln>
                <a:solidFill>
                  <a:prstClr val="black"/>
                </a:solidFill>
                <a:effectLst/>
                <a:uLnTx/>
                <a:uFillTx/>
                <a:latin typeface="Calibri" panose="020F0502020204030204"/>
                <a:ea typeface="+mn-ea"/>
                <a:cs typeface="+mn-cs"/>
              </a:rPr>
              <a:t>mSystems</a:t>
            </a: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 ερευνητές στη Σεούλ αναφέρουν τα μικρόβια του εντέρου και τους μηχανισμούς που σχετίζονται με τη ΣΝ. «Έχουμε προχωρήσει πέρα ​​από τον εντοπισμό των βακτηρίων που ζουν εκεί, στο να αποκαλύψουμε τι πραγματικά κάνουν στη σύνδεση καρδιάς-εντέρου», δήλωσε η </a:t>
            </a:r>
            <a:r>
              <a:rPr kumimoji="0" lang="el-GR" sz="1100" b="1" i="0" u="none" strike="noStrike" kern="1200" cap="none" spc="0" normalizeH="0" baseline="0" noProof="0" dirty="0" err="1">
                <a:ln>
                  <a:noFill/>
                </a:ln>
                <a:solidFill>
                  <a:prstClr val="black"/>
                </a:solidFill>
                <a:effectLst/>
                <a:uLnTx/>
                <a:uFillTx/>
                <a:latin typeface="Calibri" panose="020F0502020204030204"/>
                <a:ea typeface="+mn-ea"/>
                <a:cs typeface="+mn-cs"/>
              </a:rPr>
              <a:t>Han-Na</a:t>
            </a: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l-GR" sz="1100" b="1" i="0" u="none" strike="noStrike" kern="1200" cap="none" spc="0" normalizeH="0" baseline="0" noProof="0" dirty="0" err="1">
                <a:ln>
                  <a:noFill/>
                </a:ln>
                <a:solidFill>
                  <a:prstClr val="black"/>
                </a:solidFill>
                <a:effectLst/>
                <a:uLnTx/>
                <a:uFillTx/>
                <a:latin typeface="Calibri" panose="020F0502020204030204"/>
                <a:ea typeface="+mn-ea"/>
                <a:cs typeface="+mn-cs"/>
              </a:rPr>
              <a:t>Kim</a:t>
            </a: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l-GR" sz="1100" b="1" i="0" u="none" strike="noStrike" kern="1200" cap="none" spc="0" normalizeH="0" baseline="0" noProof="0" dirty="0" err="1">
                <a:ln>
                  <a:noFill/>
                </a:ln>
                <a:solidFill>
                  <a:prstClr val="black"/>
                </a:solidFill>
                <a:effectLst/>
                <a:uLnTx/>
                <a:uFillTx/>
                <a:latin typeface="Calibri" panose="020F0502020204030204"/>
                <a:ea typeface="+mn-ea"/>
                <a:cs typeface="+mn-cs"/>
              </a:rPr>
              <a:t>Ph.D</a:t>
            </a: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l-GR" sz="1100" b="1" i="0" u="none" strike="noStrike" kern="1200" cap="none" spc="0" normalizeH="0" baseline="0" noProof="0" dirty="0" err="1">
                <a:ln>
                  <a:noFill/>
                </a:ln>
                <a:solidFill>
                  <a:prstClr val="black"/>
                </a:solidFill>
                <a:effectLst/>
                <a:uLnTx/>
                <a:uFillTx/>
                <a:latin typeface="Calibri" panose="020F0502020204030204"/>
                <a:ea typeface="+mn-ea"/>
                <a:cs typeface="+mn-cs"/>
              </a:rPr>
              <a:t>γονιδιωματική</a:t>
            </a: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 στο </a:t>
            </a:r>
            <a:r>
              <a:rPr kumimoji="0" lang="el-GR" sz="1100" b="1" i="0" u="none" strike="noStrike" kern="1200" cap="none" spc="0" normalizeH="0" baseline="0" noProof="0" dirty="0" err="1">
                <a:ln>
                  <a:noFill/>
                </a:ln>
                <a:solidFill>
                  <a:prstClr val="black"/>
                </a:solidFill>
                <a:effectLst/>
                <a:uLnTx/>
                <a:uFillTx/>
                <a:latin typeface="Calibri" panose="020F0502020204030204"/>
                <a:ea typeface="+mn-ea"/>
                <a:cs typeface="+mn-cs"/>
              </a:rPr>
              <a:t>Samsung</a:t>
            </a: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l-GR" sz="1100" b="1" i="0" u="none" strike="noStrike" kern="1200" cap="none" spc="0" normalizeH="0" baseline="0" noProof="0" dirty="0" err="1">
                <a:ln>
                  <a:noFill/>
                </a:ln>
                <a:solidFill>
                  <a:prstClr val="black"/>
                </a:solidFill>
                <a:effectLst/>
                <a:uLnTx/>
                <a:uFillTx/>
                <a:latin typeface="Calibri" panose="020F0502020204030204"/>
                <a:ea typeface="+mn-ea"/>
                <a:cs typeface="+mn-cs"/>
              </a:rPr>
              <a:t>Advanced</a:t>
            </a: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l-GR" sz="1100" b="1" i="0" u="none" strike="noStrike" kern="1200" cap="none" spc="0" normalizeH="0" baseline="0" noProof="0" dirty="0" err="1">
                <a:ln>
                  <a:noFill/>
                </a:ln>
                <a:solidFill>
                  <a:prstClr val="black"/>
                </a:solidFill>
                <a:effectLst/>
                <a:uLnTx/>
                <a:uFillTx/>
                <a:latin typeface="Calibri" panose="020F0502020204030204"/>
                <a:ea typeface="+mn-ea"/>
                <a:cs typeface="+mn-cs"/>
              </a:rPr>
              <a:t>Institute</a:t>
            </a: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 for Health </a:t>
            </a:r>
            <a:r>
              <a:rPr kumimoji="0" lang="el-GR" sz="1100" b="1" i="0" u="none" strike="noStrike" kern="1200" cap="none" spc="0" normalizeH="0" baseline="0" noProof="0" dirty="0" err="1">
                <a:ln>
                  <a:noFill/>
                </a:ln>
                <a:solidFill>
                  <a:prstClr val="black"/>
                </a:solidFill>
                <a:effectLst/>
                <a:uLnTx/>
                <a:uFillTx/>
                <a:latin typeface="Calibri" panose="020F0502020204030204"/>
                <a:ea typeface="+mn-ea"/>
                <a:cs typeface="+mn-cs"/>
              </a:rPr>
              <a:t>Sciences</a:t>
            </a: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l-GR" sz="1100" b="1" i="0" u="none" strike="noStrike" kern="1200" cap="none" spc="0" normalizeH="0" baseline="0" noProof="0" dirty="0" err="1">
                <a:ln>
                  <a:noFill/>
                </a:ln>
                <a:solidFill>
                  <a:prstClr val="black"/>
                </a:solidFill>
                <a:effectLst/>
                <a:uLnTx/>
                <a:uFillTx/>
                <a:latin typeface="Calibri" panose="020F0502020204030204"/>
                <a:ea typeface="+mn-ea"/>
                <a:cs typeface="+mn-cs"/>
              </a:rPr>
              <a:t>Technology</a:t>
            </a: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 στο Πανεπιστήμιο </a:t>
            </a:r>
            <a:r>
              <a:rPr kumimoji="0" lang="el-GR" sz="1100" b="1" i="0" u="none" strike="noStrike" kern="1200" cap="none" spc="0" normalizeH="0" baseline="0" noProof="0" dirty="0" err="1">
                <a:ln>
                  <a:noFill/>
                </a:ln>
                <a:solidFill>
                  <a:prstClr val="black"/>
                </a:solidFill>
                <a:effectLst/>
                <a:uLnTx/>
                <a:uFillTx/>
                <a:latin typeface="Calibri" panose="020F0502020204030204"/>
                <a:ea typeface="+mn-ea"/>
                <a:cs typeface="+mn-cs"/>
              </a:rPr>
              <a:t>Sungkyunkwan</a:t>
            </a:r>
            <a:r>
              <a:rPr kumimoji="0" lang="el-GR" sz="1100" b="1" i="0" u="none" strike="noStrike" kern="1200" cap="none" spc="0" normalizeH="0" baseline="0" noProof="0" dirty="0">
                <a:ln>
                  <a:noFill/>
                </a:ln>
                <a:solidFill>
                  <a:prstClr val="black"/>
                </a:solidFill>
                <a:effectLst/>
                <a:uLnTx/>
                <a:uFillTx/>
                <a:latin typeface="Calibri" panose="020F0502020204030204"/>
                <a:ea typeface="+mn-ea"/>
                <a:cs typeface="+mn-cs"/>
              </a:rPr>
              <a:t> στη Σεούλ, η οποία ηγήθηκε της μελέτης.</a:t>
            </a:r>
            <a:endPar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Θέση περιεχομένου 11" descr="Εικόνα που περιέχει κείμενο, στιγμιότυπο οθόνης, έγγραφο, γραμματοσειρά&#10;&#10;Το περιεχόμενο που δημιουργείται από AI ενδέχεται να είναι εσφαλμένο.">
            <a:extLst>
              <a:ext uri="{FF2B5EF4-FFF2-40B4-BE49-F238E27FC236}">
                <a16:creationId xmlns="" xmlns:a16="http://schemas.microsoft.com/office/drawing/2014/main" id="{009A1CF2-3DC3-D6ED-BB60-7AB35345D56E}"/>
              </a:ext>
            </a:extLst>
          </p:cNvPr>
          <p:cNvPicPr>
            <a:picLocks noGrp="1" noChangeAspect="1"/>
          </p:cNvPicPr>
          <p:nvPr>
            <p:ph idx="1"/>
          </p:nvPr>
        </p:nvPicPr>
        <p:blipFill>
          <a:blip r:embed="rId3"/>
          <a:stretch>
            <a:fillRect/>
          </a:stretch>
        </p:blipFill>
        <p:spPr>
          <a:xfrm>
            <a:off x="5984109" y="0"/>
            <a:ext cx="6207889" cy="6858000"/>
          </a:xfrm>
          <a:prstGeom prst="rect">
            <a:avLst/>
          </a:prstGeom>
        </p:spPr>
      </p:pic>
    </p:spTree>
    <p:extLst>
      <p:ext uri="{BB962C8B-B14F-4D97-AF65-F5344CB8AC3E}">
        <p14:creationId xmlns:p14="http://schemas.microsoft.com/office/powerpoint/2010/main" val="22496911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Εικόνα που περιέχει κείμενο, στιγμιότυπο οθόνης, κατάλογος&#10;&#10;Το περιεχόμενο που δημιουργείται από AI ενδέχεται να είναι εσφαλμένο.">
            <a:extLst>
              <a:ext uri="{FF2B5EF4-FFF2-40B4-BE49-F238E27FC236}">
                <a16:creationId xmlns="" xmlns:a16="http://schemas.microsoft.com/office/drawing/2014/main" id="{79318EBA-2A11-EA19-6962-76C0F03C0DFE}"/>
              </a:ext>
            </a:extLst>
          </p:cNvPr>
          <p:cNvPicPr>
            <a:picLocks noGrp="1" noChangeAspect="1"/>
          </p:cNvPicPr>
          <p:nvPr>
            <p:ph idx="1"/>
          </p:nvPr>
        </p:nvPicPr>
        <p:blipFill>
          <a:blip r:embed="rId2"/>
          <a:stretch>
            <a:fillRect/>
          </a:stretch>
        </p:blipFill>
        <p:spPr>
          <a:xfrm>
            <a:off x="0" y="0"/>
            <a:ext cx="9190299" cy="6858000"/>
          </a:xfrm>
          <a:prstGeom prst="rect">
            <a:avLst/>
          </a:prstGeom>
        </p:spPr>
      </p:pic>
      <p:sp>
        <p:nvSpPr>
          <p:cNvPr id="6" name="TextBox 5">
            <a:extLst>
              <a:ext uri="{FF2B5EF4-FFF2-40B4-BE49-F238E27FC236}">
                <a16:creationId xmlns="" xmlns:a16="http://schemas.microsoft.com/office/drawing/2014/main" id="{AFBEEEE2-E1EB-D271-B666-865D637169CB}"/>
              </a:ext>
            </a:extLst>
          </p:cNvPr>
          <p:cNvSpPr txBox="1"/>
          <p:nvPr/>
        </p:nvSpPr>
        <p:spPr>
          <a:xfrm>
            <a:off x="9190299" y="0"/>
            <a:ext cx="300170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black"/>
                </a:solidFill>
                <a:effectLst/>
                <a:uLnTx/>
                <a:uFillTx/>
                <a:latin typeface="Calibri" panose="020F0502020204030204"/>
                <a:ea typeface="+mn-ea"/>
                <a:cs typeface="+mn-cs"/>
              </a:rPr>
              <a:t>Δρόμοι μικροβίων και </a:t>
            </a:r>
            <a:r>
              <a:rPr kumimoji="0" lang="el-GR" sz="1800" b="1" i="0" u="none" strike="noStrike" kern="1200" cap="none" spc="0" normalizeH="0" baseline="0" noProof="0" dirty="0" err="1">
                <a:ln>
                  <a:noFill/>
                </a:ln>
                <a:solidFill>
                  <a:prstClr val="black"/>
                </a:solidFill>
                <a:effectLst/>
                <a:uLnTx/>
                <a:uFillTx/>
                <a:latin typeface="Calibri" panose="020F0502020204030204"/>
                <a:ea typeface="+mn-ea"/>
                <a:cs typeface="+mn-cs"/>
              </a:rPr>
              <a:t>μεταβολιτών</a:t>
            </a:r>
            <a:r>
              <a:rPr kumimoji="0" lang="el-GR" sz="1800" b="1" i="0" u="none" strike="noStrike" kern="1200" cap="none" spc="0" normalizeH="0" baseline="0" noProof="0" dirty="0">
                <a:ln>
                  <a:noFill/>
                </a:ln>
                <a:solidFill>
                  <a:prstClr val="black"/>
                </a:solidFill>
                <a:effectLst/>
                <a:uLnTx/>
                <a:uFillTx/>
                <a:latin typeface="Calibri" panose="020F0502020204030204"/>
                <a:ea typeface="+mn-ea"/>
                <a:cs typeface="+mn-cs"/>
              </a:rPr>
              <a:t> των με κλινικές και μηχανιστικές συνδέσεις με καρδιαγγειακά νοσήματα.</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Έλλειψη 1"/>
          <p:cNvSpPr/>
          <p:nvPr/>
        </p:nvSpPr>
        <p:spPr>
          <a:xfrm>
            <a:off x="4700187" y="940037"/>
            <a:ext cx="410198" cy="18800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7100248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p:cNvPicPr>
            <a:picLocks noChangeAspect="1"/>
          </p:cNvPicPr>
          <p:nvPr/>
        </p:nvPicPr>
        <p:blipFill>
          <a:blip r:embed="rId2"/>
          <a:stretch>
            <a:fillRect/>
          </a:stretch>
        </p:blipFill>
        <p:spPr>
          <a:xfrm>
            <a:off x="4280685" y="0"/>
            <a:ext cx="3487667" cy="3634451"/>
          </a:xfrm>
          <a:prstGeom prst="rect">
            <a:avLst/>
          </a:prstGeom>
        </p:spPr>
      </p:pic>
      <p:pic>
        <p:nvPicPr>
          <p:cNvPr id="9" name="Εικόνα 8" descr="Εικόνα που περιέχει κείμενο, στιγμιότυπο οθόνης, γραμματοσειρά, έγγραφο&#10;&#10;Το περιεχόμενο που δημιουργείται από AI ενδέχεται να είναι εσφαλμένο.">
            <a:extLst>
              <a:ext uri="{FF2B5EF4-FFF2-40B4-BE49-F238E27FC236}">
                <a16:creationId xmlns="" xmlns:a16="http://schemas.microsoft.com/office/drawing/2014/main" id="{9DE84287-E930-BBAF-9362-A30E9603FE12}"/>
              </a:ext>
            </a:extLst>
          </p:cNvPr>
          <p:cNvPicPr>
            <a:picLocks noChangeAspect="1"/>
          </p:cNvPicPr>
          <p:nvPr/>
        </p:nvPicPr>
        <p:blipFill>
          <a:blip r:embed="rId3"/>
          <a:stretch>
            <a:fillRect/>
          </a:stretch>
        </p:blipFill>
        <p:spPr>
          <a:xfrm>
            <a:off x="0" y="0"/>
            <a:ext cx="4280685" cy="4415743"/>
          </a:xfrm>
          <a:prstGeom prst="rect">
            <a:avLst/>
          </a:prstGeom>
        </p:spPr>
      </p:pic>
      <p:pic>
        <p:nvPicPr>
          <p:cNvPr id="1026" name="Picture 2">
            <a:extLst>
              <a:ext uri="{FF2B5EF4-FFF2-40B4-BE49-F238E27FC236}">
                <a16:creationId xmlns="" xmlns:a16="http://schemas.microsoft.com/office/drawing/2014/main" id="{B806A99E-E868-63D6-AAD1-477DF36F6C67}"/>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817225" y="1192196"/>
            <a:ext cx="1132374" cy="1088018"/>
          </a:xfrm>
          <a:prstGeom prst="rect">
            <a:avLst/>
          </a:prstGeom>
          <a:noFill/>
          <a:extLst>
            <a:ext uri="{909E8E84-426E-40DD-AFC4-6F175D3DCCD1}">
              <a14:hiddenFill xmlns:a14="http://schemas.microsoft.com/office/drawing/2010/main">
                <a:solidFill>
                  <a:srgbClr val="FFFFFF"/>
                </a:solidFill>
              </a14:hiddenFill>
            </a:ext>
          </a:extLst>
        </p:spPr>
      </p:pic>
      <p:pic>
        <p:nvPicPr>
          <p:cNvPr id="13" name="Εικόνα 12">
            <a:extLst>
              <a:ext uri="{FF2B5EF4-FFF2-40B4-BE49-F238E27FC236}">
                <a16:creationId xmlns="" xmlns:a16="http://schemas.microsoft.com/office/drawing/2014/main" id="{2A2F3E0A-7C2D-62AF-3CD1-9247CF2FD5DB}"/>
              </a:ext>
            </a:extLst>
          </p:cNvPr>
          <p:cNvPicPr>
            <a:picLocks noChangeAspect="1"/>
          </p:cNvPicPr>
          <p:nvPr/>
        </p:nvPicPr>
        <p:blipFill>
          <a:blip r:embed="rId5"/>
          <a:stretch>
            <a:fillRect/>
          </a:stretch>
        </p:blipFill>
        <p:spPr>
          <a:xfrm>
            <a:off x="3044142" y="1192195"/>
            <a:ext cx="1236544" cy="1088018"/>
          </a:xfrm>
          <a:prstGeom prst="rect">
            <a:avLst/>
          </a:prstGeom>
        </p:spPr>
      </p:pic>
      <p:pic>
        <p:nvPicPr>
          <p:cNvPr id="19" name="Εικόνα 18" descr="Εικόνα που περιέχει κείμενο, στιγμιότυπο οθόνης, γράμμα, γραμματοσειρά&#10;&#10;Το περιεχόμενο που δημιουργείται από AI ενδέχεται να είναι εσφαλμένο.">
            <a:extLst>
              <a:ext uri="{FF2B5EF4-FFF2-40B4-BE49-F238E27FC236}">
                <a16:creationId xmlns="" xmlns:a16="http://schemas.microsoft.com/office/drawing/2014/main" id="{4EBF8D31-E5DF-C00F-A363-5A0CF43FB78F}"/>
              </a:ext>
            </a:extLst>
          </p:cNvPr>
          <p:cNvPicPr>
            <a:picLocks noChangeAspect="1"/>
          </p:cNvPicPr>
          <p:nvPr/>
        </p:nvPicPr>
        <p:blipFill>
          <a:blip r:embed="rId6"/>
          <a:stretch>
            <a:fillRect/>
          </a:stretch>
        </p:blipFill>
        <p:spPr>
          <a:xfrm>
            <a:off x="7727890" y="0"/>
            <a:ext cx="4464109" cy="6858000"/>
          </a:xfrm>
          <a:prstGeom prst="rect">
            <a:avLst/>
          </a:prstGeom>
        </p:spPr>
      </p:pic>
      <p:pic>
        <p:nvPicPr>
          <p:cNvPr id="21" name="Εικόνα 20" descr="Εικόνα που περιέχει κείμενο, στιγμιότυπο οθόνης, έγγραφο, γραμματοσειρά&#10;&#10;Το περιεχόμενο που δημιουργείται από AI ενδέχεται να είναι εσφαλμένο.">
            <a:extLst>
              <a:ext uri="{FF2B5EF4-FFF2-40B4-BE49-F238E27FC236}">
                <a16:creationId xmlns="" xmlns:a16="http://schemas.microsoft.com/office/drawing/2014/main" id="{940310CB-4A83-408F-3AB7-DB17B0C054F6}"/>
              </a:ext>
            </a:extLst>
          </p:cNvPr>
          <p:cNvPicPr>
            <a:picLocks noChangeAspect="1"/>
          </p:cNvPicPr>
          <p:nvPr/>
        </p:nvPicPr>
        <p:blipFill>
          <a:blip r:embed="rId7"/>
          <a:stretch>
            <a:fillRect/>
          </a:stretch>
        </p:blipFill>
        <p:spPr>
          <a:xfrm>
            <a:off x="4280684" y="3634451"/>
            <a:ext cx="3487667" cy="3223549"/>
          </a:xfrm>
          <a:prstGeom prst="rect">
            <a:avLst/>
          </a:prstGeom>
        </p:spPr>
      </p:pic>
      <p:pic>
        <p:nvPicPr>
          <p:cNvPr id="23" name="Εικόνα 22" descr="Εικόνα που περιέχει κείμενο, ηλεκτρονικές συσκευές, στιγμιότυπο οθόνης, τοποθεσία web&#10;&#10;Το περιεχόμενο που δημιουργείται από AI ενδέχεται να είναι εσφαλμένο.">
            <a:extLst>
              <a:ext uri="{FF2B5EF4-FFF2-40B4-BE49-F238E27FC236}">
                <a16:creationId xmlns="" xmlns:a16="http://schemas.microsoft.com/office/drawing/2014/main" id="{EA31FAF4-6343-7AC7-DB52-20D9B6EF6C27}"/>
              </a:ext>
            </a:extLst>
          </p:cNvPr>
          <p:cNvPicPr>
            <a:picLocks noChangeAspect="1"/>
          </p:cNvPicPr>
          <p:nvPr/>
        </p:nvPicPr>
        <p:blipFill>
          <a:blip r:embed="rId8"/>
          <a:stretch>
            <a:fillRect/>
          </a:stretch>
        </p:blipFill>
        <p:spPr>
          <a:xfrm>
            <a:off x="1" y="4415743"/>
            <a:ext cx="4280682" cy="2404630"/>
          </a:xfrm>
          <a:prstGeom prst="rect">
            <a:avLst/>
          </a:prstGeom>
        </p:spPr>
      </p:pic>
    </p:spTree>
    <p:extLst>
      <p:ext uri="{BB962C8B-B14F-4D97-AF65-F5344CB8AC3E}">
        <p14:creationId xmlns:p14="http://schemas.microsoft.com/office/powerpoint/2010/main" val="38560086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Εικόνα που περιέχει κείμενο, στιγμιότυπο οθόνης, γραμματοσειρά, έγγραφο&#10;&#10;Το περιεχόμενο που δημιουργείται από AI ενδέχεται να είναι εσφαλμένο.">
            <a:extLst>
              <a:ext uri="{FF2B5EF4-FFF2-40B4-BE49-F238E27FC236}">
                <a16:creationId xmlns="" xmlns:a16="http://schemas.microsoft.com/office/drawing/2014/main" id="{6A9DCC0C-5909-A30A-ED3F-7C9EF91DEB26}"/>
              </a:ext>
            </a:extLst>
          </p:cNvPr>
          <p:cNvPicPr>
            <a:picLocks noGrp="1" noChangeAspect="1"/>
          </p:cNvPicPr>
          <p:nvPr>
            <p:ph idx="1"/>
          </p:nvPr>
        </p:nvPicPr>
        <p:blipFill>
          <a:blip r:embed="rId2"/>
          <a:stretch>
            <a:fillRect/>
          </a:stretch>
        </p:blipFill>
        <p:spPr>
          <a:xfrm>
            <a:off x="1" y="0"/>
            <a:ext cx="5717893" cy="6858000"/>
          </a:xfrm>
          <a:prstGeom prst="rect">
            <a:avLst/>
          </a:prstGeom>
        </p:spPr>
      </p:pic>
      <p:pic>
        <p:nvPicPr>
          <p:cNvPr id="7" name="Εικόνα 6" descr="Εικόνα που περιέχει κείμενο, στιγμιότυπο οθόνης, διάγραμμα, γραμματοσειρά&#10;&#10;Το περιεχόμενο που δημιουργείται από AI ενδέχεται να είναι εσφαλμένο.">
            <a:extLst>
              <a:ext uri="{FF2B5EF4-FFF2-40B4-BE49-F238E27FC236}">
                <a16:creationId xmlns="" xmlns:a16="http://schemas.microsoft.com/office/drawing/2014/main" id="{5406264D-9517-6C9B-CA30-5015A736BA09}"/>
              </a:ext>
            </a:extLst>
          </p:cNvPr>
          <p:cNvPicPr>
            <a:picLocks noChangeAspect="1"/>
          </p:cNvPicPr>
          <p:nvPr/>
        </p:nvPicPr>
        <p:blipFill>
          <a:blip r:embed="rId3"/>
          <a:stretch>
            <a:fillRect/>
          </a:stretch>
        </p:blipFill>
        <p:spPr>
          <a:xfrm>
            <a:off x="5717893" y="0"/>
            <a:ext cx="6474105" cy="3599727"/>
          </a:xfrm>
          <a:prstGeom prst="rect">
            <a:avLst/>
          </a:prstGeom>
        </p:spPr>
      </p:pic>
      <p:pic>
        <p:nvPicPr>
          <p:cNvPr id="9" name="Εικόνα 8" descr="Εικόνα που περιέχει κείμενο, στιγμιότυπο οθόνης, γραμματοσειρά, αριθμός&#10;&#10;Το περιεχόμενο που δημιουργείται από AI ενδέχεται να είναι εσφαλμένο.">
            <a:extLst>
              <a:ext uri="{FF2B5EF4-FFF2-40B4-BE49-F238E27FC236}">
                <a16:creationId xmlns="" xmlns:a16="http://schemas.microsoft.com/office/drawing/2014/main" id="{D8A9434D-D100-DDEE-55B0-846EA0ED1FB5}"/>
              </a:ext>
            </a:extLst>
          </p:cNvPr>
          <p:cNvPicPr>
            <a:picLocks noChangeAspect="1"/>
          </p:cNvPicPr>
          <p:nvPr/>
        </p:nvPicPr>
        <p:blipFill>
          <a:blip r:embed="rId4"/>
          <a:stretch>
            <a:fillRect/>
          </a:stretch>
        </p:blipFill>
        <p:spPr>
          <a:xfrm>
            <a:off x="5717892" y="3599727"/>
            <a:ext cx="6474108" cy="3211120"/>
          </a:xfrm>
          <a:prstGeom prst="rect">
            <a:avLst/>
          </a:prstGeom>
        </p:spPr>
      </p:pic>
    </p:spTree>
    <p:extLst>
      <p:ext uri="{BB962C8B-B14F-4D97-AF65-F5344CB8AC3E}">
        <p14:creationId xmlns:p14="http://schemas.microsoft.com/office/powerpoint/2010/main" val="32743425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 xmlns:a16="http://schemas.microsoft.com/office/drawing/2014/main" id="{2F5F6ADD-67C3-185C-228D-02C503D6D583}"/>
              </a:ext>
            </a:extLst>
          </p:cNvPr>
          <p:cNvPicPr>
            <a:picLocks noGrp="1" noChangeAspect="1"/>
          </p:cNvPicPr>
          <p:nvPr>
            <p:ph idx="1"/>
          </p:nvPr>
        </p:nvPicPr>
        <p:blipFill>
          <a:blip r:embed="rId2"/>
          <a:stretch>
            <a:fillRect/>
          </a:stretch>
        </p:blipFill>
        <p:spPr>
          <a:xfrm>
            <a:off x="0" y="0"/>
            <a:ext cx="5532699" cy="6857999"/>
          </a:xfrm>
          <a:prstGeom prst="rect">
            <a:avLst/>
          </a:prstGeom>
        </p:spPr>
      </p:pic>
      <p:pic>
        <p:nvPicPr>
          <p:cNvPr id="7" name="Εικόνα 6" descr="Εικόνα που περιέχει κείμενο, στιγμιότυπο οθόνης, γραμματοσειρά&#10;&#10;Το περιεχόμενο που δημιουργείται από AI ενδέχεται να είναι εσφαλμένο.">
            <a:extLst>
              <a:ext uri="{FF2B5EF4-FFF2-40B4-BE49-F238E27FC236}">
                <a16:creationId xmlns="" xmlns:a16="http://schemas.microsoft.com/office/drawing/2014/main" id="{718A6F39-D9DA-5B62-65C5-FE2C38102A55}"/>
              </a:ext>
            </a:extLst>
          </p:cNvPr>
          <p:cNvPicPr>
            <a:picLocks noChangeAspect="1"/>
          </p:cNvPicPr>
          <p:nvPr/>
        </p:nvPicPr>
        <p:blipFill>
          <a:blip r:embed="rId3"/>
          <a:stretch>
            <a:fillRect/>
          </a:stretch>
        </p:blipFill>
        <p:spPr>
          <a:xfrm>
            <a:off x="5532698" y="0"/>
            <a:ext cx="6659301" cy="3750197"/>
          </a:xfrm>
          <a:prstGeom prst="rect">
            <a:avLst/>
          </a:prstGeom>
        </p:spPr>
      </p:pic>
    </p:spTree>
    <p:extLst>
      <p:ext uri="{BB962C8B-B14F-4D97-AF65-F5344CB8AC3E}">
        <p14:creationId xmlns:p14="http://schemas.microsoft.com/office/powerpoint/2010/main" val="4194904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22265EA6-BD19-85DA-32A7-27BC09232DD0}"/>
              </a:ext>
            </a:extLst>
          </p:cNvPr>
          <p:cNvSpPr>
            <a:spLocks noGrp="1"/>
          </p:cNvSpPr>
          <p:nvPr>
            <p:ph idx="1"/>
          </p:nvPr>
        </p:nvSpPr>
        <p:spPr>
          <a:xfrm>
            <a:off x="0" y="0"/>
            <a:ext cx="12192000" cy="6858000"/>
          </a:xfrm>
        </p:spPr>
        <p:txBody>
          <a:bodyPr>
            <a:noAutofit/>
          </a:bodyPr>
          <a:lstStyle/>
          <a:p>
            <a:r>
              <a:rPr lang="el-GR" sz="1400" b="1" u="sng" dirty="0" smtClean="0"/>
              <a:t>ΣΥΜΠΕΡΑΣΜΑΤΑ</a:t>
            </a:r>
          </a:p>
          <a:p>
            <a:r>
              <a:rPr lang="el-GR" sz="1600" b="1" dirty="0" smtClean="0"/>
              <a:t>Σε </a:t>
            </a:r>
            <a:r>
              <a:rPr lang="el-GR" sz="1600" b="1" dirty="0"/>
              <a:t>αντίθεση με τους παραδοσιακούς παράγοντες κινδύνου, η </a:t>
            </a:r>
            <a:r>
              <a:rPr lang="el-GR" sz="1600" b="1" dirty="0" err="1"/>
              <a:t>ImP</a:t>
            </a:r>
            <a:r>
              <a:rPr lang="el-GR" sz="1600" b="1" dirty="0"/>
              <a:t> αντικατοπτρίζει τη δυναμική κατάσταση του GM και την μεταβολική του απόδοση, προσφέροντας ένα παράθυρο στον υπολειπόμενο καρδιαγγειακό κίνδυνο που επιμένει παρά τη βέλτιστη διαχείριση των λιπιδίων, της αρτηριακής πίεσης και της </a:t>
            </a:r>
            <a:r>
              <a:rPr lang="el-GR" sz="1600" b="1" dirty="0" smtClean="0"/>
              <a:t>γλυκαιμίας.</a:t>
            </a:r>
            <a:r>
              <a:rPr lang="en-US" sz="1600" b="1" dirty="0" smtClean="0"/>
              <a:t> </a:t>
            </a:r>
            <a:r>
              <a:rPr lang="el-GR" sz="1600" b="1" dirty="0" smtClean="0"/>
              <a:t>Κριτικά</a:t>
            </a:r>
            <a:r>
              <a:rPr lang="el-GR" sz="1600" b="1" dirty="0"/>
              <a:t>, η βιοσύνθεση της </a:t>
            </a:r>
            <a:r>
              <a:rPr lang="el-GR" sz="1600" b="1" dirty="0" err="1"/>
              <a:t>ImP</a:t>
            </a:r>
            <a:r>
              <a:rPr lang="el-GR" sz="1600" b="1" dirty="0"/>
              <a:t> μέσω της οδού </a:t>
            </a:r>
            <a:r>
              <a:rPr lang="el-GR" sz="1600" b="1" dirty="0" err="1"/>
              <a:t>UrdA</a:t>
            </a:r>
            <a:r>
              <a:rPr lang="el-GR" sz="1600" b="1" dirty="0"/>
              <a:t> υπογραμμίζει τη σημασία της μικροβιακής </a:t>
            </a:r>
            <a:r>
              <a:rPr lang="el-GR" sz="1600" b="1" dirty="0" smtClean="0"/>
              <a:t>οικολογίας.</a:t>
            </a:r>
            <a:r>
              <a:rPr lang="en-US" sz="1600" b="1" dirty="0" smtClean="0"/>
              <a:t> </a:t>
            </a:r>
            <a:r>
              <a:rPr lang="el-GR" sz="1600" b="1" dirty="0" smtClean="0"/>
              <a:t>Έτσι</a:t>
            </a:r>
            <a:r>
              <a:rPr lang="el-GR" sz="1600" b="1" dirty="0"/>
              <a:t>, η </a:t>
            </a:r>
            <a:r>
              <a:rPr lang="el-GR" sz="1600" b="1" dirty="0" err="1"/>
              <a:t>ImP</a:t>
            </a:r>
            <a:r>
              <a:rPr lang="el-GR" sz="1600" b="1" dirty="0"/>
              <a:t> αποτελεί τόσο </a:t>
            </a:r>
            <a:r>
              <a:rPr lang="el-GR" sz="1600" b="1" dirty="0" err="1"/>
              <a:t>βιοδείκτη</a:t>
            </a:r>
            <a:r>
              <a:rPr lang="el-GR" sz="1600" b="1" dirty="0"/>
              <a:t> διαταραχής του άξονα εντέρου-καρδιάς όσο και μηχανιστική σύνδεση με αγγειακή βλάβη.</a:t>
            </a:r>
          </a:p>
          <a:p>
            <a:r>
              <a:rPr lang="el-GR" sz="1600" b="1" u="sng" dirty="0"/>
              <a:t>Η μεταφραστική έρευνα μέχρι σήμερα έχει οριοθετήσει βασικούς κόμβους για παρέμβαση: διαιτητική ρύθμιση για την αναμόρφωση του </a:t>
            </a:r>
            <a:r>
              <a:rPr lang="el-GR" sz="1600" b="1" u="sng" dirty="0" err="1"/>
              <a:t>pH</a:t>
            </a:r>
            <a:r>
              <a:rPr lang="el-GR" sz="1600" b="1" u="sng" dirty="0"/>
              <a:t> και της μικροβιακής σύνθεσης του παχέος εντέρου· </a:t>
            </a:r>
            <a:r>
              <a:rPr lang="el-GR" sz="1600" b="1" u="sng" dirty="0" err="1"/>
              <a:t>προβιοτικά</a:t>
            </a:r>
            <a:r>
              <a:rPr lang="el-GR" sz="1600" b="1" u="sng" dirty="0"/>
              <a:t>, </a:t>
            </a:r>
            <a:r>
              <a:rPr lang="el-GR" sz="1600" b="1" u="sng" dirty="0" err="1"/>
              <a:t>πρεβιοτικά</a:t>
            </a:r>
            <a:r>
              <a:rPr lang="el-GR" sz="1600" b="1" u="sng" dirty="0"/>
              <a:t> και FMT για την αποκατάσταση της </a:t>
            </a:r>
            <a:r>
              <a:rPr lang="el-GR" sz="1600" b="1" u="sng" dirty="0" err="1"/>
              <a:t>ευβίωσης</a:t>
            </a:r>
            <a:r>
              <a:rPr lang="el-GR" sz="1600" b="1" u="sng" dirty="0"/>
              <a:t>· και </a:t>
            </a:r>
            <a:r>
              <a:rPr lang="el-GR" sz="1600" b="1" u="sng" dirty="0" err="1"/>
              <a:t>στοχευμένοι</a:t>
            </a:r>
            <a:r>
              <a:rPr lang="el-GR" sz="1600" b="1" u="sng" dirty="0"/>
              <a:t> φαρμακολογικοί παράγοντες όπως αναστολείς </a:t>
            </a:r>
            <a:r>
              <a:rPr lang="el-GR" sz="1600" b="1" u="sng" dirty="0" err="1"/>
              <a:t>UrdA</a:t>
            </a:r>
            <a:r>
              <a:rPr lang="el-GR" sz="1600" b="1" u="sng" dirty="0"/>
              <a:t> και ανταγωνιστές p38γ για τον αποκλεισμό της σύνθεσης και σηματοδότησης της </a:t>
            </a:r>
            <a:r>
              <a:rPr lang="el-GR" sz="1600" b="1" u="sng" dirty="0" err="1"/>
              <a:t>ImP</a:t>
            </a:r>
            <a:r>
              <a:rPr lang="el-GR" sz="1600" b="1" u="sng" dirty="0"/>
              <a:t>.</a:t>
            </a:r>
          </a:p>
          <a:p>
            <a:r>
              <a:rPr lang="el-GR" sz="1600" b="1" dirty="0"/>
              <a:t>Πρώιμες μελέτες σε ζώα και in </a:t>
            </a:r>
            <a:r>
              <a:rPr lang="el-GR" sz="1600" b="1" dirty="0" err="1"/>
              <a:t>vitro</a:t>
            </a:r>
            <a:r>
              <a:rPr lang="el-GR" sz="1600" b="1" dirty="0"/>
              <a:t> επικυρώνουν την άμεση επίδραση της </a:t>
            </a:r>
            <a:r>
              <a:rPr lang="el-GR" sz="1600" b="1" dirty="0" err="1"/>
              <a:t>ImP</a:t>
            </a:r>
            <a:r>
              <a:rPr lang="el-GR" sz="1600" b="1" dirty="0"/>
              <a:t> στην ενδοθηλιακή σηματοδότηση ινσουλίνης, τη βιοδιαθεσιμότητα του NO και την στρατολόγηση μονοκυττάρων, ενώ οι ανθρώπινες ομάδες συνδέουν σταθερά την αυξημένη </a:t>
            </a:r>
            <a:r>
              <a:rPr lang="el-GR" sz="1600" b="1" dirty="0" err="1"/>
              <a:t>ImP</a:t>
            </a:r>
            <a:r>
              <a:rPr lang="el-GR" sz="1600" b="1" dirty="0"/>
              <a:t> με υψηλότερες πιθανότητες στεφανιαίας νόσου, μεγαλύτερο φορτίο πλάκας, μειωμένη λειτουργία της αριστερής κοιλίας και αυξημένη θνησιμότητα στην καρδιακή </a:t>
            </a:r>
            <a:r>
              <a:rPr lang="el-GR" sz="1600" b="1" dirty="0" smtClean="0"/>
              <a:t>ανεπάρκεια.</a:t>
            </a:r>
            <a:r>
              <a:rPr lang="en-US" sz="1600" b="1" dirty="0" smtClean="0"/>
              <a:t> </a:t>
            </a:r>
            <a:r>
              <a:rPr lang="el-GR" sz="1600" b="1" dirty="0" smtClean="0"/>
              <a:t>Αυτά </a:t>
            </a:r>
            <a:r>
              <a:rPr lang="el-GR" sz="1600" b="1" dirty="0"/>
              <a:t>τα ευρήματα όχι μόνο επιβεβαιώνουν τον </a:t>
            </a:r>
            <a:r>
              <a:rPr lang="el-GR" sz="1600" b="1" dirty="0" err="1"/>
              <a:t>παθογενετικό</a:t>
            </a:r>
            <a:r>
              <a:rPr lang="el-GR" sz="1600" b="1" dirty="0"/>
              <a:t> ρόλο της </a:t>
            </a:r>
            <a:r>
              <a:rPr lang="el-GR" sz="1600" b="1" dirty="0" err="1"/>
              <a:t>ImP</a:t>
            </a:r>
            <a:r>
              <a:rPr lang="el-GR" sz="1600" b="1" dirty="0"/>
              <a:t>, αλλά και υπογραμμίζουν τις δυνατότητές της ως υποκατάστατο τελικό σημείο σε κλινικές δοκιμές.</a:t>
            </a:r>
          </a:p>
          <a:p>
            <a:r>
              <a:rPr lang="el-GR" sz="1600" b="1" dirty="0"/>
              <a:t>Χρειάζονται διαχρονικές μελέτες σε ποικίλους πληθυσμούς για να διαπιστωθούν αιτιώδεις σχέσεις και χρονικές τροχιές της </a:t>
            </a:r>
            <a:r>
              <a:rPr lang="el-GR" sz="1600" b="1" dirty="0" err="1"/>
              <a:t>ImP</a:t>
            </a:r>
            <a:r>
              <a:rPr lang="el-GR" sz="1600" b="1" dirty="0"/>
              <a:t> στην έναρξη, την εξέλιξη και την υποχώρηση της </a:t>
            </a:r>
            <a:r>
              <a:rPr lang="el-GR" sz="1600" b="1" dirty="0" smtClean="0"/>
              <a:t>πλάκας.</a:t>
            </a:r>
            <a:r>
              <a:rPr lang="en-US" sz="1600" b="1" dirty="0" smtClean="0"/>
              <a:t> </a:t>
            </a:r>
            <a:r>
              <a:rPr lang="el-GR" sz="1600" b="1" dirty="0" smtClean="0"/>
              <a:t>Μελλοντικά</a:t>
            </a:r>
            <a:r>
              <a:rPr lang="el-GR" sz="1600" b="1" dirty="0"/>
              <a:t>, </a:t>
            </a:r>
            <a:r>
              <a:rPr lang="el-GR" sz="1600" b="1" u="sng" dirty="0"/>
              <a:t>η ενσωμάτωση του προφίλ της </a:t>
            </a:r>
            <a:r>
              <a:rPr lang="el-GR" sz="1600" b="1" u="sng" dirty="0" err="1"/>
              <a:t>ImP</a:t>
            </a:r>
            <a:r>
              <a:rPr lang="el-GR" sz="1600" b="1" u="sng" dirty="0"/>
              <a:t> στην ακριβή καρδιαγγειακή ιατρική είναι πολλά υποσχόμενη για τον εντοπισμό ατόμων με υπολειμματικό κίνδυνο που προκαλείται από το </a:t>
            </a:r>
            <a:r>
              <a:rPr lang="el-GR" sz="1600" b="1" u="sng" dirty="0" err="1" smtClean="0"/>
              <a:t>μικροβίωμα</a:t>
            </a:r>
            <a:r>
              <a:rPr lang="el-GR" sz="1600" b="1" dirty="0" smtClean="0"/>
              <a:t>.</a:t>
            </a:r>
            <a:r>
              <a:rPr lang="en-US" sz="1600" b="1" dirty="0" smtClean="0"/>
              <a:t> </a:t>
            </a:r>
            <a:r>
              <a:rPr lang="el-GR" sz="1600" b="1" dirty="0" smtClean="0"/>
              <a:t>Συνδυάζοντας </a:t>
            </a:r>
            <a:r>
              <a:rPr lang="el-GR" sz="1600" b="1" dirty="0"/>
              <a:t>τα επίπεδα </a:t>
            </a:r>
            <a:r>
              <a:rPr lang="el-GR" sz="1600" b="1" dirty="0" err="1"/>
              <a:t>ImP</a:t>
            </a:r>
            <a:r>
              <a:rPr lang="el-GR" sz="1600" b="1" dirty="0"/>
              <a:t> με </a:t>
            </a:r>
            <a:r>
              <a:rPr lang="el-GR" sz="1600" b="1" dirty="0" err="1"/>
              <a:t>γονιδιωματικά</a:t>
            </a:r>
            <a:r>
              <a:rPr lang="el-GR" sz="1600" b="1" dirty="0"/>
              <a:t>, </a:t>
            </a:r>
            <a:r>
              <a:rPr lang="el-GR" sz="1600" b="1" dirty="0" err="1"/>
              <a:t>μεταβολομικά</a:t>
            </a:r>
            <a:r>
              <a:rPr lang="el-GR" sz="1600" b="1" dirty="0"/>
              <a:t> και απεικονιστικά δεδομένα, οι κλινικοί γιατροί μπορούν να αναπτύξουν εξατομικευμένες παρεμβάσεις, που κυμαίνονται από διατροφικές συνταγές και θεραπείες τροποποίησης ΓΤΟ έως νέους αναστολείς μικρών μορίων που στοχεύουν ειδικά σε </a:t>
            </a:r>
            <a:r>
              <a:rPr lang="el-GR" sz="1600" b="1" dirty="0" err="1"/>
              <a:t>αθηρογόνους</a:t>
            </a:r>
            <a:r>
              <a:rPr lang="el-GR" sz="1600" b="1" dirty="0"/>
              <a:t> μηχανισμούς που προέρχονται από το έντερο.</a:t>
            </a:r>
          </a:p>
          <a:p>
            <a:r>
              <a:rPr lang="el-GR" sz="1600" b="1" u="sng" dirty="0" smtClean="0"/>
              <a:t>ΣΥΝΟΨΙΖΟΝΤΑΣ, ΤΟ IMP ΑΝΤΙΠΡΟΣΩΠΕΥΕΙ ΕΝΑΝ ΝΕΟ ΑΞΟΝΑ ΚΑΡΔΙΑΓΓΕΙΑΚΟΥ ΚΙΝΔΥΝΟΥ ΠΟΥ ΥΠΕΡΒΑΙΝΕΙ ΤΑ ΠΑΡΑΔΟΣΙΑΚΑ ΠΑΡΑΔΕΙΓΜΑΤΑ ΕΝΣΩΜΑΤΩΝΟΝΤΑΣ ΤΟΝ ΜΙΚΡΟΒΙΑΚΟ ΜΕΤΑΒΟΛΙΣΜΟ ΣΤΟΝ ΠΥΡΗΝΑ ΤΗΣ ΑΘΗΡΟΓΕΝΕΣΗΣ.</a:t>
            </a:r>
          </a:p>
          <a:p>
            <a:r>
              <a:rPr lang="el-GR" sz="1600" b="1" dirty="0" smtClean="0"/>
              <a:t>Η </a:t>
            </a:r>
            <a:r>
              <a:rPr lang="el-GR" sz="1600" b="1" dirty="0"/>
              <a:t>δυναμική του φύση, η </a:t>
            </a:r>
            <a:r>
              <a:rPr lang="el-GR" sz="1600" b="1" dirty="0" err="1"/>
              <a:t>τροποποιησιμότητα</a:t>
            </a:r>
            <a:r>
              <a:rPr lang="el-GR" sz="1600" b="1" dirty="0"/>
              <a:t> και η μηχανιστική του ισχύς καθιστούν το </a:t>
            </a:r>
            <a:r>
              <a:rPr lang="el-GR" sz="1600" b="1" dirty="0" err="1"/>
              <a:t>ImP</a:t>
            </a:r>
            <a:r>
              <a:rPr lang="el-GR" sz="1600" b="1" dirty="0"/>
              <a:t> έναν συναρπαστικό στόχο για μελλοντική έρευνα και θεραπευτική ανάπτυξη.</a:t>
            </a:r>
          </a:p>
          <a:p>
            <a:r>
              <a:rPr lang="el-GR" sz="1600" b="1" dirty="0"/>
              <a:t>Η αντιμετώπιση των υπόλοιπων μηχανιστικών και μεταφραστικών προκλήσεων όχι μόνο θα προωθήσει την κατανόησή μας για τον άξονα εντέρου-καρδιάς, αλλά θα ανοίξει και νέους δρόμους για τη μείωση του παγκόσμιου φορτίου της ASCVD.</a:t>
            </a:r>
            <a:endParaRPr lang="en-US" sz="1600" b="1" dirty="0"/>
          </a:p>
        </p:txBody>
      </p:sp>
    </p:spTree>
    <p:extLst>
      <p:ext uri="{BB962C8B-B14F-4D97-AF65-F5344CB8AC3E}">
        <p14:creationId xmlns:p14="http://schemas.microsoft.com/office/powerpoint/2010/main" val="5442479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38354" t="24806" r="23570" b="2852"/>
          <a:stretch/>
        </p:blipFill>
        <p:spPr>
          <a:xfrm>
            <a:off x="0" y="0"/>
            <a:ext cx="4661011" cy="6858001"/>
          </a:xfrm>
          <a:prstGeom prst="rect">
            <a:avLst/>
          </a:prstGeom>
        </p:spPr>
      </p:pic>
      <p:pic>
        <p:nvPicPr>
          <p:cNvPr id="2" name="Εικόνα 1"/>
          <p:cNvPicPr>
            <a:picLocks noChangeAspect="1"/>
          </p:cNvPicPr>
          <p:nvPr/>
        </p:nvPicPr>
        <p:blipFill>
          <a:blip r:embed="rId3"/>
          <a:stretch>
            <a:fillRect/>
          </a:stretch>
        </p:blipFill>
        <p:spPr>
          <a:xfrm>
            <a:off x="4661010" y="0"/>
            <a:ext cx="7530989" cy="6858000"/>
          </a:xfrm>
          <a:prstGeom prst="rect">
            <a:avLst/>
          </a:prstGeom>
        </p:spPr>
      </p:pic>
    </p:spTree>
    <p:extLst>
      <p:ext uri="{BB962C8B-B14F-4D97-AF65-F5344CB8AC3E}">
        <p14:creationId xmlns:p14="http://schemas.microsoft.com/office/powerpoint/2010/main" val="38314200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stretch>
            <a:fillRect/>
          </a:stretch>
        </p:blipFill>
        <p:spPr>
          <a:xfrm>
            <a:off x="5591597" y="0"/>
            <a:ext cx="6600403" cy="6858000"/>
          </a:xfrm>
          <a:prstGeom prst="rect">
            <a:avLst/>
          </a:prstGeom>
        </p:spPr>
      </p:pic>
      <p:pic>
        <p:nvPicPr>
          <p:cNvPr id="6" name="Εικόνα 5"/>
          <p:cNvPicPr>
            <a:picLocks noChangeAspect="1"/>
          </p:cNvPicPr>
          <p:nvPr/>
        </p:nvPicPr>
        <p:blipFill>
          <a:blip r:embed="rId3"/>
          <a:stretch>
            <a:fillRect/>
          </a:stretch>
        </p:blipFill>
        <p:spPr>
          <a:xfrm>
            <a:off x="1" y="0"/>
            <a:ext cx="5591596" cy="6858000"/>
          </a:xfrm>
          <a:prstGeom prst="rect">
            <a:avLst/>
          </a:prstGeom>
        </p:spPr>
      </p:pic>
    </p:spTree>
    <p:extLst>
      <p:ext uri="{BB962C8B-B14F-4D97-AF65-F5344CB8AC3E}">
        <p14:creationId xmlns:p14="http://schemas.microsoft.com/office/powerpoint/2010/main" val="37724076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descr="Εικόνα που περιέχει κείμενο, στιγμιότυπο οθόνης, γραμματοσειρά, αριθμός&#10;&#10;Το περιεχόμενο που δημιουργείται από AI ενδέχεται να είναι εσφαλμένο.">
            <a:extLst>
              <a:ext uri="{FF2B5EF4-FFF2-40B4-BE49-F238E27FC236}">
                <a16:creationId xmlns="" xmlns:a16="http://schemas.microsoft.com/office/drawing/2014/main" id="{52447794-FFF6-0CD9-D22F-C1A3AE26B828}"/>
              </a:ext>
            </a:extLst>
          </p:cNvPr>
          <p:cNvPicPr>
            <a:picLocks noChangeAspect="1"/>
          </p:cNvPicPr>
          <p:nvPr/>
        </p:nvPicPr>
        <p:blipFill>
          <a:blip r:embed="rId2"/>
          <a:stretch>
            <a:fillRect/>
          </a:stretch>
        </p:blipFill>
        <p:spPr>
          <a:xfrm>
            <a:off x="5532698" y="1"/>
            <a:ext cx="6659301" cy="3429000"/>
          </a:xfrm>
          <a:prstGeom prst="rect">
            <a:avLst/>
          </a:prstGeom>
        </p:spPr>
      </p:pic>
      <p:sp>
        <p:nvSpPr>
          <p:cNvPr id="8" name="TextBox 7">
            <a:extLst>
              <a:ext uri="{FF2B5EF4-FFF2-40B4-BE49-F238E27FC236}">
                <a16:creationId xmlns="" xmlns:a16="http://schemas.microsoft.com/office/drawing/2014/main" id="{A617BBA5-75B6-4039-5E3B-532FDE652F2C}"/>
              </a:ext>
            </a:extLst>
          </p:cNvPr>
          <p:cNvSpPr txBox="1"/>
          <p:nvPr/>
        </p:nvSpPr>
        <p:spPr>
          <a:xfrm>
            <a:off x="5532699" y="3429000"/>
            <a:ext cx="6659301" cy="33239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kern="1200" cap="none" spc="0" normalizeH="0" baseline="0" noProof="0" dirty="0">
                <a:ln>
                  <a:noFill/>
                </a:ln>
                <a:solidFill>
                  <a:prstClr val="black"/>
                </a:solidFill>
                <a:effectLst/>
                <a:uLnTx/>
                <a:uFillTx/>
                <a:latin typeface="Calibri" panose="020F0502020204030204"/>
                <a:ea typeface="+mn-ea"/>
                <a:cs typeface="+mn-cs"/>
              </a:rPr>
              <a:t>ΣΥΜΠΕΡΑΣΜΑΤΑ</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kern="1200" cap="none" spc="0" normalizeH="0" baseline="0" noProof="0" dirty="0">
                <a:ln>
                  <a:noFill/>
                </a:ln>
                <a:solidFill>
                  <a:prstClr val="black"/>
                </a:solidFill>
                <a:effectLst/>
                <a:uLnTx/>
                <a:uFillTx/>
                <a:latin typeface="Calibri" panose="020F0502020204030204"/>
                <a:ea typeface="+mn-ea"/>
                <a:cs typeface="+mn-cs"/>
              </a:rPr>
              <a:t>Συνολικά, τα παρόντα αποτελέσματα υποδηλώνουν ότι η μεταβολή από ένα σταθερό αθήρωμα μαλακού πυρήνα στεφανιαίας πλάκας σε μια ευάλωτη στεφανιαία πλάκα επιρρεπή σε ρήξη, καθώς και η ανάπτυξη μιας </a:t>
            </a:r>
            <a:r>
              <a:rPr kumimoji="0" lang="el-GR" sz="1400" b="1" i="0" u="none" strike="noStrike" kern="1200" cap="none" spc="0" normalizeH="0" baseline="0" noProof="0" dirty="0" err="1">
                <a:ln>
                  <a:noFill/>
                </a:ln>
                <a:solidFill>
                  <a:prstClr val="black"/>
                </a:solidFill>
                <a:effectLst/>
                <a:uLnTx/>
                <a:uFillTx/>
                <a:latin typeface="Calibri" panose="020F0502020204030204"/>
                <a:ea typeface="+mn-ea"/>
                <a:cs typeface="+mn-cs"/>
              </a:rPr>
              <a:t>συμπτωματικής</a:t>
            </a:r>
            <a:r>
              <a:rPr kumimoji="0" lang="el-GR" sz="1400" b="1" i="0" u="none" strike="noStrike" kern="1200" cap="none" spc="0" normalizeH="0" baseline="0" noProof="0" dirty="0">
                <a:ln>
                  <a:noFill/>
                </a:ln>
                <a:solidFill>
                  <a:prstClr val="black"/>
                </a:solidFill>
                <a:effectLst/>
                <a:uLnTx/>
                <a:uFillTx/>
                <a:latin typeface="Calibri" panose="020F0502020204030204"/>
                <a:ea typeface="+mn-ea"/>
                <a:cs typeface="+mn-cs"/>
              </a:rPr>
              <a:t> περιφερικής αρτηριακής πλάκας, μπορεί να οφείλεται σε μια χρόνια </a:t>
            </a:r>
            <a:r>
              <a:rPr kumimoji="0" lang="el-GR" sz="1400" b="1" i="0" u="none" strike="noStrike" kern="1200" cap="none" spc="0" normalizeH="0" baseline="0" noProof="0" dirty="0" err="1">
                <a:ln>
                  <a:noFill/>
                </a:ln>
                <a:solidFill>
                  <a:prstClr val="black"/>
                </a:solidFill>
                <a:effectLst/>
                <a:uLnTx/>
                <a:uFillTx/>
                <a:latin typeface="Calibri" panose="020F0502020204030204"/>
                <a:ea typeface="+mn-ea"/>
                <a:cs typeface="+mn-cs"/>
              </a:rPr>
              <a:t>βακτηριακή</a:t>
            </a:r>
            <a:r>
              <a:rPr kumimoji="0" lang="el-GR" sz="1400" b="1" i="0" u="none" strike="noStrike" kern="1200" cap="none" spc="0" normalizeH="0" baseline="0" noProof="0" dirty="0">
                <a:ln>
                  <a:noFill/>
                </a:ln>
                <a:solidFill>
                  <a:prstClr val="black"/>
                </a:solidFill>
                <a:effectLst/>
                <a:uLnTx/>
                <a:uFillTx/>
                <a:latin typeface="Calibri" panose="020F0502020204030204"/>
                <a:ea typeface="+mn-ea"/>
                <a:cs typeface="+mn-cs"/>
              </a:rPr>
              <a:t> λοίμωξη με τη μορφή ενός αδρανούς </a:t>
            </a:r>
            <a:r>
              <a:rPr kumimoji="0" lang="el-GR" sz="1400" b="1" i="0" u="none" strike="noStrike" kern="1200" cap="none" spc="0" normalizeH="0" baseline="0" noProof="0" dirty="0" err="1">
                <a:ln>
                  <a:noFill/>
                </a:ln>
                <a:solidFill>
                  <a:prstClr val="black"/>
                </a:solidFill>
                <a:effectLst/>
                <a:uLnTx/>
                <a:uFillTx/>
                <a:latin typeface="Calibri" panose="020F0502020204030204"/>
                <a:ea typeface="+mn-ea"/>
                <a:cs typeface="+mn-cs"/>
              </a:rPr>
              <a:t>βιοφίλμ</a:t>
            </a:r>
            <a:r>
              <a:rPr kumimoji="0" lang="el-GR" sz="1400" b="1" i="0" u="none" strike="noStrike" kern="1200" cap="none" spc="0" normalizeH="0" baseline="0" noProof="0" dirty="0">
                <a:ln>
                  <a:noFill/>
                </a:ln>
                <a:solidFill>
                  <a:prstClr val="black"/>
                </a:solidFill>
                <a:effectLst/>
                <a:uLnTx/>
                <a:uFillTx/>
                <a:latin typeface="Calibri" panose="020F0502020204030204"/>
                <a:ea typeface="+mn-ea"/>
                <a:cs typeface="+mn-cs"/>
              </a:rPr>
              <a:t> που αποικίζει τον </a:t>
            </a:r>
            <a:r>
              <a:rPr kumimoji="0" lang="el-GR" sz="1400" b="1" i="0" u="none" strike="noStrike" kern="1200" cap="none" spc="0" normalizeH="0" baseline="0" noProof="0" dirty="0" err="1">
                <a:ln>
                  <a:noFill/>
                </a:ln>
                <a:solidFill>
                  <a:prstClr val="black"/>
                </a:solidFill>
                <a:effectLst/>
                <a:uLnTx/>
                <a:uFillTx/>
                <a:latin typeface="Calibri" panose="020F0502020204030204"/>
                <a:ea typeface="+mn-ea"/>
                <a:cs typeface="+mn-cs"/>
              </a:rPr>
              <a:t>λιπιδικό</a:t>
            </a:r>
            <a:r>
              <a:rPr kumimoji="0" lang="el-GR" sz="1400" b="1" i="0" u="none" strike="noStrike" kern="1200" cap="none" spc="0" normalizeH="0" baseline="0" noProof="0" dirty="0">
                <a:ln>
                  <a:noFill/>
                </a:ln>
                <a:solidFill>
                  <a:prstClr val="black"/>
                </a:solidFill>
                <a:effectLst/>
                <a:uLnTx/>
                <a:uFillTx/>
                <a:latin typeface="Calibri" panose="020F0502020204030204"/>
                <a:ea typeface="+mn-ea"/>
                <a:cs typeface="+mn-cs"/>
              </a:rPr>
              <a:t> πυρήνα και το τοίχωμα του αθηρώματος και αποφεύγει την ανοσολογική ανίχνευση.</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Το </a:t>
            </a:r>
            <a:r>
              <a:rPr kumimoji="0" lang="el-GR" sz="1600" b="1" i="0" u="none" strike="noStrike" kern="1200" cap="none" spc="0" normalizeH="0" baseline="0" noProof="0" dirty="0" err="1">
                <a:ln>
                  <a:noFill/>
                </a:ln>
                <a:solidFill>
                  <a:prstClr val="black"/>
                </a:solidFill>
                <a:effectLst/>
                <a:uLnTx/>
                <a:uFillTx/>
                <a:latin typeface="Calibri" panose="020F0502020204030204"/>
                <a:ea typeface="+mn-ea"/>
                <a:cs typeface="+mn-cs"/>
              </a:rPr>
              <a:t>βιοφίλμ</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 μπορεί να ενεργοποιήσει και να απελευθερώσει παθογόνα </a:t>
            </a:r>
            <a:r>
              <a:rPr kumimoji="0" lang="el-GR" sz="1600" b="1" i="0" u="none" strike="noStrike" kern="1200" cap="none" spc="0" normalizeH="0" baseline="0" noProof="0" dirty="0" err="1">
                <a:ln>
                  <a:noFill/>
                </a:ln>
                <a:solidFill>
                  <a:prstClr val="black"/>
                </a:solidFill>
                <a:effectLst/>
                <a:uLnTx/>
                <a:uFillTx/>
                <a:latin typeface="Calibri" panose="020F0502020204030204"/>
                <a:ea typeface="+mn-ea"/>
                <a:cs typeface="+mn-cs"/>
              </a:rPr>
              <a:t>φαινοτυπικά</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 βακτήρια ικανά να εισβάλουν και να διαρρήξουν το ινώδες κάλυμμα των αθηρωμάτων. Αυτό το εύρημα προσθέτει στην τρέχουσα αντίληψη της </a:t>
            </a:r>
            <a:r>
              <a:rPr kumimoji="0" lang="el-GR" sz="1600" b="1" i="0" u="none" strike="noStrike" kern="1200" cap="none" spc="0" normalizeH="0" baseline="0" noProof="0" dirty="0" err="1">
                <a:ln>
                  <a:noFill/>
                </a:ln>
                <a:solidFill>
                  <a:prstClr val="black"/>
                </a:solidFill>
                <a:effectLst/>
                <a:uLnTx/>
                <a:uFillTx/>
                <a:latin typeface="Calibri" panose="020F0502020204030204"/>
                <a:ea typeface="+mn-ea"/>
                <a:cs typeface="+mn-cs"/>
              </a:rPr>
              <a:t>παθογένεσης</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 του εμφράγματος του μυοκαρδίου και ανοίγει νέες δυνατότητες για τη διάγνωση και την πρόληψη των θανατηφόρων επιπλοκών της αθηροσκλήρωσης, με την εστίαση στα </a:t>
            </a:r>
            <a:r>
              <a:rPr kumimoji="0" lang="el-GR" sz="1600" b="1" i="0" u="none" strike="noStrike" kern="1200" cap="none" spc="0" normalizeH="0" baseline="0" noProof="0" dirty="0" err="1">
                <a:ln>
                  <a:noFill/>
                </a:ln>
                <a:solidFill>
                  <a:prstClr val="black"/>
                </a:solidFill>
                <a:effectLst/>
                <a:uLnTx/>
                <a:uFillTx/>
                <a:latin typeface="Calibri" panose="020F0502020204030204"/>
                <a:ea typeface="+mn-ea"/>
                <a:cs typeface="+mn-cs"/>
              </a:rPr>
              <a:t>βιοφίλμ</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 ως στόχους για νέες </a:t>
            </a:r>
            <a:r>
              <a:rPr kumimoji="0" lang="el-GR" sz="1600" b="1" i="0" u="none" strike="noStrike" kern="1200" cap="none" spc="0" normalizeH="0" baseline="0" noProof="0" dirty="0" err="1">
                <a:ln>
                  <a:noFill/>
                </a:ln>
                <a:solidFill>
                  <a:prstClr val="black"/>
                </a:solidFill>
                <a:effectLst/>
                <a:uLnTx/>
                <a:uFillTx/>
                <a:latin typeface="Calibri" panose="020F0502020204030204"/>
                <a:ea typeface="+mn-ea"/>
                <a:cs typeface="+mn-cs"/>
              </a:rPr>
              <a:t>αντιαθηροσκληρωτικές</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 θεραπείες.</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Θέση περιεχομένου 10">
            <a:extLst>
              <a:ext uri="{FF2B5EF4-FFF2-40B4-BE49-F238E27FC236}">
                <a16:creationId xmlns="" xmlns:a16="http://schemas.microsoft.com/office/drawing/2014/main" id="{452CA770-17B7-2EC3-FE4A-2C28C0A91565}"/>
              </a:ext>
            </a:extLst>
          </p:cNvPr>
          <p:cNvPicPr>
            <a:picLocks noGrp="1" noChangeAspect="1"/>
          </p:cNvPicPr>
          <p:nvPr>
            <p:ph idx="1"/>
          </p:nvPr>
        </p:nvPicPr>
        <p:blipFill>
          <a:blip r:embed="rId3"/>
          <a:stretch>
            <a:fillRect/>
          </a:stretch>
        </p:blipFill>
        <p:spPr>
          <a:xfrm>
            <a:off x="1" y="1284791"/>
            <a:ext cx="5532698" cy="4340505"/>
          </a:xfrm>
          <a:prstGeom prst="rect">
            <a:avLst/>
          </a:prstGeom>
        </p:spPr>
      </p:pic>
    </p:spTree>
    <p:extLst>
      <p:ext uri="{BB962C8B-B14F-4D97-AF65-F5344CB8AC3E}">
        <p14:creationId xmlns:p14="http://schemas.microsoft.com/office/powerpoint/2010/main" val="39605252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131878D8-C8FE-3F95-114D-E1350A213BE1}"/>
              </a:ext>
            </a:extLst>
          </p:cNvPr>
          <p:cNvSpPr>
            <a:spLocks noGrp="1"/>
          </p:cNvSpPr>
          <p:nvPr>
            <p:ph idx="1"/>
          </p:nvPr>
        </p:nvSpPr>
        <p:spPr>
          <a:xfrm>
            <a:off x="0" y="0"/>
            <a:ext cx="12192000" cy="6858000"/>
          </a:xfrm>
        </p:spPr>
        <p:txBody>
          <a:bodyPr>
            <a:noAutofit/>
          </a:bodyPr>
          <a:lstStyle/>
          <a:p>
            <a:r>
              <a:rPr lang="el-GR" sz="1400" b="1" dirty="0"/>
              <a:t>ΕΠΙΣΚΟΠΗΣΗ AI</a:t>
            </a:r>
          </a:p>
          <a:p>
            <a:r>
              <a:rPr lang="el-GR" sz="1400" b="1" dirty="0"/>
              <a:t>Η θεραπεία του </a:t>
            </a:r>
            <a:r>
              <a:rPr lang="el-GR" sz="1400" b="1" dirty="0" err="1"/>
              <a:t>βιοφίλμ</a:t>
            </a:r>
            <a:r>
              <a:rPr lang="el-GR" sz="1400" b="1" dirty="0"/>
              <a:t> του αθηρώματος το 2025 επικεντρώνεται στη στόχευση χρόνιων </a:t>
            </a:r>
            <a:r>
              <a:rPr lang="el-GR" sz="1400" b="1" dirty="0" err="1"/>
              <a:t>βακτηριακών</a:t>
            </a:r>
            <a:r>
              <a:rPr lang="el-GR" sz="1400" b="1" dirty="0"/>
              <a:t> λοιμώξεων εντός των πλακών, συχνά χρησιμοποιώντας αντιφλεγμονώδη φάρμακα, </a:t>
            </a:r>
            <a:r>
              <a:rPr lang="el-GR" sz="1400" b="1" dirty="0" err="1"/>
              <a:t>νανοθεραπείες</a:t>
            </a:r>
            <a:r>
              <a:rPr lang="el-GR" sz="1400" b="1" dirty="0"/>
              <a:t> και αντιοξειδωτικά, </a:t>
            </a:r>
            <a:r>
              <a:rPr lang="el-GR" sz="1400" b="1" u="sng" dirty="0"/>
              <a:t>καθώς τα τυπικά αντιβιοτικά αντιμετωπίζουν προβλήματα αντοχής στο </a:t>
            </a:r>
            <a:r>
              <a:rPr lang="el-GR" sz="1400" b="1" u="sng" dirty="0" err="1"/>
              <a:t>βιοφίλμ</a:t>
            </a:r>
            <a:r>
              <a:rPr lang="el-GR" sz="1400" b="1" u="sng" dirty="0"/>
              <a:t>.</a:t>
            </a:r>
          </a:p>
          <a:p>
            <a:r>
              <a:rPr lang="el-GR" sz="1400" b="1" dirty="0"/>
              <a:t>Βασικοί τομείς περιλαμβάνουν την ανάπτυξη </a:t>
            </a:r>
            <a:r>
              <a:rPr lang="el-GR" sz="1400" b="1" dirty="0" err="1"/>
              <a:t>στοχευμένων</a:t>
            </a:r>
            <a:r>
              <a:rPr lang="el-GR" sz="1400" b="1" dirty="0"/>
              <a:t> </a:t>
            </a:r>
            <a:r>
              <a:rPr lang="el-GR" sz="1400" b="1" dirty="0" err="1"/>
              <a:t>νανοϊατρικών</a:t>
            </a:r>
            <a:r>
              <a:rPr lang="el-GR" sz="1400" b="1" dirty="0"/>
              <a:t>, την αναστολή </a:t>
            </a:r>
            <a:r>
              <a:rPr lang="el-GR" sz="1400" b="1" dirty="0" err="1"/>
              <a:t>βακτηριακών</a:t>
            </a:r>
            <a:r>
              <a:rPr lang="el-GR" sz="1400" b="1" dirty="0"/>
              <a:t> ενζύμων, τη διαχείριση της σχετικής χρόνιας φλεγμονής με φάρμακα όπως η κολχικίνη ή η </a:t>
            </a:r>
            <a:r>
              <a:rPr lang="el-GR" sz="1400" b="1" dirty="0" err="1"/>
              <a:t>κανακινουμάμπη</a:t>
            </a:r>
            <a:r>
              <a:rPr lang="el-GR" sz="1400" b="1" dirty="0"/>
              <a:t> και την διερεύνηση θεραπειών για συγκεκριμένα παθογόνα όπως το </a:t>
            </a:r>
            <a:r>
              <a:rPr lang="el-GR" sz="1400" b="1" dirty="0" err="1"/>
              <a:t>Toxoplasma</a:t>
            </a:r>
            <a:r>
              <a:rPr lang="el-GR" sz="1400" b="1" dirty="0"/>
              <a:t> </a:t>
            </a:r>
            <a:r>
              <a:rPr lang="el-GR" sz="1400" b="1" dirty="0" err="1"/>
              <a:t>gondii</a:t>
            </a:r>
            <a:r>
              <a:rPr lang="el-GR" sz="1400" b="1" dirty="0"/>
              <a:t>, με ισχυρή έμφαση στην εξατομικευμένη ιατρική με βάση το μικροβιακό προφίλ της πλάκας.</a:t>
            </a:r>
          </a:p>
          <a:p>
            <a:r>
              <a:rPr lang="el-GR" sz="1400" b="1" u="sng" dirty="0"/>
              <a:t>Τρέχουσες Προσεγγίσεις &amp; Εξελίξεις (2024-2025)</a:t>
            </a:r>
          </a:p>
          <a:p>
            <a:r>
              <a:rPr lang="el-GR" sz="1400" b="1" dirty="0"/>
              <a:t>Αντιφλεγμονώδεις Θεραπείες: Πέρα από τα </a:t>
            </a:r>
            <a:r>
              <a:rPr lang="el-GR" sz="1400" b="1" dirty="0" err="1"/>
              <a:t>αντιαιμοπεταλιακά</a:t>
            </a:r>
            <a:r>
              <a:rPr lang="el-GR" sz="1400" b="1" dirty="0"/>
              <a:t>, φάρμακα όπως η κολχικίνη και οι αναστολείς IL-1β (π.χ., </a:t>
            </a:r>
            <a:r>
              <a:rPr lang="el-GR" sz="1400" b="1" dirty="0" err="1"/>
              <a:t>κανακινουμάμπη</a:t>
            </a:r>
            <a:r>
              <a:rPr lang="el-GR" sz="1400" b="1" dirty="0"/>
              <a:t>) χρησιμοποιούνται για τη μείωση της φλεγμονής της πλάκας, </a:t>
            </a:r>
            <a:r>
              <a:rPr lang="el-GR" sz="1400" b="1" u="sng" dirty="0"/>
              <a:t>αλλά γενικά αποφεύγονται τα μακροπρόθεσμα ΜΣΑΦ.</a:t>
            </a:r>
          </a:p>
          <a:p>
            <a:r>
              <a:rPr lang="el-GR" sz="1400" b="1" dirty="0" err="1"/>
              <a:t>Νανοϊατρική</a:t>
            </a:r>
            <a:r>
              <a:rPr lang="el-GR" sz="1400" b="1" dirty="0"/>
              <a:t>: Ανάπτυξη </a:t>
            </a:r>
            <a:r>
              <a:rPr lang="el-GR" sz="1400" b="1" dirty="0" err="1"/>
              <a:t>στοχευμένων</a:t>
            </a:r>
            <a:r>
              <a:rPr lang="el-GR" sz="1400" b="1" dirty="0"/>
              <a:t> </a:t>
            </a:r>
            <a:r>
              <a:rPr lang="el-GR" sz="1400" b="1" dirty="0" err="1"/>
              <a:t>νανοσωματιδίων</a:t>
            </a:r>
            <a:r>
              <a:rPr lang="el-GR" sz="1400" b="1" dirty="0"/>
              <a:t> για την άμεση χορήγηση φαρμάκων στα </a:t>
            </a:r>
            <a:r>
              <a:rPr lang="el-GR" sz="1400" b="1" dirty="0" err="1"/>
              <a:t>μακροφάγα</a:t>
            </a:r>
            <a:r>
              <a:rPr lang="el-GR" sz="1400" b="1" dirty="0"/>
              <a:t> της πλάκας ή για την αναστολή του σχηματισμού </a:t>
            </a:r>
            <a:r>
              <a:rPr lang="el-GR" sz="1400" b="1" dirty="0" err="1"/>
              <a:t>βιοφίλμ</a:t>
            </a:r>
            <a:r>
              <a:rPr lang="el-GR" sz="1400" b="1" dirty="0"/>
              <a:t>, προσφέροντας καλύτερη απελευθέρωση φαρμάκου και μειωμένες παρενέργειες.</a:t>
            </a:r>
          </a:p>
          <a:p>
            <a:r>
              <a:rPr lang="el-GR" sz="1400" b="1" dirty="0"/>
              <a:t>Στόχευση της Διασποράς του </a:t>
            </a:r>
            <a:r>
              <a:rPr lang="el-GR" sz="1400" b="1" dirty="0" err="1"/>
              <a:t>Βιοϊμένιου</a:t>
            </a:r>
            <a:r>
              <a:rPr lang="el-GR" sz="1400" b="1" dirty="0"/>
              <a:t>: Η έρευνα δείχνει ότι τα </a:t>
            </a:r>
            <a:r>
              <a:rPr lang="el-GR" sz="1400" b="1" dirty="0" err="1"/>
              <a:t>βιοφίλμ</a:t>
            </a:r>
            <a:r>
              <a:rPr lang="el-GR" sz="1400" b="1" dirty="0"/>
              <a:t> απελευθερώνουν ένζυμα που βλάπτουν την πλάκα όταν ενεργοποιούνται (π.χ., από σίδηρο), υποδεικνύοντας νέες στρατηγικές για την πρόληψη αυτής της διασποράς ή την εξουδετέρωση των ενζύμων.</a:t>
            </a:r>
          </a:p>
          <a:p>
            <a:r>
              <a:rPr lang="el-GR" sz="1400" b="1" u="sng" dirty="0"/>
              <a:t>Εξατομικευμένη Θεραπεία</a:t>
            </a:r>
            <a:r>
              <a:rPr lang="el-GR" sz="1400" b="1" dirty="0"/>
              <a:t>: Η αναγνώριση συγκεκριμένων βακτηρίων (όπως οι στρεπτόκοκκοι </a:t>
            </a:r>
            <a:r>
              <a:rPr lang="el-GR" sz="1400" b="1" dirty="0" err="1"/>
              <a:t>Viridans</a:t>
            </a:r>
            <a:r>
              <a:rPr lang="el-GR" sz="1400" b="1" dirty="0"/>
              <a:t>) ή παρασίτων (T. </a:t>
            </a:r>
            <a:r>
              <a:rPr lang="el-GR" sz="1400" b="1" dirty="0" err="1"/>
              <a:t>gondii</a:t>
            </a:r>
            <a:r>
              <a:rPr lang="el-GR" sz="1400" b="1" dirty="0"/>
              <a:t>) εντός των πλακών βοηθά στην προσαρμογή των θεραπειών, απομακρυνόμενη από μια προσέγγιση που ταιριάζει σε όλους.</a:t>
            </a:r>
          </a:p>
          <a:p>
            <a:r>
              <a:rPr lang="el-GR" sz="1400" b="1" dirty="0"/>
              <a:t>Ανθεκτικότητα στο </a:t>
            </a:r>
            <a:r>
              <a:rPr lang="el-GR" sz="1400" b="1" dirty="0" err="1"/>
              <a:t>Βιοϊμένιο</a:t>
            </a:r>
            <a:r>
              <a:rPr lang="el-GR" sz="1400" b="1" dirty="0"/>
              <a:t>: Τα </a:t>
            </a:r>
            <a:r>
              <a:rPr lang="el-GR" sz="1400" b="1" dirty="0" err="1"/>
              <a:t>βιοφίλμ</a:t>
            </a:r>
            <a:r>
              <a:rPr lang="el-GR" sz="1400" b="1" dirty="0"/>
              <a:t> στα αθηρώματα είναι δύσκολο να αντιμετωπιστούν με αντιβιοτικά επειδή αποφεύγουν τα </a:t>
            </a:r>
            <a:r>
              <a:rPr lang="el-GR" sz="1400" b="1" dirty="0" err="1"/>
              <a:t>ανοσοκύτταρα</a:t>
            </a:r>
            <a:r>
              <a:rPr lang="el-GR" sz="1400" b="1" dirty="0"/>
              <a:t> και τα αντιβιοτικά, λειτουργώντας ως επίμονη πηγή φλεγμονής.</a:t>
            </a:r>
          </a:p>
          <a:p>
            <a:r>
              <a:rPr lang="el-GR" sz="1400" b="1" dirty="0"/>
              <a:t>Νέοι Στόχοι: Η έρευνα διερευνά συγκεκριμένες οδούς, όπως η σηματοδότηση TLR, που ενεργοποιείται από αυτά τα βακτήρια, ακόμη και συνδέοντας τα </a:t>
            </a:r>
            <a:r>
              <a:rPr lang="el-GR" sz="1400" b="1" u="sng" dirty="0" err="1"/>
              <a:t>μικροπλαστικά</a:t>
            </a:r>
            <a:r>
              <a:rPr lang="el-GR" sz="1400" b="1" u="sng" dirty="0"/>
              <a:t> με τα αθηρώματα</a:t>
            </a:r>
            <a:r>
              <a:rPr lang="el-GR" sz="1400" b="1" dirty="0"/>
              <a:t>, ανοίγοντας νέες θεραπευτικές οδούς.</a:t>
            </a:r>
          </a:p>
          <a:p>
            <a:r>
              <a:rPr lang="el-GR" sz="1400" b="1" dirty="0"/>
              <a:t>Διαγνωστικά Εργαλεία: Οι πρόοδοι στην </a:t>
            </a:r>
            <a:r>
              <a:rPr lang="el-GR" sz="1400" b="1" dirty="0" err="1"/>
              <a:t>αλληλούχιση</a:t>
            </a:r>
            <a:r>
              <a:rPr lang="el-GR" sz="1400" b="1" dirty="0"/>
              <a:t> επόμενης γενιάς αποκαλύπτουν πλούσια </a:t>
            </a:r>
            <a:r>
              <a:rPr lang="el-GR" sz="1400" b="1" dirty="0" err="1"/>
              <a:t>μικροβιώματα</a:t>
            </a:r>
            <a:r>
              <a:rPr lang="el-GR" sz="1400" b="1" dirty="0"/>
              <a:t> στις πλάκες, κρίσιμα για την εξατομικευμένη θεραπεία.</a:t>
            </a:r>
          </a:p>
          <a:p>
            <a:r>
              <a:rPr lang="el-GR" sz="1400" b="1" dirty="0"/>
              <a:t>Μελλοντικές Κατευθύνσεις</a:t>
            </a:r>
          </a:p>
          <a:p>
            <a:r>
              <a:rPr lang="el-GR" sz="1400" b="1" u="sng" dirty="0"/>
              <a:t>Μικροβιακές Θεραπείες: Χρήση </a:t>
            </a:r>
            <a:r>
              <a:rPr lang="el-GR" sz="1400" b="1" u="sng" dirty="0" err="1"/>
              <a:t>νανοτεχνολογίας</a:t>
            </a:r>
            <a:r>
              <a:rPr lang="el-GR" sz="1400" b="1" u="sng" dirty="0"/>
              <a:t> για πράσινη σύνθεση και αναστολή </a:t>
            </a:r>
            <a:r>
              <a:rPr lang="el-GR" sz="1400" b="1" u="sng" dirty="0" err="1"/>
              <a:t>βιοφίλμ</a:t>
            </a:r>
            <a:r>
              <a:rPr lang="el-GR" sz="1400" b="1" u="sng" dirty="0"/>
              <a:t>. Θεραπεία Παρασίτων: Διερεύνηση θεραπειών για παθογόνα όπως το T. </a:t>
            </a:r>
            <a:r>
              <a:rPr lang="el-GR" sz="1400" b="1" u="sng" dirty="0" err="1"/>
              <a:t>gondii</a:t>
            </a:r>
            <a:r>
              <a:rPr lang="el-GR" sz="1400" b="1" u="sng" dirty="0"/>
              <a:t>, το οποίο έχει βρεθεί σε πλάκες και μπορεί να προκαλεί φλεγμονή.</a:t>
            </a:r>
          </a:p>
          <a:p>
            <a:r>
              <a:rPr lang="el-GR" sz="1400" b="1" u="sng" dirty="0"/>
              <a:t>Ολοκληρωμένη Προσέγγιση: Συνδυασμός </a:t>
            </a:r>
            <a:r>
              <a:rPr lang="el-GR" sz="1400" b="1" u="sng" dirty="0" err="1"/>
              <a:t>αντιαιμοπεταλιακών</a:t>
            </a:r>
            <a:r>
              <a:rPr lang="el-GR" sz="1400" b="1" u="sng" dirty="0"/>
              <a:t>, αντιφλεγμονωδών και νέων </a:t>
            </a:r>
            <a:r>
              <a:rPr lang="el-GR" sz="1400" b="1" u="sng" dirty="0" err="1"/>
              <a:t>αντιμικροβιακών</a:t>
            </a:r>
            <a:r>
              <a:rPr lang="el-GR" sz="1400" b="1" u="sng" dirty="0"/>
              <a:t>/</a:t>
            </a:r>
            <a:r>
              <a:rPr lang="el-GR" sz="1400" b="1" u="sng" dirty="0" err="1"/>
              <a:t>αντιβιοϋμενίων</a:t>
            </a:r>
            <a:r>
              <a:rPr lang="el-GR" sz="1400" b="1" u="sng" dirty="0"/>
              <a:t> παραγόντων για ολοκληρωμένη φροντίδα</a:t>
            </a:r>
            <a:r>
              <a:rPr lang="el-GR" sz="1400" b="1" dirty="0"/>
              <a:t>.</a:t>
            </a:r>
          </a:p>
        </p:txBody>
      </p:sp>
    </p:spTree>
    <p:extLst>
      <p:ext uri="{BB962C8B-B14F-4D97-AF65-F5344CB8AC3E}">
        <p14:creationId xmlns:p14="http://schemas.microsoft.com/office/powerpoint/2010/main" val="2346518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rotWithShape="1">
          <a:blip r:embed="rId2"/>
          <a:srcRect l="23560" t="23445" r="23413" b="3889"/>
          <a:stretch/>
        </p:blipFill>
        <p:spPr>
          <a:xfrm>
            <a:off x="1" y="1690688"/>
            <a:ext cx="3725966" cy="5167312"/>
          </a:xfrm>
          <a:prstGeom prst="rect">
            <a:avLst/>
          </a:prstGeom>
        </p:spPr>
      </p:pic>
      <p:pic>
        <p:nvPicPr>
          <p:cNvPr id="5" name="Εικόνα 4"/>
          <p:cNvPicPr>
            <a:picLocks noChangeAspect="1"/>
          </p:cNvPicPr>
          <p:nvPr/>
        </p:nvPicPr>
        <p:blipFill rotWithShape="1">
          <a:blip r:embed="rId3"/>
          <a:srcRect l="24028" t="23456" r="23958" b="4197"/>
          <a:stretch/>
        </p:blipFill>
        <p:spPr>
          <a:xfrm>
            <a:off x="3725966" y="0"/>
            <a:ext cx="8466033" cy="6858000"/>
          </a:xfrm>
          <a:prstGeom prst="rect">
            <a:avLst/>
          </a:prstGeom>
        </p:spPr>
      </p:pic>
    </p:spTree>
    <p:extLst>
      <p:ext uri="{BB962C8B-B14F-4D97-AF65-F5344CB8AC3E}">
        <p14:creationId xmlns:p14="http://schemas.microsoft.com/office/powerpoint/2010/main" val="16954114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11748" t="20504" r="13881" b="13244"/>
          <a:stretch/>
        </p:blipFill>
        <p:spPr>
          <a:xfrm>
            <a:off x="0" y="0"/>
            <a:ext cx="5776957" cy="6857999"/>
          </a:xfrm>
          <a:prstGeom prst="rect">
            <a:avLst/>
          </a:prstGeom>
        </p:spPr>
      </p:pic>
      <p:pic>
        <p:nvPicPr>
          <p:cNvPr id="3" name="Εικόνα 2"/>
          <p:cNvPicPr>
            <a:picLocks noChangeAspect="1"/>
          </p:cNvPicPr>
          <p:nvPr/>
        </p:nvPicPr>
        <p:blipFill rotWithShape="1">
          <a:blip r:embed="rId3"/>
          <a:srcRect l="20417" t="32592" r="43958" b="36913"/>
          <a:stretch/>
        </p:blipFill>
        <p:spPr>
          <a:xfrm>
            <a:off x="5676900" y="1244600"/>
            <a:ext cx="6515100" cy="4394200"/>
          </a:xfrm>
          <a:prstGeom prst="rect">
            <a:avLst/>
          </a:prstGeom>
        </p:spPr>
      </p:pic>
    </p:spTree>
    <p:extLst>
      <p:ext uri="{BB962C8B-B14F-4D97-AF65-F5344CB8AC3E}">
        <p14:creationId xmlns:p14="http://schemas.microsoft.com/office/powerpoint/2010/main" val="6614213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A6474130-7653-69FA-276B-370727BBCD35}"/>
              </a:ext>
            </a:extLst>
          </p:cNvPr>
          <p:cNvSpPr>
            <a:spLocks noGrp="1"/>
          </p:cNvSpPr>
          <p:nvPr>
            <p:ph type="title"/>
          </p:nvPr>
        </p:nvSpPr>
        <p:spPr/>
        <p:txBody>
          <a:bodyPr/>
          <a:lstStyle/>
          <a:p>
            <a:endParaRPr lang="en-US"/>
          </a:p>
        </p:txBody>
      </p:sp>
      <p:pic>
        <p:nvPicPr>
          <p:cNvPr id="5" name="Θέση περιεχομένου 4" descr="Εικόνα που περιέχει κείμενο, στιγμιότυπο οθόνης, έγγραφο, γραμματοσειρά&#10;&#10;Το περιεχόμενο που δημιουργείται από AI ενδέχεται να είναι εσφαλμένο.">
            <a:extLst>
              <a:ext uri="{FF2B5EF4-FFF2-40B4-BE49-F238E27FC236}">
                <a16:creationId xmlns="" xmlns:a16="http://schemas.microsoft.com/office/drawing/2014/main" id="{BF6F44AB-2552-6D5A-DECF-F850499F88B9}"/>
              </a:ext>
            </a:extLst>
          </p:cNvPr>
          <p:cNvPicPr>
            <a:picLocks noGrp="1" noChangeAspect="1"/>
          </p:cNvPicPr>
          <p:nvPr>
            <p:ph idx="1"/>
          </p:nvPr>
        </p:nvPicPr>
        <p:blipFill>
          <a:blip r:embed="rId2"/>
          <a:stretch>
            <a:fillRect/>
          </a:stretch>
        </p:blipFill>
        <p:spPr>
          <a:xfrm>
            <a:off x="0" y="0"/>
            <a:ext cx="4861367" cy="6857999"/>
          </a:xfrm>
          <a:prstGeom prst="rect">
            <a:avLst/>
          </a:prstGeom>
        </p:spPr>
      </p:pic>
      <p:pic>
        <p:nvPicPr>
          <p:cNvPr id="7" name="Εικόνα 6" descr="Εικόνα που περιέχει κείμενο, δόντι&#10;&#10;Το περιεχόμενο που δημιουργείται από AI ενδέχεται να είναι εσφαλμένο.">
            <a:extLst>
              <a:ext uri="{FF2B5EF4-FFF2-40B4-BE49-F238E27FC236}">
                <a16:creationId xmlns="" xmlns:a16="http://schemas.microsoft.com/office/drawing/2014/main" id="{BD39149A-EDDC-CF60-66F8-AEA8DD8393AE}"/>
              </a:ext>
            </a:extLst>
          </p:cNvPr>
          <p:cNvPicPr>
            <a:picLocks noChangeAspect="1"/>
          </p:cNvPicPr>
          <p:nvPr/>
        </p:nvPicPr>
        <p:blipFill>
          <a:blip r:embed="rId3"/>
          <a:stretch>
            <a:fillRect/>
          </a:stretch>
        </p:blipFill>
        <p:spPr>
          <a:xfrm>
            <a:off x="4942390" y="0"/>
            <a:ext cx="7249610" cy="3877519"/>
          </a:xfrm>
          <a:prstGeom prst="rect">
            <a:avLst/>
          </a:prstGeom>
        </p:spPr>
      </p:pic>
      <p:pic>
        <p:nvPicPr>
          <p:cNvPr id="9" name="Εικόνα 8" descr="Εικόνα που περιέχει κείμενο&#10;&#10;Το περιεχόμενο που δημιουργείται από AI ενδέχεται να είναι εσφαλμένο.">
            <a:extLst>
              <a:ext uri="{FF2B5EF4-FFF2-40B4-BE49-F238E27FC236}">
                <a16:creationId xmlns="" xmlns:a16="http://schemas.microsoft.com/office/drawing/2014/main" id="{61E5F578-AD71-5A72-F329-CC50F7A6A60A}"/>
              </a:ext>
            </a:extLst>
          </p:cNvPr>
          <p:cNvPicPr>
            <a:picLocks noChangeAspect="1"/>
          </p:cNvPicPr>
          <p:nvPr/>
        </p:nvPicPr>
        <p:blipFill>
          <a:blip r:embed="rId4"/>
          <a:stretch>
            <a:fillRect/>
          </a:stretch>
        </p:blipFill>
        <p:spPr>
          <a:xfrm>
            <a:off x="4861366" y="3877519"/>
            <a:ext cx="7330633" cy="2980480"/>
          </a:xfrm>
          <a:prstGeom prst="rect">
            <a:avLst/>
          </a:prstGeom>
        </p:spPr>
      </p:pic>
    </p:spTree>
    <p:extLst>
      <p:ext uri="{BB962C8B-B14F-4D97-AF65-F5344CB8AC3E}">
        <p14:creationId xmlns:p14="http://schemas.microsoft.com/office/powerpoint/2010/main" val="2267114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 xmlns:a16="http://schemas.microsoft.com/office/drawing/2014/main" id="{B64DF608-4B5A-DC24-2DE0-26BA8A63A1B8}"/>
              </a:ext>
            </a:extLst>
          </p:cNvPr>
          <p:cNvPicPr>
            <a:picLocks noGrp="1" noChangeAspect="1"/>
          </p:cNvPicPr>
          <p:nvPr>
            <p:ph idx="1"/>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1844081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03F9B3CE-2043-DE06-C58B-D90A1FB9CC6A}"/>
              </a:ext>
            </a:extLst>
          </p:cNvPr>
          <p:cNvSpPr>
            <a:spLocks noGrp="1"/>
          </p:cNvSpPr>
          <p:nvPr>
            <p:ph type="title"/>
          </p:nvPr>
        </p:nvSpPr>
        <p:spPr/>
        <p:txBody>
          <a:bodyPr/>
          <a:lstStyle/>
          <a:p>
            <a:endParaRPr lang="en-US"/>
          </a:p>
        </p:txBody>
      </p:sp>
      <p:pic>
        <p:nvPicPr>
          <p:cNvPr id="5" name="Θέση περιεχομένου 4" descr="Εικόνα που περιέχει κείμενο, στιγμιότυπο οθόνης, γραμματοσειρά, έγγραφο&#10;&#10;Το περιεχόμενο που δημιουργείται από AI ενδέχεται να είναι εσφαλμένο.">
            <a:extLst>
              <a:ext uri="{FF2B5EF4-FFF2-40B4-BE49-F238E27FC236}">
                <a16:creationId xmlns="" xmlns:a16="http://schemas.microsoft.com/office/drawing/2014/main" id="{16A39B08-478A-C805-9AF6-1803ABD1308E}"/>
              </a:ext>
            </a:extLst>
          </p:cNvPr>
          <p:cNvPicPr>
            <a:picLocks noGrp="1" noChangeAspect="1"/>
          </p:cNvPicPr>
          <p:nvPr>
            <p:ph idx="1"/>
          </p:nvPr>
        </p:nvPicPr>
        <p:blipFill>
          <a:blip r:embed="rId2"/>
          <a:stretch>
            <a:fillRect/>
          </a:stretch>
        </p:blipFill>
        <p:spPr>
          <a:xfrm>
            <a:off x="1" y="0"/>
            <a:ext cx="4514126" cy="6857999"/>
          </a:xfrm>
          <a:prstGeom prst="rect">
            <a:avLst/>
          </a:prstGeom>
        </p:spPr>
      </p:pic>
      <p:pic>
        <p:nvPicPr>
          <p:cNvPr id="6" name="Εικόνα 5">
            <a:extLst>
              <a:ext uri="{FF2B5EF4-FFF2-40B4-BE49-F238E27FC236}">
                <a16:creationId xmlns="" xmlns:a16="http://schemas.microsoft.com/office/drawing/2014/main" id="{383F4EF1-4691-5E6C-C8E9-65EA09E3B0FF}"/>
              </a:ext>
            </a:extLst>
          </p:cNvPr>
          <p:cNvPicPr>
            <a:picLocks noChangeAspect="1"/>
          </p:cNvPicPr>
          <p:nvPr/>
        </p:nvPicPr>
        <p:blipFill>
          <a:blip r:embed="rId3"/>
          <a:stretch>
            <a:fillRect/>
          </a:stretch>
        </p:blipFill>
        <p:spPr>
          <a:xfrm>
            <a:off x="4514127" y="0"/>
            <a:ext cx="7677872" cy="6858000"/>
          </a:xfrm>
          <a:prstGeom prst="rect">
            <a:avLst/>
          </a:prstGeom>
        </p:spPr>
      </p:pic>
      <p:sp>
        <p:nvSpPr>
          <p:cNvPr id="7" name="TextBox 6">
            <a:extLst>
              <a:ext uri="{FF2B5EF4-FFF2-40B4-BE49-F238E27FC236}">
                <a16:creationId xmlns="" xmlns:a16="http://schemas.microsoft.com/office/drawing/2014/main" id="{BBB5B413-75D3-1E17-8429-7AB9C694CC8A}"/>
              </a:ext>
            </a:extLst>
          </p:cNvPr>
          <p:cNvSpPr txBox="1"/>
          <p:nvPr/>
        </p:nvSpPr>
        <p:spPr>
          <a:xfrm>
            <a:off x="8854633" y="4537276"/>
            <a:ext cx="222233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prstClr val="black"/>
                </a:solidFill>
                <a:effectLst/>
                <a:uLnTx/>
                <a:uFillTx/>
                <a:latin typeface="Calibri" panose="020F0502020204030204"/>
                <a:ea typeface="+mn-ea"/>
                <a:cs typeface="+mn-cs"/>
              </a:rPr>
              <a:t>(ΧΟΡΟΣ – ΤΡΑΓΟΥΔΙ)</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Εικόνα 2"/>
          <p:cNvPicPr>
            <a:picLocks noChangeAspect="1"/>
          </p:cNvPicPr>
          <p:nvPr/>
        </p:nvPicPr>
        <p:blipFill>
          <a:blip r:embed="rId4"/>
          <a:stretch>
            <a:fillRect/>
          </a:stretch>
        </p:blipFill>
        <p:spPr>
          <a:xfrm>
            <a:off x="2" y="3238500"/>
            <a:ext cx="4514126" cy="2324100"/>
          </a:xfrm>
          <a:prstGeom prst="rect">
            <a:avLst/>
          </a:prstGeom>
        </p:spPr>
      </p:pic>
    </p:spTree>
    <p:extLst>
      <p:ext uri="{BB962C8B-B14F-4D97-AF65-F5344CB8AC3E}">
        <p14:creationId xmlns:p14="http://schemas.microsoft.com/office/powerpoint/2010/main" val="13001634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Εικόνα που περιέχει κείμενο, στιγμιότυπο οθόνης, γραμματοσειρά, αριθμός&#10;&#10;Το περιεχόμενο που δημιουργείται από AI ενδέχεται να είναι εσφαλμένο.">
            <a:extLst>
              <a:ext uri="{FF2B5EF4-FFF2-40B4-BE49-F238E27FC236}">
                <a16:creationId xmlns="" xmlns:a16="http://schemas.microsoft.com/office/drawing/2014/main" id="{AD4E3E7A-9B69-D022-7CEF-209CE9D50C66}"/>
              </a:ext>
            </a:extLst>
          </p:cNvPr>
          <p:cNvPicPr>
            <a:picLocks noGrp="1" noChangeAspect="1"/>
          </p:cNvPicPr>
          <p:nvPr>
            <p:ph idx="1"/>
          </p:nvPr>
        </p:nvPicPr>
        <p:blipFill>
          <a:blip r:embed="rId2"/>
          <a:stretch>
            <a:fillRect/>
          </a:stretch>
        </p:blipFill>
        <p:spPr>
          <a:xfrm>
            <a:off x="1" y="0"/>
            <a:ext cx="5798915" cy="6858000"/>
          </a:xfrm>
          <a:prstGeom prst="rect">
            <a:avLst/>
          </a:prstGeom>
        </p:spPr>
      </p:pic>
      <p:pic>
        <p:nvPicPr>
          <p:cNvPr id="7" name="Εικόνα 6" descr="Εικόνα που περιέχει κείμενο, στιγμιότυπο οθόνης, διάγραμμα&#10;&#10;Το περιεχόμενο που δημιουργείται από AI ενδέχεται να είναι εσφαλμένο.">
            <a:extLst>
              <a:ext uri="{FF2B5EF4-FFF2-40B4-BE49-F238E27FC236}">
                <a16:creationId xmlns="" xmlns:a16="http://schemas.microsoft.com/office/drawing/2014/main" id="{37B20318-C89A-B141-03D9-84B0389B9BDC}"/>
              </a:ext>
            </a:extLst>
          </p:cNvPr>
          <p:cNvPicPr>
            <a:picLocks noChangeAspect="1"/>
          </p:cNvPicPr>
          <p:nvPr/>
        </p:nvPicPr>
        <p:blipFill>
          <a:blip r:embed="rId3"/>
          <a:stretch>
            <a:fillRect/>
          </a:stretch>
        </p:blipFill>
        <p:spPr>
          <a:xfrm>
            <a:off x="5798916" y="0"/>
            <a:ext cx="6393083" cy="6858000"/>
          </a:xfrm>
          <a:prstGeom prst="rect">
            <a:avLst/>
          </a:prstGeom>
        </p:spPr>
      </p:pic>
    </p:spTree>
    <p:extLst>
      <p:ext uri="{BB962C8B-B14F-4D97-AF65-F5344CB8AC3E}">
        <p14:creationId xmlns:p14="http://schemas.microsoft.com/office/powerpoint/2010/main" val="11953044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58EE2746-D515-B098-D915-FAD85496181E}"/>
              </a:ext>
            </a:extLst>
          </p:cNvPr>
          <p:cNvSpPr>
            <a:spLocks noGrp="1"/>
          </p:cNvSpPr>
          <p:nvPr>
            <p:ph type="title"/>
          </p:nvPr>
        </p:nvSpPr>
        <p:spPr/>
        <p:txBody>
          <a:bodyPr/>
          <a:lstStyle/>
          <a:p>
            <a:endParaRPr lang="en-US"/>
          </a:p>
        </p:txBody>
      </p:sp>
      <p:pic>
        <p:nvPicPr>
          <p:cNvPr id="5" name="Θέση περιεχομένου 4" descr="Εικόνα που περιέχει κείμενο, στιγμιότυπο οθόνης, γραμματοσειρά, έγγραφο">
            <a:extLst>
              <a:ext uri="{FF2B5EF4-FFF2-40B4-BE49-F238E27FC236}">
                <a16:creationId xmlns="" xmlns:a16="http://schemas.microsoft.com/office/drawing/2014/main" id="{46192F34-4F5C-824B-00EE-2C3F066D8843}"/>
              </a:ext>
            </a:extLst>
          </p:cNvPr>
          <p:cNvPicPr>
            <a:picLocks noGrp="1" noChangeAspect="1"/>
          </p:cNvPicPr>
          <p:nvPr>
            <p:ph idx="1"/>
          </p:nvPr>
        </p:nvPicPr>
        <p:blipFill>
          <a:blip r:embed="rId2"/>
          <a:stretch>
            <a:fillRect/>
          </a:stretch>
        </p:blipFill>
        <p:spPr>
          <a:xfrm>
            <a:off x="-1" y="0"/>
            <a:ext cx="4456253" cy="6858000"/>
          </a:xfrm>
          <a:prstGeom prst="rect">
            <a:avLst/>
          </a:prstGeom>
        </p:spPr>
      </p:pic>
      <p:pic>
        <p:nvPicPr>
          <p:cNvPr id="7" name="Εικόνα 6" descr="Εικόνα που περιέχει κείμενο, στιγμιότυπο οθόνης, γραμματοσειρά, αριθμός&#10;&#10;Το περιεχόμενο που δημιουργείται από AI ενδέχεται να είναι εσφαλμένο.">
            <a:extLst>
              <a:ext uri="{FF2B5EF4-FFF2-40B4-BE49-F238E27FC236}">
                <a16:creationId xmlns="" xmlns:a16="http://schemas.microsoft.com/office/drawing/2014/main" id="{37965FA5-AD72-A19F-9923-7247BA8A4835}"/>
              </a:ext>
            </a:extLst>
          </p:cNvPr>
          <p:cNvPicPr>
            <a:picLocks noChangeAspect="1"/>
          </p:cNvPicPr>
          <p:nvPr/>
        </p:nvPicPr>
        <p:blipFill>
          <a:blip r:embed="rId3"/>
          <a:stretch>
            <a:fillRect/>
          </a:stretch>
        </p:blipFill>
        <p:spPr>
          <a:xfrm>
            <a:off x="5294453" y="0"/>
            <a:ext cx="4914418" cy="6858000"/>
          </a:xfrm>
          <a:prstGeom prst="rect">
            <a:avLst/>
          </a:prstGeom>
        </p:spPr>
      </p:pic>
    </p:spTree>
    <p:extLst>
      <p:ext uri="{BB962C8B-B14F-4D97-AF65-F5344CB8AC3E}">
        <p14:creationId xmlns:p14="http://schemas.microsoft.com/office/powerpoint/2010/main" val="21760935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 xmlns:a16="http://schemas.microsoft.com/office/drawing/2014/main" id="{E955B8D1-5536-52F4-4E7F-F1840109D05A}"/>
              </a:ext>
            </a:extLst>
          </p:cNvPr>
          <p:cNvPicPr>
            <a:picLocks noGrp="1" noChangeAspect="1"/>
          </p:cNvPicPr>
          <p:nvPr>
            <p:ph idx="1"/>
          </p:nvPr>
        </p:nvPicPr>
        <p:blipFill>
          <a:blip r:embed="rId2"/>
          <a:stretch>
            <a:fillRect/>
          </a:stretch>
        </p:blipFill>
        <p:spPr>
          <a:xfrm>
            <a:off x="1" y="0"/>
            <a:ext cx="4814596" cy="6858000"/>
          </a:xfrm>
          <a:prstGeom prst="rect">
            <a:avLst/>
          </a:prstGeom>
        </p:spPr>
      </p:pic>
      <p:pic>
        <p:nvPicPr>
          <p:cNvPr id="7" name="Εικόνα 6">
            <a:extLst>
              <a:ext uri="{FF2B5EF4-FFF2-40B4-BE49-F238E27FC236}">
                <a16:creationId xmlns="" xmlns:a16="http://schemas.microsoft.com/office/drawing/2014/main" id="{BBC24E44-B240-09BF-8835-EB5A6D182063}"/>
              </a:ext>
            </a:extLst>
          </p:cNvPr>
          <p:cNvPicPr>
            <a:picLocks noChangeAspect="1"/>
          </p:cNvPicPr>
          <p:nvPr/>
        </p:nvPicPr>
        <p:blipFill>
          <a:blip r:embed="rId3"/>
          <a:stretch>
            <a:fillRect/>
          </a:stretch>
        </p:blipFill>
        <p:spPr>
          <a:xfrm>
            <a:off x="4814596" y="0"/>
            <a:ext cx="3125755" cy="6858000"/>
          </a:xfrm>
          <a:prstGeom prst="rect">
            <a:avLst/>
          </a:prstGeom>
        </p:spPr>
      </p:pic>
      <p:pic>
        <p:nvPicPr>
          <p:cNvPr id="9" name="Εικόνα 8">
            <a:extLst>
              <a:ext uri="{FF2B5EF4-FFF2-40B4-BE49-F238E27FC236}">
                <a16:creationId xmlns="" xmlns:a16="http://schemas.microsoft.com/office/drawing/2014/main" id="{86DAA764-09A2-37EF-F4A4-14AFD29C750C}"/>
              </a:ext>
            </a:extLst>
          </p:cNvPr>
          <p:cNvPicPr>
            <a:picLocks noChangeAspect="1"/>
          </p:cNvPicPr>
          <p:nvPr/>
        </p:nvPicPr>
        <p:blipFill>
          <a:blip r:embed="rId4"/>
          <a:stretch>
            <a:fillRect/>
          </a:stretch>
        </p:blipFill>
        <p:spPr>
          <a:xfrm>
            <a:off x="7940350" y="0"/>
            <a:ext cx="4251649" cy="6858000"/>
          </a:xfrm>
          <a:prstGeom prst="rect">
            <a:avLst/>
          </a:prstGeom>
        </p:spPr>
      </p:pic>
    </p:spTree>
    <p:extLst>
      <p:ext uri="{BB962C8B-B14F-4D97-AF65-F5344CB8AC3E}">
        <p14:creationId xmlns:p14="http://schemas.microsoft.com/office/powerpoint/2010/main" val="13199449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93BBEDFE-DD6D-EB36-2E98-5F44C7D7AB47}"/>
              </a:ext>
            </a:extLst>
          </p:cNvPr>
          <p:cNvSpPr>
            <a:spLocks noGrp="1"/>
          </p:cNvSpPr>
          <p:nvPr>
            <p:ph idx="1"/>
          </p:nvPr>
        </p:nvSpPr>
        <p:spPr>
          <a:xfrm>
            <a:off x="0" y="0"/>
            <a:ext cx="12192000" cy="6857999"/>
          </a:xfrm>
        </p:spPr>
        <p:txBody>
          <a:bodyPr>
            <a:normAutofit fontScale="62500" lnSpcReduction="20000"/>
          </a:bodyPr>
          <a:lstStyle/>
          <a:p>
            <a:r>
              <a:rPr lang="el-GR" b="1" dirty="0" err="1"/>
              <a:t>Μεταβιοτικά</a:t>
            </a:r>
            <a:endParaRPr lang="el-GR" b="1" dirty="0"/>
          </a:p>
          <a:p>
            <a:r>
              <a:rPr lang="el-GR" b="1" dirty="0"/>
              <a:t>Εξελίξεις στην Εφαρμοσμένη Μικροβιολογία και Βιοτεχνολογία</a:t>
            </a:r>
          </a:p>
          <a:p>
            <a:r>
              <a:rPr lang="el-GR" b="1" dirty="0"/>
              <a:t>2025, Σελίδες 513-528</a:t>
            </a:r>
          </a:p>
          <a:p>
            <a:r>
              <a:rPr lang="el-GR" b="1" dirty="0" err="1"/>
              <a:t>Μεταβιοτικά</a:t>
            </a:r>
            <a:endParaRPr lang="el-GR" b="1" dirty="0"/>
          </a:p>
          <a:p>
            <a:r>
              <a:rPr lang="el-GR" b="1" dirty="0"/>
              <a:t>Κεφάλαιο 28 - </a:t>
            </a:r>
            <a:r>
              <a:rPr lang="el-GR" b="1" dirty="0" err="1"/>
              <a:t>Αντιαθηροσκληρωτικές</a:t>
            </a:r>
            <a:r>
              <a:rPr lang="el-GR" b="1" dirty="0"/>
              <a:t> επιδράσεις των </a:t>
            </a:r>
            <a:r>
              <a:rPr lang="el-GR" b="1" dirty="0" err="1"/>
              <a:t>μεταβιοτικών</a:t>
            </a:r>
            <a:endParaRPr lang="el-GR" b="1" dirty="0"/>
          </a:p>
          <a:p>
            <a:r>
              <a:rPr lang="el-GR" dirty="0" err="1"/>
              <a:t>Vijayaganapathi</a:t>
            </a:r>
            <a:r>
              <a:rPr lang="el-GR" dirty="0"/>
              <a:t> A. </a:t>
            </a:r>
            <a:r>
              <a:rPr lang="el-GR" dirty="0" err="1"/>
              <a:t>Anju</a:t>
            </a:r>
            <a:r>
              <a:rPr lang="el-GR" dirty="0"/>
              <a:t> K.A. G.R. </a:t>
            </a:r>
            <a:r>
              <a:rPr lang="el-GR" dirty="0" err="1"/>
              <a:t>Shree</a:t>
            </a:r>
            <a:r>
              <a:rPr lang="el-GR" dirty="0"/>
              <a:t> </a:t>
            </a:r>
            <a:r>
              <a:rPr lang="el-GR" dirty="0" err="1"/>
              <a:t>Kumari</a:t>
            </a:r>
            <a:r>
              <a:rPr lang="el-GR" dirty="0"/>
              <a:t> C. </a:t>
            </a:r>
            <a:r>
              <a:rPr lang="el-GR" dirty="0" err="1"/>
              <a:t>Subathra</a:t>
            </a:r>
            <a:r>
              <a:rPr lang="el-GR" dirty="0"/>
              <a:t> </a:t>
            </a:r>
            <a:r>
              <a:rPr lang="el-GR" dirty="0" err="1"/>
              <a:t>Devi</a:t>
            </a:r>
            <a:r>
              <a:rPr lang="el-GR" dirty="0"/>
              <a:t> </a:t>
            </a:r>
            <a:r>
              <a:rPr lang="el-GR" dirty="0" err="1"/>
              <a:t>Mohanasrinivasan</a:t>
            </a:r>
            <a:r>
              <a:rPr lang="el-GR" dirty="0"/>
              <a:t> </a:t>
            </a:r>
            <a:r>
              <a:rPr lang="el-GR" dirty="0" err="1"/>
              <a:t>Vaithilingam</a:t>
            </a:r>
            <a:endParaRPr lang="el-GR" dirty="0"/>
          </a:p>
          <a:p>
            <a:r>
              <a:rPr lang="el-GR" dirty="0"/>
              <a:t>https://doi.org/10.1016/B978-0-443-22188-0.00028-0</a:t>
            </a:r>
          </a:p>
          <a:p>
            <a:r>
              <a:rPr lang="el-GR" b="1" dirty="0"/>
              <a:t>Περίληψη</a:t>
            </a:r>
          </a:p>
          <a:p>
            <a:r>
              <a:rPr lang="el-GR" b="1" dirty="0"/>
              <a:t>Αυτό το κεφάλαιο διερευνά τα αναδυόμενα στοιχεία σχετικά με τις </a:t>
            </a:r>
            <a:r>
              <a:rPr lang="el-GR" b="1" dirty="0" err="1"/>
              <a:t>αντιαθηροσκληρωτικές</a:t>
            </a:r>
            <a:r>
              <a:rPr lang="el-GR" b="1" dirty="0"/>
              <a:t> ιδιότητες των </a:t>
            </a:r>
            <a:r>
              <a:rPr lang="el-GR" b="1" dirty="0" err="1"/>
              <a:t>μεταβιοτικών</a:t>
            </a:r>
            <a:r>
              <a:rPr lang="el-GR" b="1" dirty="0"/>
              <a:t>. </a:t>
            </a:r>
            <a:endParaRPr lang="en-US" b="1" dirty="0"/>
          </a:p>
          <a:p>
            <a:r>
              <a:rPr lang="el-GR" b="1" dirty="0"/>
              <a:t>Η </a:t>
            </a:r>
            <a:r>
              <a:rPr lang="el-GR" b="1" dirty="0" err="1"/>
              <a:t>αντιαθηροσκληρωτική</a:t>
            </a:r>
            <a:r>
              <a:rPr lang="el-GR" b="1" dirty="0"/>
              <a:t> δράση των </a:t>
            </a:r>
            <a:r>
              <a:rPr lang="el-GR" b="1" dirty="0" err="1"/>
              <a:t>μεταβιοτικών</a:t>
            </a:r>
            <a:r>
              <a:rPr lang="el-GR" b="1" dirty="0"/>
              <a:t> αντιπροσωπεύει μια πολλά υποσχόμενη οδό στον τομέα της καρδιαγγειακής υγείας. Η αθηροσκλήρωση, μια χρόνια φλεγμονώδης νόσος που χαρακτηρίζεται από τη συσσώρευση πλάκας στα αρτηριακά τοιχώματα, αποτελεί κύρια αιτία καρδιαγγειακής νοσηρότητας και θνησιμότητας παγκοσμίως. Τα </a:t>
            </a:r>
            <a:r>
              <a:rPr lang="el-GR" b="1" dirty="0" err="1"/>
              <a:t>μεταβιοτικά</a:t>
            </a:r>
            <a:r>
              <a:rPr lang="el-GR" b="1" dirty="0"/>
              <a:t>, τα οποία είναι </a:t>
            </a:r>
            <a:r>
              <a:rPr lang="el-GR" b="1" dirty="0" err="1"/>
              <a:t>βιοδραστικές</a:t>
            </a:r>
            <a:r>
              <a:rPr lang="el-GR" b="1" dirty="0"/>
              <a:t> ενώσεις που παράγονται κατά τη ζύμωση </a:t>
            </a:r>
            <a:r>
              <a:rPr lang="el-GR" b="1" dirty="0" err="1"/>
              <a:t>προβιοτικών</a:t>
            </a:r>
            <a:r>
              <a:rPr lang="el-GR" b="1" dirty="0"/>
              <a:t> και μπορούν να χρησιμοποιηθούν για την προώθηση της ευεξίας, έχουν τραβήξει την προσοχή για τη δυνατότητά τους να μετριάζουν τον κίνδυνο και την εξέλιξη της αθηροσκλήρωσης. Συζητά τους διάφορους τύπους </a:t>
            </a:r>
            <a:r>
              <a:rPr lang="el-GR" b="1" dirty="0" err="1"/>
              <a:t>μεταβιοτικών</a:t>
            </a:r>
            <a:r>
              <a:rPr lang="el-GR" b="1" dirty="0"/>
              <a:t>, συμπεριλαμβανομένων των λιπαρών οξέων βραχείας αλυσίδας (</a:t>
            </a:r>
            <a:r>
              <a:rPr lang="el-GR" b="1" dirty="0" err="1"/>
              <a:t>SCFAs</a:t>
            </a:r>
            <a:r>
              <a:rPr lang="el-GR" b="1" dirty="0"/>
              <a:t>), των </a:t>
            </a:r>
            <a:r>
              <a:rPr lang="el-GR" b="1" dirty="0" err="1"/>
              <a:t>μεταβολιτών</a:t>
            </a:r>
            <a:r>
              <a:rPr lang="el-GR" b="1" dirty="0"/>
              <a:t> και των </a:t>
            </a:r>
            <a:r>
              <a:rPr lang="el-GR" b="1" dirty="0" err="1"/>
              <a:t>εξωπολυσακχαριτών</a:t>
            </a:r>
            <a:r>
              <a:rPr lang="el-GR" b="1" dirty="0"/>
              <a:t> (EPS). Έχουν εντοπιστεί διάφοροι μηχανισμοί, συμπεριλαμβανομένης της ικανότητας των </a:t>
            </a:r>
            <a:r>
              <a:rPr lang="el-GR" b="1" dirty="0" err="1"/>
              <a:t>μεταβιοτικών</a:t>
            </a:r>
            <a:r>
              <a:rPr lang="el-GR" b="1" dirty="0"/>
              <a:t> να τροποποιούν τη σύνθεση της </a:t>
            </a:r>
            <a:r>
              <a:rPr lang="el-GR" b="1" dirty="0" err="1"/>
              <a:t>μικροχλωρίδας</a:t>
            </a:r>
            <a:r>
              <a:rPr lang="el-GR" b="1" dirty="0"/>
              <a:t> του εντέρου, να μειώνουν τη συστηματική φλεγμονή και να βελτιώνουν τον μεταβολισμό των λιπιδίων. Αυτές οι επιδράσεις πιστεύεται ότι συμβάλλουν στην εξασθένηση του σχηματισμού και της εξέλιξης της </a:t>
            </a:r>
            <a:r>
              <a:rPr lang="el-GR" b="1" dirty="0" err="1"/>
              <a:t>αθηροσκληρωτικής</a:t>
            </a:r>
            <a:r>
              <a:rPr lang="el-GR" b="1" dirty="0"/>
              <a:t> πλάκας. Επιπλέον, τα </a:t>
            </a:r>
            <a:r>
              <a:rPr lang="el-GR" b="1" dirty="0" err="1"/>
              <a:t>μεταβιοτικά</a:t>
            </a:r>
            <a:r>
              <a:rPr lang="el-GR" b="1" dirty="0"/>
              <a:t> έχουν επιδείξει αντιοξειδωτικές ιδιότητες και ιδιότητες που ενισχύουν την ενδοθηλιακή λειτουργία, οι οποίες είναι ζωτικής σημασίας για την πρόληψη της ενδοθηλιακής βλάβης που προηγείται της ανάπτυξης της αθηροσκλήρωσης. Μελέτες έχουν δείξει πολλά υποσχόμενα αποτελέσματα, υποδηλώνοντας ότι τα </a:t>
            </a:r>
            <a:r>
              <a:rPr lang="el-GR" b="1" dirty="0" err="1"/>
              <a:t>μεταβιοτικά</a:t>
            </a:r>
            <a:r>
              <a:rPr lang="el-GR" b="1" dirty="0"/>
              <a:t> μπορεί να είναι μια νέα θεραπευτική προσέγγιση για την πρόληψη και τη διαχείριση της αθηροσκλήρωσης. Συμπερασματικά, η </a:t>
            </a:r>
            <a:r>
              <a:rPr lang="el-GR" b="1" dirty="0" err="1"/>
              <a:t>αντιαθηροσκληρωτική</a:t>
            </a:r>
            <a:r>
              <a:rPr lang="el-GR" b="1" dirty="0"/>
              <a:t> δράση των </a:t>
            </a:r>
            <a:r>
              <a:rPr lang="el-GR" b="1" dirty="0" err="1"/>
              <a:t>μεταβιοτικών</a:t>
            </a:r>
            <a:r>
              <a:rPr lang="el-GR" b="1" dirty="0"/>
              <a:t> αντιπροσωπεύει έναν αναπτυσσόμενο τομέα έρευνας με τη δυνατότητα να φέρει επανάσταση στη διαχείριση της καρδιαγγειακής υγείας. </a:t>
            </a:r>
            <a:endParaRPr lang="en-US" b="1" dirty="0"/>
          </a:p>
          <a:p>
            <a:r>
              <a:rPr lang="el-GR" b="1" dirty="0"/>
              <a:t>Παρ 'όλα αυτά, </a:t>
            </a:r>
            <a:r>
              <a:rPr lang="el-GR" b="1" u="sng" dirty="0"/>
              <a:t>τα μέχρι σήμερα ευρήματα υπογραμμίζουν την υπόσχεση των </a:t>
            </a:r>
            <a:r>
              <a:rPr lang="el-GR" b="1" u="sng" dirty="0" err="1"/>
              <a:t>μεταβιοτικών</a:t>
            </a:r>
            <a:r>
              <a:rPr lang="el-GR" b="1" u="sng" dirty="0"/>
              <a:t> ως μια φυσική και ολιστική προσέγγιση για την καταπολέμηση της αθηροσκλήρωσης και τη μείωση του βάρους των καρδιαγγειακών παθήσεων</a:t>
            </a:r>
            <a:r>
              <a:rPr lang="el-GR" b="1" dirty="0"/>
              <a:t>.</a:t>
            </a:r>
            <a:endParaRPr lang="en-US" b="1" dirty="0"/>
          </a:p>
        </p:txBody>
      </p:sp>
      <p:pic>
        <p:nvPicPr>
          <p:cNvPr id="4" name="Εικόνα 3">
            <a:extLst>
              <a:ext uri="{FF2B5EF4-FFF2-40B4-BE49-F238E27FC236}">
                <a16:creationId xmlns="" xmlns:a16="http://schemas.microsoft.com/office/drawing/2014/main" id="{CA86C998-BEA5-76B0-CD5E-385DCC3B54AC}"/>
              </a:ext>
            </a:extLst>
          </p:cNvPr>
          <p:cNvPicPr>
            <a:picLocks noChangeAspect="1"/>
          </p:cNvPicPr>
          <p:nvPr/>
        </p:nvPicPr>
        <p:blipFill>
          <a:blip r:embed="rId2"/>
          <a:stretch>
            <a:fillRect/>
          </a:stretch>
        </p:blipFill>
        <p:spPr>
          <a:xfrm>
            <a:off x="10451939" y="0"/>
            <a:ext cx="1740060" cy="2488557"/>
          </a:xfrm>
          <a:prstGeom prst="rect">
            <a:avLst/>
          </a:prstGeom>
        </p:spPr>
      </p:pic>
    </p:spTree>
    <p:extLst>
      <p:ext uri="{BB962C8B-B14F-4D97-AF65-F5344CB8AC3E}">
        <p14:creationId xmlns:p14="http://schemas.microsoft.com/office/powerpoint/2010/main" val="31597247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rotWithShape="1">
          <a:blip r:embed="rId2"/>
          <a:srcRect l="25200" t="16785" r="43733" b="27511"/>
          <a:stretch/>
        </p:blipFill>
        <p:spPr>
          <a:xfrm>
            <a:off x="7523544" y="1"/>
            <a:ext cx="4655018" cy="3428999"/>
          </a:xfrm>
          <a:prstGeom prst="rect">
            <a:avLst/>
          </a:prstGeom>
        </p:spPr>
      </p:pic>
      <p:pic>
        <p:nvPicPr>
          <p:cNvPr id="5" name="Εικόνα 4"/>
          <p:cNvPicPr>
            <a:picLocks noChangeAspect="1"/>
          </p:cNvPicPr>
          <p:nvPr/>
        </p:nvPicPr>
        <p:blipFill rotWithShape="1">
          <a:blip r:embed="rId3"/>
          <a:srcRect l="38178"/>
          <a:stretch/>
        </p:blipFill>
        <p:spPr>
          <a:xfrm>
            <a:off x="9046464" y="4998721"/>
            <a:ext cx="3145534" cy="1859280"/>
          </a:xfrm>
          <a:prstGeom prst="rect">
            <a:avLst/>
          </a:prstGeom>
        </p:spPr>
      </p:pic>
      <p:sp>
        <p:nvSpPr>
          <p:cNvPr id="2" name="TextBox 1"/>
          <p:cNvSpPr txBox="1"/>
          <p:nvPr/>
        </p:nvSpPr>
        <p:spPr>
          <a:xfrm>
            <a:off x="9046464" y="4998720"/>
            <a:ext cx="1796863"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FDA APPROVED 2025</a:t>
            </a:r>
            <a:endParaRPr kumimoji="0" lang="el-GR" sz="11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7" name="Ευθύγραμμο βέλος σύνδεσης 6"/>
          <p:cNvCxnSpPr/>
          <p:nvPr/>
        </p:nvCxnSpPr>
        <p:spPr>
          <a:xfrm>
            <a:off x="10357805" y="5138442"/>
            <a:ext cx="242761" cy="6311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 name="Εικόνα 10" descr="Εικόνα που περιέχει κείμενο, στιγμιότυπο οθόνης, γραμματοσειρά&#10;&#10;Το περιεχόμενο που δημιουργείται από AI ενδέχεται να είναι εσφαλμένο.">
            <a:extLst>
              <a:ext uri="{FF2B5EF4-FFF2-40B4-BE49-F238E27FC236}">
                <a16:creationId xmlns="" xmlns:a16="http://schemas.microsoft.com/office/drawing/2014/main" id="{0FC58A65-BC2A-6AA3-69BA-A599077E2AC0}"/>
              </a:ext>
            </a:extLst>
          </p:cNvPr>
          <p:cNvPicPr>
            <a:picLocks noChangeAspect="1"/>
          </p:cNvPicPr>
          <p:nvPr/>
        </p:nvPicPr>
        <p:blipFill>
          <a:blip r:embed="rId4"/>
          <a:stretch>
            <a:fillRect/>
          </a:stretch>
        </p:blipFill>
        <p:spPr>
          <a:xfrm>
            <a:off x="13439" y="1"/>
            <a:ext cx="7510106" cy="3428999"/>
          </a:xfrm>
          <a:prstGeom prst="rect">
            <a:avLst/>
          </a:prstGeom>
        </p:spPr>
      </p:pic>
      <p:sp>
        <p:nvSpPr>
          <p:cNvPr id="13" name="TextBox 12">
            <a:extLst>
              <a:ext uri="{FF2B5EF4-FFF2-40B4-BE49-F238E27FC236}">
                <a16:creationId xmlns="" xmlns:a16="http://schemas.microsoft.com/office/drawing/2014/main" id="{C6DF8644-192D-29AD-E519-954B2E0FAD4E}"/>
              </a:ext>
            </a:extLst>
          </p:cNvPr>
          <p:cNvSpPr txBox="1"/>
          <p:nvPr/>
        </p:nvSpPr>
        <p:spPr>
          <a:xfrm>
            <a:off x="13438" y="3429000"/>
            <a:ext cx="9033025" cy="34778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1200" cap="none" spc="0" normalizeH="0" baseline="0" noProof="0" dirty="0">
                <a:ln>
                  <a:noFill/>
                </a:ln>
                <a:solidFill>
                  <a:prstClr val="black"/>
                </a:solidFill>
                <a:effectLst/>
                <a:uLnTx/>
                <a:uFillTx/>
                <a:latin typeface="Calibri" panose="020F0502020204030204"/>
                <a:ea typeface="+mn-ea"/>
                <a:cs typeface="+mn-cs"/>
              </a:rPr>
              <a:t>Πρόσφατες μελέτες έχουν δείξει ότι η διέγερση του </a:t>
            </a:r>
            <a:r>
              <a:rPr kumimoji="0" lang="el-GR" sz="2000" b="1" i="0" u="none" strike="noStrike" kern="1200" cap="none" spc="0" normalizeH="0" baseline="0" noProof="0" dirty="0" err="1">
                <a:ln>
                  <a:noFill/>
                </a:ln>
                <a:solidFill>
                  <a:prstClr val="black"/>
                </a:solidFill>
                <a:effectLst/>
                <a:uLnTx/>
                <a:uFillTx/>
                <a:latin typeface="Calibri" panose="020F0502020204030204"/>
                <a:ea typeface="+mn-ea"/>
                <a:cs typeface="+mn-cs"/>
              </a:rPr>
              <a:t>πνευμονογαστρικού</a:t>
            </a:r>
            <a:r>
              <a:rPr kumimoji="0" lang="el-GR" sz="2000" b="1" i="0" u="none" strike="noStrike" kern="1200" cap="none" spc="0" normalizeH="0" baseline="0" noProof="0" dirty="0">
                <a:ln>
                  <a:noFill/>
                </a:ln>
                <a:solidFill>
                  <a:prstClr val="black"/>
                </a:solidFill>
                <a:effectLst/>
                <a:uLnTx/>
                <a:uFillTx/>
                <a:latin typeface="Calibri" panose="020F0502020204030204"/>
                <a:ea typeface="+mn-ea"/>
                <a:cs typeface="+mn-cs"/>
              </a:rPr>
              <a:t> νεύρου (VNS) μπορεί να μειώσει την έκφραση φλεγμονωδών πρωτεϊνών.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1200" cap="none" spc="0" normalizeH="0" baseline="0" noProof="0" dirty="0">
                <a:ln>
                  <a:noFill/>
                </a:ln>
                <a:solidFill>
                  <a:prstClr val="black"/>
                </a:solidFill>
                <a:effectLst/>
                <a:uLnTx/>
                <a:uFillTx/>
                <a:latin typeface="Calibri" panose="020F0502020204030204"/>
                <a:ea typeface="+mn-ea"/>
                <a:cs typeface="+mn-cs"/>
              </a:rPr>
              <a:t>Ο </a:t>
            </a:r>
            <a:r>
              <a:rPr kumimoji="0" lang="el-GR" sz="2000" b="1" i="0" u="none" strike="noStrike" kern="1200" cap="none" spc="0" normalizeH="0" baseline="0" noProof="0" dirty="0" err="1">
                <a:ln>
                  <a:noFill/>
                </a:ln>
                <a:solidFill>
                  <a:prstClr val="black"/>
                </a:solidFill>
                <a:effectLst/>
                <a:uLnTx/>
                <a:uFillTx/>
                <a:latin typeface="Calibri" panose="020F0502020204030204"/>
                <a:ea typeface="+mn-ea"/>
                <a:cs typeface="+mn-cs"/>
              </a:rPr>
              <a:t>καρδιοπροστατευτικός</a:t>
            </a:r>
            <a:r>
              <a:rPr kumimoji="0" lang="el-GR" sz="2000" b="1" i="0" u="none" strike="noStrike" kern="1200" cap="none" spc="0" normalizeH="0" baseline="0" noProof="0" dirty="0">
                <a:ln>
                  <a:noFill/>
                </a:ln>
                <a:solidFill>
                  <a:prstClr val="black"/>
                </a:solidFill>
                <a:effectLst/>
                <a:uLnTx/>
                <a:uFillTx/>
                <a:latin typeface="Calibri" panose="020F0502020204030204"/>
                <a:ea typeface="+mn-ea"/>
                <a:cs typeface="+mn-cs"/>
              </a:rPr>
              <a:t> ρόλος του VNS έχει αποδοθεί στον περιορισμό της απόπτωσης των </a:t>
            </a:r>
            <a:r>
              <a:rPr kumimoji="0" lang="el-GR" sz="2000" b="1" i="0" u="none" strike="noStrike" kern="1200" cap="none" spc="0" normalizeH="0" baseline="0" noProof="0" dirty="0" err="1">
                <a:ln>
                  <a:noFill/>
                </a:ln>
                <a:solidFill>
                  <a:prstClr val="black"/>
                </a:solidFill>
                <a:effectLst/>
                <a:uLnTx/>
                <a:uFillTx/>
                <a:latin typeface="Calibri" panose="020F0502020204030204"/>
                <a:ea typeface="+mn-ea"/>
                <a:cs typeface="+mn-cs"/>
              </a:rPr>
              <a:t>μυοκυττάρων</a:t>
            </a:r>
            <a:r>
              <a:rPr kumimoji="0" lang="el-GR" sz="2000" b="1" i="0" u="none" strike="noStrike" kern="1200" cap="none" spc="0" normalizeH="0" baseline="0" noProof="0" dirty="0">
                <a:ln>
                  <a:noFill/>
                </a:ln>
                <a:solidFill>
                  <a:prstClr val="black"/>
                </a:solidFill>
                <a:effectLst/>
                <a:uLnTx/>
                <a:uFillTx/>
                <a:latin typeface="Calibri" panose="020F0502020204030204"/>
                <a:ea typeface="+mn-ea"/>
                <a:cs typeface="+mn-cs"/>
              </a:rPr>
              <a:t> και στη βελτίωση του μεταβολισμού του μυοκαρδίου. </a:t>
            </a:r>
            <a:r>
              <a:rPr kumimoji="0" lang="el-G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Επιπλέον</a:t>
            </a:r>
            <a:r>
              <a:rPr kumimoji="0" lang="el-GR" sz="2000" b="1" i="0" u="none" strike="noStrike" kern="1200" cap="none" spc="0" normalizeH="0" baseline="0" noProof="0" dirty="0">
                <a:ln>
                  <a:noFill/>
                </a:ln>
                <a:solidFill>
                  <a:prstClr val="black"/>
                </a:solidFill>
                <a:effectLst/>
                <a:uLnTx/>
                <a:uFillTx/>
                <a:latin typeface="Calibri" panose="020F0502020204030204"/>
                <a:ea typeface="+mn-ea"/>
                <a:cs typeface="+mn-cs"/>
              </a:rPr>
              <a:t>, ο ευεργετικός ρόλος στις αρρυθμίες μετά από VNS έχει αποδοθεί στην ηλεκτρική σταθερότητα μειώνοντας την απώλεια της συνδετίνης-43 που σχετίζεται με τη νόσο.</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1200" cap="none" spc="0" normalizeH="0" baseline="0" noProof="0" dirty="0">
                <a:ln>
                  <a:noFill/>
                </a:ln>
                <a:solidFill>
                  <a:prstClr val="black"/>
                </a:solidFill>
                <a:effectLst/>
                <a:uLnTx/>
                <a:uFillTx/>
                <a:latin typeface="Calibri" panose="020F0502020204030204"/>
                <a:ea typeface="+mn-ea"/>
                <a:cs typeface="+mn-cs"/>
              </a:rPr>
              <a:t>Αυτή η ανασκόπηση στοχεύει να συνοψίσει τα υπάρχοντα </a:t>
            </a:r>
            <a:r>
              <a:rPr kumimoji="0" lang="el-GR" sz="2000" b="1" i="0" u="none" strike="noStrike" kern="1200" cap="none" spc="0" normalizeH="0" baseline="0" noProof="0" dirty="0" err="1">
                <a:ln>
                  <a:noFill/>
                </a:ln>
                <a:solidFill>
                  <a:prstClr val="black"/>
                </a:solidFill>
                <a:effectLst/>
                <a:uLnTx/>
                <a:uFillTx/>
                <a:latin typeface="Calibri" panose="020F0502020204030204"/>
                <a:ea typeface="+mn-ea"/>
                <a:cs typeface="+mn-cs"/>
              </a:rPr>
              <a:t>προκλινικά</a:t>
            </a:r>
            <a:r>
              <a:rPr kumimoji="0" lang="el-GR" sz="2000" b="1" i="0" u="none" strike="noStrike" kern="1200" cap="none" spc="0" normalizeH="0" baseline="0" noProof="0" dirty="0">
                <a:ln>
                  <a:noFill/>
                </a:ln>
                <a:solidFill>
                  <a:prstClr val="black"/>
                </a:solidFill>
                <a:effectLst/>
                <a:uLnTx/>
                <a:uFillTx/>
                <a:latin typeface="Calibri" panose="020F0502020204030204"/>
                <a:ea typeface="+mn-ea"/>
                <a:cs typeface="+mn-cs"/>
              </a:rPr>
              <a:t> και κλινικά δεδομένα σχετικά με τη συσχέτιση του VNS με τη φλεγμονή και την πιθανή σύνδεση αυτού του φαινομένου με τα κλινικά αποτελέσματα σε καρδιαγγειακές παθήσεις.</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44299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 xmlns:a16="http://schemas.microsoft.com/office/drawing/2014/main" id="{298B9940-BEB2-D4C1-21FE-9B7B36B2F8C0}"/>
              </a:ext>
            </a:extLst>
          </p:cNvPr>
          <p:cNvPicPr>
            <a:picLocks noGrp="1" noChangeAspect="1"/>
          </p:cNvPicPr>
          <p:nvPr>
            <p:ph idx="1"/>
          </p:nvPr>
        </p:nvPicPr>
        <p:blipFill>
          <a:blip r:embed="rId2"/>
          <a:stretch>
            <a:fillRect/>
          </a:stretch>
        </p:blipFill>
        <p:spPr>
          <a:xfrm>
            <a:off x="0" y="0"/>
            <a:ext cx="8014995" cy="2286000"/>
          </a:xfrm>
          <a:prstGeom prst="rect">
            <a:avLst/>
          </a:prstGeom>
        </p:spPr>
      </p:pic>
      <p:sp>
        <p:nvSpPr>
          <p:cNvPr id="6" name="TextBox 5">
            <a:extLst>
              <a:ext uri="{FF2B5EF4-FFF2-40B4-BE49-F238E27FC236}">
                <a16:creationId xmlns="" xmlns:a16="http://schemas.microsoft.com/office/drawing/2014/main" id="{8E96E7A4-0B93-2C4D-0169-97C89491F5C0}"/>
              </a:ext>
            </a:extLst>
          </p:cNvPr>
          <p:cNvSpPr txBox="1"/>
          <p:nvPr/>
        </p:nvSpPr>
        <p:spPr>
          <a:xfrm>
            <a:off x="1" y="4422709"/>
            <a:ext cx="11793894" cy="2862322"/>
          </a:xfrm>
          <a:prstGeom prst="rect">
            <a:avLst/>
          </a:prstGeom>
          <a:noFill/>
        </p:spPr>
        <p:txBody>
          <a:bodyPr wrap="square" rtlCol="0">
            <a:spAutoFit/>
          </a:bodyPr>
          <a:lstStyle/>
          <a:p>
            <a:r>
              <a:rPr lang="en-US" b="1" dirty="0"/>
              <a:t>Key takeaways:</a:t>
            </a:r>
          </a:p>
          <a:p>
            <a:r>
              <a:rPr lang="en-US" b="1" dirty="0"/>
              <a:t>Lifestyle changes have been shown to prevent and reverse chronic diseases.</a:t>
            </a:r>
          </a:p>
          <a:p>
            <a:r>
              <a:rPr lang="en-US" b="1" dirty="0"/>
              <a:t>The practice of lifestyle medicine is gaining traction in the U.S.</a:t>
            </a:r>
          </a:p>
          <a:p>
            <a:r>
              <a:rPr lang="en-US" b="1" dirty="0"/>
              <a:t>DALLAS — Physicians attending the Lifestyle Medicine Conference waited patiently in a long line for Dean Ornish, MD, to sign a copy of his latest book.</a:t>
            </a:r>
          </a:p>
          <a:p>
            <a:r>
              <a:rPr lang="en-US" b="1" dirty="0"/>
              <a:t>Ornish was among the first to show through his research dating back to the 1970s that healthy lifestyle changes could not just prevent but even reverse chronic illness. His eponymous 9-week lifestyle program has demonstrated efficacy in randomized trials and is covered through Medicare. He has worked for decades to educate physicians and patients alike on the benefits of the practice of lifestyle medicine.</a:t>
            </a:r>
          </a:p>
          <a:p>
            <a:endParaRPr lang="en-US" dirty="0"/>
          </a:p>
        </p:txBody>
      </p:sp>
      <p:pic>
        <p:nvPicPr>
          <p:cNvPr id="8" name="Εικόνα 7">
            <a:extLst>
              <a:ext uri="{FF2B5EF4-FFF2-40B4-BE49-F238E27FC236}">
                <a16:creationId xmlns="" xmlns:a16="http://schemas.microsoft.com/office/drawing/2014/main" id="{8EB8E289-3103-F294-39C8-680EC56C6E33}"/>
              </a:ext>
            </a:extLst>
          </p:cNvPr>
          <p:cNvPicPr>
            <a:picLocks noChangeAspect="1"/>
          </p:cNvPicPr>
          <p:nvPr/>
        </p:nvPicPr>
        <p:blipFill>
          <a:blip r:embed="rId3"/>
          <a:stretch>
            <a:fillRect/>
          </a:stretch>
        </p:blipFill>
        <p:spPr>
          <a:xfrm>
            <a:off x="8014995" y="0"/>
            <a:ext cx="4177003" cy="5318449"/>
          </a:xfrm>
          <a:prstGeom prst="rect">
            <a:avLst/>
          </a:prstGeom>
        </p:spPr>
      </p:pic>
      <p:pic>
        <p:nvPicPr>
          <p:cNvPr id="3" name="Εικόνα 2" descr="Εικόνα που περιέχει κείμενο, ανθρώπινο πρόσωπο, στιγμιότυπο οθόνης, άνδρας&#10;&#10;Το περιεχόμενο που δημιουργείται από AI ενδέχεται να είναι εσφαλμένο.">
            <a:extLst>
              <a:ext uri="{FF2B5EF4-FFF2-40B4-BE49-F238E27FC236}">
                <a16:creationId xmlns="" xmlns:a16="http://schemas.microsoft.com/office/drawing/2014/main" id="{013C81FE-01A0-3A78-F4C2-58623E3C2167}"/>
              </a:ext>
            </a:extLst>
          </p:cNvPr>
          <p:cNvPicPr>
            <a:picLocks noChangeAspect="1"/>
          </p:cNvPicPr>
          <p:nvPr/>
        </p:nvPicPr>
        <p:blipFill>
          <a:blip r:embed="rId4"/>
          <a:stretch>
            <a:fillRect/>
          </a:stretch>
        </p:blipFill>
        <p:spPr>
          <a:xfrm>
            <a:off x="1692066" y="2286001"/>
            <a:ext cx="5486401" cy="2491098"/>
          </a:xfrm>
          <a:prstGeom prst="rect">
            <a:avLst/>
          </a:prstGeom>
        </p:spPr>
      </p:pic>
    </p:spTree>
    <p:extLst>
      <p:ext uri="{BB962C8B-B14F-4D97-AF65-F5344CB8AC3E}">
        <p14:creationId xmlns:p14="http://schemas.microsoft.com/office/powerpoint/2010/main" val="13215086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8200" y="2"/>
            <a:ext cx="10515600" cy="521292"/>
          </a:xfrm>
        </p:spPr>
        <p:txBody>
          <a:bodyPr>
            <a:normAutofit/>
          </a:bodyPr>
          <a:lstStyle/>
          <a:p>
            <a:pPr algn="ctr"/>
            <a:r>
              <a:rPr lang="el-GR" sz="2800" b="1" dirty="0"/>
              <a:t>ΜΙΚΡΟΒΙΩΜΑΤΙΚΗ ΙΑΤΡΙΚΗ: ΠΡΟΣ ΚΛΙΝΙΚΗ </a:t>
            </a:r>
            <a:r>
              <a:rPr lang="el-GR" sz="2800" b="1" dirty="0" smtClean="0"/>
              <a:t>ΕΠΑΝΑΣΤΑΣΗ!</a:t>
            </a:r>
            <a:r>
              <a:rPr lang="en-US" sz="2800" b="1" dirty="0" smtClean="0"/>
              <a:t>!!</a:t>
            </a:r>
            <a:endParaRPr lang="en-US" sz="2800" b="1" dirty="0"/>
          </a:p>
        </p:txBody>
      </p:sp>
      <p:pic>
        <p:nvPicPr>
          <p:cNvPr id="4" name="Θέση περιεχομένου 3"/>
          <p:cNvPicPr>
            <a:picLocks noGrp="1" noChangeAspect="1"/>
          </p:cNvPicPr>
          <p:nvPr>
            <p:ph idx="1"/>
          </p:nvPr>
        </p:nvPicPr>
        <p:blipFill rotWithShape="1">
          <a:blip r:embed="rId2" cstate="print"/>
          <a:srcRect l="35652" t="16329" r="21192" b="17059"/>
          <a:stretch/>
        </p:blipFill>
        <p:spPr>
          <a:xfrm>
            <a:off x="1" y="901700"/>
            <a:ext cx="4169664" cy="5956300"/>
          </a:xfrm>
          <a:prstGeom prst="rect">
            <a:avLst/>
          </a:prstGeom>
        </p:spPr>
      </p:pic>
      <p:pic>
        <p:nvPicPr>
          <p:cNvPr id="3" name="Εικόνα 2"/>
          <p:cNvPicPr>
            <a:picLocks noChangeAspect="1"/>
          </p:cNvPicPr>
          <p:nvPr/>
        </p:nvPicPr>
        <p:blipFill>
          <a:blip r:embed="rId3"/>
          <a:stretch>
            <a:fillRect/>
          </a:stretch>
        </p:blipFill>
        <p:spPr>
          <a:xfrm>
            <a:off x="4169665" y="521294"/>
            <a:ext cx="8022863" cy="6337003"/>
          </a:xfrm>
          <a:prstGeom prst="rect">
            <a:avLst/>
          </a:prstGeom>
        </p:spPr>
      </p:pic>
      <p:pic>
        <p:nvPicPr>
          <p:cNvPr id="6" name="Εικόνα 5"/>
          <p:cNvPicPr>
            <a:picLocks noChangeAspect="1"/>
          </p:cNvPicPr>
          <p:nvPr/>
        </p:nvPicPr>
        <p:blipFill>
          <a:blip r:embed="rId4"/>
          <a:stretch>
            <a:fillRect/>
          </a:stretch>
        </p:blipFill>
        <p:spPr>
          <a:xfrm>
            <a:off x="5930781" y="4597637"/>
            <a:ext cx="4144711" cy="752030"/>
          </a:xfrm>
          <a:prstGeom prst="rect">
            <a:avLst/>
          </a:prstGeom>
        </p:spPr>
      </p:pic>
    </p:spTree>
    <p:extLst>
      <p:ext uri="{BB962C8B-B14F-4D97-AF65-F5344CB8AC3E}">
        <p14:creationId xmlns:p14="http://schemas.microsoft.com/office/powerpoint/2010/main" val="2040790747"/>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1506</TotalTime>
  <Words>2722</Words>
  <Application>Microsoft Office PowerPoint</Application>
  <PresentationFormat>Ευρεία οθόνη</PresentationFormat>
  <Paragraphs>102</Paragraphs>
  <Slides>46</Slides>
  <Notes>0</Notes>
  <HiddenSlides>1</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3</vt:i4>
      </vt:variant>
      <vt:variant>
        <vt:lpstr>Τίτλοι διαφανειών</vt:lpstr>
      </vt:variant>
      <vt:variant>
        <vt:i4>46</vt:i4>
      </vt:variant>
    </vt:vector>
  </HeadingPairs>
  <TitlesOfParts>
    <vt:vector size="53" baseType="lpstr">
      <vt:lpstr>AkkuratLLWeb</vt:lpstr>
      <vt:lpstr>Arial</vt:lpstr>
      <vt:lpstr>Calibri</vt:lpstr>
      <vt:lpstr>Calibri Light</vt:lpstr>
      <vt:lpstr>Θέμα του Office</vt:lpstr>
      <vt:lpstr>2_Θέμα του Office</vt:lpstr>
      <vt:lpstr>7_Θέμα του Office</vt:lpstr>
      <vt:lpstr>ΚΑΡΔΙΑΓΓΕΙΑΚΗ ΥΓΕΙΑ ΚΑΙ  ΜΙΚΡΩΒΙΩΜΑ ΟΡΓΑΝΙΣΜΟΥ</vt:lpstr>
      <vt:lpstr>Παρουσίαση του PowerPoint</vt:lpstr>
      <vt:lpstr>https://www.weforum.org/ Health and Healthcare Systems ΜΠΟΡΕΙ Η ΙΑΤΡΙΚΗ ΑΚΡΙΒΕΙΑΣ ΝΑ ΑΛΛΑΞΕΙ ΕΠΙΤΕΛΟΥΣ ΤΗΝ ΠΟΡΕΙΑ  ΤΩΝ ΚΑΡΔΙΑΓΓΕΙΑΚΩΝ ΠΑΘΗΣΕΩΝ? Nov 14, 2025</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ΜΙΚΡΟΒΙΩΜΑ ΚΑΙ ΤΟ ΔΙΚΟ ΤΟΥ METABOLOME(TO 60% TOY ΣΥΝΟΛΙΚΟΥ) ΤΟΥ ΚΑΡΔΙΟΜΕΤΑΒΟΛΙΚΟΥ ΦΑΣΜΑΤΟΣ</vt:lpstr>
      <vt:lpstr>Παρουσίαση του PowerPoint</vt:lpstr>
      <vt:lpstr>Παρουσίαση του PowerPoint</vt:lpstr>
      <vt:lpstr>Παρουσίαση του PowerPoint</vt:lpstr>
      <vt:lpstr>Παρουσίαση του PowerPoint</vt:lpstr>
      <vt:lpstr>ΣΥΓΧΡΟΝΗ ΑΝΑΣΚΟΠΙΣΗ ΠΕΡΙ ΕΝΑΡΞΗΣ ΤΗΣ ΣΤΕΦΑΝΙΑΙΑΣ ΝΟΣΟΥ ΑΠΟ ΠΟΛΥ ΜΙΚΡΑΣ ΗΛΙΚΙΑΣ  (dormant or transient microrganisms και τμήματα αυτών)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ΜΙΚΡΟΒΙΩΜΑΤΙΚΗ ΙΑΤΡΙΚΗ: ΠΡΟΣ ΚΛΙΝΙΚΗ ΕΠΑΝΑΣΤΑΣΗ!!!</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Bellos</dc:creator>
  <cp:lastModifiedBy>Bellos</cp:lastModifiedBy>
  <cp:revision>103</cp:revision>
  <dcterms:created xsi:type="dcterms:W3CDTF">2024-12-04T07:41:03Z</dcterms:created>
  <dcterms:modified xsi:type="dcterms:W3CDTF">2025-12-22T12:42:32Z</dcterms:modified>
</cp:coreProperties>
</file>