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8" r:id="rId4"/>
    <p:sldMasterId id="2147483784" r:id="rId5"/>
    <p:sldMasterId id="2147483796" r:id="rId6"/>
    <p:sldMasterId id="2147483821" r:id="rId7"/>
    <p:sldMasterId id="2147483833" r:id="rId8"/>
  </p:sldMasterIdLst>
  <p:notesMasterIdLst>
    <p:notesMasterId r:id="rId71"/>
  </p:notesMasterIdLst>
  <p:sldIdLst>
    <p:sldId id="323" r:id="rId9"/>
    <p:sldId id="694" r:id="rId10"/>
    <p:sldId id="464" r:id="rId11"/>
    <p:sldId id="761" r:id="rId12"/>
    <p:sldId id="714" r:id="rId13"/>
    <p:sldId id="720" r:id="rId14"/>
    <p:sldId id="693" r:id="rId15"/>
    <p:sldId id="698" r:id="rId16"/>
    <p:sldId id="767" r:id="rId17"/>
    <p:sldId id="768" r:id="rId18"/>
    <p:sldId id="769" r:id="rId19"/>
    <p:sldId id="770" r:id="rId20"/>
    <p:sldId id="762" r:id="rId21"/>
    <p:sldId id="695" r:id="rId22"/>
    <p:sldId id="733" r:id="rId23"/>
    <p:sldId id="734" r:id="rId24"/>
    <p:sldId id="735" r:id="rId25"/>
    <p:sldId id="736" r:id="rId26"/>
    <p:sldId id="744" r:id="rId27"/>
    <p:sldId id="516" r:id="rId28"/>
    <p:sldId id="752" r:id="rId29"/>
    <p:sldId id="776" r:id="rId30"/>
    <p:sldId id="742" r:id="rId31"/>
    <p:sldId id="716" r:id="rId32"/>
    <p:sldId id="743" r:id="rId33"/>
    <p:sldId id="717" r:id="rId34"/>
    <p:sldId id="753" r:id="rId35"/>
    <p:sldId id="775" r:id="rId36"/>
    <p:sldId id="704" r:id="rId37"/>
    <p:sldId id="703" r:id="rId38"/>
    <p:sldId id="731" r:id="rId39"/>
    <p:sldId id="777" r:id="rId40"/>
    <p:sldId id="778" r:id="rId41"/>
    <p:sldId id="719" r:id="rId42"/>
    <p:sldId id="724" r:id="rId43"/>
    <p:sldId id="657" r:id="rId44"/>
    <p:sldId id="740" r:id="rId45"/>
    <p:sldId id="774" r:id="rId46"/>
    <p:sldId id="771" r:id="rId47"/>
    <p:sldId id="772" r:id="rId48"/>
    <p:sldId id="773" r:id="rId49"/>
    <p:sldId id="677" r:id="rId50"/>
    <p:sldId id="745" r:id="rId51"/>
    <p:sldId id="746" r:id="rId52"/>
    <p:sldId id="747" r:id="rId53"/>
    <p:sldId id="748" r:id="rId54"/>
    <p:sldId id="647" r:id="rId55"/>
    <p:sldId id="650" r:id="rId56"/>
    <p:sldId id="500" r:id="rId57"/>
    <p:sldId id="651" r:id="rId58"/>
    <p:sldId id="652" r:id="rId59"/>
    <p:sldId id="566" r:id="rId60"/>
    <p:sldId id="567" r:id="rId61"/>
    <p:sldId id="525" r:id="rId62"/>
    <p:sldId id="533" r:id="rId63"/>
    <p:sldId id="526" r:id="rId64"/>
    <p:sldId id="639" r:id="rId65"/>
    <p:sldId id="527" r:id="rId66"/>
    <p:sldId id="618" r:id="rId67"/>
    <p:sldId id="620" r:id="rId68"/>
    <p:sldId id="623" r:id="rId69"/>
    <p:sldId id="625" r:id="rId7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1755" autoAdjust="0"/>
    <p:restoredTop sz="94660"/>
  </p:normalViewPr>
  <p:slideViewPr>
    <p:cSldViewPr snapToGrid="0">
      <p:cViewPr>
        <p:scale>
          <a:sx n="78" d="100"/>
          <a:sy n="78" d="100"/>
        </p:scale>
        <p:origin x="2016" y="94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7.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44804D-D7DA-4B51-BD75-DC29BA43934D}" type="datetimeFigureOut">
              <a:rPr lang="el-GR" smtClean="0"/>
              <a:pPr/>
              <a:t>22/12/2025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7616A-9637-4373-9465-E43CCD20442C}" type="slidenum">
              <a:rPr lang="el-GR" smtClean="0"/>
              <a:pPr/>
              <a:t>‹#›</a:t>
            </a:fld>
            <a:endParaRPr lang="el-GR"/>
          </a:p>
        </p:txBody>
      </p:sp>
    </p:spTree>
    <p:extLst>
      <p:ext uri="{BB962C8B-B14F-4D97-AF65-F5344CB8AC3E}">
        <p14:creationId xmlns:p14="http://schemas.microsoft.com/office/powerpoint/2010/main" val="4196908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07FD2B36-B529-472D-A41F-5978606EC781}" type="slidenum">
              <a:rPr lang="el-GR" smtClean="0">
                <a:solidFill>
                  <a:prstClr val="black"/>
                </a:solidFill>
              </a:rPr>
              <a:pPr/>
              <a:t>26</a:t>
            </a:fld>
            <a:endParaRPr lang="el-GR">
              <a:solidFill>
                <a:prstClr val="black"/>
              </a:solidFill>
            </a:endParaRPr>
          </a:p>
        </p:txBody>
      </p:sp>
    </p:spTree>
    <p:extLst>
      <p:ext uri="{BB962C8B-B14F-4D97-AF65-F5344CB8AC3E}">
        <p14:creationId xmlns:p14="http://schemas.microsoft.com/office/powerpoint/2010/main" val="73034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07FD2B36-B529-472D-A41F-5978606EC781}" type="slidenum">
              <a:rPr lang="el-GR" smtClean="0">
                <a:solidFill>
                  <a:prstClr val="black"/>
                </a:solidFill>
              </a:rPr>
              <a:pPr/>
              <a:t>62</a:t>
            </a:fld>
            <a:endParaRPr lang="el-GR">
              <a:solidFill>
                <a:prstClr val="black"/>
              </a:solidFill>
            </a:endParaRPr>
          </a:p>
        </p:txBody>
      </p:sp>
    </p:spTree>
    <p:extLst>
      <p:ext uri="{BB962C8B-B14F-4D97-AF65-F5344CB8AC3E}">
        <p14:creationId xmlns:p14="http://schemas.microsoft.com/office/powerpoint/2010/main" val="2759720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8.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2.svg"/></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421955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462325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3433828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184998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415257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3703691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129918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3390926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2663198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380684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37084684-06A9-4D8B-BAB7-E015FED42E24}" type="slidenum">
              <a:rPr lang="el-GR" smtClean="0"/>
              <a:pPr/>
              <a:t>‹#›</a:t>
            </a:fld>
            <a:endParaRPr lang="el-GR"/>
          </a:p>
        </p:txBody>
      </p:sp>
    </p:spTree>
    <p:extLst>
      <p:ext uri="{BB962C8B-B14F-4D97-AF65-F5344CB8AC3E}">
        <p14:creationId xmlns:p14="http://schemas.microsoft.com/office/powerpoint/2010/main" val="2799055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accent2">
                    <a:lumMod val="50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10"/>
          </p:nvPr>
        </p:nvSpPr>
        <p:spPr/>
        <p:txBody>
          <a:bodyPr rtlCol="0"/>
          <a:lstStyle>
            <a:lvl1pPr>
              <a:defRPr>
                <a:solidFill>
                  <a:schemeClr val="tx1">
                    <a:tint val="75000"/>
                  </a:schemeClr>
                </a:solidFill>
                <a:latin typeface="Arial" panose="020B0604020202020204" pitchFamily="34" charset="0"/>
                <a:ea typeface="MS PGothic" panose="020B0600070205080204" pitchFamily="34" charset="-128"/>
                <a:cs typeface="+mn-cs"/>
              </a:defRPr>
            </a:lvl1pPr>
          </a:lstStyle>
          <a:p>
            <a:pPr>
              <a:defRPr/>
            </a:pPr>
            <a:fld id="{CEFCCF35-7E42-44D5-9B3A-F714B8A5A294}" type="slidenum">
              <a:rPr lang="en-US">
                <a:solidFill>
                  <a:prstClr val="white">
                    <a:tint val="75000"/>
                  </a:prstClr>
                </a:solidFill>
              </a:rPr>
              <a:pPr>
                <a:defRPr/>
              </a:pPr>
              <a:t>‹#›</a:t>
            </a:fld>
            <a:endParaRPr lang="en-US" dirty="0">
              <a:solidFill>
                <a:prstClr val="white">
                  <a:tint val="75000"/>
                </a:prstClr>
              </a:solidFill>
            </a:endParaRPr>
          </a:p>
        </p:txBody>
      </p:sp>
      <p:sp>
        <p:nvSpPr>
          <p:cNvPr id="6" name="Slide Number Placeholder 5"/>
          <p:cNvSpPr>
            <a:spLocks noGrp="1"/>
          </p:cNvSpPr>
          <p:nvPr>
            <p:ph type="sldNum" sz="quarter" idx="11"/>
          </p:nvPr>
        </p:nvSpPr>
        <p:spPr/>
        <p:txBody>
          <a:bodyPr/>
          <a:lstStyle>
            <a:lvl1pPr>
              <a:defRPr>
                <a:latin typeface="Arial" charset="0"/>
                <a:ea typeface="MS PGothic" charset="0"/>
                <a:cs typeface="MS PGothic" charset="0"/>
              </a:defRPr>
            </a:lvl1pPr>
          </a:lstStyle>
          <a:p>
            <a:pPr>
              <a:defRPr/>
            </a:pPr>
            <a:fld id="{1F83BC17-F0A3-4EA0-A2DF-80F651E9799D}" type="slidenum">
              <a:rPr lang="en-US">
                <a:solidFill>
                  <a:prstClr val="white">
                    <a:shade val="50000"/>
                  </a:prstClr>
                </a:solidFill>
              </a:rPr>
              <a:pPr>
                <a:defRPr/>
              </a:pPr>
              <a:t>‹#›</a:t>
            </a:fld>
            <a:endParaRPr lang="en-US">
              <a:solidFill>
                <a:prstClr val="white">
                  <a:shade val="50000"/>
                </a:prstClr>
              </a:solidFill>
            </a:endParaRPr>
          </a:p>
        </p:txBody>
      </p:sp>
      <p:sp>
        <p:nvSpPr>
          <p:cNvPr id="7" name="Slide Number Placeholder 5"/>
          <p:cNvSpPr>
            <a:spLocks noGrp="1"/>
          </p:cNvSpPr>
          <p:nvPr>
            <p:ph type="sldNum" sz="quarter" idx="12"/>
          </p:nvPr>
        </p:nvSpPr>
        <p:spPr/>
        <p:txBody>
          <a:bodyPr/>
          <a:lstStyle>
            <a:lvl1pPr>
              <a:defRPr>
                <a:latin typeface="Arial" charset="0"/>
                <a:ea typeface="MS PGothic" charset="0"/>
                <a:cs typeface="MS PGothic" charset="0"/>
              </a:defRPr>
            </a:lvl1pPr>
          </a:lstStyle>
          <a:p>
            <a:pPr>
              <a:defRPr/>
            </a:pPr>
            <a:fld id="{371EF3C4-5698-49CC-874F-11727433A0A7}" type="slidenum">
              <a:rPr lang="en-US">
                <a:solidFill>
                  <a:prstClr val="white">
                    <a:shade val="50000"/>
                  </a:prstClr>
                </a:solidFill>
              </a:rPr>
              <a:pPr>
                <a:defRPr/>
              </a:pPr>
              <a:t>‹#›</a:t>
            </a:fld>
            <a:endParaRPr lang="en-US">
              <a:solidFill>
                <a:prstClr val="white">
                  <a:shade val="50000"/>
                </a:prstClr>
              </a:solidFill>
            </a:endParaRPr>
          </a:p>
        </p:txBody>
      </p:sp>
      <p:sp>
        <p:nvSpPr>
          <p:cNvPr id="8" name="Slide Number Placeholder 5"/>
          <p:cNvSpPr>
            <a:spLocks noGrp="1"/>
          </p:cNvSpPr>
          <p:nvPr>
            <p:ph type="sldNum" sz="quarter" idx="13"/>
          </p:nvPr>
        </p:nvSpPr>
        <p:spPr/>
        <p:txBody>
          <a:bodyPr/>
          <a:lstStyle>
            <a:lvl1pPr>
              <a:defRPr>
                <a:latin typeface="Arial" charset="0"/>
                <a:ea typeface="ＭＳ Ｐゴシック" charset="0"/>
                <a:cs typeface="MS PGothic" charset="0"/>
              </a:defRPr>
            </a:lvl1pPr>
          </a:lstStyle>
          <a:p>
            <a:pPr>
              <a:defRPr/>
            </a:pPr>
            <a:fld id="{618D193F-75A1-4B79-8CB1-94BE47CFC38A}" type="slidenum">
              <a:rPr lang="en-US">
                <a:solidFill>
                  <a:prstClr val="white">
                    <a:shade val="50000"/>
                  </a:prstClr>
                </a:solidFill>
              </a:rPr>
              <a:pPr>
                <a:defRPr/>
              </a:pPr>
              <a:t>‹#›</a:t>
            </a:fld>
            <a:endParaRPr lang="en-US">
              <a:solidFill>
                <a:prstClr val="white">
                  <a:shade val="50000"/>
                </a:prstClr>
              </a:solidFill>
            </a:endParaRPr>
          </a:p>
        </p:txBody>
      </p:sp>
      <p:sp>
        <p:nvSpPr>
          <p:cNvPr id="9" name="Slide Number Placeholder 5"/>
          <p:cNvSpPr>
            <a:spLocks noGrp="1"/>
          </p:cNvSpPr>
          <p:nvPr>
            <p:ph type="sldNum" sz="quarter" idx="14"/>
          </p:nvPr>
        </p:nvSpPr>
        <p:spPr/>
        <p:txBody>
          <a:bodyPr/>
          <a:lstStyle>
            <a:lvl1pPr>
              <a:defRPr>
                <a:latin typeface="Arial" charset="0"/>
                <a:ea typeface="ＭＳ Ｐゴシック" charset="0"/>
                <a:cs typeface="MS PGothic" charset="0"/>
              </a:defRPr>
            </a:lvl1pPr>
          </a:lstStyle>
          <a:p>
            <a:pPr>
              <a:defRPr/>
            </a:pPr>
            <a:fld id="{473EF67F-5D70-401E-B1BA-8FD49F2680CA}" type="slidenum">
              <a:rPr lang="en-US">
                <a:solidFill>
                  <a:prstClr val="white">
                    <a:shade val="50000"/>
                  </a:prstClr>
                </a:solidFill>
              </a:rPr>
              <a:pPr>
                <a:defRPr/>
              </a:pPr>
              <a:t>‹#›</a:t>
            </a:fld>
            <a:endParaRPr lang="en-US">
              <a:solidFill>
                <a:prstClr val="white">
                  <a:shade val="50000"/>
                </a:prstClr>
              </a:solidFill>
            </a:endParaRPr>
          </a:p>
        </p:txBody>
      </p:sp>
      <p:sp>
        <p:nvSpPr>
          <p:cNvPr id="10" name="Slide Number Placeholder 5"/>
          <p:cNvSpPr>
            <a:spLocks noGrp="1"/>
          </p:cNvSpPr>
          <p:nvPr>
            <p:ph type="sldNum" sz="quarter" idx="15"/>
          </p:nvPr>
        </p:nvSpPr>
        <p:spPr/>
        <p:txBody>
          <a:bodyPr/>
          <a:lstStyle>
            <a:lvl1pPr>
              <a:defRPr>
                <a:latin typeface="Arial" charset="0"/>
                <a:ea typeface="ＭＳ Ｐゴシック" charset="0"/>
                <a:cs typeface="MS PGothic" charset="0"/>
              </a:defRPr>
            </a:lvl1pPr>
          </a:lstStyle>
          <a:p>
            <a:pPr>
              <a:defRPr/>
            </a:pPr>
            <a:fld id="{9A4C395A-3B46-4493-AA09-B7F8AA08E82B}" type="slidenum">
              <a:rPr lang="en-US">
                <a:solidFill>
                  <a:prstClr val="white">
                    <a:shade val="50000"/>
                  </a:prstClr>
                </a:solidFill>
              </a:rPr>
              <a:pPr>
                <a:defRPr/>
              </a:pPr>
              <a:t>‹#›</a:t>
            </a:fld>
            <a:endParaRPr lang="en-US">
              <a:solidFill>
                <a:prstClr val="white">
                  <a:shade val="50000"/>
                </a:prstClr>
              </a:solidFill>
            </a:endParaRPr>
          </a:p>
        </p:txBody>
      </p:sp>
      <p:sp>
        <p:nvSpPr>
          <p:cNvPr id="11" name="Slide Number Placeholder 5"/>
          <p:cNvSpPr>
            <a:spLocks noGrp="1"/>
          </p:cNvSpPr>
          <p:nvPr>
            <p:ph type="sldNum" sz="quarter" idx="16"/>
          </p:nvPr>
        </p:nvSpPr>
        <p:spPr/>
        <p:txBody>
          <a:bodyPr/>
          <a:lstStyle>
            <a:lvl1pPr>
              <a:defRPr>
                <a:latin typeface="Arial" charset="0"/>
                <a:ea typeface="ＭＳ Ｐゴシック" charset="0"/>
                <a:cs typeface="MS PGothic" charset="0"/>
              </a:defRPr>
            </a:lvl1pPr>
          </a:lstStyle>
          <a:p>
            <a:pPr>
              <a:defRPr/>
            </a:pPr>
            <a:fld id="{527276CF-48F8-487D-B709-98D4D1E9BBB2}" type="slidenum">
              <a:rPr lang="en-US">
                <a:solidFill>
                  <a:prstClr val="white">
                    <a:shade val="50000"/>
                  </a:prstClr>
                </a:solidFill>
              </a:rPr>
              <a:pPr>
                <a:defRPr/>
              </a:pPr>
              <a:t>‹#›</a:t>
            </a:fld>
            <a:endParaRPr lang="en-US">
              <a:solidFill>
                <a:prstClr val="white">
                  <a:shade val="50000"/>
                </a:prstClr>
              </a:solidFill>
            </a:endParaRPr>
          </a:p>
        </p:txBody>
      </p:sp>
      <p:sp>
        <p:nvSpPr>
          <p:cNvPr id="12" name="Slide Number Placeholder 5"/>
          <p:cNvSpPr>
            <a:spLocks noGrp="1"/>
          </p:cNvSpPr>
          <p:nvPr>
            <p:ph type="sldNum" sz="quarter" idx="17"/>
          </p:nvPr>
        </p:nvSpPr>
        <p:spPr/>
        <p:txBody>
          <a:bodyPr/>
          <a:lstStyle>
            <a:lvl1pPr>
              <a:defRPr>
                <a:latin typeface="Arial" charset="0"/>
                <a:ea typeface="ＭＳ Ｐゴシック" charset="-128"/>
              </a:defRPr>
            </a:lvl1pPr>
          </a:lstStyle>
          <a:p>
            <a:pPr>
              <a:defRPr/>
            </a:pPr>
            <a:fld id="{9F5265B5-7048-47A4-B4F0-1B063266A456}"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3" name="Slide Number Placeholder 5"/>
          <p:cNvSpPr>
            <a:spLocks noGrp="1"/>
          </p:cNvSpPr>
          <p:nvPr>
            <p:ph type="sldNum" sz="quarter" idx="18"/>
          </p:nvPr>
        </p:nvSpPr>
        <p:spPr/>
        <p:txBody>
          <a:bodyPr/>
          <a:lstStyle>
            <a:lvl1pPr>
              <a:defRPr>
                <a:latin typeface="Arial" charset="0"/>
                <a:ea typeface="ＭＳ Ｐゴシック" charset="-128"/>
              </a:defRPr>
            </a:lvl1pPr>
          </a:lstStyle>
          <a:p>
            <a:pPr>
              <a:defRPr/>
            </a:pPr>
            <a:fld id="{39DDB2C7-4DE7-49F1-9A1C-E50B68E1B615}"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4" name="Slide Number Placeholder 5"/>
          <p:cNvSpPr>
            <a:spLocks noGrp="1"/>
          </p:cNvSpPr>
          <p:nvPr>
            <p:ph type="sldNum" sz="quarter" idx="19"/>
          </p:nvPr>
        </p:nvSpPr>
        <p:spPr/>
        <p:txBody>
          <a:bodyPr/>
          <a:lstStyle>
            <a:lvl1pPr>
              <a:defRPr>
                <a:latin typeface="Arial" charset="0"/>
                <a:ea typeface="ＭＳ Ｐゴシック" charset="-128"/>
              </a:defRPr>
            </a:lvl1pPr>
          </a:lstStyle>
          <a:p>
            <a:pPr>
              <a:defRPr/>
            </a:pPr>
            <a:fld id="{631F6CB2-1102-4589-AF0E-E82C5E28C6FE}"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5" name="Slide Number Placeholder 5"/>
          <p:cNvSpPr>
            <a:spLocks noGrp="1"/>
          </p:cNvSpPr>
          <p:nvPr>
            <p:ph type="sldNum" sz="quarter" idx="20"/>
          </p:nvPr>
        </p:nvSpPr>
        <p:spPr/>
        <p:txBody>
          <a:bodyPr/>
          <a:lstStyle>
            <a:lvl1pPr>
              <a:defRPr>
                <a:latin typeface="Arial" charset="0"/>
                <a:ea typeface="ＭＳ Ｐゴシック" charset="-128"/>
              </a:defRPr>
            </a:lvl1pPr>
          </a:lstStyle>
          <a:p>
            <a:pPr>
              <a:defRPr/>
            </a:pPr>
            <a:fld id="{78460629-AE7B-43C2-B78F-AC21E290F29C}"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6" name="Slide Number Placeholder 5"/>
          <p:cNvSpPr>
            <a:spLocks noGrp="1"/>
          </p:cNvSpPr>
          <p:nvPr>
            <p:ph type="sldNum" sz="quarter" idx="21"/>
          </p:nvPr>
        </p:nvSpPr>
        <p:spPr/>
        <p:txBody>
          <a:bodyPr/>
          <a:lstStyle>
            <a:lvl1pPr>
              <a:defRPr/>
            </a:lvl1pPr>
          </a:lstStyle>
          <a:p>
            <a:fld id="{5D9B02F7-8BC8-4278-862B-ECA5E5BD59E0}" type="slidenum">
              <a:rPr lang="en-US" altLang="en-US">
                <a:solidFill>
                  <a:prstClr val="white">
                    <a:shade val="50000"/>
                  </a:prstClr>
                </a:solidFill>
              </a:rPr>
              <a:pPr/>
              <a:t>‹#›</a:t>
            </a:fld>
            <a:endParaRPr lang="en-US" altLang="en-US">
              <a:solidFill>
                <a:prstClr val="white">
                  <a:shade val="50000"/>
                </a:prstClr>
              </a:solidFill>
            </a:endParaRPr>
          </a:p>
        </p:txBody>
      </p:sp>
      <p:sp>
        <p:nvSpPr>
          <p:cNvPr id="17" name="Slide Number Placeholder 5"/>
          <p:cNvSpPr>
            <a:spLocks noGrp="1"/>
          </p:cNvSpPr>
          <p:nvPr>
            <p:ph type="sldNum" sz="quarter" idx="22"/>
          </p:nvPr>
        </p:nvSpPr>
        <p:spPr/>
        <p:txBody>
          <a:bodyPr/>
          <a:lstStyle>
            <a:lvl1pPr>
              <a:defRPr/>
            </a:lvl1pPr>
          </a:lstStyle>
          <a:p>
            <a:fld id="{2B59A3B0-79CF-47D9-8B04-2AA6DC74CFB9}" type="slidenum">
              <a:rPr lang="en-US" altLang="en-US">
                <a:solidFill>
                  <a:prstClr val="white">
                    <a:shade val="50000"/>
                  </a:prstClr>
                </a:solidFill>
              </a:rPr>
              <a:pPr/>
              <a:t>‹#›</a:t>
            </a:fld>
            <a:endParaRPr lang="en-US" altLang="en-US">
              <a:solidFill>
                <a:prstClr val="white">
                  <a:shade val="50000"/>
                </a:prstClr>
              </a:solidFill>
            </a:endParaRPr>
          </a:p>
        </p:txBody>
      </p:sp>
    </p:spTree>
    <p:extLst>
      <p:ext uri="{BB962C8B-B14F-4D97-AF65-F5344CB8AC3E}">
        <p14:creationId xmlns:p14="http://schemas.microsoft.com/office/powerpoint/2010/main" val="3003459835"/>
      </p:ext>
    </p:extLst>
  </p:cSld>
  <p:clrMapOvr>
    <a:masterClrMapping/>
  </p:clrMapOvr>
  <p:transition spd="med" advClick="0" advTm="6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accent2">
                    <a:lumMod val="50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10"/>
          </p:nvPr>
        </p:nvSpPr>
        <p:spPr/>
        <p:txBody>
          <a:bodyPr rtlCol="0"/>
          <a:lstStyle>
            <a:lvl1pPr>
              <a:defRPr>
                <a:solidFill>
                  <a:schemeClr val="tx1">
                    <a:tint val="75000"/>
                  </a:schemeClr>
                </a:solidFill>
                <a:latin typeface="Arial" panose="020B0604020202020204" pitchFamily="34" charset="0"/>
                <a:ea typeface="MS PGothic" panose="020B0600070205080204" pitchFamily="34" charset="-128"/>
                <a:cs typeface="+mn-cs"/>
              </a:defRPr>
            </a:lvl1pPr>
          </a:lstStyle>
          <a:p>
            <a:pPr>
              <a:defRPr/>
            </a:pPr>
            <a:fld id="{CEFCCF35-7E42-44D5-9B3A-F714B8A5A294}" type="slidenum">
              <a:rPr lang="en-US">
                <a:solidFill>
                  <a:prstClr val="white">
                    <a:tint val="75000"/>
                  </a:prstClr>
                </a:solidFill>
              </a:rPr>
              <a:pPr>
                <a:defRPr/>
              </a:pPr>
              <a:t>‹#›</a:t>
            </a:fld>
            <a:endParaRPr lang="en-US" dirty="0">
              <a:solidFill>
                <a:prstClr val="white">
                  <a:tint val="75000"/>
                </a:prstClr>
              </a:solidFill>
            </a:endParaRPr>
          </a:p>
        </p:txBody>
      </p:sp>
      <p:sp>
        <p:nvSpPr>
          <p:cNvPr id="6" name="Slide Number Placeholder 5"/>
          <p:cNvSpPr>
            <a:spLocks noGrp="1"/>
          </p:cNvSpPr>
          <p:nvPr>
            <p:ph type="sldNum" sz="quarter" idx="11"/>
          </p:nvPr>
        </p:nvSpPr>
        <p:spPr/>
        <p:txBody>
          <a:bodyPr/>
          <a:lstStyle>
            <a:lvl1pPr>
              <a:defRPr>
                <a:latin typeface="Arial" charset="0"/>
                <a:ea typeface="MS PGothic" charset="0"/>
                <a:cs typeface="MS PGothic" charset="0"/>
              </a:defRPr>
            </a:lvl1pPr>
          </a:lstStyle>
          <a:p>
            <a:pPr>
              <a:defRPr/>
            </a:pPr>
            <a:fld id="{1F83BC17-F0A3-4EA0-A2DF-80F651E9799D}" type="slidenum">
              <a:rPr lang="en-US">
                <a:solidFill>
                  <a:prstClr val="white">
                    <a:shade val="50000"/>
                  </a:prstClr>
                </a:solidFill>
              </a:rPr>
              <a:pPr>
                <a:defRPr/>
              </a:pPr>
              <a:t>‹#›</a:t>
            </a:fld>
            <a:endParaRPr lang="en-US">
              <a:solidFill>
                <a:prstClr val="white">
                  <a:shade val="50000"/>
                </a:prstClr>
              </a:solidFill>
            </a:endParaRPr>
          </a:p>
        </p:txBody>
      </p:sp>
      <p:sp>
        <p:nvSpPr>
          <p:cNvPr id="7" name="Slide Number Placeholder 5"/>
          <p:cNvSpPr>
            <a:spLocks noGrp="1"/>
          </p:cNvSpPr>
          <p:nvPr>
            <p:ph type="sldNum" sz="quarter" idx="12"/>
          </p:nvPr>
        </p:nvSpPr>
        <p:spPr/>
        <p:txBody>
          <a:bodyPr/>
          <a:lstStyle>
            <a:lvl1pPr>
              <a:defRPr>
                <a:latin typeface="Arial" charset="0"/>
                <a:ea typeface="MS PGothic" charset="0"/>
                <a:cs typeface="MS PGothic" charset="0"/>
              </a:defRPr>
            </a:lvl1pPr>
          </a:lstStyle>
          <a:p>
            <a:pPr>
              <a:defRPr/>
            </a:pPr>
            <a:fld id="{371EF3C4-5698-49CC-874F-11727433A0A7}" type="slidenum">
              <a:rPr lang="en-US">
                <a:solidFill>
                  <a:prstClr val="white">
                    <a:shade val="50000"/>
                  </a:prstClr>
                </a:solidFill>
              </a:rPr>
              <a:pPr>
                <a:defRPr/>
              </a:pPr>
              <a:t>‹#›</a:t>
            </a:fld>
            <a:endParaRPr lang="en-US">
              <a:solidFill>
                <a:prstClr val="white">
                  <a:shade val="50000"/>
                </a:prstClr>
              </a:solidFill>
            </a:endParaRPr>
          </a:p>
        </p:txBody>
      </p:sp>
      <p:sp>
        <p:nvSpPr>
          <p:cNvPr id="8" name="Slide Number Placeholder 5"/>
          <p:cNvSpPr>
            <a:spLocks noGrp="1"/>
          </p:cNvSpPr>
          <p:nvPr>
            <p:ph type="sldNum" sz="quarter" idx="13"/>
          </p:nvPr>
        </p:nvSpPr>
        <p:spPr/>
        <p:txBody>
          <a:bodyPr/>
          <a:lstStyle>
            <a:lvl1pPr>
              <a:defRPr>
                <a:latin typeface="Arial" charset="0"/>
                <a:ea typeface="ＭＳ Ｐゴシック" charset="0"/>
                <a:cs typeface="MS PGothic" charset="0"/>
              </a:defRPr>
            </a:lvl1pPr>
          </a:lstStyle>
          <a:p>
            <a:pPr>
              <a:defRPr/>
            </a:pPr>
            <a:fld id="{618D193F-75A1-4B79-8CB1-94BE47CFC38A}" type="slidenum">
              <a:rPr lang="en-US">
                <a:solidFill>
                  <a:prstClr val="white">
                    <a:shade val="50000"/>
                  </a:prstClr>
                </a:solidFill>
              </a:rPr>
              <a:pPr>
                <a:defRPr/>
              </a:pPr>
              <a:t>‹#›</a:t>
            </a:fld>
            <a:endParaRPr lang="en-US">
              <a:solidFill>
                <a:prstClr val="white">
                  <a:shade val="50000"/>
                </a:prstClr>
              </a:solidFill>
            </a:endParaRPr>
          </a:p>
        </p:txBody>
      </p:sp>
      <p:sp>
        <p:nvSpPr>
          <p:cNvPr id="9" name="Slide Number Placeholder 5"/>
          <p:cNvSpPr>
            <a:spLocks noGrp="1"/>
          </p:cNvSpPr>
          <p:nvPr>
            <p:ph type="sldNum" sz="quarter" idx="14"/>
          </p:nvPr>
        </p:nvSpPr>
        <p:spPr/>
        <p:txBody>
          <a:bodyPr/>
          <a:lstStyle>
            <a:lvl1pPr>
              <a:defRPr>
                <a:latin typeface="Arial" charset="0"/>
                <a:ea typeface="ＭＳ Ｐゴシック" charset="0"/>
                <a:cs typeface="MS PGothic" charset="0"/>
              </a:defRPr>
            </a:lvl1pPr>
          </a:lstStyle>
          <a:p>
            <a:pPr>
              <a:defRPr/>
            </a:pPr>
            <a:fld id="{473EF67F-5D70-401E-B1BA-8FD49F2680CA}" type="slidenum">
              <a:rPr lang="en-US">
                <a:solidFill>
                  <a:prstClr val="white">
                    <a:shade val="50000"/>
                  </a:prstClr>
                </a:solidFill>
              </a:rPr>
              <a:pPr>
                <a:defRPr/>
              </a:pPr>
              <a:t>‹#›</a:t>
            </a:fld>
            <a:endParaRPr lang="en-US">
              <a:solidFill>
                <a:prstClr val="white">
                  <a:shade val="50000"/>
                </a:prstClr>
              </a:solidFill>
            </a:endParaRPr>
          </a:p>
        </p:txBody>
      </p:sp>
      <p:sp>
        <p:nvSpPr>
          <p:cNvPr id="10" name="Slide Number Placeholder 5"/>
          <p:cNvSpPr>
            <a:spLocks noGrp="1"/>
          </p:cNvSpPr>
          <p:nvPr>
            <p:ph type="sldNum" sz="quarter" idx="15"/>
          </p:nvPr>
        </p:nvSpPr>
        <p:spPr/>
        <p:txBody>
          <a:bodyPr/>
          <a:lstStyle>
            <a:lvl1pPr>
              <a:defRPr>
                <a:latin typeface="Arial" charset="0"/>
                <a:ea typeface="ＭＳ Ｐゴシック" charset="0"/>
                <a:cs typeface="MS PGothic" charset="0"/>
              </a:defRPr>
            </a:lvl1pPr>
          </a:lstStyle>
          <a:p>
            <a:pPr>
              <a:defRPr/>
            </a:pPr>
            <a:fld id="{9A4C395A-3B46-4493-AA09-B7F8AA08E82B}" type="slidenum">
              <a:rPr lang="en-US">
                <a:solidFill>
                  <a:prstClr val="white">
                    <a:shade val="50000"/>
                  </a:prstClr>
                </a:solidFill>
              </a:rPr>
              <a:pPr>
                <a:defRPr/>
              </a:pPr>
              <a:t>‹#›</a:t>
            </a:fld>
            <a:endParaRPr lang="en-US">
              <a:solidFill>
                <a:prstClr val="white">
                  <a:shade val="50000"/>
                </a:prstClr>
              </a:solidFill>
            </a:endParaRPr>
          </a:p>
        </p:txBody>
      </p:sp>
      <p:sp>
        <p:nvSpPr>
          <p:cNvPr id="11" name="Slide Number Placeholder 5"/>
          <p:cNvSpPr>
            <a:spLocks noGrp="1"/>
          </p:cNvSpPr>
          <p:nvPr>
            <p:ph type="sldNum" sz="quarter" idx="16"/>
          </p:nvPr>
        </p:nvSpPr>
        <p:spPr/>
        <p:txBody>
          <a:bodyPr/>
          <a:lstStyle>
            <a:lvl1pPr>
              <a:defRPr>
                <a:latin typeface="Arial" charset="0"/>
                <a:ea typeface="ＭＳ Ｐゴシック" charset="0"/>
                <a:cs typeface="MS PGothic" charset="0"/>
              </a:defRPr>
            </a:lvl1pPr>
          </a:lstStyle>
          <a:p>
            <a:pPr>
              <a:defRPr/>
            </a:pPr>
            <a:fld id="{527276CF-48F8-487D-B709-98D4D1E9BBB2}" type="slidenum">
              <a:rPr lang="en-US">
                <a:solidFill>
                  <a:prstClr val="white">
                    <a:shade val="50000"/>
                  </a:prstClr>
                </a:solidFill>
              </a:rPr>
              <a:pPr>
                <a:defRPr/>
              </a:pPr>
              <a:t>‹#›</a:t>
            </a:fld>
            <a:endParaRPr lang="en-US">
              <a:solidFill>
                <a:prstClr val="white">
                  <a:shade val="50000"/>
                </a:prstClr>
              </a:solidFill>
            </a:endParaRPr>
          </a:p>
        </p:txBody>
      </p:sp>
      <p:sp>
        <p:nvSpPr>
          <p:cNvPr id="12" name="Slide Number Placeholder 5"/>
          <p:cNvSpPr>
            <a:spLocks noGrp="1"/>
          </p:cNvSpPr>
          <p:nvPr>
            <p:ph type="sldNum" sz="quarter" idx="17"/>
          </p:nvPr>
        </p:nvSpPr>
        <p:spPr/>
        <p:txBody>
          <a:bodyPr/>
          <a:lstStyle>
            <a:lvl1pPr>
              <a:defRPr>
                <a:latin typeface="Arial" charset="0"/>
                <a:ea typeface="ＭＳ Ｐゴシック" charset="-128"/>
              </a:defRPr>
            </a:lvl1pPr>
          </a:lstStyle>
          <a:p>
            <a:pPr>
              <a:defRPr/>
            </a:pPr>
            <a:fld id="{9F5265B5-7048-47A4-B4F0-1B063266A456}"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3" name="Slide Number Placeholder 5"/>
          <p:cNvSpPr>
            <a:spLocks noGrp="1"/>
          </p:cNvSpPr>
          <p:nvPr>
            <p:ph type="sldNum" sz="quarter" idx="18"/>
          </p:nvPr>
        </p:nvSpPr>
        <p:spPr/>
        <p:txBody>
          <a:bodyPr/>
          <a:lstStyle>
            <a:lvl1pPr>
              <a:defRPr>
                <a:latin typeface="Arial" charset="0"/>
                <a:ea typeface="ＭＳ Ｐゴシック" charset="-128"/>
              </a:defRPr>
            </a:lvl1pPr>
          </a:lstStyle>
          <a:p>
            <a:pPr>
              <a:defRPr/>
            </a:pPr>
            <a:fld id="{39DDB2C7-4DE7-49F1-9A1C-E50B68E1B615}"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4" name="Slide Number Placeholder 5"/>
          <p:cNvSpPr>
            <a:spLocks noGrp="1"/>
          </p:cNvSpPr>
          <p:nvPr>
            <p:ph type="sldNum" sz="quarter" idx="19"/>
          </p:nvPr>
        </p:nvSpPr>
        <p:spPr/>
        <p:txBody>
          <a:bodyPr/>
          <a:lstStyle>
            <a:lvl1pPr>
              <a:defRPr>
                <a:latin typeface="Arial" charset="0"/>
                <a:ea typeface="ＭＳ Ｐゴシック" charset="-128"/>
              </a:defRPr>
            </a:lvl1pPr>
          </a:lstStyle>
          <a:p>
            <a:pPr>
              <a:defRPr/>
            </a:pPr>
            <a:fld id="{631F6CB2-1102-4589-AF0E-E82C5E28C6FE}"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5" name="Slide Number Placeholder 5"/>
          <p:cNvSpPr>
            <a:spLocks noGrp="1"/>
          </p:cNvSpPr>
          <p:nvPr>
            <p:ph type="sldNum" sz="quarter" idx="20"/>
          </p:nvPr>
        </p:nvSpPr>
        <p:spPr/>
        <p:txBody>
          <a:bodyPr/>
          <a:lstStyle>
            <a:lvl1pPr>
              <a:defRPr>
                <a:latin typeface="Arial" charset="0"/>
                <a:ea typeface="ＭＳ Ｐゴシック" charset="-128"/>
              </a:defRPr>
            </a:lvl1pPr>
          </a:lstStyle>
          <a:p>
            <a:pPr>
              <a:defRPr/>
            </a:pPr>
            <a:fld id="{78460629-AE7B-43C2-B78F-AC21E290F29C}"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6" name="Slide Number Placeholder 5"/>
          <p:cNvSpPr>
            <a:spLocks noGrp="1"/>
          </p:cNvSpPr>
          <p:nvPr>
            <p:ph type="sldNum" sz="quarter" idx="21"/>
          </p:nvPr>
        </p:nvSpPr>
        <p:spPr/>
        <p:txBody>
          <a:bodyPr/>
          <a:lstStyle>
            <a:lvl1pPr>
              <a:defRPr/>
            </a:lvl1pPr>
          </a:lstStyle>
          <a:p>
            <a:fld id="{5D9B02F7-8BC8-4278-862B-ECA5E5BD59E0}" type="slidenum">
              <a:rPr lang="en-US" altLang="en-US">
                <a:solidFill>
                  <a:prstClr val="white">
                    <a:shade val="50000"/>
                  </a:prstClr>
                </a:solidFill>
              </a:rPr>
              <a:pPr/>
              <a:t>‹#›</a:t>
            </a:fld>
            <a:endParaRPr lang="en-US" altLang="en-US">
              <a:solidFill>
                <a:prstClr val="white">
                  <a:shade val="50000"/>
                </a:prstClr>
              </a:solidFill>
            </a:endParaRPr>
          </a:p>
        </p:txBody>
      </p:sp>
      <p:sp>
        <p:nvSpPr>
          <p:cNvPr id="17" name="Slide Number Placeholder 5"/>
          <p:cNvSpPr>
            <a:spLocks noGrp="1"/>
          </p:cNvSpPr>
          <p:nvPr>
            <p:ph type="sldNum" sz="quarter" idx="22"/>
          </p:nvPr>
        </p:nvSpPr>
        <p:spPr/>
        <p:txBody>
          <a:bodyPr/>
          <a:lstStyle>
            <a:lvl1pPr>
              <a:defRPr/>
            </a:lvl1pPr>
          </a:lstStyle>
          <a:p>
            <a:fld id="{2B59A3B0-79CF-47D9-8B04-2AA6DC74CFB9}" type="slidenum">
              <a:rPr lang="en-US" altLang="en-US">
                <a:solidFill>
                  <a:prstClr val="white">
                    <a:shade val="50000"/>
                  </a:prstClr>
                </a:solidFill>
              </a:rPr>
              <a:pPr/>
              <a:t>‹#›</a:t>
            </a:fld>
            <a:endParaRPr lang="en-US" altLang="en-US">
              <a:solidFill>
                <a:prstClr val="white">
                  <a:shade val="50000"/>
                </a:prstClr>
              </a:solidFill>
            </a:endParaRPr>
          </a:p>
        </p:txBody>
      </p:sp>
    </p:spTree>
    <p:extLst>
      <p:ext uri="{BB962C8B-B14F-4D97-AF65-F5344CB8AC3E}">
        <p14:creationId xmlns:p14="http://schemas.microsoft.com/office/powerpoint/2010/main" val="1836767801"/>
      </p:ext>
    </p:extLst>
  </p:cSld>
  <p:clrMapOvr>
    <a:masterClrMapping/>
  </p:clrMapOvr>
  <p:transition spd="med" advClick="0" advTm="600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accent2">
                    <a:lumMod val="50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10"/>
          </p:nvPr>
        </p:nvSpPr>
        <p:spPr/>
        <p:txBody>
          <a:bodyPr rtlCol="0"/>
          <a:lstStyle>
            <a:lvl1pPr>
              <a:defRPr>
                <a:solidFill>
                  <a:schemeClr val="tx1">
                    <a:tint val="75000"/>
                  </a:schemeClr>
                </a:solidFill>
                <a:latin typeface="Arial" panose="020B0604020202020204" pitchFamily="34" charset="0"/>
                <a:ea typeface="MS PGothic" panose="020B0600070205080204" pitchFamily="34" charset="-128"/>
                <a:cs typeface="+mn-cs"/>
              </a:defRPr>
            </a:lvl1pPr>
          </a:lstStyle>
          <a:p>
            <a:pPr>
              <a:defRPr/>
            </a:pPr>
            <a:fld id="{CEFCCF35-7E42-44D5-9B3A-F714B8A5A294}" type="slidenum">
              <a:rPr lang="en-US">
                <a:solidFill>
                  <a:prstClr val="white">
                    <a:tint val="75000"/>
                  </a:prstClr>
                </a:solidFill>
              </a:rPr>
              <a:pPr>
                <a:defRPr/>
              </a:pPr>
              <a:t>‹#›</a:t>
            </a:fld>
            <a:endParaRPr lang="en-US" dirty="0">
              <a:solidFill>
                <a:prstClr val="white">
                  <a:tint val="75000"/>
                </a:prstClr>
              </a:solidFill>
            </a:endParaRPr>
          </a:p>
        </p:txBody>
      </p:sp>
      <p:sp>
        <p:nvSpPr>
          <p:cNvPr id="6" name="Slide Number Placeholder 5"/>
          <p:cNvSpPr>
            <a:spLocks noGrp="1"/>
          </p:cNvSpPr>
          <p:nvPr>
            <p:ph type="sldNum" sz="quarter" idx="11"/>
          </p:nvPr>
        </p:nvSpPr>
        <p:spPr/>
        <p:txBody>
          <a:bodyPr/>
          <a:lstStyle>
            <a:lvl1pPr>
              <a:defRPr>
                <a:latin typeface="Arial" charset="0"/>
                <a:ea typeface="MS PGothic" charset="0"/>
                <a:cs typeface="MS PGothic" charset="0"/>
              </a:defRPr>
            </a:lvl1pPr>
          </a:lstStyle>
          <a:p>
            <a:pPr>
              <a:defRPr/>
            </a:pPr>
            <a:fld id="{1F83BC17-F0A3-4EA0-A2DF-80F651E9799D}" type="slidenum">
              <a:rPr lang="en-US">
                <a:solidFill>
                  <a:prstClr val="white">
                    <a:shade val="50000"/>
                  </a:prstClr>
                </a:solidFill>
              </a:rPr>
              <a:pPr>
                <a:defRPr/>
              </a:pPr>
              <a:t>‹#›</a:t>
            </a:fld>
            <a:endParaRPr lang="en-US">
              <a:solidFill>
                <a:prstClr val="white">
                  <a:shade val="50000"/>
                </a:prstClr>
              </a:solidFill>
            </a:endParaRPr>
          </a:p>
        </p:txBody>
      </p:sp>
      <p:sp>
        <p:nvSpPr>
          <p:cNvPr id="7" name="Slide Number Placeholder 5"/>
          <p:cNvSpPr>
            <a:spLocks noGrp="1"/>
          </p:cNvSpPr>
          <p:nvPr>
            <p:ph type="sldNum" sz="quarter" idx="12"/>
          </p:nvPr>
        </p:nvSpPr>
        <p:spPr/>
        <p:txBody>
          <a:bodyPr/>
          <a:lstStyle>
            <a:lvl1pPr>
              <a:defRPr>
                <a:latin typeface="Arial" charset="0"/>
                <a:ea typeface="MS PGothic" charset="0"/>
                <a:cs typeface="MS PGothic" charset="0"/>
              </a:defRPr>
            </a:lvl1pPr>
          </a:lstStyle>
          <a:p>
            <a:pPr>
              <a:defRPr/>
            </a:pPr>
            <a:fld id="{371EF3C4-5698-49CC-874F-11727433A0A7}" type="slidenum">
              <a:rPr lang="en-US">
                <a:solidFill>
                  <a:prstClr val="white">
                    <a:shade val="50000"/>
                  </a:prstClr>
                </a:solidFill>
              </a:rPr>
              <a:pPr>
                <a:defRPr/>
              </a:pPr>
              <a:t>‹#›</a:t>
            </a:fld>
            <a:endParaRPr lang="en-US">
              <a:solidFill>
                <a:prstClr val="white">
                  <a:shade val="50000"/>
                </a:prstClr>
              </a:solidFill>
            </a:endParaRPr>
          </a:p>
        </p:txBody>
      </p:sp>
      <p:sp>
        <p:nvSpPr>
          <p:cNvPr id="8" name="Slide Number Placeholder 5"/>
          <p:cNvSpPr>
            <a:spLocks noGrp="1"/>
          </p:cNvSpPr>
          <p:nvPr>
            <p:ph type="sldNum" sz="quarter" idx="13"/>
          </p:nvPr>
        </p:nvSpPr>
        <p:spPr/>
        <p:txBody>
          <a:bodyPr/>
          <a:lstStyle>
            <a:lvl1pPr>
              <a:defRPr>
                <a:latin typeface="Arial" charset="0"/>
                <a:ea typeface="ＭＳ Ｐゴシック" charset="0"/>
                <a:cs typeface="MS PGothic" charset="0"/>
              </a:defRPr>
            </a:lvl1pPr>
          </a:lstStyle>
          <a:p>
            <a:pPr>
              <a:defRPr/>
            </a:pPr>
            <a:fld id="{618D193F-75A1-4B79-8CB1-94BE47CFC38A}" type="slidenum">
              <a:rPr lang="en-US">
                <a:solidFill>
                  <a:prstClr val="white">
                    <a:shade val="50000"/>
                  </a:prstClr>
                </a:solidFill>
              </a:rPr>
              <a:pPr>
                <a:defRPr/>
              </a:pPr>
              <a:t>‹#›</a:t>
            </a:fld>
            <a:endParaRPr lang="en-US">
              <a:solidFill>
                <a:prstClr val="white">
                  <a:shade val="50000"/>
                </a:prstClr>
              </a:solidFill>
            </a:endParaRPr>
          </a:p>
        </p:txBody>
      </p:sp>
      <p:sp>
        <p:nvSpPr>
          <p:cNvPr id="9" name="Slide Number Placeholder 5"/>
          <p:cNvSpPr>
            <a:spLocks noGrp="1"/>
          </p:cNvSpPr>
          <p:nvPr>
            <p:ph type="sldNum" sz="quarter" idx="14"/>
          </p:nvPr>
        </p:nvSpPr>
        <p:spPr/>
        <p:txBody>
          <a:bodyPr/>
          <a:lstStyle>
            <a:lvl1pPr>
              <a:defRPr>
                <a:latin typeface="Arial" charset="0"/>
                <a:ea typeface="ＭＳ Ｐゴシック" charset="0"/>
                <a:cs typeface="MS PGothic" charset="0"/>
              </a:defRPr>
            </a:lvl1pPr>
          </a:lstStyle>
          <a:p>
            <a:pPr>
              <a:defRPr/>
            </a:pPr>
            <a:fld id="{473EF67F-5D70-401E-B1BA-8FD49F2680CA}" type="slidenum">
              <a:rPr lang="en-US">
                <a:solidFill>
                  <a:prstClr val="white">
                    <a:shade val="50000"/>
                  </a:prstClr>
                </a:solidFill>
              </a:rPr>
              <a:pPr>
                <a:defRPr/>
              </a:pPr>
              <a:t>‹#›</a:t>
            </a:fld>
            <a:endParaRPr lang="en-US">
              <a:solidFill>
                <a:prstClr val="white">
                  <a:shade val="50000"/>
                </a:prstClr>
              </a:solidFill>
            </a:endParaRPr>
          </a:p>
        </p:txBody>
      </p:sp>
      <p:sp>
        <p:nvSpPr>
          <p:cNvPr id="10" name="Slide Number Placeholder 5"/>
          <p:cNvSpPr>
            <a:spLocks noGrp="1"/>
          </p:cNvSpPr>
          <p:nvPr>
            <p:ph type="sldNum" sz="quarter" idx="15"/>
          </p:nvPr>
        </p:nvSpPr>
        <p:spPr/>
        <p:txBody>
          <a:bodyPr/>
          <a:lstStyle>
            <a:lvl1pPr>
              <a:defRPr>
                <a:latin typeface="Arial" charset="0"/>
                <a:ea typeface="ＭＳ Ｐゴシック" charset="0"/>
                <a:cs typeface="MS PGothic" charset="0"/>
              </a:defRPr>
            </a:lvl1pPr>
          </a:lstStyle>
          <a:p>
            <a:pPr>
              <a:defRPr/>
            </a:pPr>
            <a:fld id="{9A4C395A-3B46-4493-AA09-B7F8AA08E82B}" type="slidenum">
              <a:rPr lang="en-US">
                <a:solidFill>
                  <a:prstClr val="white">
                    <a:shade val="50000"/>
                  </a:prstClr>
                </a:solidFill>
              </a:rPr>
              <a:pPr>
                <a:defRPr/>
              </a:pPr>
              <a:t>‹#›</a:t>
            </a:fld>
            <a:endParaRPr lang="en-US">
              <a:solidFill>
                <a:prstClr val="white">
                  <a:shade val="50000"/>
                </a:prstClr>
              </a:solidFill>
            </a:endParaRPr>
          </a:p>
        </p:txBody>
      </p:sp>
      <p:sp>
        <p:nvSpPr>
          <p:cNvPr id="11" name="Slide Number Placeholder 5"/>
          <p:cNvSpPr>
            <a:spLocks noGrp="1"/>
          </p:cNvSpPr>
          <p:nvPr>
            <p:ph type="sldNum" sz="quarter" idx="16"/>
          </p:nvPr>
        </p:nvSpPr>
        <p:spPr/>
        <p:txBody>
          <a:bodyPr/>
          <a:lstStyle>
            <a:lvl1pPr>
              <a:defRPr>
                <a:latin typeface="Arial" charset="0"/>
                <a:ea typeface="ＭＳ Ｐゴシック" charset="0"/>
                <a:cs typeface="MS PGothic" charset="0"/>
              </a:defRPr>
            </a:lvl1pPr>
          </a:lstStyle>
          <a:p>
            <a:pPr>
              <a:defRPr/>
            </a:pPr>
            <a:fld id="{527276CF-48F8-487D-B709-98D4D1E9BBB2}" type="slidenum">
              <a:rPr lang="en-US">
                <a:solidFill>
                  <a:prstClr val="white">
                    <a:shade val="50000"/>
                  </a:prstClr>
                </a:solidFill>
              </a:rPr>
              <a:pPr>
                <a:defRPr/>
              </a:pPr>
              <a:t>‹#›</a:t>
            </a:fld>
            <a:endParaRPr lang="en-US">
              <a:solidFill>
                <a:prstClr val="white">
                  <a:shade val="50000"/>
                </a:prstClr>
              </a:solidFill>
            </a:endParaRPr>
          </a:p>
        </p:txBody>
      </p:sp>
      <p:sp>
        <p:nvSpPr>
          <p:cNvPr id="12" name="Slide Number Placeholder 5"/>
          <p:cNvSpPr>
            <a:spLocks noGrp="1"/>
          </p:cNvSpPr>
          <p:nvPr>
            <p:ph type="sldNum" sz="quarter" idx="17"/>
          </p:nvPr>
        </p:nvSpPr>
        <p:spPr/>
        <p:txBody>
          <a:bodyPr/>
          <a:lstStyle>
            <a:lvl1pPr>
              <a:defRPr>
                <a:latin typeface="Arial" charset="0"/>
                <a:ea typeface="ＭＳ Ｐゴシック" charset="-128"/>
              </a:defRPr>
            </a:lvl1pPr>
          </a:lstStyle>
          <a:p>
            <a:pPr>
              <a:defRPr/>
            </a:pPr>
            <a:fld id="{9F5265B5-7048-47A4-B4F0-1B063266A456}"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3" name="Slide Number Placeholder 5"/>
          <p:cNvSpPr>
            <a:spLocks noGrp="1"/>
          </p:cNvSpPr>
          <p:nvPr>
            <p:ph type="sldNum" sz="quarter" idx="18"/>
          </p:nvPr>
        </p:nvSpPr>
        <p:spPr/>
        <p:txBody>
          <a:bodyPr/>
          <a:lstStyle>
            <a:lvl1pPr>
              <a:defRPr>
                <a:latin typeface="Arial" charset="0"/>
                <a:ea typeface="ＭＳ Ｐゴシック" charset="-128"/>
              </a:defRPr>
            </a:lvl1pPr>
          </a:lstStyle>
          <a:p>
            <a:pPr>
              <a:defRPr/>
            </a:pPr>
            <a:fld id="{39DDB2C7-4DE7-49F1-9A1C-E50B68E1B615}"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4" name="Slide Number Placeholder 5"/>
          <p:cNvSpPr>
            <a:spLocks noGrp="1"/>
          </p:cNvSpPr>
          <p:nvPr>
            <p:ph type="sldNum" sz="quarter" idx="19"/>
          </p:nvPr>
        </p:nvSpPr>
        <p:spPr/>
        <p:txBody>
          <a:bodyPr/>
          <a:lstStyle>
            <a:lvl1pPr>
              <a:defRPr>
                <a:latin typeface="Arial" charset="0"/>
                <a:ea typeface="ＭＳ Ｐゴシック" charset="-128"/>
              </a:defRPr>
            </a:lvl1pPr>
          </a:lstStyle>
          <a:p>
            <a:pPr>
              <a:defRPr/>
            </a:pPr>
            <a:fld id="{631F6CB2-1102-4589-AF0E-E82C5E28C6FE}"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5" name="Slide Number Placeholder 5"/>
          <p:cNvSpPr>
            <a:spLocks noGrp="1"/>
          </p:cNvSpPr>
          <p:nvPr>
            <p:ph type="sldNum" sz="quarter" idx="20"/>
          </p:nvPr>
        </p:nvSpPr>
        <p:spPr/>
        <p:txBody>
          <a:bodyPr/>
          <a:lstStyle>
            <a:lvl1pPr>
              <a:defRPr>
                <a:latin typeface="Arial" charset="0"/>
                <a:ea typeface="ＭＳ Ｐゴシック" charset="-128"/>
              </a:defRPr>
            </a:lvl1pPr>
          </a:lstStyle>
          <a:p>
            <a:pPr>
              <a:defRPr/>
            </a:pPr>
            <a:fld id="{78460629-AE7B-43C2-B78F-AC21E290F29C}"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6" name="Slide Number Placeholder 5"/>
          <p:cNvSpPr>
            <a:spLocks noGrp="1"/>
          </p:cNvSpPr>
          <p:nvPr>
            <p:ph type="sldNum" sz="quarter" idx="21"/>
          </p:nvPr>
        </p:nvSpPr>
        <p:spPr/>
        <p:txBody>
          <a:bodyPr/>
          <a:lstStyle>
            <a:lvl1pPr>
              <a:defRPr/>
            </a:lvl1pPr>
          </a:lstStyle>
          <a:p>
            <a:fld id="{5D9B02F7-8BC8-4278-862B-ECA5E5BD59E0}" type="slidenum">
              <a:rPr lang="en-US" altLang="en-US">
                <a:solidFill>
                  <a:prstClr val="white">
                    <a:shade val="50000"/>
                  </a:prstClr>
                </a:solidFill>
              </a:rPr>
              <a:pPr/>
              <a:t>‹#›</a:t>
            </a:fld>
            <a:endParaRPr lang="en-US" altLang="en-US">
              <a:solidFill>
                <a:prstClr val="white">
                  <a:shade val="50000"/>
                </a:prstClr>
              </a:solidFill>
            </a:endParaRPr>
          </a:p>
        </p:txBody>
      </p:sp>
      <p:sp>
        <p:nvSpPr>
          <p:cNvPr id="17" name="Slide Number Placeholder 5"/>
          <p:cNvSpPr>
            <a:spLocks noGrp="1"/>
          </p:cNvSpPr>
          <p:nvPr>
            <p:ph type="sldNum" sz="quarter" idx="22"/>
          </p:nvPr>
        </p:nvSpPr>
        <p:spPr/>
        <p:txBody>
          <a:bodyPr/>
          <a:lstStyle>
            <a:lvl1pPr>
              <a:defRPr/>
            </a:lvl1pPr>
          </a:lstStyle>
          <a:p>
            <a:fld id="{2B59A3B0-79CF-47D9-8B04-2AA6DC74CFB9}" type="slidenum">
              <a:rPr lang="en-US" altLang="en-US">
                <a:solidFill>
                  <a:prstClr val="white">
                    <a:shade val="50000"/>
                  </a:prstClr>
                </a:solidFill>
              </a:rPr>
              <a:pPr/>
              <a:t>‹#›</a:t>
            </a:fld>
            <a:endParaRPr lang="en-US" altLang="en-US">
              <a:solidFill>
                <a:prstClr val="white">
                  <a:shade val="50000"/>
                </a:prstClr>
              </a:solidFill>
            </a:endParaRPr>
          </a:p>
        </p:txBody>
      </p:sp>
    </p:spTree>
    <p:extLst>
      <p:ext uri="{BB962C8B-B14F-4D97-AF65-F5344CB8AC3E}">
        <p14:creationId xmlns:p14="http://schemas.microsoft.com/office/powerpoint/2010/main" val="1921471628"/>
      </p:ext>
    </p:extLst>
  </p:cSld>
  <p:clrMapOvr>
    <a:masterClrMapping/>
  </p:clrMapOvr>
  <p:transition spd="med" advClick="0" advTm="6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accent2">
                    <a:lumMod val="50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10"/>
          </p:nvPr>
        </p:nvSpPr>
        <p:spPr/>
        <p:txBody>
          <a:bodyPr rtlCol="0"/>
          <a:lstStyle>
            <a:lvl1pPr>
              <a:defRPr>
                <a:solidFill>
                  <a:schemeClr val="tx1">
                    <a:tint val="75000"/>
                  </a:schemeClr>
                </a:solidFill>
                <a:latin typeface="Arial" panose="020B0604020202020204" pitchFamily="34" charset="0"/>
                <a:ea typeface="MS PGothic" panose="020B0600070205080204" pitchFamily="34" charset="-128"/>
                <a:cs typeface="+mn-cs"/>
              </a:defRPr>
            </a:lvl1pPr>
          </a:lstStyle>
          <a:p>
            <a:pPr>
              <a:defRPr/>
            </a:pPr>
            <a:fld id="{CEFCCF35-7E42-44D5-9B3A-F714B8A5A294}" type="slidenum">
              <a:rPr lang="en-US">
                <a:solidFill>
                  <a:prstClr val="white">
                    <a:tint val="75000"/>
                  </a:prstClr>
                </a:solidFill>
              </a:rPr>
              <a:pPr>
                <a:defRPr/>
              </a:pPr>
              <a:t>‹#›</a:t>
            </a:fld>
            <a:endParaRPr lang="en-US" dirty="0">
              <a:solidFill>
                <a:prstClr val="white">
                  <a:tint val="75000"/>
                </a:prstClr>
              </a:solidFill>
            </a:endParaRPr>
          </a:p>
        </p:txBody>
      </p:sp>
      <p:sp>
        <p:nvSpPr>
          <p:cNvPr id="6" name="Slide Number Placeholder 5"/>
          <p:cNvSpPr>
            <a:spLocks noGrp="1"/>
          </p:cNvSpPr>
          <p:nvPr>
            <p:ph type="sldNum" sz="quarter" idx="11"/>
          </p:nvPr>
        </p:nvSpPr>
        <p:spPr/>
        <p:txBody>
          <a:bodyPr/>
          <a:lstStyle>
            <a:lvl1pPr>
              <a:defRPr>
                <a:latin typeface="Arial" charset="0"/>
                <a:ea typeface="MS PGothic" charset="0"/>
                <a:cs typeface="MS PGothic" charset="0"/>
              </a:defRPr>
            </a:lvl1pPr>
          </a:lstStyle>
          <a:p>
            <a:pPr>
              <a:defRPr/>
            </a:pPr>
            <a:fld id="{1F83BC17-F0A3-4EA0-A2DF-80F651E9799D}" type="slidenum">
              <a:rPr lang="en-US">
                <a:solidFill>
                  <a:prstClr val="white">
                    <a:shade val="50000"/>
                  </a:prstClr>
                </a:solidFill>
              </a:rPr>
              <a:pPr>
                <a:defRPr/>
              </a:pPr>
              <a:t>‹#›</a:t>
            </a:fld>
            <a:endParaRPr lang="en-US">
              <a:solidFill>
                <a:prstClr val="white">
                  <a:shade val="50000"/>
                </a:prstClr>
              </a:solidFill>
            </a:endParaRPr>
          </a:p>
        </p:txBody>
      </p:sp>
      <p:sp>
        <p:nvSpPr>
          <p:cNvPr id="7" name="Slide Number Placeholder 5"/>
          <p:cNvSpPr>
            <a:spLocks noGrp="1"/>
          </p:cNvSpPr>
          <p:nvPr>
            <p:ph type="sldNum" sz="quarter" idx="12"/>
          </p:nvPr>
        </p:nvSpPr>
        <p:spPr/>
        <p:txBody>
          <a:bodyPr/>
          <a:lstStyle>
            <a:lvl1pPr>
              <a:defRPr>
                <a:latin typeface="Arial" charset="0"/>
                <a:ea typeface="MS PGothic" charset="0"/>
                <a:cs typeface="MS PGothic" charset="0"/>
              </a:defRPr>
            </a:lvl1pPr>
          </a:lstStyle>
          <a:p>
            <a:pPr>
              <a:defRPr/>
            </a:pPr>
            <a:fld id="{371EF3C4-5698-49CC-874F-11727433A0A7}" type="slidenum">
              <a:rPr lang="en-US">
                <a:solidFill>
                  <a:prstClr val="white">
                    <a:shade val="50000"/>
                  </a:prstClr>
                </a:solidFill>
              </a:rPr>
              <a:pPr>
                <a:defRPr/>
              </a:pPr>
              <a:t>‹#›</a:t>
            </a:fld>
            <a:endParaRPr lang="en-US">
              <a:solidFill>
                <a:prstClr val="white">
                  <a:shade val="50000"/>
                </a:prstClr>
              </a:solidFill>
            </a:endParaRPr>
          </a:p>
        </p:txBody>
      </p:sp>
      <p:sp>
        <p:nvSpPr>
          <p:cNvPr id="8" name="Slide Number Placeholder 5"/>
          <p:cNvSpPr>
            <a:spLocks noGrp="1"/>
          </p:cNvSpPr>
          <p:nvPr>
            <p:ph type="sldNum" sz="quarter" idx="13"/>
          </p:nvPr>
        </p:nvSpPr>
        <p:spPr/>
        <p:txBody>
          <a:bodyPr/>
          <a:lstStyle>
            <a:lvl1pPr>
              <a:defRPr>
                <a:latin typeface="Arial" charset="0"/>
                <a:ea typeface="ＭＳ Ｐゴシック" charset="0"/>
                <a:cs typeface="MS PGothic" charset="0"/>
              </a:defRPr>
            </a:lvl1pPr>
          </a:lstStyle>
          <a:p>
            <a:pPr>
              <a:defRPr/>
            </a:pPr>
            <a:fld id="{618D193F-75A1-4B79-8CB1-94BE47CFC38A}" type="slidenum">
              <a:rPr lang="en-US">
                <a:solidFill>
                  <a:prstClr val="white">
                    <a:shade val="50000"/>
                  </a:prstClr>
                </a:solidFill>
              </a:rPr>
              <a:pPr>
                <a:defRPr/>
              </a:pPr>
              <a:t>‹#›</a:t>
            </a:fld>
            <a:endParaRPr lang="en-US">
              <a:solidFill>
                <a:prstClr val="white">
                  <a:shade val="50000"/>
                </a:prstClr>
              </a:solidFill>
            </a:endParaRPr>
          </a:p>
        </p:txBody>
      </p:sp>
      <p:sp>
        <p:nvSpPr>
          <p:cNvPr id="9" name="Slide Number Placeholder 5"/>
          <p:cNvSpPr>
            <a:spLocks noGrp="1"/>
          </p:cNvSpPr>
          <p:nvPr>
            <p:ph type="sldNum" sz="quarter" idx="14"/>
          </p:nvPr>
        </p:nvSpPr>
        <p:spPr/>
        <p:txBody>
          <a:bodyPr/>
          <a:lstStyle>
            <a:lvl1pPr>
              <a:defRPr>
                <a:latin typeface="Arial" charset="0"/>
                <a:ea typeface="ＭＳ Ｐゴシック" charset="0"/>
                <a:cs typeface="MS PGothic" charset="0"/>
              </a:defRPr>
            </a:lvl1pPr>
          </a:lstStyle>
          <a:p>
            <a:pPr>
              <a:defRPr/>
            </a:pPr>
            <a:fld id="{473EF67F-5D70-401E-B1BA-8FD49F2680CA}" type="slidenum">
              <a:rPr lang="en-US">
                <a:solidFill>
                  <a:prstClr val="white">
                    <a:shade val="50000"/>
                  </a:prstClr>
                </a:solidFill>
              </a:rPr>
              <a:pPr>
                <a:defRPr/>
              </a:pPr>
              <a:t>‹#›</a:t>
            </a:fld>
            <a:endParaRPr lang="en-US">
              <a:solidFill>
                <a:prstClr val="white">
                  <a:shade val="50000"/>
                </a:prstClr>
              </a:solidFill>
            </a:endParaRPr>
          </a:p>
        </p:txBody>
      </p:sp>
      <p:sp>
        <p:nvSpPr>
          <p:cNvPr id="10" name="Slide Number Placeholder 5"/>
          <p:cNvSpPr>
            <a:spLocks noGrp="1"/>
          </p:cNvSpPr>
          <p:nvPr>
            <p:ph type="sldNum" sz="quarter" idx="15"/>
          </p:nvPr>
        </p:nvSpPr>
        <p:spPr/>
        <p:txBody>
          <a:bodyPr/>
          <a:lstStyle>
            <a:lvl1pPr>
              <a:defRPr>
                <a:latin typeface="Arial" charset="0"/>
                <a:ea typeface="ＭＳ Ｐゴシック" charset="0"/>
                <a:cs typeface="MS PGothic" charset="0"/>
              </a:defRPr>
            </a:lvl1pPr>
          </a:lstStyle>
          <a:p>
            <a:pPr>
              <a:defRPr/>
            </a:pPr>
            <a:fld id="{9A4C395A-3B46-4493-AA09-B7F8AA08E82B}" type="slidenum">
              <a:rPr lang="en-US">
                <a:solidFill>
                  <a:prstClr val="white">
                    <a:shade val="50000"/>
                  </a:prstClr>
                </a:solidFill>
              </a:rPr>
              <a:pPr>
                <a:defRPr/>
              </a:pPr>
              <a:t>‹#›</a:t>
            </a:fld>
            <a:endParaRPr lang="en-US">
              <a:solidFill>
                <a:prstClr val="white">
                  <a:shade val="50000"/>
                </a:prstClr>
              </a:solidFill>
            </a:endParaRPr>
          </a:p>
        </p:txBody>
      </p:sp>
      <p:sp>
        <p:nvSpPr>
          <p:cNvPr id="11" name="Slide Number Placeholder 5"/>
          <p:cNvSpPr>
            <a:spLocks noGrp="1"/>
          </p:cNvSpPr>
          <p:nvPr>
            <p:ph type="sldNum" sz="quarter" idx="16"/>
          </p:nvPr>
        </p:nvSpPr>
        <p:spPr/>
        <p:txBody>
          <a:bodyPr/>
          <a:lstStyle>
            <a:lvl1pPr>
              <a:defRPr>
                <a:latin typeface="Arial" charset="0"/>
                <a:ea typeface="ＭＳ Ｐゴシック" charset="0"/>
                <a:cs typeface="MS PGothic" charset="0"/>
              </a:defRPr>
            </a:lvl1pPr>
          </a:lstStyle>
          <a:p>
            <a:pPr>
              <a:defRPr/>
            </a:pPr>
            <a:fld id="{527276CF-48F8-487D-B709-98D4D1E9BBB2}" type="slidenum">
              <a:rPr lang="en-US">
                <a:solidFill>
                  <a:prstClr val="white">
                    <a:shade val="50000"/>
                  </a:prstClr>
                </a:solidFill>
              </a:rPr>
              <a:pPr>
                <a:defRPr/>
              </a:pPr>
              <a:t>‹#›</a:t>
            </a:fld>
            <a:endParaRPr lang="en-US">
              <a:solidFill>
                <a:prstClr val="white">
                  <a:shade val="50000"/>
                </a:prstClr>
              </a:solidFill>
            </a:endParaRPr>
          </a:p>
        </p:txBody>
      </p:sp>
      <p:sp>
        <p:nvSpPr>
          <p:cNvPr id="12" name="Slide Number Placeholder 5"/>
          <p:cNvSpPr>
            <a:spLocks noGrp="1"/>
          </p:cNvSpPr>
          <p:nvPr>
            <p:ph type="sldNum" sz="quarter" idx="17"/>
          </p:nvPr>
        </p:nvSpPr>
        <p:spPr/>
        <p:txBody>
          <a:bodyPr/>
          <a:lstStyle>
            <a:lvl1pPr>
              <a:defRPr>
                <a:latin typeface="Arial" charset="0"/>
                <a:ea typeface="ＭＳ Ｐゴシック" charset="-128"/>
              </a:defRPr>
            </a:lvl1pPr>
          </a:lstStyle>
          <a:p>
            <a:pPr>
              <a:defRPr/>
            </a:pPr>
            <a:fld id="{9F5265B5-7048-47A4-B4F0-1B063266A456}"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3" name="Slide Number Placeholder 5"/>
          <p:cNvSpPr>
            <a:spLocks noGrp="1"/>
          </p:cNvSpPr>
          <p:nvPr>
            <p:ph type="sldNum" sz="quarter" idx="18"/>
          </p:nvPr>
        </p:nvSpPr>
        <p:spPr/>
        <p:txBody>
          <a:bodyPr/>
          <a:lstStyle>
            <a:lvl1pPr>
              <a:defRPr>
                <a:latin typeface="Arial" charset="0"/>
                <a:ea typeface="ＭＳ Ｐゴシック" charset="-128"/>
              </a:defRPr>
            </a:lvl1pPr>
          </a:lstStyle>
          <a:p>
            <a:pPr>
              <a:defRPr/>
            </a:pPr>
            <a:fld id="{39DDB2C7-4DE7-49F1-9A1C-E50B68E1B615}"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4" name="Slide Number Placeholder 5"/>
          <p:cNvSpPr>
            <a:spLocks noGrp="1"/>
          </p:cNvSpPr>
          <p:nvPr>
            <p:ph type="sldNum" sz="quarter" idx="19"/>
          </p:nvPr>
        </p:nvSpPr>
        <p:spPr/>
        <p:txBody>
          <a:bodyPr/>
          <a:lstStyle>
            <a:lvl1pPr>
              <a:defRPr>
                <a:latin typeface="Arial" charset="0"/>
                <a:ea typeface="ＭＳ Ｐゴシック" charset="-128"/>
              </a:defRPr>
            </a:lvl1pPr>
          </a:lstStyle>
          <a:p>
            <a:pPr>
              <a:defRPr/>
            </a:pPr>
            <a:fld id="{631F6CB2-1102-4589-AF0E-E82C5E28C6FE}"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5" name="Slide Number Placeholder 5"/>
          <p:cNvSpPr>
            <a:spLocks noGrp="1"/>
          </p:cNvSpPr>
          <p:nvPr>
            <p:ph type="sldNum" sz="quarter" idx="20"/>
          </p:nvPr>
        </p:nvSpPr>
        <p:spPr/>
        <p:txBody>
          <a:bodyPr/>
          <a:lstStyle>
            <a:lvl1pPr>
              <a:defRPr>
                <a:latin typeface="Arial" charset="0"/>
                <a:ea typeface="ＭＳ Ｐゴシック" charset="-128"/>
              </a:defRPr>
            </a:lvl1pPr>
          </a:lstStyle>
          <a:p>
            <a:pPr>
              <a:defRPr/>
            </a:pPr>
            <a:fld id="{78460629-AE7B-43C2-B78F-AC21E290F29C}" type="slidenum">
              <a:rPr lang="en-US" altLang="en-US">
                <a:solidFill>
                  <a:prstClr val="white">
                    <a:shade val="50000"/>
                  </a:prstClr>
                </a:solidFill>
              </a:rPr>
              <a:pPr>
                <a:defRPr/>
              </a:pPr>
              <a:t>‹#›</a:t>
            </a:fld>
            <a:endParaRPr lang="en-US" altLang="en-US">
              <a:solidFill>
                <a:prstClr val="white">
                  <a:shade val="50000"/>
                </a:prstClr>
              </a:solidFill>
            </a:endParaRPr>
          </a:p>
        </p:txBody>
      </p:sp>
      <p:sp>
        <p:nvSpPr>
          <p:cNvPr id="16" name="Slide Number Placeholder 5"/>
          <p:cNvSpPr>
            <a:spLocks noGrp="1"/>
          </p:cNvSpPr>
          <p:nvPr>
            <p:ph type="sldNum" sz="quarter" idx="21"/>
          </p:nvPr>
        </p:nvSpPr>
        <p:spPr/>
        <p:txBody>
          <a:bodyPr/>
          <a:lstStyle>
            <a:lvl1pPr>
              <a:defRPr/>
            </a:lvl1pPr>
          </a:lstStyle>
          <a:p>
            <a:fld id="{5D9B02F7-8BC8-4278-862B-ECA5E5BD59E0}" type="slidenum">
              <a:rPr lang="en-US" altLang="en-US">
                <a:solidFill>
                  <a:prstClr val="white">
                    <a:shade val="50000"/>
                  </a:prstClr>
                </a:solidFill>
              </a:rPr>
              <a:pPr/>
              <a:t>‹#›</a:t>
            </a:fld>
            <a:endParaRPr lang="en-US" altLang="en-US">
              <a:solidFill>
                <a:prstClr val="white">
                  <a:shade val="50000"/>
                </a:prstClr>
              </a:solidFill>
            </a:endParaRPr>
          </a:p>
        </p:txBody>
      </p:sp>
      <p:sp>
        <p:nvSpPr>
          <p:cNvPr id="17" name="Slide Number Placeholder 5"/>
          <p:cNvSpPr>
            <a:spLocks noGrp="1"/>
          </p:cNvSpPr>
          <p:nvPr>
            <p:ph type="sldNum" sz="quarter" idx="22"/>
          </p:nvPr>
        </p:nvSpPr>
        <p:spPr/>
        <p:txBody>
          <a:bodyPr/>
          <a:lstStyle>
            <a:lvl1pPr>
              <a:defRPr/>
            </a:lvl1pPr>
          </a:lstStyle>
          <a:p>
            <a:fld id="{2B59A3B0-79CF-47D9-8B04-2AA6DC74CFB9}" type="slidenum">
              <a:rPr lang="en-US" altLang="en-US">
                <a:solidFill>
                  <a:prstClr val="white">
                    <a:shade val="50000"/>
                  </a:prstClr>
                </a:solidFill>
              </a:rPr>
              <a:pPr/>
              <a:t>‹#›</a:t>
            </a:fld>
            <a:endParaRPr lang="en-US" altLang="en-US">
              <a:solidFill>
                <a:prstClr val="white">
                  <a:shade val="50000"/>
                </a:prstClr>
              </a:solidFill>
            </a:endParaRPr>
          </a:p>
        </p:txBody>
      </p:sp>
    </p:spTree>
    <p:extLst>
      <p:ext uri="{BB962C8B-B14F-4D97-AF65-F5344CB8AC3E}">
        <p14:creationId xmlns:p14="http://schemas.microsoft.com/office/powerpoint/2010/main" val="604411096"/>
      </p:ext>
    </p:extLst>
  </p:cSld>
  <p:clrMapOvr>
    <a:masterClrMapping/>
  </p:clrMapOvr>
  <p:transition spd="med" advClick="0" advTm="6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117458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502161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37091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983065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8" name="7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9" name="8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642205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4" name="3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5" name="4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592800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3" name="2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4" name="3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152193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518062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3938194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966628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39"/>
            <a:ext cx="27432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09600" y="274639"/>
            <a:ext cx="80264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49584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n-US"/>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n-US"/>
          </a:p>
        </p:txBody>
      </p:sp>
      <p:sp>
        <p:nvSpPr>
          <p:cNvPr id="4" name="Θέση ημερομηνίας 3"/>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99232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2591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n-US"/>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4463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4"/>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2210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n-US"/>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Θέση ημερομηνίας 6"/>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n-US">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0388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ημερομηνίας 2"/>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n-US">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455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n-US">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8400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n-US"/>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97689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n-US"/>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7945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784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05114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8"/>
            <a:ext cx="103632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0588260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9775981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3"/>
            <a:ext cx="10363200" cy="1362075"/>
          </a:xfrm>
        </p:spPr>
        <p:txBody>
          <a:bodyPr anchor="t"/>
          <a:lstStyle>
            <a:lvl1pPr algn="l">
              <a:defRPr sz="3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466039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2537062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8" name="7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9" name="8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468671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4" name="3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5" name="4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949872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3" name="2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4" name="3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2679867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2" y="273050"/>
            <a:ext cx="4011084" cy="1162050"/>
          </a:xfrm>
        </p:spPr>
        <p:txBody>
          <a:bodyPr anchor="b"/>
          <a:lstStyle>
            <a:lvl1pPr algn="l">
              <a:defRPr sz="1500" b="1"/>
            </a:lvl1pPr>
          </a:lstStyle>
          <a:p>
            <a:r>
              <a:rPr lang="el-GR"/>
              <a:t>Kλικ για επεξεργασία του τίτλου</a:t>
            </a:r>
          </a:p>
        </p:txBody>
      </p:sp>
      <p:sp>
        <p:nvSpPr>
          <p:cNvPr id="3" name="2 - Θέση περιεχομένου"/>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5324104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1500" b="1"/>
            </a:lvl1pPr>
          </a:lstStyle>
          <a:p>
            <a:r>
              <a:rPr lang="el-GR"/>
              <a:t>Kλικ για επεξεργασία του τίτλου</a:t>
            </a:r>
          </a:p>
        </p:txBody>
      </p:sp>
      <p:sp>
        <p:nvSpPr>
          <p:cNvPr id="3" name="2 - Θέση εικόνας"/>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7142749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8421981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41"/>
            <a:ext cx="27432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09600" y="274641"/>
            <a:ext cx="80264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536231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4500"/>
            </a:lvl1pPr>
          </a:lstStyle>
          <a:p>
            <a:r>
              <a:rPr lang="el-GR" smtClean="0"/>
              <a:t>Στυλ κύριου τίτλου</a:t>
            </a:r>
            <a:endParaRPr lang="en-US"/>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smtClean="0"/>
              <a:t>Στυλ κύριου υπότιτλου</a:t>
            </a:r>
            <a:endParaRPr lang="en-US"/>
          </a:p>
        </p:txBody>
      </p:sp>
      <p:sp>
        <p:nvSpPr>
          <p:cNvPr id="4" name="Θέση ημερομηνίας 3"/>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1014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67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1" y="1709740"/>
            <a:ext cx="10515600" cy="2852737"/>
          </a:xfrm>
        </p:spPr>
        <p:txBody>
          <a:bodyPr anchor="b"/>
          <a:lstStyle>
            <a:lvl1pPr>
              <a:defRPr sz="4500"/>
            </a:lvl1pPr>
          </a:lstStyle>
          <a:p>
            <a:r>
              <a:rPr lang="el-GR" smtClean="0"/>
              <a:t>Στυλ κύριου τίτλου</a:t>
            </a:r>
            <a:endParaRPr lang="en-US"/>
          </a:p>
        </p:txBody>
      </p:sp>
      <p:sp>
        <p:nvSpPr>
          <p:cNvPr id="3" name="Θέση κειμένου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7953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4"/>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36920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7"/>
            <a:ext cx="10515600" cy="1325563"/>
          </a:xfrm>
        </p:spPr>
        <p:txBody>
          <a:bodyPr/>
          <a:lstStyle/>
          <a:p>
            <a:r>
              <a:rPr lang="el-GR" smtClean="0"/>
              <a:t>Στυλ κύριου τίτλου</a:t>
            </a:r>
            <a:endParaRPr lang="en-US"/>
          </a:p>
        </p:txBody>
      </p:sp>
      <p:sp>
        <p:nvSpPr>
          <p:cNvPr id="3" name="Θέση κειμένου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9"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κειμένου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1"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Θέση ημερομηνίας 6"/>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n-US">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3806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ημερομηνίας 2"/>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n-US">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12452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n-US">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37486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2400"/>
            </a:lvl1pPr>
          </a:lstStyle>
          <a:p>
            <a:r>
              <a:rPr lang="el-GR" smtClean="0"/>
              <a:t>Στυλ κύριου τίτλου</a:t>
            </a:r>
            <a:endParaRPr lang="en-US"/>
          </a:p>
        </p:txBody>
      </p:sp>
      <p:sp>
        <p:nvSpPr>
          <p:cNvPr id="3" name="Θέση περιεχομένου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48035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2400"/>
            </a:lvl1pPr>
          </a:lstStyle>
          <a:p>
            <a:r>
              <a:rPr lang="el-GR" smtClean="0"/>
              <a:t>Στυλ κύριου τίτλου</a:t>
            </a:r>
            <a:endParaRPr lang="en-US"/>
          </a:p>
        </p:txBody>
      </p:sp>
      <p:sp>
        <p:nvSpPr>
          <p:cNvPr id="3" name="Θέση εικόνας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n-US">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6424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01904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1" y="365125"/>
            <a:ext cx="2628900" cy="5811838"/>
          </a:xfrm>
        </p:spPr>
        <p:txBody>
          <a:bodyPr vert="eaVert"/>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838201"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n-US">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72664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4798988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2188988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916557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6308379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l-GR">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6291377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l-GR">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6023077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l-GR">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5648650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2350411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7533036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7446547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9775994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45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2634374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1655189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1" y="1709740"/>
            <a:ext cx="10515600" cy="2852737"/>
          </a:xfrm>
        </p:spPr>
        <p:txBody>
          <a:bodyPr anchor="b"/>
          <a:lstStyle>
            <a:lvl1pPr>
              <a:defRPr sz="45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3349937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9409877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7"/>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9"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1"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8" name="Θέση υποσέλιδου 7"/>
          <p:cNvSpPr>
            <a:spLocks noGrp="1"/>
          </p:cNvSpPr>
          <p:nvPr>
            <p:ph type="ftr" sz="quarter" idx="11"/>
          </p:nvPr>
        </p:nvSpPr>
        <p:spPr/>
        <p:txBody>
          <a:bodyPr/>
          <a:lstStyle/>
          <a:p>
            <a:endParaRPr lang="el-GR">
              <a:solidFill>
                <a:prstClr val="black">
                  <a:tint val="75000"/>
                </a:prstClr>
              </a:solidFill>
            </a:endParaRPr>
          </a:p>
        </p:txBody>
      </p:sp>
      <p:sp>
        <p:nvSpPr>
          <p:cNvPr id="9" name="Θέση αριθμού διαφάνειας 8"/>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163835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4" name="Θέση υποσέλιδου 3"/>
          <p:cNvSpPr>
            <a:spLocks noGrp="1"/>
          </p:cNvSpPr>
          <p:nvPr>
            <p:ph type="ftr" sz="quarter" idx="11"/>
          </p:nvPr>
        </p:nvSpPr>
        <p:spPr/>
        <p:txBody>
          <a:bodyPr/>
          <a:lstStyle/>
          <a:p>
            <a:endParaRPr lang="el-GR">
              <a:solidFill>
                <a:prstClr val="black">
                  <a:tint val="75000"/>
                </a:prstClr>
              </a:solidFill>
            </a:endParaRPr>
          </a:p>
        </p:txBody>
      </p:sp>
      <p:sp>
        <p:nvSpPr>
          <p:cNvPr id="5" name="Θέση αριθμού διαφάνειας 4"/>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9563127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3" name="Θέση υποσέλιδου 2"/>
          <p:cNvSpPr>
            <a:spLocks noGrp="1"/>
          </p:cNvSpPr>
          <p:nvPr>
            <p:ph type="ftr" sz="quarter" idx="11"/>
          </p:nvPr>
        </p:nvSpPr>
        <p:spPr/>
        <p:txBody>
          <a:bodyPr/>
          <a:lstStyle/>
          <a:p>
            <a:endParaRPr lang="el-GR">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0595505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24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1848210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24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6" name="Θέση υποσέλιδου 5"/>
          <p:cNvSpPr>
            <a:spLocks noGrp="1"/>
          </p:cNvSpPr>
          <p:nvPr>
            <p:ph type="ftr" sz="quarter" idx="11"/>
          </p:nvPr>
        </p:nvSpPr>
        <p:spPr/>
        <p:txBody>
          <a:bodyPr/>
          <a:lstStyle/>
          <a:p>
            <a:endParaRPr lang="el-GR">
              <a:solidFill>
                <a:prstClr val="black">
                  <a:tint val="75000"/>
                </a:prstClr>
              </a:solidFill>
            </a:endParaRPr>
          </a:p>
        </p:txBody>
      </p:sp>
      <p:sp>
        <p:nvSpPr>
          <p:cNvPr id="7" name="Θέση αριθμού διαφάνειας 6"/>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9486553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9804271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1"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1"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11"/>
          </p:nvPr>
        </p:nvSpPr>
        <p:spPr/>
        <p:txBody>
          <a:bodyPr/>
          <a:lstStyle/>
          <a:p>
            <a:endParaRPr lang="el-GR">
              <a:solidFill>
                <a:prstClr val="black">
                  <a:tint val="75000"/>
                </a:prstClr>
              </a:solidFill>
            </a:endParaRPr>
          </a:p>
        </p:txBody>
      </p:sp>
      <p:sp>
        <p:nvSpPr>
          <p:cNvPr id="6" name="Θέση αριθμού διαφάνειας 5"/>
          <p:cNvSpPr>
            <a:spLocks noGrp="1"/>
          </p:cNvSpPr>
          <p:nvPr>
            <p:ph type="sldNum" sz="quarter" idx="12"/>
          </p:nvPr>
        </p:nvSpPr>
        <p:spPr/>
        <p:txBody>
          <a:body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2567369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57301" y="297561"/>
            <a:ext cx="4826000" cy="513715"/>
          </a:xfrm>
          <a:prstGeom prst="rect">
            <a:avLst/>
          </a:prstGeom>
        </p:spPr>
        <p:txBody>
          <a:bodyPr wrap="square" lIns="0" tIns="0" rIns="0" bIns="0">
            <a:spAutoFit/>
          </a:bodyPr>
          <a:lstStyle>
            <a:lvl1pPr>
              <a:defRPr sz="3600" b="1" i="0">
                <a:solidFill>
                  <a:schemeClr val="tx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800" b="1" i="0">
                <a:solidFill>
                  <a:srgbClr val="2020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12/22/2025</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61825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800" b="1" i="0">
                <a:solidFill>
                  <a:srgbClr val="2020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12/22/2025</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515572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12/22/2025</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590754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12/22/2025</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48709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12/22/2025</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047684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Section1NoSubtitle_PopUp No Subhead">
    <p:bg>
      <p:bgPr>
        <a:solidFill>
          <a:srgbClr val="FFFFFF"/>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22054FC0-3DBD-9080-034C-344403A70A82}"/>
              </a:ext>
            </a:extLst>
          </p:cNvPr>
          <p:cNvGrpSpPr/>
          <p:nvPr userDrawn="1"/>
        </p:nvGrpSpPr>
        <p:grpSpPr>
          <a:xfrm>
            <a:off x="0" y="6266855"/>
            <a:ext cx="12191999" cy="619938"/>
            <a:chOff x="0" y="13781272"/>
            <a:chExt cx="20104098" cy="1363289"/>
          </a:xfrm>
        </p:grpSpPr>
        <p:sp>
          <p:nvSpPr>
            <p:cNvPr id="13" name="Rectangle 3">
              <a:extLst>
                <a:ext uri="{FF2B5EF4-FFF2-40B4-BE49-F238E27FC236}">
                  <a16:creationId xmlns="" xmlns:a16="http://schemas.microsoft.com/office/drawing/2014/main" id="{4E595D2C-69F3-42A8-E185-B76466B7A9FD}"/>
                </a:ext>
              </a:extLst>
            </p:cNvPr>
            <p:cNvSpPr/>
            <p:nvPr userDrawn="1"/>
          </p:nvSpPr>
          <p:spPr>
            <a:xfrm rot="5400000">
              <a:off x="9462709" y="4447996"/>
              <a:ext cx="1178679" cy="20104098"/>
            </a:xfrm>
            <a:prstGeom prst="rect">
              <a:avLst/>
            </a:prstGeom>
            <a:solidFill>
              <a:srgbClr val="001660"/>
            </a:solidFill>
            <a:ln w="12700">
              <a:miter lim="400000"/>
            </a:ln>
          </p:spPr>
          <p:txBody>
            <a:bodyPr lIns="45719" rIns="45719" anchor="ctr"/>
            <a:lstStyle/>
            <a:p>
              <a:pPr algn="ctr">
                <a:defRPr>
                  <a:solidFill>
                    <a:srgbClr val="4BACC6"/>
                  </a:solidFill>
                </a:defRPr>
              </a:pPr>
              <a:endParaRPr kern="0">
                <a:solidFill>
                  <a:srgbClr val="4BACC6"/>
                </a:solidFill>
              </a:endParaRPr>
            </a:p>
          </p:txBody>
        </p:sp>
        <p:sp>
          <p:nvSpPr>
            <p:cNvPr id="16" name="Rectangle 4">
              <a:extLst>
                <a:ext uri="{FF2B5EF4-FFF2-40B4-BE49-F238E27FC236}">
                  <a16:creationId xmlns="" xmlns:a16="http://schemas.microsoft.com/office/drawing/2014/main" id="{C0E86ECE-FA77-0682-6432-526AB2FD053B}"/>
                </a:ext>
              </a:extLst>
            </p:cNvPr>
            <p:cNvSpPr/>
            <p:nvPr userDrawn="1"/>
          </p:nvSpPr>
          <p:spPr>
            <a:xfrm>
              <a:off x="0" y="13781272"/>
              <a:ext cx="2802803" cy="1306331"/>
            </a:xfrm>
            <a:prstGeom prst="rect">
              <a:avLst/>
            </a:prstGeom>
            <a:solidFill>
              <a:srgbClr val="FDE4D3"/>
            </a:solidFill>
            <a:ln w="12700">
              <a:miter lim="400000"/>
            </a:ln>
          </p:spPr>
          <p:txBody>
            <a:bodyPr lIns="45719" rIns="45719" anchor="ctr"/>
            <a:lstStyle/>
            <a:p>
              <a:pPr algn="ctr">
                <a:defRPr>
                  <a:solidFill>
                    <a:srgbClr val="4BACC6"/>
                  </a:solidFill>
                </a:defRPr>
              </a:pPr>
              <a:endParaRPr kern="0">
                <a:solidFill>
                  <a:srgbClr val="4BACC6"/>
                </a:solidFill>
              </a:endParaRPr>
            </a:p>
          </p:txBody>
        </p:sp>
        <p:sp>
          <p:nvSpPr>
            <p:cNvPr id="17" name="TextBox 6">
              <a:extLst>
                <a:ext uri="{FF2B5EF4-FFF2-40B4-BE49-F238E27FC236}">
                  <a16:creationId xmlns="" xmlns:a16="http://schemas.microsoft.com/office/drawing/2014/main" id="{46A36E24-6ADF-6529-40B1-F074550DA3B9}"/>
                </a:ext>
              </a:extLst>
            </p:cNvPr>
            <p:cNvSpPr txBox="1"/>
            <p:nvPr userDrawn="1"/>
          </p:nvSpPr>
          <p:spPr>
            <a:xfrm>
              <a:off x="755962" y="14342375"/>
              <a:ext cx="2056358" cy="3076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defRPr sz="2000">
                  <a:solidFill>
                    <a:srgbClr val="002060"/>
                  </a:solidFill>
                  <a:latin typeface="Public Sans Regular"/>
                  <a:ea typeface="Public Sans Regular"/>
                  <a:cs typeface="Public Sans Regular"/>
                  <a:sym typeface="Public Sans Regular"/>
                </a:defRPr>
              </a:pPr>
              <a:r>
                <a:rPr lang="el-GR" sz="909" b="1" kern="0" dirty="0">
                  <a:solidFill>
                    <a:srgbClr val="002060"/>
                  </a:solidFill>
                  <a:latin typeface="Public Sans Regular"/>
                  <a:ea typeface="Public Sans Regular"/>
                  <a:cs typeface="Public Sans Regular"/>
                  <a:sym typeface="Public Sans Regular"/>
                </a:rPr>
                <a:t>Επιπτώσεις αντιβιοτικών</a:t>
              </a:r>
              <a:endParaRPr sz="909" b="1" kern="0" dirty="0">
                <a:solidFill>
                  <a:srgbClr val="002060"/>
                </a:solidFill>
                <a:latin typeface="Public Sans Regular"/>
                <a:ea typeface="Public Sans Regular"/>
                <a:cs typeface="Public Sans Regular"/>
                <a:sym typeface="Public Sans Regular"/>
              </a:endParaRPr>
            </a:p>
          </p:txBody>
        </p:sp>
        <p:sp>
          <p:nvSpPr>
            <p:cNvPr id="18" name="TextBox 8">
              <a:extLst>
                <a:ext uri="{FF2B5EF4-FFF2-40B4-BE49-F238E27FC236}">
                  <a16:creationId xmlns="" xmlns:a16="http://schemas.microsoft.com/office/drawing/2014/main" id="{8E4FE3C5-28F7-40E4-2AB8-4D61CC1702C2}"/>
                </a:ext>
              </a:extLst>
            </p:cNvPr>
            <p:cNvSpPr txBox="1"/>
            <p:nvPr userDrawn="1"/>
          </p:nvSpPr>
          <p:spPr>
            <a:xfrm>
              <a:off x="6215292" y="13936256"/>
              <a:ext cx="2570439" cy="1126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2000">
                  <a:solidFill>
                    <a:srgbClr val="4BACC6"/>
                  </a:solidFill>
                  <a:latin typeface="Public Sans Regular"/>
                  <a:ea typeface="Public Sans Regular"/>
                  <a:cs typeface="Public Sans Regular"/>
                  <a:sym typeface="Public Sans Regular"/>
                </a:defRPr>
              </a:pPr>
              <a:r>
                <a:rPr lang="en-US" sz="909" b="1" kern="0" dirty="0">
                  <a:solidFill>
                    <a:srgbClr val="F79646"/>
                  </a:solidFill>
                  <a:latin typeface="Public Sans Regular"/>
                  <a:ea typeface="Public Sans Regular"/>
                  <a:cs typeface="Public Sans Regular"/>
                  <a:sym typeface="Public Sans Regular"/>
                </a:rPr>
                <a:t>ULTRA-LEVURE</a:t>
              </a:r>
              <a:r>
                <a:rPr lang="en-GB" sz="909" kern="0" dirty="0">
                  <a:solidFill>
                    <a:srgbClr val="F79646"/>
                  </a:solidFill>
                  <a:latin typeface="Public Sans Regular"/>
                  <a:ea typeface="Public Sans Regular"/>
                  <a:cs typeface="Public Sans Regular"/>
                  <a:sym typeface="Public Sans Regular"/>
                </a:rPr>
                <a:t>®</a:t>
              </a:r>
              <a:r>
                <a:rPr sz="909" kern="0" dirty="0">
                  <a:solidFill>
                    <a:srgbClr val="F79646"/>
                  </a:solidFill>
                  <a:latin typeface="Public Sans Regular"/>
                  <a:ea typeface="Public Sans Regular"/>
                  <a:cs typeface="Public Sans Regular"/>
                  <a:sym typeface="Public Sans Regular"/>
                </a:rPr>
                <a:t>: </a:t>
              </a:r>
              <a:r>
                <a:rPr lang="el-GR" sz="909" kern="0" dirty="0">
                  <a:solidFill>
                    <a:srgbClr val="F79646"/>
                  </a:solidFill>
                  <a:latin typeface="Public Sans Regular"/>
                  <a:ea typeface="Public Sans Regular"/>
                  <a:cs typeface="Public Sans Regular"/>
                  <a:sym typeface="Public Sans Regular"/>
                </a:rPr>
                <a:t>μοναδικό προβιοτικό στέλεχος ζυμομύκητα</a:t>
              </a:r>
              <a:endParaRPr sz="909" kern="0" dirty="0">
                <a:solidFill>
                  <a:srgbClr val="F79646"/>
                </a:solidFill>
                <a:latin typeface="Public Sans Regular"/>
                <a:ea typeface="Public Sans Regular"/>
                <a:cs typeface="Public Sans Regular"/>
                <a:sym typeface="Public Sans Regular"/>
              </a:endParaRPr>
            </a:p>
          </p:txBody>
        </p:sp>
        <p:sp>
          <p:nvSpPr>
            <p:cNvPr id="19" name="TextBox 14">
              <a:extLst>
                <a:ext uri="{FF2B5EF4-FFF2-40B4-BE49-F238E27FC236}">
                  <a16:creationId xmlns="" xmlns:a16="http://schemas.microsoft.com/office/drawing/2014/main" id="{869787D6-DCBD-E964-F971-A0B77D712819}"/>
                </a:ext>
              </a:extLst>
            </p:cNvPr>
            <p:cNvSpPr txBox="1"/>
            <p:nvPr userDrawn="1"/>
          </p:nvSpPr>
          <p:spPr>
            <a:xfrm>
              <a:off x="3743750" y="14190590"/>
              <a:ext cx="1374370" cy="615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Προβιοτικά οφέλη</a:t>
              </a:r>
              <a:endParaRPr sz="909" b="1" kern="0" dirty="0">
                <a:solidFill>
                  <a:srgbClr val="F79646"/>
                </a:solidFill>
                <a:latin typeface="Calibri"/>
              </a:endParaRPr>
            </a:p>
          </p:txBody>
        </p:sp>
        <p:sp>
          <p:nvSpPr>
            <p:cNvPr id="20" name="TextBox 15">
              <a:extLst>
                <a:ext uri="{FF2B5EF4-FFF2-40B4-BE49-F238E27FC236}">
                  <a16:creationId xmlns="" xmlns:a16="http://schemas.microsoft.com/office/drawing/2014/main" id="{87958D1B-CD86-CD63-7924-BC84985DF24D}"/>
                </a:ext>
              </a:extLst>
            </p:cNvPr>
            <p:cNvSpPr txBox="1"/>
            <p:nvPr userDrawn="1"/>
          </p:nvSpPr>
          <p:spPr>
            <a:xfrm>
              <a:off x="9712879" y="14343401"/>
              <a:ext cx="1415970" cy="3076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Περίληψη</a:t>
              </a:r>
              <a:endParaRPr sz="909" b="1" kern="0" dirty="0">
                <a:solidFill>
                  <a:srgbClr val="F79646"/>
                </a:solidFill>
                <a:latin typeface="Calibri"/>
              </a:endParaRPr>
            </a:p>
          </p:txBody>
        </p:sp>
        <p:sp>
          <p:nvSpPr>
            <p:cNvPr id="21" name="TextBox 18">
              <a:extLst>
                <a:ext uri="{FF2B5EF4-FFF2-40B4-BE49-F238E27FC236}">
                  <a16:creationId xmlns="" xmlns:a16="http://schemas.microsoft.com/office/drawing/2014/main" id="{E2EB8925-18DF-DB5A-E67B-3113A9D157BA}"/>
                </a:ext>
              </a:extLst>
            </p:cNvPr>
            <p:cNvSpPr txBox="1"/>
            <p:nvPr userDrawn="1"/>
          </p:nvSpPr>
          <p:spPr>
            <a:xfrm>
              <a:off x="14757464" y="14342946"/>
              <a:ext cx="1489944" cy="3076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Αναφορές</a:t>
              </a:r>
              <a:endParaRPr sz="909" b="1" kern="0" dirty="0">
                <a:solidFill>
                  <a:srgbClr val="F79646"/>
                </a:solidFill>
                <a:latin typeface="Calibri"/>
              </a:endParaRPr>
            </a:p>
          </p:txBody>
        </p:sp>
        <p:sp>
          <p:nvSpPr>
            <p:cNvPr id="22" name="Straight Connector 19">
              <a:extLst>
                <a:ext uri="{FF2B5EF4-FFF2-40B4-BE49-F238E27FC236}">
                  <a16:creationId xmlns="" xmlns:a16="http://schemas.microsoft.com/office/drawing/2014/main" id="{908BCE19-AD1E-5384-C717-5795FAD0F623}"/>
                </a:ext>
              </a:extLst>
            </p:cNvPr>
            <p:cNvSpPr/>
            <p:nvPr userDrawn="1"/>
          </p:nvSpPr>
          <p:spPr>
            <a:xfrm>
              <a:off x="5399973" y="13906872"/>
              <a:ext cx="0" cy="118129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3" name="Straight Connector 22">
              <a:extLst>
                <a:ext uri="{FF2B5EF4-FFF2-40B4-BE49-F238E27FC236}">
                  <a16:creationId xmlns="" xmlns:a16="http://schemas.microsoft.com/office/drawing/2014/main" id="{B5865E48-72C3-29F6-32EB-3FC463C65BB8}"/>
                </a:ext>
              </a:extLst>
            </p:cNvPr>
            <p:cNvSpPr/>
            <p:nvPr userDrawn="1"/>
          </p:nvSpPr>
          <p:spPr>
            <a:xfrm>
              <a:off x="8821909" y="13910049"/>
              <a:ext cx="0" cy="118129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4" name="Straight Connector 23">
              <a:extLst>
                <a:ext uri="{FF2B5EF4-FFF2-40B4-BE49-F238E27FC236}">
                  <a16:creationId xmlns="" xmlns:a16="http://schemas.microsoft.com/office/drawing/2014/main" id="{E4855DCE-8DE1-AB01-38F6-ABBAD65EABEC}"/>
                </a:ext>
              </a:extLst>
            </p:cNvPr>
            <p:cNvSpPr/>
            <p:nvPr userDrawn="1"/>
          </p:nvSpPr>
          <p:spPr>
            <a:xfrm>
              <a:off x="11143080" y="13906872"/>
              <a:ext cx="0" cy="118390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5" name="Straight Connector 24">
              <a:extLst>
                <a:ext uri="{FF2B5EF4-FFF2-40B4-BE49-F238E27FC236}">
                  <a16:creationId xmlns="" xmlns:a16="http://schemas.microsoft.com/office/drawing/2014/main" id="{A7C5F1FF-41D0-7627-86ED-BBE3FA424571}"/>
                </a:ext>
              </a:extLst>
            </p:cNvPr>
            <p:cNvSpPr/>
            <p:nvPr userDrawn="1"/>
          </p:nvSpPr>
          <p:spPr>
            <a:xfrm>
              <a:off x="13892167" y="13910048"/>
              <a:ext cx="0" cy="1180732"/>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6" name="TextBox 25">
              <a:extLst>
                <a:ext uri="{FF2B5EF4-FFF2-40B4-BE49-F238E27FC236}">
                  <a16:creationId xmlns="" xmlns:a16="http://schemas.microsoft.com/office/drawing/2014/main" id="{57EB80CA-89CE-9F14-4585-6D435B633D5C}"/>
                </a:ext>
              </a:extLst>
            </p:cNvPr>
            <p:cNvSpPr txBox="1"/>
            <p:nvPr userDrawn="1"/>
          </p:nvSpPr>
          <p:spPr>
            <a:xfrm>
              <a:off x="12153578" y="14344424"/>
              <a:ext cx="1601839" cy="3076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Συχνές ερωτήσεις</a:t>
              </a:r>
              <a:endParaRPr sz="909" b="1" kern="0" dirty="0">
                <a:solidFill>
                  <a:srgbClr val="F79646"/>
                </a:solidFill>
                <a:latin typeface="Calibri"/>
              </a:endParaRPr>
            </a:p>
          </p:txBody>
        </p:sp>
        <p:sp>
          <p:nvSpPr>
            <p:cNvPr id="27" name="Straight Connector 26">
              <a:extLst>
                <a:ext uri="{FF2B5EF4-FFF2-40B4-BE49-F238E27FC236}">
                  <a16:creationId xmlns="" xmlns:a16="http://schemas.microsoft.com/office/drawing/2014/main" id="{69C36EAD-5C68-4669-88DF-7B48BB8560D5}"/>
                </a:ext>
              </a:extLst>
            </p:cNvPr>
            <p:cNvSpPr/>
            <p:nvPr userDrawn="1"/>
          </p:nvSpPr>
          <p:spPr>
            <a:xfrm>
              <a:off x="16377816" y="13910972"/>
              <a:ext cx="0" cy="1203537"/>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pic>
          <p:nvPicPr>
            <p:cNvPr id="28" name="Graphic 27">
              <a:extLst>
                <a:ext uri="{FF2B5EF4-FFF2-40B4-BE49-F238E27FC236}">
                  <a16:creationId xmlns="" xmlns:a16="http://schemas.microsoft.com/office/drawing/2014/main" id="{75874135-7B3E-0E2B-FA8F-DFF8ABE7A10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7906230" y="14293607"/>
              <a:ext cx="663009" cy="530407"/>
            </a:xfrm>
            <a:prstGeom prst="rect">
              <a:avLst/>
            </a:prstGeom>
          </p:spPr>
        </p:pic>
        <p:pic>
          <p:nvPicPr>
            <p:cNvPr id="29" name="Graphic 28">
              <a:extLst>
                <a:ext uri="{FF2B5EF4-FFF2-40B4-BE49-F238E27FC236}">
                  <a16:creationId xmlns="" xmlns:a16="http://schemas.microsoft.com/office/drawing/2014/main" id="{A805C587-DA00-F072-DF57-0E1C39D70CE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0800000">
              <a:off x="16921973" y="14293607"/>
              <a:ext cx="663009" cy="530407"/>
            </a:xfrm>
            <a:prstGeom prst="rect">
              <a:avLst/>
            </a:prstGeom>
          </p:spPr>
        </p:pic>
        <p:sp>
          <p:nvSpPr>
            <p:cNvPr id="30" name="TextBox 29">
              <a:extLst>
                <a:ext uri="{FF2B5EF4-FFF2-40B4-BE49-F238E27FC236}">
                  <a16:creationId xmlns="" xmlns:a16="http://schemas.microsoft.com/office/drawing/2014/main" id="{6E0A1C21-1B4A-87EE-B7CC-A381678B5244}"/>
                </a:ext>
              </a:extLst>
            </p:cNvPr>
            <p:cNvSpPr txBox="1"/>
            <p:nvPr userDrawn="1"/>
          </p:nvSpPr>
          <p:spPr>
            <a:xfrm>
              <a:off x="297606" y="14018354"/>
              <a:ext cx="376230" cy="1126207"/>
            </a:xfrm>
            <a:prstGeom prst="rect">
              <a:avLst/>
            </a:prstGeom>
            <a:noFill/>
          </p:spPr>
          <p:txBody>
            <a:bodyPr wrap="square">
              <a:spAutoFit/>
            </a:bodyPr>
            <a:lstStyle/>
            <a:p>
              <a:r>
                <a:rPr lang="en-US" sz="2728" kern="0">
                  <a:solidFill>
                    <a:srgbClr val="002060"/>
                  </a:solidFill>
                </a:rPr>
                <a:t>1</a:t>
              </a:r>
              <a:endParaRPr lang="en-US" kern="0">
                <a:solidFill>
                  <a:srgbClr val="002060"/>
                </a:solidFill>
              </a:endParaRPr>
            </a:p>
          </p:txBody>
        </p:sp>
        <p:sp>
          <p:nvSpPr>
            <p:cNvPr id="31" name="TextBox 30">
              <a:extLst>
                <a:ext uri="{FF2B5EF4-FFF2-40B4-BE49-F238E27FC236}">
                  <a16:creationId xmlns="" xmlns:a16="http://schemas.microsoft.com/office/drawing/2014/main" id="{7C8992C5-8809-3DE5-8359-F4E850090F67}"/>
                </a:ext>
              </a:extLst>
            </p:cNvPr>
            <p:cNvSpPr txBox="1"/>
            <p:nvPr userDrawn="1"/>
          </p:nvSpPr>
          <p:spPr>
            <a:xfrm>
              <a:off x="3161828" y="14018354"/>
              <a:ext cx="376230" cy="1126207"/>
            </a:xfrm>
            <a:prstGeom prst="rect">
              <a:avLst/>
            </a:prstGeom>
            <a:noFill/>
          </p:spPr>
          <p:txBody>
            <a:bodyPr wrap="square">
              <a:spAutoFit/>
            </a:bodyPr>
            <a:lstStyle/>
            <a:p>
              <a:r>
                <a:rPr lang="en-US" sz="2728" kern="0">
                  <a:solidFill>
                    <a:srgbClr val="F79646"/>
                  </a:solidFill>
                </a:rPr>
                <a:t>2</a:t>
              </a:r>
              <a:endParaRPr lang="en-US" kern="0">
                <a:solidFill>
                  <a:srgbClr val="F79646"/>
                </a:solidFill>
              </a:endParaRPr>
            </a:p>
          </p:txBody>
        </p:sp>
        <p:sp>
          <p:nvSpPr>
            <p:cNvPr id="32" name="TextBox 31">
              <a:extLst>
                <a:ext uri="{FF2B5EF4-FFF2-40B4-BE49-F238E27FC236}">
                  <a16:creationId xmlns="" xmlns:a16="http://schemas.microsoft.com/office/drawing/2014/main" id="{9DC688A9-2431-C876-F29B-236218DFC0FF}"/>
                </a:ext>
              </a:extLst>
            </p:cNvPr>
            <p:cNvSpPr txBox="1"/>
            <p:nvPr userDrawn="1"/>
          </p:nvSpPr>
          <p:spPr>
            <a:xfrm>
              <a:off x="14186523" y="14018354"/>
              <a:ext cx="376230" cy="1126207"/>
            </a:xfrm>
            <a:prstGeom prst="rect">
              <a:avLst/>
            </a:prstGeom>
            <a:noFill/>
          </p:spPr>
          <p:txBody>
            <a:bodyPr wrap="square">
              <a:spAutoFit/>
            </a:bodyPr>
            <a:lstStyle/>
            <a:p>
              <a:r>
                <a:rPr lang="en-US" sz="2728" kern="0">
                  <a:solidFill>
                    <a:srgbClr val="F79646"/>
                  </a:solidFill>
                </a:rPr>
                <a:t>6</a:t>
              </a:r>
              <a:endParaRPr lang="en-US" kern="0">
                <a:solidFill>
                  <a:srgbClr val="F79646"/>
                </a:solidFill>
              </a:endParaRPr>
            </a:p>
          </p:txBody>
        </p:sp>
        <p:sp>
          <p:nvSpPr>
            <p:cNvPr id="33" name="TextBox 32">
              <a:extLst>
                <a:ext uri="{FF2B5EF4-FFF2-40B4-BE49-F238E27FC236}">
                  <a16:creationId xmlns="" xmlns:a16="http://schemas.microsoft.com/office/drawing/2014/main" id="{90405AA4-3E51-A49B-C0DE-8FD9F8F02AF3}"/>
                </a:ext>
              </a:extLst>
            </p:cNvPr>
            <p:cNvSpPr txBox="1"/>
            <p:nvPr userDrawn="1"/>
          </p:nvSpPr>
          <p:spPr>
            <a:xfrm>
              <a:off x="11543269" y="14018354"/>
              <a:ext cx="376230" cy="1126207"/>
            </a:xfrm>
            <a:prstGeom prst="rect">
              <a:avLst/>
            </a:prstGeom>
            <a:noFill/>
          </p:spPr>
          <p:txBody>
            <a:bodyPr wrap="square">
              <a:spAutoFit/>
            </a:bodyPr>
            <a:lstStyle/>
            <a:p>
              <a:r>
                <a:rPr lang="en-US" sz="2728" kern="0">
                  <a:solidFill>
                    <a:srgbClr val="F79646"/>
                  </a:solidFill>
                </a:rPr>
                <a:t>5</a:t>
              </a:r>
              <a:endParaRPr lang="en-US" kern="0">
                <a:solidFill>
                  <a:srgbClr val="F79646"/>
                </a:solidFill>
              </a:endParaRPr>
            </a:p>
          </p:txBody>
        </p:sp>
        <p:sp>
          <p:nvSpPr>
            <p:cNvPr id="34" name="TextBox 33">
              <a:extLst>
                <a:ext uri="{FF2B5EF4-FFF2-40B4-BE49-F238E27FC236}">
                  <a16:creationId xmlns="" xmlns:a16="http://schemas.microsoft.com/office/drawing/2014/main" id="{3BBBF2EE-6FF3-6698-415B-D642156EC4AB}"/>
                </a:ext>
              </a:extLst>
            </p:cNvPr>
            <p:cNvSpPr txBox="1"/>
            <p:nvPr userDrawn="1"/>
          </p:nvSpPr>
          <p:spPr>
            <a:xfrm>
              <a:off x="9124575" y="14018354"/>
              <a:ext cx="376230" cy="1126207"/>
            </a:xfrm>
            <a:prstGeom prst="rect">
              <a:avLst/>
            </a:prstGeom>
            <a:noFill/>
          </p:spPr>
          <p:txBody>
            <a:bodyPr wrap="square">
              <a:spAutoFit/>
            </a:bodyPr>
            <a:lstStyle/>
            <a:p>
              <a:r>
                <a:rPr lang="en-US" sz="2728" kern="0">
                  <a:solidFill>
                    <a:srgbClr val="F79646"/>
                  </a:solidFill>
                </a:rPr>
                <a:t>4</a:t>
              </a:r>
              <a:endParaRPr lang="en-US" kern="0">
                <a:solidFill>
                  <a:srgbClr val="F79646"/>
                </a:solidFill>
              </a:endParaRPr>
            </a:p>
          </p:txBody>
        </p:sp>
        <p:sp>
          <p:nvSpPr>
            <p:cNvPr id="35" name="TextBox 34">
              <a:extLst>
                <a:ext uri="{FF2B5EF4-FFF2-40B4-BE49-F238E27FC236}">
                  <a16:creationId xmlns="" xmlns:a16="http://schemas.microsoft.com/office/drawing/2014/main" id="{5E19F97B-BFB8-F4FC-B6FB-9100E0AC5E3E}"/>
                </a:ext>
              </a:extLst>
            </p:cNvPr>
            <p:cNvSpPr txBox="1"/>
            <p:nvPr userDrawn="1"/>
          </p:nvSpPr>
          <p:spPr>
            <a:xfrm>
              <a:off x="5655233" y="14018354"/>
              <a:ext cx="376230" cy="1126207"/>
            </a:xfrm>
            <a:prstGeom prst="rect">
              <a:avLst/>
            </a:prstGeom>
            <a:noFill/>
          </p:spPr>
          <p:txBody>
            <a:bodyPr wrap="square">
              <a:spAutoFit/>
            </a:bodyPr>
            <a:lstStyle/>
            <a:p>
              <a:r>
                <a:rPr lang="en-US" sz="2728" kern="0">
                  <a:solidFill>
                    <a:srgbClr val="F79646"/>
                  </a:solidFill>
                </a:rPr>
                <a:t>3</a:t>
              </a:r>
              <a:endParaRPr lang="en-US" kern="0">
                <a:solidFill>
                  <a:srgbClr val="F79646"/>
                </a:solidFill>
              </a:endParaRPr>
            </a:p>
          </p:txBody>
        </p:sp>
        <p:grpSp>
          <p:nvGrpSpPr>
            <p:cNvPr id="36" name="Group 35">
              <a:extLst>
                <a:ext uri="{FF2B5EF4-FFF2-40B4-BE49-F238E27FC236}">
                  <a16:creationId xmlns="" xmlns:a16="http://schemas.microsoft.com/office/drawing/2014/main" id="{D548DA75-9A5B-EA1B-C993-CB2AF9CB0C3A}"/>
                </a:ext>
              </a:extLst>
            </p:cNvPr>
            <p:cNvGrpSpPr/>
            <p:nvPr userDrawn="1"/>
          </p:nvGrpSpPr>
          <p:grpSpPr>
            <a:xfrm>
              <a:off x="19103470" y="14217480"/>
              <a:ext cx="466396" cy="539842"/>
              <a:chOff x="10153906" y="7666185"/>
              <a:chExt cx="2013416" cy="2330483"/>
            </a:xfrm>
          </p:grpSpPr>
          <p:sp>
            <p:nvSpPr>
              <p:cNvPr id="37" name="Freeform 93">
                <a:extLst>
                  <a:ext uri="{FF2B5EF4-FFF2-40B4-BE49-F238E27FC236}">
                    <a16:creationId xmlns="" xmlns:a16="http://schemas.microsoft.com/office/drawing/2014/main" id="{7999838A-0B72-D695-A6D4-5D5452C3E34D}"/>
                  </a:ext>
                </a:extLst>
              </p:cNvPr>
              <p:cNvSpPr/>
              <p:nvPr/>
            </p:nvSpPr>
            <p:spPr>
              <a:xfrm>
                <a:off x="10194996" y="8681304"/>
                <a:ext cx="1917539" cy="142974"/>
              </a:xfrm>
              <a:custGeom>
                <a:avLst/>
                <a:gdLst>
                  <a:gd name="connsiteX0" fmla="*/ 0 w 1917539"/>
                  <a:gd name="connsiteY0" fmla="*/ 0 h 142974"/>
                  <a:gd name="connsiteX1" fmla="*/ 1917540 w 1917539"/>
                  <a:gd name="connsiteY1" fmla="*/ 0 h 142974"/>
                </a:gdLst>
                <a:ahLst/>
                <a:cxnLst>
                  <a:cxn ang="0">
                    <a:pos x="connsiteX0" y="connsiteY0"/>
                  </a:cxn>
                  <a:cxn ang="0">
                    <a:pos x="connsiteX1" y="connsiteY1"/>
                  </a:cxn>
                </a:cxnLst>
                <a:rect l="l" t="t" r="r" b="b"/>
                <a:pathLst>
                  <a:path w="1917539" h="142974">
                    <a:moveTo>
                      <a:pt x="0" y="0"/>
                    </a:moveTo>
                    <a:lnTo>
                      <a:pt x="1917540" y="0"/>
                    </a:lnTo>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sp>
            <p:nvSpPr>
              <p:cNvPr id="38" name="Freeform 94">
                <a:extLst>
                  <a:ext uri="{FF2B5EF4-FFF2-40B4-BE49-F238E27FC236}">
                    <a16:creationId xmlns="" xmlns:a16="http://schemas.microsoft.com/office/drawing/2014/main" id="{CAF4703C-3BC5-E7A8-C5D7-3873EFA76A9D}"/>
                  </a:ext>
                </a:extLst>
              </p:cNvPr>
              <p:cNvSpPr/>
              <p:nvPr/>
            </p:nvSpPr>
            <p:spPr>
              <a:xfrm>
                <a:off x="10153906" y="7666185"/>
                <a:ext cx="2013416" cy="2330483"/>
              </a:xfrm>
              <a:custGeom>
                <a:avLst/>
                <a:gdLst>
                  <a:gd name="connsiteX0" fmla="*/ 2013417 w 2013416"/>
                  <a:gd name="connsiteY0" fmla="*/ 1000821 h 2330483"/>
                  <a:gd name="connsiteX1" fmla="*/ 2013417 w 2013416"/>
                  <a:gd name="connsiteY1" fmla="*/ 2187509 h 2330483"/>
                  <a:gd name="connsiteX2" fmla="*/ 1876450 w 2013416"/>
                  <a:gd name="connsiteY2" fmla="*/ 2330484 h 2330483"/>
                  <a:gd name="connsiteX3" fmla="*/ 123270 w 2013416"/>
                  <a:gd name="connsiteY3" fmla="*/ 2330484 h 2330483"/>
                  <a:gd name="connsiteX4" fmla="*/ 0 w 2013416"/>
                  <a:gd name="connsiteY4" fmla="*/ 2187509 h 2330483"/>
                  <a:gd name="connsiteX5" fmla="*/ 0 w 2013416"/>
                  <a:gd name="connsiteY5" fmla="*/ 1000821 h 2330483"/>
                  <a:gd name="connsiteX6" fmla="*/ 13697 w 2013416"/>
                  <a:gd name="connsiteY6" fmla="*/ 972226 h 2330483"/>
                  <a:gd name="connsiteX7" fmla="*/ 917680 w 2013416"/>
                  <a:gd name="connsiteY7" fmla="*/ 42892 h 2330483"/>
                  <a:gd name="connsiteX8" fmla="*/ 1109434 w 2013416"/>
                  <a:gd name="connsiteY8" fmla="*/ 42892 h 2330483"/>
                  <a:gd name="connsiteX9" fmla="*/ 2013417 w 2013416"/>
                  <a:gd name="connsiteY9" fmla="*/ 972226 h 2330483"/>
                  <a:gd name="connsiteX10" fmla="*/ 2013417 w 2013416"/>
                  <a:gd name="connsiteY10" fmla="*/ 1000821 h 233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3416" h="2330483">
                    <a:moveTo>
                      <a:pt x="2013417" y="1000821"/>
                    </a:moveTo>
                    <a:lnTo>
                      <a:pt x="2013417" y="2187509"/>
                    </a:lnTo>
                    <a:cubicBezTo>
                      <a:pt x="2013417" y="2258997"/>
                      <a:pt x="1958630" y="2330484"/>
                      <a:pt x="1876450" y="2330484"/>
                    </a:cubicBezTo>
                    <a:lnTo>
                      <a:pt x="123270" y="2330484"/>
                    </a:lnTo>
                    <a:cubicBezTo>
                      <a:pt x="54787" y="2330484"/>
                      <a:pt x="0" y="2273294"/>
                      <a:pt x="0" y="2187509"/>
                    </a:cubicBezTo>
                    <a:lnTo>
                      <a:pt x="0" y="1000821"/>
                    </a:lnTo>
                    <a:lnTo>
                      <a:pt x="13697" y="972226"/>
                    </a:lnTo>
                    <a:lnTo>
                      <a:pt x="917680" y="42892"/>
                    </a:lnTo>
                    <a:cubicBezTo>
                      <a:pt x="972467" y="-14297"/>
                      <a:pt x="1054647" y="-14297"/>
                      <a:pt x="1109434" y="42892"/>
                    </a:cubicBezTo>
                    <a:lnTo>
                      <a:pt x="2013417" y="972226"/>
                    </a:lnTo>
                    <a:lnTo>
                      <a:pt x="2013417" y="1000821"/>
                    </a:lnTo>
                    <a:close/>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sp>
            <p:nvSpPr>
              <p:cNvPr id="39" name="Freeform 95">
                <a:extLst>
                  <a:ext uri="{FF2B5EF4-FFF2-40B4-BE49-F238E27FC236}">
                    <a16:creationId xmlns="" xmlns:a16="http://schemas.microsoft.com/office/drawing/2014/main" id="{EE119C36-9F2E-F503-0D0A-B4D455C1AC38}"/>
                  </a:ext>
                </a:extLst>
              </p:cNvPr>
              <p:cNvSpPr/>
              <p:nvPr/>
            </p:nvSpPr>
            <p:spPr>
              <a:xfrm>
                <a:off x="10838741" y="9167417"/>
                <a:ext cx="643745" cy="772062"/>
              </a:xfrm>
              <a:custGeom>
                <a:avLst/>
                <a:gdLst>
                  <a:gd name="connsiteX0" fmla="*/ 0 w 643745"/>
                  <a:gd name="connsiteY0" fmla="*/ 772062 h 772062"/>
                  <a:gd name="connsiteX1" fmla="*/ 0 w 643745"/>
                  <a:gd name="connsiteY1" fmla="*/ 0 h 772062"/>
                  <a:gd name="connsiteX2" fmla="*/ 643745 w 643745"/>
                  <a:gd name="connsiteY2" fmla="*/ 0 h 772062"/>
                  <a:gd name="connsiteX3" fmla="*/ 643745 w 643745"/>
                  <a:gd name="connsiteY3" fmla="*/ 772062 h 772062"/>
                </a:gdLst>
                <a:ahLst/>
                <a:cxnLst>
                  <a:cxn ang="0">
                    <a:pos x="connsiteX0" y="connsiteY0"/>
                  </a:cxn>
                  <a:cxn ang="0">
                    <a:pos x="connsiteX1" y="connsiteY1"/>
                  </a:cxn>
                  <a:cxn ang="0">
                    <a:pos x="connsiteX2" y="connsiteY2"/>
                  </a:cxn>
                  <a:cxn ang="0">
                    <a:pos x="connsiteX3" y="connsiteY3"/>
                  </a:cxn>
                </a:cxnLst>
                <a:rect l="l" t="t" r="r" b="b"/>
                <a:pathLst>
                  <a:path w="643745" h="772062">
                    <a:moveTo>
                      <a:pt x="0" y="772062"/>
                    </a:moveTo>
                    <a:lnTo>
                      <a:pt x="0" y="0"/>
                    </a:lnTo>
                    <a:lnTo>
                      <a:pt x="643745" y="0"/>
                    </a:lnTo>
                    <a:lnTo>
                      <a:pt x="643745" y="772062"/>
                    </a:lnTo>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grpSp>
      </p:grpSp>
      <p:sp>
        <p:nvSpPr>
          <p:cNvPr id="15" name="Rectangle 14">
            <a:extLst>
              <a:ext uri="{FF2B5EF4-FFF2-40B4-BE49-F238E27FC236}">
                <a16:creationId xmlns="" xmlns:a16="http://schemas.microsoft.com/office/drawing/2014/main" id="{B1F85B58-FC64-5F3F-4426-F504499CD7C5}"/>
              </a:ext>
            </a:extLst>
          </p:cNvPr>
          <p:cNvSpPr/>
          <p:nvPr userDrawn="1"/>
        </p:nvSpPr>
        <p:spPr>
          <a:xfrm>
            <a:off x="0" y="2361"/>
            <a:ext cx="12204841" cy="6858000"/>
          </a:xfrm>
          <a:prstGeom prst="rect">
            <a:avLst/>
          </a:prstGeom>
          <a:solidFill>
            <a:schemeClr val="tx1">
              <a:alpha val="6979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kern="0" dirty="0">
              <a:solidFill>
                <a:prstClr val="white"/>
              </a:solidFill>
              <a:latin typeface="Public Sans" pitchFamily="2" charset="77"/>
            </a:endParaRPr>
          </a:p>
        </p:txBody>
      </p:sp>
      <p:sp>
        <p:nvSpPr>
          <p:cNvPr id="93" name="Rectangle 92">
            <a:extLst>
              <a:ext uri="{FF2B5EF4-FFF2-40B4-BE49-F238E27FC236}">
                <a16:creationId xmlns="" xmlns:a16="http://schemas.microsoft.com/office/drawing/2014/main" id="{FD9BC0B9-1962-E466-7A9F-5ACFA93C1315}"/>
              </a:ext>
            </a:extLst>
          </p:cNvPr>
          <p:cNvSpPr/>
          <p:nvPr userDrawn="1"/>
        </p:nvSpPr>
        <p:spPr>
          <a:xfrm>
            <a:off x="461787" y="904536"/>
            <a:ext cx="11268426" cy="516011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kern="0" dirty="0">
                <a:solidFill>
                  <a:prstClr val="white"/>
                </a:solidFill>
                <a:latin typeface="Public Sans" pitchFamily="2" charset="77"/>
              </a:rPr>
              <a:t>v</a:t>
            </a:r>
          </a:p>
        </p:txBody>
      </p:sp>
      <p:cxnSp>
        <p:nvCxnSpPr>
          <p:cNvPr id="80" name="Straight Connector 79">
            <a:extLst>
              <a:ext uri="{FF2B5EF4-FFF2-40B4-BE49-F238E27FC236}">
                <a16:creationId xmlns="" xmlns:a16="http://schemas.microsoft.com/office/drawing/2014/main" id="{FB289CBE-4003-CB00-AA49-6A2CE942DFE1}"/>
              </a:ext>
            </a:extLst>
          </p:cNvPr>
          <p:cNvCxnSpPr>
            <a:cxnSpLocks/>
          </p:cNvCxnSpPr>
          <p:nvPr userDrawn="1"/>
        </p:nvCxnSpPr>
        <p:spPr>
          <a:xfrm>
            <a:off x="461786" y="6064655"/>
            <a:ext cx="112571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Round Same-side Corner of Rectangle 83">
            <a:extLst>
              <a:ext uri="{FF2B5EF4-FFF2-40B4-BE49-F238E27FC236}">
                <a16:creationId xmlns="" xmlns:a16="http://schemas.microsoft.com/office/drawing/2014/main" id="{28CA9E65-A629-1E4F-4D53-4043EB1E3705}"/>
              </a:ext>
            </a:extLst>
          </p:cNvPr>
          <p:cNvSpPr/>
          <p:nvPr userDrawn="1"/>
        </p:nvSpPr>
        <p:spPr>
          <a:xfrm rot="10800000">
            <a:off x="461787" y="5896438"/>
            <a:ext cx="11268426" cy="610062"/>
          </a:xfrm>
          <a:prstGeom prst="round2Same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245424"/>
            <a:endParaRPr lang="en-GB" sz="1273" b="1" kern="0">
              <a:solidFill>
                <a:prstClr val="black"/>
              </a:solidFill>
              <a:latin typeface="Public Sans" pitchFamily="2" charset="77"/>
            </a:endParaRPr>
          </a:p>
        </p:txBody>
      </p:sp>
      <p:pic>
        <p:nvPicPr>
          <p:cNvPr id="2" name="Graphic 1">
            <a:extLst>
              <a:ext uri="{FF2B5EF4-FFF2-40B4-BE49-F238E27FC236}">
                <a16:creationId xmlns="" xmlns:a16="http://schemas.microsoft.com/office/drawing/2014/main" id="{B3F38143-3731-4ADB-A3DA-689688CF0F67}"/>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0843373" y="6109844"/>
            <a:ext cx="464925" cy="278896"/>
          </a:xfrm>
          <a:prstGeom prst="rect">
            <a:avLst/>
          </a:prstGeom>
        </p:spPr>
      </p:pic>
      <p:pic>
        <p:nvPicPr>
          <p:cNvPr id="3" name="Graphic 2">
            <a:extLst>
              <a:ext uri="{FF2B5EF4-FFF2-40B4-BE49-F238E27FC236}">
                <a16:creationId xmlns="" xmlns:a16="http://schemas.microsoft.com/office/drawing/2014/main" id="{91087B86-A06D-B63C-0853-6FEE6D501DD4}"/>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0800000">
            <a:off x="10118783" y="6114812"/>
            <a:ext cx="464925" cy="278896"/>
          </a:xfrm>
          <a:prstGeom prst="rect">
            <a:avLst/>
          </a:prstGeom>
        </p:spPr>
      </p:pic>
      <p:pic>
        <p:nvPicPr>
          <p:cNvPr id="4" name="Graphic 3">
            <a:extLst>
              <a:ext uri="{FF2B5EF4-FFF2-40B4-BE49-F238E27FC236}">
                <a16:creationId xmlns="" xmlns:a16="http://schemas.microsoft.com/office/drawing/2014/main" id="{56CA26C9-56C2-1AFE-B694-F51CB7A296D5}"/>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2700000">
            <a:off x="808050" y="6032021"/>
            <a:ext cx="325512" cy="434108"/>
          </a:xfrm>
          <a:prstGeom prst="rect">
            <a:avLst/>
          </a:prstGeom>
        </p:spPr>
      </p:pic>
      <p:cxnSp>
        <p:nvCxnSpPr>
          <p:cNvPr id="5" name="Straight Connector 4">
            <a:extLst>
              <a:ext uri="{FF2B5EF4-FFF2-40B4-BE49-F238E27FC236}">
                <a16:creationId xmlns="" xmlns:a16="http://schemas.microsoft.com/office/drawing/2014/main" id="{7C767F9D-882C-30A0-B117-E210356156B8}"/>
              </a:ext>
            </a:extLst>
          </p:cNvPr>
          <p:cNvCxnSpPr>
            <a:cxnSpLocks/>
          </p:cNvCxnSpPr>
          <p:nvPr userDrawn="1"/>
        </p:nvCxnSpPr>
        <p:spPr>
          <a:xfrm>
            <a:off x="461787" y="6005773"/>
            <a:ext cx="1126842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space réservé du texte 10">
            <a:extLst>
              <a:ext uri="{FF2B5EF4-FFF2-40B4-BE49-F238E27FC236}">
                <a16:creationId xmlns="" xmlns:a16="http://schemas.microsoft.com/office/drawing/2014/main" id="{A6946170-55AB-4F85-14B8-BE69B3A7C0D9}"/>
              </a:ext>
            </a:extLst>
          </p:cNvPr>
          <p:cNvSpPr>
            <a:spLocks noGrp="1"/>
          </p:cNvSpPr>
          <p:nvPr>
            <p:ph type="body" sz="quarter" idx="27" hasCustomPrompt="1"/>
          </p:nvPr>
        </p:nvSpPr>
        <p:spPr>
          <a:xfrm>
            <a:off x="821794" y="1665615"/>
            <a:ext cx="8832517" cy="449063"/>
          </a:xfrm>
        </p:spPr>
        <p:txBody>
          <a:bodyPr anchor="t" anchorCtr="0">
            <a:noAutofit/>
          </a:bodyPr>
          <a:lstStyle>
            <a:lvl1pPr marL="0" indent="0">
              <a:lnSpc>
                <a:spcPct val="100000"/>
              </a:lnSpc>
              <a:spcBef>
                <a:spcPts val="0"/>
              </a:spcBef>
              <a:buNone/>
              <a:defRPr sz="1228" b="0" i="0">
                <a:latin typeface="Public Sans" pitchFamily="2" charset="77"/>
              </a:defRPr>
            </a:lvl1pPr>
            <a:lvl2pPr marL="342809" indent="0">
              <a:buNone/>
              <a:defRPr/>
            </a:lvl2pPr>
            <a:lvl3pPr marL="685618" indent="0">
              <a:buNone/>
              <a:defRPr/>
            </a:lvl3pPr>
            <a:lvl4pPr marL="1028426" indent="0">
              <a:buNone/>
              <a:defRPr/>
            </a:lvl4pPr>
            <a:lvl5pPr marL="1371235" indent="0">
              <a:buNone/>
              <a:defRPr/>
            </a:lvl5pPr>
          </a:lstStyle>
          <a:p>
            <a:pPr lvl="0"/>
            <a:r>
              <a:rPr lang="fr-FR"/>
              <a:t>Insert </a:t>
            </a:r>
            <a:r>
              <a:rPr lang="fr-FR" err="1"/>
              <a:t>text</a:t>
            </a:r>
            <a:r>
              <a:rPr lang="fr-FR"/>
              <a:t> </a:t>
            </a:r>
            <a:r>
              <a:rPr lang="fr-FR" err="1"/>
              <a:t>which</a:t>
            </a:r>
            <a:r>
              <a:rPr lang="fr-FR"/>
              <a:t> can </a:t>
            </a:r>
            <a:r>
              <a:rPr lang="fr-FR" err="1"/>
              <a:t>be</a:t>
            </a:r>
            <a:r>
              <a:rPr lang="fr-FR"/>
              <a:t> over</a:t>
            </a:r>
            <a:br>
              <a:rPr lang="fr-FR"/>
            </a:br>
            <a:r>
              <a:rPr lang="fr-FR" err="1"/>
              <a:t>two</a:t>
            </a:r>
            <a:r>
              <a:rPr lang="fr-FR"/>
              <a:t> </a:t>
            </a:r>
            <a:r>
              <a:rPr lang="fr-FR" err="1"/>
              <a:t>lines</a:t>
            </a:r>
            <a:r>
              <a:rPr lang="fr-FR"/>
              <a:t> </a:t>
            </a:r>
          </a:p>
        </p:txBody>
      </p:sp>
      <p:cxnSp>
        <p:nvCxnSpPr>
          <p:cNvPr id="7" name="Straight Connector 6">
            <a:extLst>
              <a:ext uri="{FF2B5EF4-FFF2-40B4-BE49-F238E27FC236}">
                <a16:creationId xmlns="" xmlns:a16="http://schemas.microsoft.com/office/drawing/2014/main" id="{5E920358-E27E-9407-D759-49AAE3816AF8}"/>
              </a:ext>
            </a:extLst>
          </p:cNvPr>
          <p:cNvCxnSpPr>
            <a:cxnSpLocks/>
          </p:cNvCxnSpPr>
          <p:nvPr userDrawn="1"/>
        </p:nvCxnSpPr>
        <p:spPr>
          <a:xfrm>
            <a:off x="461787" y="1167353"/>
            <a:ext cx="1126842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 xmlns:a16="http://schemas.microsoft.com/office/drawing/2014/main" id="{BED88EB9-E761-4898-43F5-4138B94F03E6}"/>
              </a:ext>
            </a:extLst>
          </p:cNvPr>
          <p:cNvGrpSpPr/>
          <p:nvPr userDrawn="1"/>
        </p:nvGrpSpPr>
        <p:grpSpPr>
          <a:xfrm>
            <a:off x="462805" y="345374"/>
            <a:ext cx="11268426" cy="818529"/>
            <a:chOff x="-566030" y="6143537"/>
            <a:chExt cx="18581165" cy="1800006"/>
          </a:xfrm>
        </p:grpSpPr>
        <p:sp>
          <p:nvSpPr>
            <p:cNvPr id="9" name="Round Same-side Corner of Rectangle 8">
              <a:extLst>
                <a:ext uri="{FF2B5EF4-FFF2-40B4-BE49-F238E27FC236}">
                  <a16:creationId xmlns="" xmlns:a16="http://schemas.microsoft.com/office/drawing/2014/main" id="{00AA2A45-FD92-7604-8C24-AA9DC3593521}"/>
                </a:ext>
              </a:extLst>
            </p:cNvPr>
            <p:cNvSpPr/>
            <p:nvPr userDrawn="1"/>
          </p:nvSpPr>
          <p:spPr>
            <a:xfrm>
              <a:off x="-566030" y="6143543"/>
              <a:ext cx="18581165" cy="1800000"/>
            </a:xfrm>
            <a:prstGeom prst="round2SameRect">
              <a:avLst>
                <a:gd name="adj1" fmla="val 9619"/>
                <a:gd name="adj2" fmla="val 0"/>
              </a:avLst>
            </a:prstGeom>
            <a:solidFill>
              <a:srgbClr val="FDE4D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245424"/>
              <a:endParaRPr lang="en-GB" sz="1273" b="1" kern="0" dirty="0">
                <a:solidFill>
                  <a:prstClr val="black"/>
                </a:solidFill>
                <a:latin typeface="Public Sans" pitchFamily="2" charset="77"/>
              </a:endParaRPr>
            </a:p>
          </p:txBody>
        </p:sp>
        <p:sp>
          <p:nvSpPr>
            <p:cNvPr id="11" name="Round Single Corner of Rectangle 10">
              <a:extLst>
                <a:ext uri="{FF2B5EF4-FFF2-40B4-BE49-F238E27FC236}">
                  <a16:creationId xmlns="" xmlns:a16="http://schemas.microsoft.com/office/drawing/2014/main" id="{24E751E3-D1B1-D6FE-283A-EC6AC0E2D954}"/>
                </a:ext>
              </a:extLst>
            </p:cNvPr>
            <p:cNvSpPr/>
            <p:nvPr userDrawn="1"/>
          </p:nvSpPr>
          <p:spPr>
            <a:xfrm>
              <a:off x="16215135" y="6143537"/>
              <a:ext cx="1800000" cy="1800000"/>
            </a:xfrm>
            <a:prstGeom prst="round1Rect">
              <a:avLst>
                <a:gd name="adj" fmla="val 10333"/>
              </a:avLst>
            </a:prstGeom>
            <a:solidFill>
              <a:srgbClr val="FFC1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245424"/>
              <a:endParaRPr lang="en-GB" sz="1273" b="1" kern="0" dirty="0">
                <a:solidFill>
                  <a:prstClr val="black"/>
                </a:solidFill>
                <a:latin typeface="Public Sans" pitchFamily="2" charset="77"/>
              </a:endParaRPr>
            </a:p>
          </p:txBody>
        </p:sp>
      </p:grpSp>
      <p:sp>
        <p:nvSpPr>
          <p:cNvPr id="12" name="Espace réservé du texte 10">
            <a:extLst>
              <a:ext uri="{FF2B5EF4-FFF2-40B4-BE49-F238E27FC236}">
                <a16:creationId xmlns="" xmlns:a16="http://schemas.microsoft.com/office/drawing/2014/main" id="{03DCB93C-64EB-F2DA-A06F-3A01B66B4B5E}"/>
              </a:ext>
            </a:extLst>
          </p:cNvPr>
          <p:cNvSpPr>
            <a:spLocks noGrp="1"/>
          </p:cNvSpPr>
          <p:nvPr>
            <p:ph type="body" sz="quarter" idx="25" hasCustomPrompt="1"/>
          </p:nvPr>
        </p:nvSpPr>
        <p:spPr>
          <a:xfrm>
            <a:off x="821795" y="348827"/>
            <a:ext cx="9816554" cy="818526"/>
          </a:xfrm>
        </p:spPr>
        <p:txBody>
          <a:bodyPr rIns="251999" anchor="ctr" anchorCtr="0">
            <a:noAutofit/>
          </a:bodyPr>
          <a:lstStyle>
            <a:lvl1pPr marL="0" indent="0">
              <a:lnSpc>
                <a:spcPct val="100000"/>
              </a:lnSpc>
              <a:spcBef>
                <a:spcPts val="0"/>
              </a:spcBef>
              <a:buNone/>
              <a:defRPr sz="1819" b="1" i="0">
                <a:latin typeface="Public Sans" pitchFamily="2" charset="77"/>
              </a:defRPr>
            </a:lvl1pPr>
            <a:lvl2pPr marL="342809" indent="0">
              <a:buNone/>
              <a:defRPr/>
            </a:lvl2pPr>
            <a:lvl3pPr marL="685618" indent="0">
              <a:buNone/>
              <a:defRPr/>
            </a:lvl3pPr>
            <a:lvl4pPr marL="1028426" indent="0">
              <a:buNone/>
              <a:defRPr/>
            </a:lvl4pPr>
            <a:lvl5pPr marL="1371235" indent="0">
              <a:buNone/>
              <a:defRPr/>
            </a:lvl5pPr>
          </a:lstStyle>
          <a:p>
            <a:pPr lvl="0"/>
            <a:r>
              <a:rPr lang="fr-FR" dirty="0"/>
              <a:t>Insert </a:t>
            </a:r>
            <a:r>
              <a:rPr lang="fr-FR" dirty="0" err="1"/>
              <a:t>text</a:t>
            </a:r>
            <a:r>
              <a:rPr lang="fr-FR" dirty="0"/>
              <a:t> </a:t>
            </a:r>
            <a:r>
              <a:rPr lang="fr-FR" dirty="0" err="1"/>
              <a:t>which</a:t>
            </a:r>
            <a:r>
              <a:rPr lang="fr-FR" dirty="0"/>
              <a:t> can </a:t>
            </a:r>
            <a:r>
              <a:rPr lang="fr-FR" dirty="0" err="1"/>
              <a:t>be</a:t>
            </a:r>
            <a:r>
              <a:rPr lang="fr-FR" dirty="0"/>
              <a:t> over </a:t>
            </a:r>
            <a:r>
              <a:rPr lang="fr-FR" dirty="0" err="1"/>
              <a:t>two</a:t>
            </a:r>
            <a:r>
              <a:rPr lang="fr-FR" dirty="0"/>
              <a:t> </a:t>
            </a:r>
            <a:r>
              <a:rPr lang="fr-FR" dirty="0" err="1"/>
              <a:t>lines</a:t>
            </a:r>
            <a:r>
              <a:rPr lang="fr-FR" dirty="0"/>
              <a:t> ipsum </a:t>
            </a:r>
            <a:r>
              <a:rPr lang="fr-FR" dirty="0" err="1"/>
              <a:t>dolor</a:t>
            </a:r>
            <a:r>
              <a:rPr lang="fr-FR" dirty="0"/>
              <a:t> </a:t>
            </a:r>
            <a:r>
              <a:rPr lang="fr-FR" dirty="0" err="1"/>
              <a:t>sit</a:t>
            </a:r>
            <a:r>
              <a:rPr lang="fr-FR" dirty="0"/>
              <a:t> </a:t>
            </a:r>
            <a:r>
              <a:rPr lang="fr-FR" dirty="0" err="1"/>
              <a:t>amet</a:t>
            </a:r>
            <a:r>
              <a:rPr lang="fr-FR" dirty="0"/>
              <a:t>, </a:t>
            </a:r>
            <a:r>
              <a:rPr lang="fr-FR" dirty="0" err="1"/>
              <a:t>consectetur</a:t>
            </a:r>
            <a:r>
              <a:rPr lang="fr-FR" dirty="0"/>
              <a:t> </a:t>
            </a:r>
            <a:r>
              <a:rPr lang="fr-FR" dirty="0" err="1"/>
              <a:t>adipiscing</a:t>
            </a:r>
            <a:r>
              <a:rPr lang="fr-FR" dirty="0"/>
              <a:t> </a:t>
            </a:r>
            <a:r>
              <a:rPr lang="fr-FR" dirty="0" err="1"/>
              <a:t>eli</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consectetur</a:t>
            </a:r>
            <a:endParaRPr lang="fr-FR" dirty="0"/>
          </a:p>
        </p:txBody>
      </p:sp>
    </p:spTree>
    <p:extLst>
      <p:ext uri="{BB962C8B-B14F-4D97-AF65-F5344CB8AC3E}">
        <p14:creationId xmlns:p14="http://schemas.microsoft.com/office/powerpoint/2010/main" val="26998055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Section1_NoSubtitle">
    <p:bg>
      <p:bgPr>
        <a:solidFill>
          <a:schemeClr val="accent5">
            <a:hueOff val="-1285714"/>
            <a:satOff val="-87500"/>
            <a:lumOff val="3137"/>
          </a:schemeClr>
        </a:solidFill>
        <a:effectLst/>
      </p:bgPr>
    </p:bg>
    <p:spTree>
      <p:nvGrpSpPr>
        <p:cNvPr id="1" name=""/>
        <p:cNvGrpSpPr/>
        <p:nvPr/>
      </p:nvGrpSpPr>
      <p:grpSpPr>
        <a:xfrm>
          <a:off x="0" y="0"/>
          <a:ext cx="0" cy="0"/>
          <a:chOff x="0" y="0"/>
          <a:chExt cx="0" cy="0"/>
        </a:xfrm>
      </p:grpSpPr>
      <p:sp>
        <p:nvSpPr>
          <p:cNvPr id="161" name="object 3"/>
          <p:cNvSpPr/>
          <p:nvPr/>
        </p:nvSpPr>
        <p:spPr>
          <a:xfrm>
            <a:off x="-1" y="1227365"/>
            <a:ext cx="12191999" cy="5107511"/>
          </a:xfrm>
          <a:prstGeom prst="rect">
            <a:avLst/>
          </a:prstGeom>
          <a:solidFill>
            <a:srgbClr val="FDE4D3">
              <a:alpha val="19702"/>
            </a:srgbClr>
          </a:solidFill>
          <a:ln w="12700">
            <a:miter lim="400000"/>
          </a:ln>
        </p:spPr>
        <p:txBody>
          <a:bodyPr lIns="20790" rIns="20790"/>
          <a:lstStyle/>
          <a:p>
            <a:endParaRPr kern="0">
              <a:solidFill>
                <a:sysClr val="windowText" lastClr="000000"/>
              </a:solidFill>
            </a:endParaRPr>
          </a:p>
        </p:txBody>
      </p:sp>
      <p:sp>
        <p:nvSpPr>
          <p:cNvPr id="162" name="Straight Connector 71"/>
          <p:cNvSpPr/>
          <p:nvPr/>
        </p:nvSpPr>
        <p:spPr>
          <a:xfrm>
            <a:off x="2" y="1225502"/>
            <a:ext cx="12191997" cy="0"/>
          </a:xfrm>
          <a:prstGeom prst="line">
            <a:avLst/>
          </a:prstGeom>
          <a:ln w="114300">
            <a:solidFill>
              <a:srgbClr val="000000"/>
            </a:solidFill>
            <a:miter/>
          </a:ln>
        </p:spPr>
        <p:txBody>
          <a:bodyPr lIns="20790" rIns="20790"/>
          <a:lstStyle/>
          <a:p>
            <a:endParaRPr kern="0">
              <a:solidFill>
                <a:sysClr val="windowText" lastClr="000000"/>
              </a:solidFill>
            </a:endParaRPr>
          </a:p>
        </p:txBody>
      </p:sp>
      <p:pic>
        <p:nvPicPr>
          <p:cNvPr id="165" name="Image 15" descr="Image 15"/>
          <p:cNvPicPr>
            <a:picLocks noChangeAspect="1"/>
          </p:cNvPicPr>
          <p:nvPr/>
        </p:nvPicPr>
        <p:blipFill>
          <a:blip r:embed="rId2" cstate="print"/>
          <a:stretch>
            <a:fillRect/>
          </a:stretch>
        </p:blipFill>
        <p:spPr>
          <a:xfrm>
            <a:off x="10724681" y="210510"/>
            <a:ext cx="1168645" cy="232134"/>
          </a:xfrm>
          <a:prstGeom prst="rect">
            <a:avLst/>
          </a:prstGeom>
          <a:ln w="12700">
            <a:miter lim="400000"/>
          </a:ln>
        </p:spPr>
      </p:pic>
      <p:sp>
        <p:nvSpPr>
          <p:cNvPr id="182" name="Insert title on one or two lines"/>
          <p:cNvSpPr txBox="1">
            <a:spLocks noGrp="1"/>
          </p:cNvSpPr>
          <p:nvPr>
            <p:ph type="title" hasCustomPrompt="1"/>
          </p:nvPr>
        </p:nvSpPr>
        <p:spPr>
          <a:xfrm>
            <a:off x="597750" y="364468"/>
            <a:ext cx="10130903" cy="553998"/>
          </a:xfrm>
          <a:prstGeom prst="rect">
            <a:avLst/>
          </a:prstGeom>
        </p:spPr>
        <p:txBody>
          <a:bodyPr/>
          <a:lstStyle>
            <a:lvl1pPr>
              <a:defRPr>
                <a:latin typeface="Public Sans Bold"/>
                <a:ea typeface="Public Sans Bold"/>
                <a:cs typeface="Public Sans Bold"/>
                <a:sym typeface="Public Sans Bold"/>
              </a:defRPr>
            </a:lvl1pPr>
          </a:lstStyle>
          <a:p>
            <a:r>
              <a:t>Insert title on one or two lines </a:t>
            </a:r>
          </a:p>
        </p:txBody>
      </p:sp>
      <p:sp>
        <p:nvSpPr>
          <p:cNvPr id="183" name="Body Level One…"/>
          <p:cNvSpPr txBox="1">
            <a:spLocks noGrp="1"/>
          </p:cNvSpPr>
          <p:nvPr>
            <p:ph type="body" sz="quarter" idx="1" hasCustomPrompt="1"/>
          </p:nvPr>
        </p:nvSpPr>
        <p:spPr>
          <a:xfrm>
            <a:off x="600468" y="1582970"/>
            <a:ext cx="5092701" cy="2435465"/>
          </a:xfrm>
          <a:prstGeom prst="rect">
            <a:avLst/>
          </a:prstGeom>
        </p:spPr>
        <p:txBody>
          <a:bodyPr>
            <a:normAutofit/>
          </a:bodyPr>
          <a:lstStyle>
            <a:lvl1pPr marL="128553" indent="-128553">
              <a:lnSpc>
                <a:spcPct val="100000"/>
              </a:lnSpc>
              <a:defRPr sz="1000">
                <a:latin typeface="Public Sans Light"/>
                <a:ea typeface="Public Sans Light"/>
                <a:cs typeface="Public Sans Light"/>
                <a:sym typeface="Public Sans Light"/>
              </a:defRPr>
            </a:lvl1pPr>
            <a:lvl2pPr marL="541277" indent="-198468">
              <a:lnSpc>
                <a:spcPct val="100000"/>
              </a:lnSpc>
              <a:defRPr sz="1000">
                <a:latin typeface="Public Sans Light"/>
                <a:ea typeface="Public Sans Light"/>
                <a:cs typeface="Public Sans Light"/>
                <a:sym typeface="Public Sans Light"/>
              </a:defRPr>
            </a:lvl2pPr>
            <a:lvl3pPr marL="884085" indent="-198468">
              <a:lnSpc>
                <a:spcPct val="100000"/>
              </a:lnSpc>
              <a:defRPr sz="1000">
                <a:latin typeface="Public Sans Light"/>
                <a:ea typeface="Public Sans Light"/>
                <a:cs typeface="Public Sans Light"/>
                <a:sym typeface="Public Sans Light"/>
              </a:defRPr>
            </a:lvl3pPr>
            <a:lvl4pPr marL="1226894" indent="-198468">
              <a:lnSpc>
                <a:spcPct val="100000"/>
              </a:lnSpc>
              <a:defRPr sz="1000">
                <a:latin typeface="Public Sans Light"/>
                <a:ea typeface="Public Sans Light"/>
                <a:cs typeface="Public Sans Light"/>
                <a:sym typeface="Public Sans Light"/>
              </a:defRPr>
            </a:lvl4pPr>
            <a:lvl5pPr marL="1569703" indent="-198468">
              <a:lnSpc>
                <a:spcPct val="100000"/>
              </a:lnSpc>
              <a:defRPr sz="1000">
                <a:latin typeface="Public Sans Light"/>
                <a:ea typeface="Public Sans Light"/>
                <a:cs typeface="Public Sans Light"/>
                <a:sym typeface="Public Sans Light"/>
              </a:defRPr>
            </a:lvl5pPr>
          </a:lstStyle>
          <a:p>
            <a:r>
              <a:t>Text</a:t>
            </a:r>
          </a:p>
          <a:p>
            <a:pPr lvl="1"/>
            <a:endParaRPr/>
          </a:p>
          <a:p>
            <a:pPr lvl="2"/>
            <a:endParaRPr/>
          </a:p>
          <a:p>
            <a:pPr lvl="3"/>
            <a:endParaRPr/>
          </a:p>
          <a:p>
            <a:pPr lvl="4"/>
            <a:endParaRPr/>
          </a:p>
        </p:txBody>
      </p:sp>
      <p:sp>
        <p:nvSpPr>
          <p:cNvPr id="6" name="Slide Number Placeholder 8">
            <a:extLst>
              <a:ext uri="{FF2B5EF4-FFF2-40B4-BE49-F238E27FC236}">
                <a16:creationId xmlns="" xmlns:a16="http://schemas.microsoft.com/office/drawing/2014/main" id="{2719BE25-52B4-6829-13CA-934BC6DBE490}"/>
              </a:ext>
            </a:extLst>
          </p:cNvPr>
          <p:cNvSpPr txBox="1">
            <a:spLocks/>
          </p:cNvSpPr>
          <p:nvPr userDrawn="1"/>
        </p:nvSpPr>
        <p:spPr>
          <a:xfrm>
            <a:off x="11594250" y="5864795"/>
            <a:ext cx="299075" cy="365125"/>
          </a:xfrm>
          <a:prstGeom prst="rect">
            <a:avLst/>
          </a:prstGeom>
        </p:spPr>
        <p:txBody>
          <a:bodyPr vert="horz" lIns="41581" tIns="20791" rIns="41581" bIns="20791" rtlCol="0" anchor="ctr"/>
          <a:lstStyle>
            <a:defPPr>
              <a:defRPr kern="0"/>
            </a:defPPr>
            <a:lvl1pPr algn="r">
              <a:defRPr sz="1400" b="1" i="0">
                <a:solidFill>
                  <a:schemeClr val="tx1"/>
                </a:solidFill>
                <a:latin typeface="Public Sans ExtraBold" pitchFamily="2" charset="77"/>
              </a:defRPr>
            </a:lvl1pPr>
          </a:lstStyle>
          <a:p>
            <a:fld id="{B6F15528-21DE-4FAA-801E-634DDDAF4B2B}" type="slidenum">
              <a:rPr lang="en-GB" sz="637" kern="0" smtClean="0">
                <a:solidFill>
                  <a:prstClr val="black"/>
                </a:solidFill>
              </a:rPr>
              <a:pPr/>
              <a:t>‹#›</a:t>
            </a:fld>
            <a:endParaRPr lang="en-GB" sz="637" kern="0" dirty="0">
              <a:solidFill>
                <a:prstClr val="black"/>
              </a:solidFill>
            </a:endParaRPr>
          </a:p>
        </p:txBody>
      </p:sp>
      <p:grpSp>
        <p:nvGrpSpPr>
          <p:cNvPr id="7" name="Group 6">
            <a:extLst>
              <a:ext uri="{FF2B5EF4-FFF2-40B4-BE49-F238E27FC236}">
                <a16:creationId xmlns="" xmlns:a16="http://schemas.microsoft.com/office/drawing/2014/main" id="{A67DE48D-37B8-F3CD-AE53-2E5EE78A5694}"/>
              </a:ext>
            </a:extLst>
          </p:cNvPr>
          <p:cNvGrpSpPr/>
          <p:nvPr userDrawn="1"/>
        </p:nvGrpSpPr>
        <p:grpSpPr>
          <a:xfrm>
            <a:off x="0" y="6266855"/>
            <a:ext cx="12191999" cy="619938"/>
            <a:chOff x="0" y="13781272"/>
            <a:chExt cx="20104098" cy="1363289"/>
          </a:xfrm>
        </p:grpSpPr>
        <p:sp>
          <p:nvSpPr>
            <p:cNvPr id="8" name="Rectangle 3">
              <a:extLst>
                <a:ext uri="{FF2B5EF4-FFF2-40B4-BE49-F238E27FC236}">
                  <a16:creationId xmlns="" xmlns:a16="http://schemas.microsoft.com/office/drawing/2014/main" id="{C776B340-B0FF-595E-117E-A87119D84AE8}"/>
                </a:ext>
              </a:extLst>
            </p:cNvPr>
            <p:cNvSpPr/>
            <p:nvPr userDrawn="1"/>
          </p:nvSpPr>
          <p:spPr>
            <a:xfrm rot="5400000">
              <a:off x="9462709" y="4447996"/>
              <a:ext cx="1178679" cy="20104098"/>
            </a:xfrm>
            <a:prstGeom prst="rect">
              <a:avLst/>
            </a:prstGeom>
            <a:solidFill>
              <a:srgbClr val="001660"/>
            </a:solidFill>
            <a:ln w="12700">
              <a:miter lim="400000"/>
            </a:ln>
          </p:spPr>
          <p:txBody>
            <a:bodyPr lIns="45719" rIns="45719" anchor="ctr"/>
            <a:lstStyle/>
            <a:p>
              <a:pPr algn="ctr">
                <a:defRPr>
                  <a:solidFill>
                    <a:srgbClr val="4BACC6"/>
                  </a:solidFill>
                </a:defRPr>
              </a:pPr>
              <a:endParaRPr kern="0">
                <a:solidFill>
                  <a:srgbClr val="4BACC6"/>
                </a:solidFill>
              </a:endParaRPr>
            </a:p>
          </p:txBody>
        </p:sp>
        <p:sp>
          <p:nvSpPr>
            <p:cNvPr id="9" name="Rectangle 4">
              <a:extLst>
                <a:ext uri="{FF2B5EF4-FFF2-40B4-BE49-F238E27FC236}">
                  <a16:creationId xmlns="" xmlns:a16="http://schemas.microsoft.com/office/drawing/2014/main" id="{211B6CB4-0E8B-F3A3-4C02-D453F7952926}"/>
                </a:ext>
              </a:extLst>
            </p:cNvPr>
            <p:cNvSpPr/>
            <p:nvPr userDrawn="1"/>
          </p:nvSpPr>
          <p:spPr>
            <a:xfrm>
              <a:off x="0" y="13781272"/>
              <a:ext cx="2802803" cy="1306331"/>
            </a:xfrm>
            <a:prstGeom prst="rect">
              <a:avLst/>
            </a:prstGeom>
            <a:solidFill>
              <a:srgbClr val="FDE4D3"/>
            </a:solidFill>
            <a:ln w="12700">
              <a:miter lim="400000"/>
            </a:ln>
          </p:spPr>
          <p:txBody>
            <a:bodyPr lIns="45719" rIns="45719" anchor="ctr"/>
            <a:lstStyle/>
            <a:p>
              <a:pPr algn="ctr">
                <a:defRPr>
                  <a:solidFill>
                    <a:srgbClr val="4BACC6"/>
                  </a:solidFill>
                </a:defRPr>
              </a:pPr>
              <a:endParaRPr kern="0">
                <a:solidFill>
                  <a:srgbClr val="4BACC6"/>
                </a:solidFill>
              </a:endParaRPr>
            </a:p>
          </p:txBody>
        </p:sp>
        <p:sp>
          <p:nvSpPr>
            <p:cNvPr id="11" name="TextBox 6">
              <a:extLst>
                <a:ext uri="{FF2B5EF4-FFF2-40B4-BE49-F238E27FC236}">
                  <a16:creationId xmlns="" xmlns:a16="http://schemas.microsoft.com/office/drawing/2014/main" id="{81B6342A-CAC1-E3B9-C717-89CCD5D0E6F9}"/>
                </a:ext>
              </a:extLst>
            </p:cNvPr>
            <p:cNvSpPr txBox="1"/>
            <p:nvPr userDrawn="1"/>
          </p:nvSpPr>
          <p:spPr>
            <a:xfrm>
              <a:off x="755962" y="14342375"/>
              <a:ext cx="2056358" cy="3076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defRPr sz="2000">
                  <a:solidFill>
                    <a:srgbClr val="002060"/>
                  </a:solidFill>
                  <a:latin typeface="Public Sans Regular"/>
                  <a:ea typeface="Public Sans Regular"/>
                  <a:cs typeface="Public Sans Regular"/>
                  <a:sym typeface="Public Sans Regular"/>
                </a:defRPr>
              </a:pPr>
              <a:r>
                <a:rPr lang="el-GR" sz="909" b="1" kern="0" dirty="0">
                  <a:solidFill>
                    <a:srgbClr val="002060"/>
                  </a:solidFill>
                  <a:latin typeface="Public Sans Regular"/>
                  <a:ea typeface="Public Sans Regular"/>
                  <a:cs typeface="Public Sans Regular"/>
                  <a:sym typeface="Public Sans Regular"/>
                </a:rPr>
                <a:t>Επιπτώσεις αντιβιοτικών</a:t>
              </a:r>
              <a:endParaRPr sz="909" b="1" kern="0" dirty="0">
                <a:solidFill>
                  <a:srgbClr val="002060"/>
                </a:solidFill>
                <a:latin typeface="Public Sans Regular"/>
                <a:ea typeface="Public Sans Regular"/>
                <a:cs typeface="Public Sans Regular"/>
                <a:sym typeface="Public Sans Regular"/>
              </a:endParaRPr>
            </a:p>
          </p:txBody>
        </p:sp>
        <p:sp>
          <p:nvSpPr>
            <p:cNvPr id="15" name="TextBox 8">
              <a:extLst>
                <a:ext uri="{FF2B5EF4-FFF2-40B4-BE49-F238E27FC236}">
                  <a16:creationId xmlns="" xmlns:a16="http://schemas.microsoft.com/office/drawing/2014/main" id="{102D0DE1-2FA2-3E81-0995-DB4F092E00C2}"/>
                </a:ext>
              </a:extLst>
            </p:cNvPr>
            <p:cNvSpPr txBox="1"/>
            <p:nvPr userDrawn="1"/>
          </p:nvSpPr>
          <p:spPr>
            <a:xfrm>
              <a:off x="6215292" y="13936256"/>
              <a:ext cx="2570439" cy="11260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2000">
                  <a:solidFill>
                    <a:srgbClr val="4BACC6"/>
                  </a:solidFill>
                  <a:latin typeface="Public Sans Regular"/>
                  <a:ea typeface="Public Sans Regular"/>
                  <a:cs typeface="Public Sans Regular"/>
                  <a:sym typeface="Public Sans Regular"/>
                </a:defRPr>
              </a:pPr>
              <a:r>
                <a:rPr lang="en-US" sz="909" b="1" kern="0" dirty="0">
                  <a:solidFill>
                    <a:srgbClr val="F79646"/>
                  </a:solidFill>
                  <a:latin typeface="Public Sans Regular"/>
                  <a:ea typeface="Public Sans Regular"/>
                  <a:cs typeface="Public Sans Regular"/>
                  <a:sym typeface="Public Sans Regular"/>
                </a:rPr>
                <a:t>ULTRA-LEVURE</a:t>
              </a:r>
              <a:r>
                <a:rPr lang="en-GB" sz="909" kern="0" dirty="0">
                  <a:solidFill>
                    <a:srgbClr val="F79646"/>
                  </a:solidFill>
                  <a:latin typeface="Public Sans Regular"/>
                  <a:ea typeface="Public Sans Regular"/>
                  <a:cs typeface="Public Sans Regular"/>
                  <a:sym typeface="Public Sans Regular"/>
                </a:rPr>
                <a:t>®</a:t>
              </a:r>
              <a:r>
                <a:rPr sz="909" kern="0" dirty="0">
                  <a:solidFill>
                    <a:srgbClr val="F79646"/>
                  </a:solidFill>
                  <a:latin typeface="Public Sans Regular"/>
                  <a:ea typeface="Public Sans Regular"/>
                  <a:cs typeface="Public Sans Regular"/>
                  <a:sym typeface="Public Sans Regular"/>
                </a:rPr>
                <a:t>: </a:t>
              </a:r>
              <a:r>
                <a:rPr lang="el-GR" sz="909" kern="0" dirty="0">
                  <a:solidFill>
                    <a:srgbClr val="F79646"/>
                  </a:solidFill>
                  <a:latin typeface="Public Sans Regular"/>
                  <a:ea typeface="Public Sans Regular"/>
                  <a:cs typeface="Public Sans Regular"/>
                  <a:sym typeface="Public Sans Regular"/>
                </a:rPr>
                <a:t>μοναδικό προβιοτικό στέλεχος ζυμομύκητα</a:t>
              </a:r>
              <a:endParaRPr sz="909" kern="0" dirty="0">
                <a:solidFill>
                  <a:srgbClr val="F79646"/>
                </a:solidFill>
                <a:latin typeface="Public Sans Regular"/>
                <a:ea typeface="Public Sans Regular"/>
                <a:cs typeface="Public Sans Regular"/>
                <a:sym typeface="Public Sans Regular"/>
              </a:endParaRPr>
            </a:p>
          </p:txBody>
        </p:sp>
        <p:sp>
          <p:nvSpPr>
            <p:cNvPr id="17" name="TextBox 14">
              <a:extLst>
                <a:ext uri="{FF2B5EF4-FFF2-40B4-BE49-F238E27FC236}">
                  <a16:creationId xmlns="" xmlns:a16="http://schemas.microsoft.com/office/drawing/2014/main" id="{DF5A72DB-60B4-A28B-E9B1-795EC3ABF543}"/>
                </a:ext>
              </a:extLst>
            </p:cNvPr>
            <p:cNvSpPr txBox="1"/>
            <p:nvPr userDrawn="1"/>
          </p:nvSpPr>
          <p:spPr>
            <a:xfrm>
              <a:off x="3743750" y="14190590"/>
              <a:ext cx="1374370" cy="6153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Προβιοτικά οφέλη</a:t>
              </a:r>
              <a:endParaRPr sz="909" b="1" kern="0" dirty="0">
                <a:solidFill>
                  <a:srgbClr val="F79646"/>
                </a:solidFill>
                <a:latin typeface="Calibri"/>
              </a:endParaRPr>
            </a:p>
          </p:txBody>
        </p:sp>
        <p:sp>
          <p:nvSpPr>
            <p:cNvPr id="19" name="TextBox 15">
              <a:extLst>
                <a:ext uri="{FF2B5EF4-FFF2-40B4-BE49-F238E27FC236}">
                  <a16:creationId xmlns="" xmlns:a16="http://schemas.microsoft.com/office/drawing/2014/main" id="{BEB70FEA-0447-CD37-DEF7-A1B7ECA00031}"/>
                </a:ext>
              </a:extLst>
            </p:cNvPr>
            <p:cNvSpPr txBox="1"/>
            <p:nvPr userDrawn="1"/>
          </p:nvSpPr>
          <p:spPr>
            <a:xfrm>
              <a:off x="9712879" y="14343401"/>
              <a:ext cx="1415970" cy="3076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Περίληψη</a:t>
              </a:r>
              <a:endParaRPr sz="909" b="1" kern="0" dirty="0">
                <a:solidFill>
                  <a:srgbClr val="F79646"/>
                </a:solidFill>
                <a:latin typeface="Calibri"/>
              </a:endParaRPr>
            </a:p>
          </p:txBody>
        </p:sp>
        <p:sp>
          <p:nvSpPr>
            <p:cNvPr id="22" name="TextBox 18">
              <a:extLst>
                <a:ext uri="{FF2B5EF4-FFF2-40B4-BE49-F238E27FC236}">
                  <a16:creationId xmlns="" xmlns:a16="http://schemas.microsoft.com/office/drawing/2014/main" id="{B37C574F-AA07-BDC7-00BE-A7AF2D49D01E}"/>
                </a:ext>
              </a:extLst>
            </p:cNvPr>
            <p:cNvSpPr txBox="1"/>
            <p:nvPr userDrawn="1"/>
          </p:nvSpPr>
          <p:spPr>
            <a:xfrm>
              <a:off x="14757464" y="14342946"/>
              <a:ext cx="1489944" cy="3076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Αναφορές</a:t>
              </a:r>
              <a:endParaRPr sz="909" b="1" kern="0" dirty="0">
                <a:solidFill>
                  <a:srgbClr val="F79646"/>
                </a:solidFill>
                <a:latin typeface="Calibri"/>
              </a:endParaRPr>
            </a:p>
          </p:txBody>
        </p:sp>
        <p:sp>
          <p:nvSpPr>
            <p:cNvPr id="23" name="Straight Connector 19">
              <a:extLst>
                <a:ext uri="{FF2B5EF4-FFF2-40B4-BE49-F238E27FC236}">
                  <a16:creationId xmlns="" xmlns:a16="http://schemas.microsoft.com/office/drawing/2014/main" id="{CD59EE03-ED45-333D-4982-750B7748DA9C}"/>
                </a:ext>
              </a:extLst>
            </p:cNvPr>
            <p:cNvSpPr/>
            <p:nvPr userDrawn="1"/>
          </p:nvSpPr>
          <p:spPr>
            <a:xfrm>
              <a:off x="5399973" y="13906872"/>
              <a:ext cx="0" cy="118129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4" name="Straight Connector 23">
              <a:extLst>
                <a:ext uri="{FF2B5EF4-FFF2-40B4-BE49-F238E27FC236}">
                  <a16:creationId xmlns="" xmlns:a16="http://schemas.microsoft.com/office/drawing/2014/main" id="{38C01D6F-83C2-EB18-6407-4EC773E839D0}"/>
                </a:ext>
              </a:extLst>
            </p:cNvPr>
            <p:cNvSpPr/>
            <p:nvPr userDrawn="1"/>
          </p:nvSpPr>
          <p:spPr>
            <a:xfrm>
              <a:off x="8821909" y="13910049"/>
              <a:ext cx="0" cy="118129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5" name="Straight Connector 24">
              <a:extLst>
                <a:ext uri="{FF2B5EF4-FFF2-40B4-BE49-F238E27FC236}">
                  <a16:creationId xmlns="" xmlns:a16="http://schemas.microsoft.com/office/drawing/2014/main" id="{708C5642-8B1D-12F3-B60F-3FEBA58687C3}"/>
                </a:ext>
              </a:extLst>
            </p:cNvPr>
            <p:cNvSpPr/>
            <p:nvPr userDrawn="1"/>
          </p:nvSpPr>
          <p:spPr>
            <a:xfrm>
              <a:off x="11143080" y="13906872"/>
              <a:ext cx="0" cy="1183908"/>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6" name="Straight Connector 25">
              <a:extLst>
                <a:ext uri="{FF2B5EF4-FFF2-40B4-BE49-F238E27FC236}">
                  <a16:creationId xmlns="" xmlns:a16="http://schemas.microsoft.com/office/drawing/2014/main" id="{2CEBA167-93A8-4407-A538-2EE001BEAE24}"/>
                </a:ext>
              </a:extLst>
            </p:cNvPr>
            <p:cNvSpPr/>
            <p:nvPr userDrawn="1"/>
          </p:nvSpPr>
          <p:spPr>
            <a:xfrm>
              <a:off x="13892167" y="13910048"/>
              <a:ext cx="0" cy="1180732"/>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sp>
          <p:nvSpPr>
            <p:cNvPr id="27" name="TextBox 26">
              <a:extLst>
                <a:ext uri="{FF2B5EF4-FFF2-40B4-BE49-F238E27FC236}">
                  <a16:creationId xmlns="" xmlns:a16="http://schemas.microsoft.com/office/drawing/2014/main" id="{67493B9C-9023-09CC-97CA-A3503A80CEB7}"/>
                </a:ext>
              </a:extLst>
            </p:cNvPr>
            <p:cNvSpPr txBox="1"/>
            <p:nvPr userDrawn="1"/>
          </p:nvSpPr>
          <p:spPr>
            <a:xfrm>
              <a:off x="12153578" y="14344424"/>
              <a:ext cx="1601839" cy="3076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ctr">
                <a:defRPr sz="2000">
                  <a:solidFill>
                    <a:schemeClr val="accent5"/>
                  </a:solidFill>
                  <a:latin typeface="Public Sans Regular"/>
                  <a:ea typeface="Public Sans Regular"/>
                  <a:cs typeface="Public Sans Regular"/>
                  <a:sym typeface="Public Sans Regular"/>
                </a:defRPr>
              </a:lvl1pPr>
            </a:lstStyle>
            <a:p>
              <a:pPr algn="l"/>
              <a:r>
                <a:rPr lang="el-GR" sz="909" b="1" kern="0" dirty="0">
                  <a:solidFill>
                    <a:srgbClr val="F79646"/>
                  </a:solidFill>
                  <a:latin typeface="Calibri"/>
                </a:rPr>
                <a:t>Συχνές ερωτήσεις</a:t>
              </a:r>
              <a:endParaRPr sz="909" b="1" kern="0" dirty="0">
                <a:solidFill>
                  <a:srgbClr val="F79646"/>
                </a:solidFill>
                <a:latin typeface="Calibri"/>
              </a:endParaRPr>
            </a:p>
          </p:txBody>
        </p:sp>
        <p:sp>
          <p:nvSpPr>
            <p:cNvPr id="28" name="Straight Connector 27">
              <a:extLst>
                <a:ext uri="{FF2B5EF4-FFF2-40B4-BE49-F238E27FC236}">
                  <a16:creationId xmlns="" xmlns:a16="http://schemas.microsoft.com/office/drawing/2014/main" id="{EAB62C36-738B-4818-EB36-6748578D5A26}"/>
                </a:ext>
              </a:extLst>
            </p:cNvPr>
            <p:cNvSpPr/>
            <p:nvPr userDrawn="1"/>
          </p:nvSpPr>
          <p:spPr>
            <a:xfrm>
              <a:off x="16377816" y="13910972"/>
              <a:ext cx="0" cy="1203537"/>
            </a:xfrm>
            <a:prstGeom prst="line">
              <a:avLst/>
            </a:prstGeom>
            <a:ln w="15875">
              <a:solidFill>
                <a:schemeClr val="accent5">
                  <a:hueOff val="-1285714"/>
                  <a:satOff val="-87500"/>
                  <a:lumOff val="3137"/>
                </a:schemeClr>
              </a:solidFill>
              <a:miter/>
            </a:ln>
          </p:spPr>
          <p:txBody>
            <a:bodyPr lIns="45719" rIns="45719"/>
            <a:lstStyle/>
            <a:p>
              <a:endParaRPr kern="0">
                <a:solidFill>
                  <a:sysClr val="windowText" lastClr="000000"/>
                </a:solidFill>
              </a:endParaRPr>
            </a:p>
          </p:txBody>
        </p:sp>
        <p:pic>
          <p:nvPicPr>
            <p:cNvPr id="29" name="Graphic 28">
              <a:extLst>
                <a:ext uri="{FF2B5EF4-FFF2-40B4-BE49-F238E27FC236}">
                  <a16:creationId xmlns="" xmlns:a16="http://schemas.microsoft.com/office/drawing/2014/main" id="{7C3853E7-F169-FDBE-4FCE-AABA790C469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7906230" y="14293607"/>
              <a:ext cx="663009" cy="530407"/>
            </a:xfrm>
            <a:prstGeom prst="rect">
              <a:avLst/>
            </a:prstGeom>
          </p:spPr>
        </p:pic>
        <p:pic>
          <p:nvPicPr>
            <p:cNvPr id="30" name="Graphic 29">
              <a:extLst>
                <a:ext uri="{FF2B5EF4-FFF2-40B4-BE49-F238E27FC236}">
                  <a16:creationId xmlns="" xmlns:a16="http://schemas.microsoft.com/office/drawing/2014/main" id="{5C4F7162-D91F-3813-8848-8E4A77EFCA0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0800000">
              <a:off x="16921973" y="14293607"/>
              <a:ext cx="663009" cy="530407"/>
            </a:xfrm>
            <a:prstGeom prst="rect">
              <a:avLst/>
            </a:prstGeom>
          </p:spPr>
        </p:pic>
        <p:sp>
          <p:nvSpPr>
            <p:cNvPr id="31" name="TextBox 30">
              <a:extLst>
                <a:ext uri="{FF2B5EF4-FFF2-40B4-BE49-F238E27FC236}">
                  <a16:creationId xmlns="" xmlns:a16="http://schemas.microsoft.com/office/drawing/2014/main" id="{304F0AD8-08ED-1D45-1635-088185F76768}"/>
                </a:ext>
              </a:extLst>
            </p:cNvPr>
            <p:cNvSpPr txBox="1"/>
            <p:nvPr userDrawn="1"/>
          </p:nvSpPr>
          <p:spPr>
            <a:xfrm>
              <a:off x="297606" y="14018354"/>
              <a:ext cx="376230" cy="1126207"/>
            </a:xfrm>
            <a:prstGeom prst="rect">
              <a:avLst/>
            </a:prstGeom>
            <a:noFill/>
          </p:spPr>
          <p:txBody>
            <a:bodyPr wrap="square">
              <a:spAutoFit/>
            </a:bodyPr>
            <a:lstStyle/>
            <a:p>
              <a:r>
                <a:rPr lang="en-US" sz="2728" kern="0">
                  <a:solidFill>
                    <a:srgbClr val="002060"/>
                  </a:solidFill>
                </a:rPr>
                <a:t>1</a:t>
              </a:r>
              <a:endParaRPr lang="en-US" kern="0">
                <a:solidFill>
                  <a:srgbClr val="002060"/>
                </a:solidFill>
              </a:endParaRPr>
            </a:p>
          </p:txBody>
        </p:sp>
        <p:sp>
          <p:nvSpPr>
            <p:cNvPr id="32" name="TextBox 31">
              <a:extLst>
                <a:ext uri="{FF2B5EF4-FFF2-40B4-BE49-F238E27FC236}">
                  <a16:creationId xmlns="" xmlns:a16="http://schemas.microsoft.com/office/drawing/2014/main" id="{46A2770B-6692-935F-1D60-06280258CBB2}"/>
                </a:ext>
              </a:extLst>
            </p:cNvPr>
            <p:cNvSpPr txBox="1"/>
            <p:nvPr userDrawn="1"/>
          </p:nvSpPr>
          <p:spPr>
            <a:xfrm>
              <a:off x="3161828" y="14018354"/>
              <a:ext cx="376230" cy="1126207"/>
            </a:xfrm>
            <a:prstGeom prst="rect">
              <a:avLst/>
            </a:prstGeom>
            <a:noFill/>
          </p:spPr>
          <p:txBody>
            <a:bodyPr wrap="square">
              <a:spAutoFit/>
            </a:bodyPr>
            <a:lstStyle/>
            <a:p>
              <a:r>
                <a:rPr lang="en-US" sz="2728" kern="0">
                  <a:solidFill>
                    <a:srgbClr val="F79646"/>
                  </a:solidFill>
                </a:rPr>
                <a:t>2</a:t>
              </a:r>
              <a:endParaRPr lang="en-US" kern="0">
                <a:solidFill>
                  <a:srgbClr val="F79646"/>
                </a:solidFill>
              </a:endParaRPr>
            </a:p>
          </p:txBody>
        </p:sp>
        <p:sp>
          <p:nvSpPr>
            <p:cNvPr id="33" name="TextBox 32">
              <a:extLst>
                <a:ext uri="{FF2B5EF4-FFF2-40B4-BE49-F238E27FC236}">
                  <a16:creationId xmlns="" xmlns:a16="http://schemas.microsoft.com/office/drawing/2014/main" id="{C1FE6C83-120F-26F8-F6C5-EB79FBAAC07E}"/>
                </a:ext>
              </a:extLst>
            </p:cNvPr>
            <p:cNvSpPr txBox="1"/>
            <p:nvPr userDrawn="1"/>
          </p:nvSpPr>
          <p:spPr>
            <a:xfrm>
              <a:off x="14186523" y="14018354"/>
              <a:ext cx="376230" cy="1126207"/>
            </a:xfrm>
            <a:prstGeom prst="rect">
              <a:avLst/>
            </a:prstGeom>
            <a:noFill/>
          </p:spPr>
          <p:txBody>
            <a:bodyPr wrap="square">
              <a:spAutoFit/>
            </a:bodyPr>
            <a:lstStyle/>
            <a:p>
              <a:r>
                <a:rPr lang="en-US" sz="2728" kern="0">
                  <a:solidFill>
                    <a:srgbClr val="F79646"/>
                  </a:solidFill>
                </a:rPr>
                <a:t>6</a:t>
              </a:r>
              <a:endParaRPr lang="en-US" kern="0">
                <a:solidFill>
                  <a:srgbClr val="F79646"/>
                </a:solidFill>
              </a:endParaRPr>
            </a:p>
          </p:txBody>
        </p:sp>
        <p:sp>
          <p:nvSpPr>
            <p:cNvPr id="34" name="TextBox 33">
              <a:extLst>
                <a:ext uri="{FF2B5EF4-FFF2-40B4-BE49-F238E27FC236}">
                  <a16:creationId xmlns="" xmlns:a16="http://schemas.microsoft.com/office/drawing/2014/main" id="{7DEB046F-D6E0-2961-9881-F5E3EB584494}"/>
                </a:ext>
              </a:extLst>
            </p:cNvPr>
            <p:cNvSpPr txBox="1"/>
            <p:nvPr userDrawn="1"/>
          </p:nvSpPr>
          <p:spPr>
            <a:xfrm>
              <a:off x="11543269" y="14018354"/>
              <a:ext cx="376230" cy="1126207"/>
            </a:xfrm>
            <a:prstGeom prst="rect">
              <a:avLst/>
            </a:prstGeom>
            <a:noFill/>
          </p:spPr>
          <p:txBody>
            <a:bodyPr wrap="square">
              <a:spAutoFit/>
            </a:bodyPr>
            <a:lstStyle/>
            <a:p>
              <a:r>
                <a:rPr lang="en-US" sz="2728" kern="0">
                  <a:solidFill>
                    <a:srgbClr val="F79646"/>
                  </a:solidFill>
                </a:rPr>
                <a:t>5</a:t>
              </a:r>
              <a:endParaRPr lang="en-US" kern="0">
                <a:solidFill>
                  <a:srgbClr val="F79646"/>
                </a:solidFill>
              </a:endParaRPr>
            </a:p>
          </p:txBody>
        </p:sp>
        <p:sp>
          <p:nvSpPr>
            <p:cNvPr id="35" name="TextBox 34">
              <a:extLst>
                <a:ext uri="{FF2B5EF4-FFF2-40B4-BE49-F238E27FC236}">
                  <a16:creationId xmlns="" xmlns:a16="http://schemas.microsoft.com/office/drawing/2014/main" id="{A66A7B0F-9C5E-D7DD-65EE-47739A09F736}"/>
                </a:ext>
              </a:extLst>
            </p:cNvPr>
            <p:cNvSpPr txBox="1"/>
            <p:nvPr userDrawn="1"/>
          </p:nvSpPr>
          <p:spPr>
            <a:xfrm>
              <a:off x="9124575" y="14018354"/>
              <a:ext cx="376230" cy="1126207"/>
            </a:xfrm>
            <a:prstGeom prst="rect">
              <a:avLst/>
            </a:prstGeom>
            <a:noFill/>
          </p:spPr>
          <p:txBody>
            <a:bodyPr wrap="square">
              <a:spAutoFit/>
            </a:bodyPr>
            <a:lstStyle/>
            <a:p>
              <a:r>
                <a:rPr lang="en-US" sz="2728" kern="0">
                  <a:solidFill>
                    <a:srgbClr val="F79646"/>
                  </a:solidFill>
                </a:rPr>
                <a:t>4</a:t>
              </a:r>
              <a:endParaRPr lang="en-US" kern="0">
                <a:solidFill>
                  <a:srgbClr val="F79646"/>
                </a:solidFill>
              </a:endParaRPr>
            </a:p>
          </p:txBody>
        </p:sp>
        <p:sp>
          <p:nvSpPr>
            <p:cNvPr id="36" name="TextBox 35">
              <a:extLst>
                <a:ext uri="{FF2B5EF4-FFF2-40B4-BE49-F238E27FC236}">
                  <a16:creationId xmlns="" xmlns:a16="http://schemas.microsoft.com/office/drawing/2014/main" id="{E68D9674-EFD0-B807-E360-743C18F48378}"/>
                </a:ext>
              </a:extLst>
            </p:cNvPr>
            <p:cNvSpPr txBox="1"/>
            <p:nvPr userDrawn="1"/>
          </p:nvSpPr>
          <p:spPr>
            <a:xfrm>
              <a:off x="5655233" y="14018354"/>
              <a:ext cx="376230" cy="1126207"/>
            </a:xfrm>
            <a:prstGeom prst="rect">
              <a:avLst/>
            </a:prstGeom>
            <a:noFill/>
          </p:spPr>
          <p:txBody>
            <a:bodyPr wrap="square">
              <a:spAutoFit/>
            </a:bodyPr>
            <a:lstStyle/>
            <a:p>
              <a:r>
                <a:rPr lang="en-US" sz="2728" kern="0">
                  <a:solidFill>
                    <a:srgbClr val="F79646"/>
                  </a:solidFill>
                </a:rPr>
                <a:t>3</a:t>
              </a:r>
              <a:endParaRPr lang="en-US" kern="0">
                <a:solidFill>
                  <a:srgbClr val="F79646"/>
                </a:solidFill>
              </a:endParaRPr>
            </a:p>
          </p:txBody>
        </p:sp>
        <p:grpSp>
          <p:nvGrpSpPr>
            <p:cNvPr id="37" name="Group 36">
              <a:extLst>
                <a:ext uri="{FF2B5EF4-FFF2-40B4-BE49-F238E27FC236}">
                  <a16:creationId xmlns="" xmlns:a16="http://schemas.microsoft.com/office/drawing/2014/main" id="{9B7ECCE1-790A-3E6F-CC15-8CEA45470B48}"/>
                </a:ext>
              </a:extLst>
            </p:cNvPr>
            <p:cNvGrpSpPr/>
            <p:nvPr userDrawn="1"/>
          </p:nvGrpSpPr>
          <p:grpSpPr>
            <a:xfrm>
              <a:off x="19103470" y="14217480"/>
              <a:ext cx="466396" cy="539842"/>
              <a:chOff x="10153906" y="7666185"/>
              <a:chExt cx="2013416" cy="2330483"/>
            </a:xfrm>
          </p:grpSpPr>
          <p:sp>
            <p:nvSpPr>
              <p:cNvPr id="38" name="Freeform 93">
                <a:extLst>
                  <a:ext uri="{FF2B5EF4-FFF2-40B4-BE49-F238E27FC236}">
                    <a16:creationId xmlns="" xmlns:a16="http://schemas.microsoft.com/office/drawing/2014/main" id="{49552F04-5D35-EF4A-3C47-E117995E52C0}"/>
                  </a:ext>
                </a:extLst>
              </p:cNvPr>
              <p:cNvSpPr/>
              <p:nvPr/>
            </p:nvSpPr>
            <p:spPr>
              <a:xfrm>
                <a:off x="10194996" y="8681304"/>
                <a:ext cx="1917539" cy="142974"/>
              </a:xfrm>
              <a:custGeom>
                <a:avLst/>
                <a:gdLst>
                  <a:gd name="connsiteX0" fmla="*/ 0 w 1917539"/>
                  <a:gd name="connsiteY0" fmla="*/ 0 h 142974"/>
                  <a:gd name="connsiteX1" fmla="*/ 1917540 w 1917539"/>
                  <a:gd name="connsiteY1" fmla="*/ 0 h 142974"/>
                </a:gdLst>
                <a:ahLst/>
                <a:cxnLst>
                  <a:cxn ang="0">
                    <a:pos x="connsiteX0" y="connsiteY0"/>
                  </a:cxn>
                  <a:cxn ang="0">
                    <a:pos x="connsiteX1" y="connsiteY1"/>
                  </a:cxn>
                </a:cxnLst>
                <a:rect l="l" t="t" r="r" b="b"/>
                <a:pathLst>
                  <a:path w="1917539" h="142974">
                    <a:moveTo>
                      <a:pt x="0" y="0"/>
                    </a:moveTo>
                    <a:lnTo>
                      <a:pt x="1917540" y="0"/>
                    </a:lnTo>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sp>
            <p:nvSpPr>
              <p:cNvPr id="39" name="Freeform 94">
                <a:extLst>
                  <a:ext uri="{FF2B5EF4-FFF2-40B4-BE49-F238E27FC236}">
                    <a16:creationId xmlns="" xmlns:a16="http://schemas.microsoft.com/office/drawing/2014/main" id="{BA1C5400-6219-ECF6-629C-074125119435}"/>
                  </a:ext>
                </a:extLst>
              </p:cNvPr>
              <p:cNvSpPr/>
              <p:nvPr/>
            </p:nvSpPr>
            <p:spPr>
              <a:xfrm>
                <a:off x="10153906" y="7666185"/>
                <a:ext cx="2013416" cy="2330483"/>
              </a:xfrm>
              <a:custGeom>
                <a:avLst/>
                <a:gdLst>
                  <a:gd name="connsiteX0" fmla="*/ 2013417 w 2013416"/>
                  <a:gd name="connsiteY0" fmla="*/ 1000821 h 2330483"/>
                  <a:gd name="connsiteX1" fmla="*/ 2013417 w 2013416"/>
                  <a:gd name="connsiteY1" fmla="*/ 2187509 h 2330483"/>
                  <a:gd name="connsiteX2" fmla="*/ 1876450 w 2013416"/>
                  <a:gd name="connsiteY2" fmla="*/ 2330484 h 2330483"/>
                  <a:gd name="connsiteX3" fmla="*/ 123270 w 2013416"/>
                  <a:gd name="connsiteY3" fmla="*/ 2330484 h 2330483"/>
                  <a:gd name="connsiteX4" fmla="*/ 0 w 2013416"/>
                  <a:gd name="connsiteY4" fmla="*/ 2187509 h 2330483"/>
                  <a:gd name="connsiteX5" fmla="*/ 0 w 2013416"/>
                  <a:gd name="connsiteY5" fmla="*/ 1000821 h 2330483"/>
                  <a:gd name="connsiteX6" fmla="*/ 13697 w 2013416"/>
                  <a:gd name="connsiteY6" fmla="*/ 972226 h 2330483"/>
                  <a:gd name="connsiteX7" fmla="*/ 917680 w 2013416"/>
                  <a:gd name="connsiteY7" fmla="*/ 42892 h 2330483"/>
                  <a:gd name="connsiteX8" fmla="*/ 1109434 w 2013416"/>
                  <a:gd name="connsiteY8" fmla="*/ 42892 h 2330483"/>
                  <a:gd name="connsiteX9" fmla="*/ 2013417 w 2013416"/>
                  <a:gd name="connsiteY9" fmla="*/ 972226 h 2330483"/>
                  <a:gd name="connsiteX10" fmla="*/ 2013417 w 2013416"/>
                  <a:gd name="connsiteY10" fmla="*/ 1000821 h 233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13416" h="2330483">
                    <a:moveTo>
                      <a:pt x="2013417" y="1000821"/>
                    </a:moveTo>
                    <a:lnTo>
                      <a:pt x="2013417" y="2187509"/>
                    </a:lnTo>
                    <a:cubicBezTo>
                      <a:pt x="2013417" y="2258997"/>
                      <a:pt x="1958630" y="2330484"/>
                      <a:pt x="1876450" y="2330484"/>
                    </a:cubicBezTo>
                    <a:lnTo>
                      <a:pt x="123270" y="2330484"/>
                    </a:lnTo>
                    <a:cubicBezTo>
                      <a:pt x="54787" y="2330484"/>
                      <a:pt x="0" y="2273294"/>
                      <a:pt x="0" y="2187509"/>
                    </a:cubicBezTo>
                    <a:lnTo>
                      <a:pt x="0" y="1000821"/>
                    </a:lnTo>
                    <a:lnTo>
                      <a:pt x="13697" y="972226"/>
                    </a:lnTo>
                    <a:lnTo>
                      <a:pt x="917680" y="42892"/>
                    </a:lnTo>
                    <a:cubicBezTo>
                      <a:pt x="972467" y="-14297"/>
                      <a:pt x="1054647" y="-14297"/>
                      <a:pt x="1109434" y="42892"/>
                    </a:cubicBezTo>
                    <a:lnTo>
                      <a:pt x="2013417" y="972226"/>
                    </a:lnTo>
                    <a:lnTo>
                      <a:pt x="2013417" y="1000821"/>
                    </a:lnTo>
                    <a:close/>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sp>
            <p:nvSpPr>
              <p:cNvPr id="40" name="Freeform 95">
                <a:extLst>
                  <a:ext uri="{FF2B5EF4-FFF2-40B4-BE49-F238E27FC236}">
                    <a16:creationId xmlns="" xmlns:a16="http://schemas.microsoft.com/office/drawing/2014/main" id="{B4AFFBC3-60AD-B115-53AB-EC49F212C1BD}"/>
                  </a:ext>
                </a:extLst>
              </p:cNvPr>
              <p:cNvSpPr/>
              <p:nvPr/>
            </p:nvSpPr>
            <p:spPr>
              <a:xfrm>
                <a:off x="10838741" y="9167417"/>
                <a:ext cx="643745" cy="772062"/>
              </a:xfrm>
              <a:custGeom>
                <a:avLst/>
                <a:gdLst>
                  <a:gd name="connsiteX0" fmla="*/ 0 w 643745"/>
                  <a:gd name="connsiteY0" fmla="*/ 772062 h 772062"/>
                  <a:gd name="connsiteX1" fmla="*/ 0 w 643745"/>
                  <a:gd name="connsiteY1" fmla="*/ 0 h 772062"/>
                  <a:gd name="connsiteX2" fmla="*/ 643745 w 643745"/>
                  <a:gd name="connsiteY2" fmla="*/ 0 h 772062"/>
                  <a:gd name="connsiteX3" fmla="*/ 643745 w 643745"/>
                  <a:gd name="connsiteY3" fmla="*/ 772062 h 772062"/>
                </a:gdLst>
                <a:ahLst/>
                <a:cxnLst>
                  <a:cxn ang="0">
                    <a:pos x="connsiteX0" y="connsiteY0"/>
                  </a:cxn>
                  <a:cxn ang="0">
                    <a:pos x="connsiteX1" y="connsiteY1"/>
                  </a:cxn>
                  <a:cxn ang="0">
                    <a:pos x="connsiteX2" y="connsiteY2"/>
                  </a:cxn>
                  <a:cxn ang="0">
                    <a:pos x="connsiteX3" y="connsiteY3"/>
                  </a:cxn>
                </a:cxnLst>
                <a:rect l="l" t="t" r="r" b="b"/>
                <a:pathLst>
                  <a:path w="643745" h="772062">
                    <a:moveTo>
                      <a:pt x="0" y="772062"/>
                    </a:moveTo>
                    <a:lnTo>
                      <a:pt x="0" y="0"/>
                    </a:lnTo>
                    <a:lnTo>
                      <a:pt x="643745" y="0"/>
                    </a:lnTo>
                    <a:lnTo>
                      <a:pt x="643745" y="772062"/>
                    </a:lnTo>
                  </a:path>
                </a:pathLst>
              </a:custGeom>
              <a:noFill/>
              <a:ln w="38100" cap="rnd">
                <a:solidFill>
                  <a:srgbClr val="FFFFFF"/>
                </a:solidFill>
                <a:prstDash val="solid"/>
                <a:round/>
              </a:ln>
            </p:spPr>
            <p:txBody>
              <a:bodyPr rtlCol="0" anchor="ctr"/>
              <a:lstStyle/>
              <a:p>
                <a:endParaRPr lang="en-US" kern="0">
                  <a:solidFill>
                    <a:sysClr val="windowText" lastClr="000000"/>
                  </a:solidFill>
                </a:endParaRPr>
              </a:p>
            </p:txBody>
          </p:sp>
        </p:grpSp>
      </p:grpSp>
    </p:spTree>
    <p:extLst>
      <p:ext uri="{BB962C8B-B14F-4D97-AF65-F5344CB8AC3E}">
        <p14:creationId xmlns:p14="http://schemas.microsoft.com/office/powerpoint/2010/main" val="1781646662"/>
      </p:ext>
    </p:extLst>
  </p:cSld>
  <p:clrMapOvr>
    <a:masterClrMapping/>
  </p:clrMapOvr>
  <p:transition spd="med"/>
  <p:extLst>
    <p:ext uri="{DCECCB84-F9BA-43D5-87BE-67443E8EF086}">
      <p15:sldGuideLst xmlns:p15="http://schemas.microsoft.com/office/powerpoint/2012/main">
        <p15:guide id="4294967295" orient="horz" pos="4750">
          <p15:clr>
            <a:srgbClr val="FBAE40"/>
          </p15:clr>
        </p15:guide>
        <p15:guide id="4294967295" pos="633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_Slide content 01">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 xmlns:a16="http://schemas.microsoft.com/office/drawing/2014/main" id="{D3BEFEEA-222D-114C-82A1-FCBDD50B1EC1}"/>
              </a:ext>
            </a:extLst>
          </p:cNvPr>
          <p:cNvSpPr>
            <a:spLocks noGrp="1"/>
          </p:cNvSpPr>
          <p:nvPr>
            <p:ph type="sldNum" sz="quarter" idx="12"/>
          </p:nvPr>
        </p:nvSpPr>
        <p:spPr/>
        <p:txBody>
          <a:bodyPr/>
          <a:lstStyle>
            <a:lvl1pPr>
              <a:defRPr>
                <a:solidFill>
                  <a:srgbClr val="5C5650"/>
                </a:solidFill>
              </a:defRPr>
            </a:lvl1pPr>
          </a:lstStyle>
          <a:p>
            <a:fld id="{06F34388-9771-A045-B67C-EED41379E549}" type="slidenum">
              <a:rPr lang="en-US" smtClean="0"/>
              <a:pPr/>
              <a:t>‹#›</a:t>
            </a:fld>
            <a:endParaRPr lang="en-US"/>
          </a:p>
        </p:txBody>
      </p:sp>
      <p:cxnSp>
        <p:nvCxnSpPr>
          <p:cNvPr id="19" name="Connecteur droit 19">
            <a:extLst>
              <a:ext uri="{FF2B5EF4-FFF2-40B4-BE49-F238E27FC236}">
                <a16:creationId xmlns="" xmlns:a16="http://schemas.microsoft.com/office/drawing/2014/main" id="{B4DA4806-2E77-4843-B67C-46CE03710778}"/>
              </a:ext>
            </a:extLst>
          </p:cNvPr>
          <p:cNvCxnSpPr>
            <a:cxnSpLocks/>
          </p:cNvCxnSpPr>
          <p:nvPr/>
        </p:nvCxnSpPr>
        <p:spPr>
          <a:xfrm flipH="1">
            <a:off x="0" y="685800"/>
            <a:ext cx="12192000" cy="0"/>
          </a:xfrm>
          <a:prstGeom prst="line">
            <a:avLst/>
          </a:prstGeom>
          <a:ln w="9525" cap="rnd">
            <a:solidFill>
              <a:srgbClr val="5C5650"/>
            </a:solidFill>
            <a:round/>
          </a:ln>
        </p:spPr>
        <p:style>
          <a:lnRef idx="1">
            <a:schemeClr val="accent1"/>
          </a:lnRef>
          <a:fillRef idx="0">
            <a:schemeClr val="accent1"/>
          </a:fillRef>
          <a:effectRef idx="0">
            <a:schemeClr val="accent1"/>
          </a:effectRef>
          <a:fontRef idx="minor">
            <a:schemeClr val="tx1"/>
          </a:fontRef>
        </p:style>
      </p:cxnSp>
      <p:sp>
        <p:nvSpPr>
          <p:cNvPr id="60" name="Text Placeholder 2">
            <a:extLst>
              <a:ext uri="{FF2B5EF4-FFF2-40B4-BE49-F238E27FC236}">
                <a16:creationId xmlns="" xmlns:a16="http://schemas.microsoft.com/office/drawing/2014/main" id="{9C049A88-CD1F-1748-B706-443BCAB5A839}"/>
              </a:ext>
            </a:extLst>
          </p:cNvPr>
          <p:cNvSpPr>
            <a:spLocks noGrp="1"/>
          </p:cNvSpPr>
          <p:nvPr>
            <p:ph type="body" sz="quarter" idx="43" hasCustomPrompt="1"/>
          </p:nvPr>
        </p:nvSpPr>
        <p:spPr>
          <a:xfrm>
            <a:off x="457200" y="2175165"/>
            <a:ext cx="11277600" cy="3768435"/>
          </a:xfrm>
        </p:spPr>
        <p:txBody>
          <a:bodyPr>
            <a:normAutofit/>
          </a:bodyPr>
          <a:lstStyle>
            <a:lvl1pPr marL="0" algn="l" defTabSz="914400" rtl="0" eaLnBrk="1" latinLnBrk="0" hangingPunct="1">
              <a:lnSpc>
                <a:spcPct val="90000"/>
              </a:lnSpc>
              <a:spcBef>
                <a:spcPct val="0"/>
              </a:spcBef>
              <a:buNone/>
              <a:defRPr lang="en-GB" sz="1400" b="0" i="0" kern="1200" dirty="0">
                <a:solidFill>
                  <a:schemeClr val="tx1"/>
                </a:solidFill>
                <a:latin typeface="Helvetica Neue" panose="02000503000000020004" pitchFamily="2" charset="0"/>
                <a:ea typeface="+mj-ea"/>
                <a:cs typeface="+mj-cs"/>
              </a:defRPr>
            </a:lvl1pPr>
          </a:lstStyle>
          <a:p>
            <a:pPr lvl="0"/>
            <a:r>
              <a:rPr lang="en-US"/>
              <a:t>Text</a:t>
            </a:r>
          </a:p>
        </p:txBody>
      </p:sp>
      <p:pic>
        <p:nvPicPr>
          <p:cNvPr id="69" name="Picture 68">
            <a:extLst>
              <a:ext uri="{FF2B5EF4-FFF2-40B4-BE49-F238E27FC236}">
                <a16:creationId xmlns="" xmlns:a16="http://schemas.microsoft.com/office/drawing/2014/main" id="{8A6FB403-DBE0-1F44-871B-A944B09481A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26508" y="170256"/>
            <a:ext cx="1915038" cy="410762"/>
          </a:xfrm>
          <a:prstGeom prst="rect">
            <a:avLst/>
          </a:prstGeom>
        </p:spPr>
      </p:pic>
      <p:sp>
        <p:nvSpPr>
          <p:cNvPr id="53" name="Titre 1">
            <a:extLst>
              <a:ext uri="{FF2B5EF4-FFF2-40B4-BE49-F238E27FC236}">
                <a16:creationId xmlns="" xmlns:a16="http://schemas.microsoft.com/office/drawing/2014/main" id="{86DD25BD-E13A-1126-1B06-DF8EE6A3204A}"/>
              </a:ext>
            </a:extLst>
          </p:cNvPr>
          <p:cNvSpPr>
            <a:spLocks noGrp="1"/>
          </p:cNvSpPr>
          <p:nvPr>
            <p:ph type="title" hasCustomPrompt="1"/>
          </p:nvPr>
        </p:nvSpPr>
        <p:spPr>
          <a:xfrm>
            <a:off x="457199" y="163513"/>
            <a:ext cx="8632800" cy="386867"/>
          </a:xfrm>
        </p:spPr>
        <p:txBody>
          <a:bodyPr/>
          <a:lstStyle>
            <a:lvl1pPr>
              <a:defRPr b="1" i="0">
                <a:solidFill>
                  <a:schemeClr val="accent1"/>
                </a:solidFill>
                <a:latin typeface="Helvetica Neue" panose="02000503000000020004" pitchFamily="2" charset="0"/>
              </a:defRPr>
            </a:lvl1pPr>
          </a:lstStyle>
          <a:p>
            <a:r>
              <a:rPr lang="en-US"/>
              <a:t>Title of the slide</a:t>
            </a:r>
          </a:p>
        </p:txBody>
      </p:sp>
      <p:sp>
        <p:nvSpPr>
          <p:cNvPr id="55" name="Espace réservé du texte 3">
            <a:extLst>
              <a:ext uri="{FF2B5EF4-FFF2-40B4-BE49-F238E27FC236}">
                <a16:creationId xmlns="" xmlns:a16="http://schemas.microsoft.com/office/drawing/2014/main" id="{5C760421-8359-4687-CC3E-83919810FDF9}"/>
              </a:ext>
            </a:extLst>
          </p:cNvPr>
          <p:cNvSpPr>
            <a:spLocks noGrp="1"/>
          </p:cNvSpPr>
          <p:nvPr>
            <p:ph type="body" sz="quarter" idx="46" hasCustomPrompt="1"/>
          </p:nvPr>
        </p:nvSpPr>
        <p:spPr>
          <a:xfrm>
            <a:off x="457200" y="1382712"/>
            <a:ext cx="11277600" cy="540449"/>
          </a:xfrm>
        </p:spPr>
        <p:txBody>
          <a:bodyPr/>
          <a:lstStyle>
            <a:lvl1pPr>
              <a:spcAft>
                <a:spcPts val="0"/>
              </a:spcAft>
              <a:defRPr sz="2400" b="1">
                <a:solidFill>
                  <a:schemeClr val="tx1"/>
                </a:solidFill>
              </a:defRPr>
            </a:lvl1pPr>
            <a:lvl2pPr marL="0" indent="0">
              <a:spcBef>
                <a:spcPts val="0"/>
              </a:spcBef>
              <a:buNone/>
              <a:defRPr sz="2400" b="1">
                <a:solidFill>
                  <a:srgbClr val="5C5650"/>
                </a:solidFill>
              </a:defRPr>
            </a:lvl2pPr>
            <a:lvl3pPr marL="0" indent="0">
              <a:spcBef>
                <a:spcPts val="0"/>
              </a:spcBef>
              <a:buNone/>
              <a:defRPr sz="2400" b="1">
                <a:solidFill>
                  <a:srgbClr val="5C5650"/>
                </a:solidFill>
              </a:defRPr>
            </a:lvl3pPr>
            <a:lvl4pPr marL="0">
              <a:spcBef>
                <a:spcPts val="0"/>
              </a:spcBef>
              <a:defRPr sz="2400" b="1">
                <a:solidFill>
                  <a:srgbClr val="5C5650"/>
                </a:solidFill>
              </a:defRPr>
            </a:lvl4pPr>
            <a:lvl5pPr marL="0">
              <a:spcBef>
                <a:spcPts val="0"/>
              </a:spcBef>
              <a:defRPr sz="2400" b="1">
                <a:solidFill>
                  <a:srgbClr val="5C5650"/>
                </a:solidFill>
              </a:defRPr>
            </a:lvl5pPr>
            <a:lvl6pPr marL="0">
              <a:spcBef>
                <a:spcPts val="0"/>
              </a:spcBef>
              <a:defRPr sz="2400" b="1">
                <a:solidFill>
                  <a:srgbClr val="5C5650"/>
                </a:solidFill>
              </a:defRPr>
            </a:lvl6pPr>
            <a:lvl7pPr marL="0">
              <a:spcBef>
                <a:spcPts val="0"/>
              </a:spcBef>
              <a:defRPr sz="2400" b="1">
                <a:solidFill>
                  <a:srgbClr val="5C5650"/>
                </a:solidFill>
              </a:defRPr>
            </a:lvl7pPr>
            <a:lvl8pPr marL="0">
              <a:spcBef>
                <a:spcPts val="0"/>
              </a:spcBef>
              <a:defRPr sz="2400" b="1">
                <a:solidFill>
                  <a:srgbClr val="5C5650"/>
                </a:solidFill>
              </a:defRPr>
            </a:lvl8pPr>
            <a:lvl9pPr marL="0">
              <a:spcBef>
                <a:spcPts val="0"/>
              </a:spcBef>
              <a:defRPr sz="2400" b="1">
                <a:solidFill>
                  <a:srgbClr val="5C5650"/>
                </a:solidFill>
              </a:defRPr>
            </a:lvl9pPr>
          </a:lstStyle>
          <a:p>
            <a:pPr lvl="0"/>
            <a:r>
              <a:rPr lang="en-US"/>
              <a:t>Text</a:t>
            </a:r>
          </a:p>
        </p:txBody>
      </p:sp>
      <p:cxnSp>
        <p:nvCxnSpPr>
          <p:cNvPr id="23" name="Connecteur droit 19">
            <a:extLst>
              <a:ext uri="{FF2B5EF4-FFF2-40B4-BE49-F238E27FC236}">
                <a16:creationId xmlns="" xmlns:a16="http://schemas.microsoft.com/office/drawing/2014/main" id="{10D4297D-CF6E-6C85-9145-EF9340D7D311}"/>
              </a:ext>
            </a:extLst>
          </p:cNvPr>
          <p:cNvCxnSpPr>
            <a:cxnSpLocks/>
          </p:cNvCxnSpPr>
          <p:nvPr userDrawn="1"/>
        </p:nvCxnSpPr>
        <p:spPr>
          <a:xfrm flipH="1">
            <a:off x="0" y="685800"/>
            <a:ext cx="12192000" cy="0"/>
          </a:xfrm>
          <a:prstGeom prst="line">
            <a:avLst/>
          </a:prstGeom>
          <a:ln w="9525" cap="rnd">
            <a:solidFill>
              <a:srgbClr val="5C5650"/>
            </a:solidFill>
            <a:round/>
          </a:ln>
        </p:spPr>
        <p:style>
          <a:lnRef idx="1">
            <a:schemeClr val="accent1"/>
          </a:lnRef>
          <a:fillRef idx="0">
            <a:schemeClr val="accent1"/>
          </a:fillRef>
          <a:effectRef idx="0">
            <a:schemeClr val="accent1"/>
          </a:effectRef>
          <a:fontRef idx="minor">
            <a:schemeClr val="tx1"/>
          </a:fontRef>
        </p:style>
      </p:cxnSp>
      <p:pic>
        <p:nvPicPr>
          <p:cNvPr id="25" name="Picture 68">
            <a:extLst>
              <a:ext uri="{FF2B5EF4-FFF2-40B4-BE49-F238E27FC236}">
                <a16:creationId xmlns="" xmlns:a16="http://schemas.microsoft.com/office/drawing/2014/main" id="{4C5A3C98-F937-D7AE-41A8-DE6322B77DA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26508" y="170256"/>
            <a:ext cx="1915038" cy="410762"/>
          </a:xfrm>
          <a:prstGeom prst="rect">
            <a:avLst/>
          </a:prstGeom>
        </p:spPr>
      </p:pic>
      <p:sp>
        <p:nvSpPr>
          <p:cNvPr id="27" name="Rectangle 26">
            <a:extLst>
              <a:ext uri="{FF2B5EF4-FFF2-40B4-BE49-F238E27FC236}">
                <a16:creationId xmlns="" xmlns:a16="http://schemas.microsoft.com/office/drawing/2014/main" id="{92BB190A-18A8-EFD8-9FCF-CC86C543E205}"/>
              </a:ext>
            </a:extLst>
          </p:cNvPr>
          <p:cNvSpPr/>
          <p:nvPr userDrawn="1"/>
        </p:nvSpPr>
        <p:spPr>
          <a:xfrm>
            <a:off x="0" y="6740610"/>
            <a:ext cx="12192000" cy="1173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kern="0">
              <a:solidFill>
                <a:prstClr val="white"/>
              </a:solidFill>
            </a:endParaRPr>
          </a:p>
        </p:txBody>
      </p:sp>
      <p:sp>
        <p:nvSpPr>
          <p:cNvPr id="57" name="Rectangle 56">
            <a:extLst>
              <a:ext uri="{FF2B5EF4-FFF2-40B4-BE49-F238E27FC236}">
                <a16:creationId xmlns="" xmlns:a16="http://schemas.microsoft.com/office/drawing/2014/main" id="{DCCB880C-CD82-2106-30C3-E3ECAFF7EE6E}"/>
              </a:ext>
            </a:extLst>
          </p:cNvPr>
          <p:cNvSpPr/>
          <p:nvPr userDrawn="1"/>
        </p:nvSpPr>
        <p:spPr>
          <a:xfrm>
            <a:off x="0" y="6740610"/>
            <a:ext cx="12192000" cy="1173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kern="0">
              <a:solidFill>
                <a:prstClr val="white"/>
              </a:solidFill>
            </a:endParaRPr>
          </a:p>
        </p:txBody>
      </p:sp>
    </p:spTree>
    <p:extLst>
      <p:ext uri="{BB962C8B-B14F-4D97-AF65-F5344CB8AC3E}">
        <p14:creationId xmlns:p14="http://schemas.microsoft.com/office/powerpoint/2010/main" val="34787888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2_Blank slide logo">
    <p:spTree>
      <p:nvGrpSpPr>
        <p:cNvPr id="1" name=""/>
        <p:cNvGrpSpPr/>
        <p:nvPr/>
      </p:nvGrpSpPr>
      <p:grpSpPr>
        <a:xfrm>
          <a:off x="0" y="0"/>
          <a:ext cx="0" cy="0"/>
          <a:chOff x="0" y="0"/>
          <a:chExt cx="0" cy="0"/>
        </a:xfrm>
      </p:grpSpPr>
      <p:sp>
        <p:nvSpPr>
          <p:cNvPr id="22" name="Espace réservé du numéro de diapositive 5">
            <a:extLst>
              <a:ext uri="{FF2B5EF4-FFF2-40B4-BE49-F238E27FC236}">
                <a16:creationId xmlns="" xmlns:a16="http://schemas.microsoft.com/office/drawing/2014/main" id="{0E5A4A46-039B-4E1F-8332-95566A0F0B9B}"/>
              </a:ext>
            </a:extLst>
          </p:cNvPr>
          <p:cNvSpPr>
            <a:spLocks noGrp="1"/>
          </p:cNvSpPr>
          <p:nvPr>
            <p:ph type="sldNum" sz="quarter" idx="4"/>
          </p:nvPr>
        </p:nvSpPr>
        <p:spPr>
          <a:xfrm>
            <a:off x="11734800" y="3316943"/>
            <a:ext cx="457200" cy="224114"/>
          </a:xfrm>
          <a:prstGeom prst="rect">
            <a:avLst/>
          </a:prstGeom>
        </p:spPr>
        <p:txBody>
          <a:bodyPr vert="horz" lIns="0" tIns="0" rIns="0" bIns="0" rtlCol="0" anchor="ctr">
            <a:noAutofit/>
          </a:bodyPr>
          <a:lstStyle>
            <a:lvl1pPr algn="ctr">
              <a:defRPr sz="800">
                <a:solidFill>
                  <a:srgbClr val="5C5650"/>
                </a:solidFill>
              </a:defRPr>
            </a:lvl1pPr>
          </a:lstStyle>
          <a:p>
            <a:fld id="{A3DC67AC-589B-465F-8375-83B2CE47653E}" type="slidenum">
              <a:rPr lang="en-US" smtClean="0"/>
              <a:pPr/>
              <a:t>‹#›</a:t>
            </a:fld>
            <a:endParaRPr lang="en-US"/>
          </a:p>
        </p:txBody>
      </p:sp>
      <p:pic>
        <p:nvPicPr>
          <p:cNvPr id="41" name="Picture 40">
            <a:extLst>
              <a:ext uri="{FF2B5EF4-FFF2-40B4-BE49-F238E27FC236}">
                <a16:creationId xmlns="" xmlns:a16="http://schemas.microsoft.com/office/drawing/2014/main" id="{1C46A9A8-BE99-4149-A717-2F05523D4CB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26508" y="170256"/>
            <a:ext cx="1915038" cy="410762"/>
          </a:xfrm>
          <a:prstGeom prst="rect">
            <a:avLst/>
          </a:prstGeom>
        </p:spPr>
      </p:pic>
      <p:cxnSp>
        <p:nvCxnSpPr>
          <p:cNvPr id="8" name="Connecteur droit 19">
            <a:extLst>
              <a:ext uri="{FF2B5EF4-FFF2-40B4-BE49-F238E27FC236}">
                <a16:creationId xmlns="" xmlns:a16="http://schemas.microsoft.com/office/drawing/2014/main" id="{BACD13BC-CB91-48EB-8CE2-3F32DB96AE52}"/>
              </a:ext>
            </a:extLst>
          </p:cNvPr>
          <p:cNvCxnSpPr>
            <a:cxnSpLocks/>
          </p:cNvCxnSpPr>
          <p:nvPr/>
        </p:nvCxnSpPr>
        <p:spPr>
          <a:xfrm flipH="1">
            <a:off x="0" y="685800"/>
            <a:ext cx="12192000" cy="0"/>
          </a:xfrm>
          <a:prstGeom prst="line">
            <a:avLst/>
          </a:prstGeom>
          <a:ln w="9525" cap="rnd">
            <a:solidFill>
              <a:srgbClr val="5C5650"/>
            </a:solidFill>
            <a:round/>
          </a:ln>
        </p:spPr>
        <p:style>
          <a:lnRef idx="1">
            <a:schemeClr val="accent1"/>
          </a:lnRef>
          <a:fillRef idx="0">
            <a:schemeClr val="accent1"/>
          </a:fillRef>
          <a:effectRef idx="0">
            <a:schemeClr val="accent1"/>
          </a:effectRef>
          <a:fontRef idx="minor">
            <a:schemeClr val="tx1"/>
          </a:fontRef>
        </p:style>
      </p:cxnSp>
      <p:sp>
        <p:nvSpPr>
          <p:cNvPr id="54" name="Titre 1">
            <a:extLst>
              <a:ext uri="{FF2B5EF4-FFF2-40B4-BE49-F238E27FC236}">
                <a16:creationId xmlns="" xmlns:a16="http://schemas.microsoft.com/office/drawing/2014/main" id="{EDB842EC-B9B2-6BBC-4475-03819A8E2B95}"/>
              </a:ext>
            </a:extLst>
          </p:cNvPr>
          <p:cNvSpPr>
            <a:spLocks noGrp="1"/>
          </p:cNvSpPr>
          <p:nvPr>
            <p:ph type="title" hasCustomPrompt="1"/>
          </p:nvPr>
        </p:nvSpPr>
        <p:spPr>
          <a:xfrm>
            <a:off x="457199" y="163513"/>
            <a:ext cx="8632800" cy="386867"/>
          </a:xfrm>
        </p:spPr>
        <p:txBody>
          <a:bodyPr/>
          <a:lstStyle>
            <a:lvl1pPr>
              <a:defRPr b="1" i="0">
                <a:solidFill>
                  <a:schemeClr val="accent1"/>
                </a:solidFill>
                <a:latin typeface="Helvetica Neue" panose="02000503000000020004" pitchFamily="2" charset="0"/>
              </a:defRPr>
            </a:lvl1pPr>
          </a:lstStyle>
          <a:p>
            <a:r>
              <a:rPr lang="en-US"/>
              <a:t>Title of the slide</a:t>
            </a:r>
          </a:p>
        </p:txBody>
      </p:sp>
      <p:pic>
        <p:nvPicPr>
          <p:cNvPr id="21" name="Picture 40">
            <a:extLst>
              <a:ext uri="{FF2B5EF4-FFF2-40B4-BE49-F238E27FC236}">
                <a16:creationId xmlns="" xmlns:a16="http://schemas.microsoft.com/office/drawing/2014/main" id="{11A013E1-9367-CAE4-8120-2CD4EDAFBD0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26508" y="170256"/>
            <a:ext cx="1915038" cy="410762"/>
          </a:xfrm>
          <a:prstGeom prst="rect">
            <a:avLst/>
          </a:prstGeom>
        </p:spPr>
      </p:pic>
      <p:cxnSp>
        <p:nvCxnSpPr>
          <p:cNvPr id="23" name="Connecteur droit 19">
            <a:extLst>
              <a:ext uri="{FF2B5EF4-FFF2-40B4-BE49-F238E27FC236}">
                <a16:creationId xmlns="" xmlns:a16="http://schemas.microsoft.com/office/drawing/2014/main" id="{67056659-25AA-6F57-34A9-65469AF72A48}"/>
              </a:ext>
            </a:extLst>
          </p:cNvPr>
          <p:cNvCxnSpPr>
            <a:cxnSpLocks/>
          </p:cNvCxnSpPr>
          <p:nvPr userDrawn="1"/>
        </p:nvCxnSpPr>
        <p:spPr>
          <a:xfrm flipH="1">
            <a:off x="0" y="685800"/>
            <a:ext cx="12192000" cy="0"/>
          </a:xfrm>
          <a:prstGeom prst="line">
            <a:avLst/>
          </a:prstGeom>
          <a:ln w="9525" cap="rnd">
            <a:solidFill>
              <a:srgbClr val="5C5650"/>
            </a:solidFill>
            <a:round/>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 xmlns:a16="http://schemas.microsoft.com/office/drawing/2014/main" id="{43504FED-55FA-A594-A3B0-C1259D88E02F}"/>
              </a:ext>
            </a:extLst>
          </p:cNvPr>
          <p:cNvSpPr/>
          <p:nvPr userDrawn="1"/>
        </p:nvSpPr>
        <p:spPr>
          <a:xfrm>
            <a:off x="0" y="6740610"/>
            <a:ext cx="12192000" cy="1173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kern="0">
              <a:solidFill>
                <a:prstClr val="white"/>
              </a:solidFill>
            </a:endParaRPr>
          </a:p>
        </p:txBody>
      </p:sp>
      <p:sp>
        <p:nvSpPr>
          <p:cNvPr id="57" name="Rectangle 56">
            <a:extLst>
              <a:ext uri="{FF2B5EF4-FFF2-40B4-BE49-F238E27FC236}">
                <a16:creationId xmlns="" xmlns:a16="http://schemas.microsoft.com/office/drawing/2014/main" id="{EBA63BE7-7642-0C93-4C1B-7262FA4C1D18}"/>
              </a:ext>
            </a:extLst>
          </p:cNvPr>
          <p:cNvSpPr/>
          <p:nvPr userDrawn="1"/>
        </p:nvSpPr>
        <p:spPr>
          <a:xfrm>
            <a:off x="0" y="6740610"/>
            <a:ext cx="12192000" cy="1173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kern="0">
              <a:solidFill>
                <a:prstClr val="white"/>
              </a:solidFill>
            </a:endParaRPr>
          </a:p>
        </p:txBody>
      </p:sp>
    </p:spTree>
    <p:extLst>
      <p:ext uri="{BB962C8B-B14F-4D97-AF65-F5344CB8AC3E}">
        <p14:creationId xmlns:p14="http://schemas.microsoft.com/office/powerpoint/2010/main" val="1046898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8.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3FA80F-AEDB-4D98-A732-10631F71637D}" type="datetimeFigureOut">
              <a:rPr lang="el-GR" smtClean="0"/>
              <a:pPr/>
              <a:t>22/12/2025</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084684-06A9-4D8B-BAB7-E015FED42E24}" type="slidenum">
              <a:rPr lang="el-GR" smtClean="0"/>
              <a:pPr/>
              <a:t>‹#›</a:t>
            </a:fld>
            <a:endParaRPr lang="el-GR"/>
          </a:p>
        </p:txBody>
      </p:sp>
    </p:spTree>
    <p:extLst>
      <p:ext uri="{BB962C8B-B14F-4D97-AF65-F5344CB8AC3E}">
        <p14:creationId xmlns:p14="http://schemas.microsoft.com/office/powerpoint/2010/main" val="1005416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83" r:id="rId12"/>
    <p:sldLayoutId id="2147483770" r:id="rId13"/>
    <p:sldLayoutId id="2147483744" r:id="rId14"/>
    <p:sldLayoutId id="214748382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124B8E-8BB3-4120-9A72-BE3E27D4FF4C}"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5 - Θέση αριθμού διαφάνειας"/>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3D76B-18A5-4D6E-B5B7-48EE2631CEA2}"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758029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n-US"/>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6E25E-A2EA-4770-BE96-F5AEE75E91A8}"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091EA-B096-4C84-A500-7E0E81F3DF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7132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013E642-B5CA-4B75-B836-BFCB9B9A0DF2}" type="datetimeFigureOut">
              <a:rPr lang="el-GR" smtClean="0">
                <a:solidFill>
                  <a:prstClr val="black">
                    <a:tint val="75000"/>
                  </a:prstClr>
                </a:solidFill>
              </a:rPr>
              <a:pPr/>
              <a:t>22/12/2025</a:t>
            </a:fld>
            <a:endParaRPr lang="el-GR">
              <a:solidFill>
                <a:prstClr val="black">
                  <a:tint val="75000"/>
                </a:prstClr>
              </a:solidFill>
            </a:endParaRPr>
          </a:p>
        </p:txBody>
      </p:sp>
      <p:sp>
        <p:nvSpPr>
          <p:cNvPr id="5" name="4 - Θέση υποσέλιδου"/>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solidFill>
                <a:prstClr val="black">
                  <a:tint val="75000"/>
                </a:prstClr>
              </a:solidFill>
            </a:endParaRPr>
          </a:p>
        </p:txBody>
      </p:sp>
      <p:sp>
        <p:nvSpPr>
          <p:cNvPr id="6" name="5 - Θέση αριθμού διαφάνειας"/>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4807782-B34D-495E-B60B-5C5F1EA24C03}"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745735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l-GR" smtClean="0"/>
              <a:t>Στυλ κύριου τίτλου</a:t>
            </a:r>
            <a:endParaRPr lang="en-US"/>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FED6D2D-A1F8-46F5-BB85-143A03D92037}" type="datetimeFigureOut">
              <a:rPr lang="en-US" smtClean="0">
                <a:solidFill>
                  <a:prstClr val="black">
                    <a:tint val="75000"/>
                  </a:prstClr>
                </a:solidFill>
              </a:rPr>
              <a:pPr/>
              <a:t>12/22/2025</a:t>
            </a:fld>
            <a:endParaRPr lang="en-US">
              <a:solidFill>
                <a:prstClr val="black">
                  <a:tint val="75000"/>
                </a:prstClr>
              </a:solidFill>
            </a:endParaRPr>
          </a:p>
        </p:txBody>
      </p:sp>
      <p:sp>
        <p:nvSpPr>
          <p:cNvPr id="5" name="Θέση υποσέλιδου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F26EFC-F49D-4B8E-BD1B-B1C4F393D7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62694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57955-2186-4B20-B2BF-F37FCA0E586B}"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53816-7E67-43AD-900A-20BBA9862E0B}"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141844185"/>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B8215E9-A465-4131-B7A7-B42AA64EF07A}" type="datetimeFigureOut">
              <a:rPr lang="el-GR" smtClean="0">
                <a:solidFill>
                  <a:prstClr val="black">
                    <a:tint val="75000"/>
                  </a:prstClr>
                </a:solidFill>
              </a:rPr>
              <a:pPr/>
              <a:t>22/12/2025</a:t>
            </a:fld>
            <a:endParaRPr lang="el-GR">
              <a:solidFill>
                <a:prstClr val="black">
                  <a:tint val="75000"/>
                </a:prstClr>
              </a:solidFill>
            </a:endParaRPr>
          </a:p>
        </p:txBody>
      </p:sp>
      <p:sp>
        <p:nvSpPr>
          <p:cNvPr id="5" name="Θέση υποσέλιδου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solidFill>
                <a:prstClr val="black">
                  <a:tint val="75000"/>
                </a:prstClr>
              </a:solidFill>
            </a:endParaRPr>
          </a:p>
        </p:txBody>
      </p:sp>
      <p:sp>
        <p:nvSpPr>
          <p:cNvPr id="6" name="Θέση αριθμού διαφάνειας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1B2EB2A-6810-488C-984A-35CF26AB77E5}"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40449242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32943" y="84836"/>
            <a:ext cx="11526113" cy="878840"/>
          </a:xfrm>
          <a:prstGeom prst="rect">
            <a:avLst/>
          </a:prstGeom>
        </p:spPr>
        <p:txBody>
          <a:bodyPr wrap="square" lIns="0" tIns="0" rIns="0" bIns="0">
            <a:spAutoFit/>
          </a:bodyPr>
          <a:lstStyle>
            <a:lvl1pPr>
              <a:defRPr sz="3600" b="1" i="0">
                <a:solidFill>
                  <a:schemeClr val="tx1"/>
                </a:solidFill>
                <a:latin typeface="Arial"/>
                <a:cs typeface="Arial"/>
              </a:defRPr>
            </a:lvl1pPr>
          </a:lstStyle>
          <a:p>
            <a:endParaRPr/>
          </a:p>
        </p:txBody>
      </p:sp>
      <p:sp>
        <p:nvSpPr>
          <p:cNvPr id="3" name="Holder 3"/>
          <p:cNvSpPr>
            <a:spLocks noGrp="1"/>
          </p:cNvSpPr>
          <p:nvPr>
            <p:ph type="body" idx="1"/>
          </p:nvPr>
        </p:nvSpPr>
        <p:spPr>
          <a:xfrm>
            <a:off x="6542278" y="1708149"/>
            <a:ext cx="5488305" cy="1604645"/>
          </a:xfrm>
          <a:prstGeom prst="rect">
            <a:avLst/>
          </a:prstGeom>
        </p:spPr>
        <p:txBody>
          <a:bodyPr wrap="square" lIns="0" tIns="0" rIns="0" bIns="0">
            <a:spAutoFit/>
          </a:bodyPr>
          <a:lstStyle>
            <a:lvl1pPr>
              <a:defRPr sz="2800" b="1" i="0">
                <a:solidFill>
                  <a:srgbClr val="202020"/>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kern="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kern="0">
                <a:solidFill>
                  <a:prstClr val="black">
                    <a:tint val="75000"/>
                  </a:prstClr>
                </a:solidFill>
              </a:rPr>
              <a:pPr/>
              <a:t>12/22/2025</a:t>
            </a:fld>
            <a:endParaRPr lang="en-US" kern="0">
              <a:solidFill>
                <a:prstClr val="black">
                  <a:tint val="75000"/>
                </a:prstClr>
              </a:solidFill>
            </a:endParaRP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kern="0">
                <a:solidFill>
                  <a:prstClr val="black">
                    <a:tint val="75000"/>
                  </a:prstClr>
                </a:solidFill>
              </a:rPr>
              <a:pPr/>
              <a:t>‹#›</a:t>
            </a:fld>
            <a:endParaRPr kern="0">
              <a:solidFill>
                <a:prstClr val="black">
                  <a:tint val="75000"/>
                </a:prstClr>
              </a:solidFill>
            </a:endParaRPr>
          </a:p>
        </p:txBody>
      </p:sp>
    </p:spTree>
    <p:extLst>
      <p:ext uri="{BB962C8B-B14F-4D97-AF65-F5344CB8AC3E}">
        <p14:creationId xmlns:p14="http://schemas.microsoft.com/office/powerpoint/2010/main" val="624579591"/>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2" r:id="rId8"/>
    <p:sldLayoutId id="2147483843"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1.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6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0.xml"/><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8.xml"/><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7.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emf"/></Relationships>
</file>

<file path=ppt/slides/_rels/slide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7.xml"/><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2.xml"/><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3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3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3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4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5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5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53.emf"/></Relationships>
</file>

<file path=ppt/slides/_rels/slide5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6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 Id="rId4" Type="http://schemas.openxmlformats.org/officeDocument/2006/relationships/image" Target="../media/image161.png"/></Relationships>
</file>

<file path=ppt/slides/_rels/slide6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xml"/><Relationship Id="rId1" Type="http://schemas.openxmlformats.org/officeDocument/2006/relationships/slideLayout" Target="../slideLayouts/slideLayout39.xml"/><Relationship Id="rId5" Type="http://schemas.openxmlformats.org/officeDocument/2006/relationships/image" Target="../media/image165.png"/><Relationship Id="rId4" Type="http://schemas.openxmlformats.org/officeDocument/2006/relationships/image" Target="../media/image1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1"/>
            <a:ext cx="10515600" cy="1690688"/>
          </a:xfrm>
        </p:spPr>
        <p:txBody>
          <a:bodyPr>
            <a:noAutofit/>
          </a:bodyPr>
          <a:lstStyle/>
          <a:p>
            <a:pPr algn="ctr"/>
            <a:r>
              <a:rPr lang="el-GR" sz="2800" b="1" dirty="0" smtClean="0"/>
              <a:t>Η ΑΝΑΔΥΟΜΕΝΗ ΕΠΙΣΤΗΜΗ ΤΟΥ ΑΝΘΡΩΠΙΝΟΥ ΜΙΚΡΟΒΙΩΜΑΤΟΣ </a:t>
            </a:r>
            <a:r>
              <a:rPr lang="en-US" sz="2800" b="1" dirty="0" smtClean="0"/>
              <a:t/>
            </a:r>
            <a:br>
              <a:rPr lang="en-US" sz="2800" b="1" dirty="0" smtClean="0"/>
            </a:br>
            <a:r>
              <a:rPr lang="el-GR" sz="2800" b="1" dirty="0" smtClean="0"/>
              <a:t>ΣΤΗΝ ΕΡΜΗΝΕΙΑ </a:t>
            </a:r>
            <a:r>
              <a:rPr lang="el-GR" sz="2800" b="1" dirty="0" smtClean="0"/>
              <a:t>ΤΟΥ</a:t>
            </a:r>
            <a:r>
              <a:rPr lang="en-US" sz="2800" b="1" dirty="0"/>
              <a:t> </a:t>
            </a:r>
            <a:r>
              <a:rPr lang="el-GR" sz="2800" b="1" dirty="0" smtClean="0"/>
              <a:t>ΣΑΚΧΑΡΩΔΗ </a:t>
            </a:r>
            <a:r>
              <a:rPr lang="el-GR" sz="2800" b="1" dirty="0" smtClean="0"/>
              <a:t>ΔΙΑΒΗΤΗ ΤΥΠΟΥ 2.</a:t>
            </a:r>
            <a:endParaRPr lang="el-GR" sz="3600" b="1" dirty="0"/>
          </a:p>
        </p:txBody>
      </p:sp>
      <p:pic>
        <p:nvPicPr>
          <p:cNvPr id="4" name="Θέση περιεχομένου 3"/>
          <p:cNvPicPr>
            <a:picLocks noGrp="1" noChangeAspect="1"/>
          </p:cNvPicPr>
          <p:nvPr>
            <p:ph idx="1"/>
          </p:nvPr>
        </p:nvPicPr>
        <p:blipFill>
          <a:blip r:embed="rId2" cstate="print"/>
          <a:stretch>
            <a:fillRect/>
          </a:stretch>
        </p:blipFill>
        <p:spPr>
          <a:xfrm>
            <a:off x="2354782" y="1227910"/>
            <a:ext cx="7452765" cy="4393938"/>
          </a:xfrm>
          <a:prstGeom prst="rect">
            <a:avLst/>
          </a:prstGeom>
        </p:spPr>
      </p:pic>
      <p:pic>
        <p:nvPicPr>
          <p:cNvPr id="3" name="Εικόνα 2"/>
          <p:cNvPicPr>
            <a:picLocks noChangeAspect="1"/>
          </p:cNvPicPr>
          <p:nvPr/>
        </p:nvPicPr>
        <p:blipFill>
          <a:blip r:embed="rId3" cstate="print"/>
          <a:stretch>
            <a:fillRect/>
          </a:stretch>
        </p:blipFill>
        <p:spPr>
          <a:xfrm>
            <a:off x="0" y="6247050"/>
            <a:ext cx="4013650" cy="610949"/>
          </a:xfrm>
          <a:prstGeom prst="rect">
            <a:avLst/>
          </a:prstGeom>
        </p:spPr>
      </p:pic>
      <p:sp>
        <p:nvSpPr>
          <p:cNvPr id="5" name="TextBox 4"/>
          <p:cNvSpPr txBox="1"/>
          <p:nvPr/>
        </p:nvSpPr>
        <p:spPr>
          <a:xfrm>
            <a:off x="3884177" y="5621847"/>
            <a:ext cx="4445013" cy="261610"/>
          </a:xfrm>
          <a:prstGeom prst="rect">
            <a:avLst/>
          </a:prstGeom>
          <a:noFill/>
        </p:spPr>
        <p:txBody>
          <a:bodyPr wrap="square" rtlCol="0">
            <a:spAutoFit/>
          </a:bodyPr>
          <a:lstStyle/>
          <a:p>
            <a:pPr algn="ctr"/>
            <a:r>
              <a:rPr lang="en-US" sz="1100" b="1" dirty="0" smtClean="0"/>
              <a:t>WEBINAR, </a:t>
            </a:r>
            <a:r>
              <a:rPr lang="en-US" sz="1100" b="1" dirty="0" smtClean="0"/>
              <a:t>22</a:t>
            </a:r>
            <a:r>
              <a:rPr lang="el-GR" sz="1100" b="1" dirty="0" smtClean="0"/>
              <a:t>.1</a:t>
            </a:r>
            <a:r>
              <a:rPr lang="en-US" sz="1100" b="1" dirty="0" smtClean="0"/>
              <a:t>2</a:t>
            </a:r>
            <a:r>
              <a:rPr lang="el-GR" sz="1100" b="1" dirty="0" smtClean="0"/>
              <a:t>.25</a:t>
            </a:r>
            <a:endParaRPr lang="el-GR" sz="1100" b="1" dirty="0"/>
          </a:p>
        </p:txBody>
      </p:sp>
      <p:pic>
        <p:nvPicPr>
          <p:cNvPr id="6" name="Εικόνα 5"/>
          <p:cNvPicPr>
            <a:picLocks noChangeAspect="1"/>
          </p:cNvPicPr>
          <p:nvPr/>
        </p:nvPicPr>
        <p:blipFill>
          <a:blip r:embed="rId4" cstate="print"/>
          <a:stretch>
            <a:fillRect/>
          </a:stretch>
        </p:blipFill>
        <p:spPr>
          <a:xfrm>
            <a:off x="3884177" y="5801989"/>
            <a:ext cx="4547305" cy="323682"/>
          </a:xfrm>
          <a:prstGeom prst="rect">
            <a:avLst/>
          </a:prstGeom>
        </p:spPr>
      </p:pic>
      <p:pic>
        <p:nvPicPr>
          <p:cNvPr id="7" name="Εικόνα 6"/>
          <p:cNvPicPr>
            <a:picLocks noChangeAspect="1"/>
          </p:cNvPicPr>
          <p:nvPr/>
        </p:nvPicPr>
        <p:blipFill>
          <a:blip r:embed="rId5" cstate="print"/>
          <a:stretch>
            <a:fillRect/>
          </a:stretch>
        </p:blipFill>
        <p:spPr>
          <a:xfrm>
            <a:off x="10791825" y="5883457"/>
            <a:ext cx="1400174" cy="974543"/>
          </a:xfrm>
          <a:prstGeom prst="rect">
            <a:avLst/>
          </a:prstGeom>
        </p:spPr>
      </p:pic>
    </p:spTree>
    <p:extLst>
      <p:ext uri="{BB962C8B-B14F-4D97-AF65-F5344CB8AC3E}">
        <p14:creationId xmlns:p14="http://schemas.microsoft.com/office/powerpoint/2010/main" val="2201666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13076" y="1"/>
            <a:ext cx="7978923" cy="466344"/>
          </a:xfrm>
        </p:spPr>
        <p:txBody>
          <a:bodyPr>
            <a:normAutofit fontScale="90000"/>
          </a:bodyPr>
          <a:lstStyle/>
          <a:p>
            <a:pPr algn="ctr"/>
            <a:r>
              <a:rPr lang="el-GR" sz="3200" b="1" dirty="0" smtClean="0"/>
              <a:t>ΠΑΓΚΟΣΜΙΑ ΔΕΔΟΜΕΝΑ</a:t>
            </a:r>
            <a:r>
              <a:rPr lang="en-US" sz="3200" b="1" dirty="0" smtClean="0"/>
              <a:t> (</a:t>
            </a:r>
            <a:r>
              <a:rPr lang="el-GR" sz="3200" b="1" dirty="0" smtClean="0"/>
              <a:t>20</a:t>
            </a:r>
            <a:r>
              <a:rPr lang="en-US" sz="3200" b="1" dirty="0" smtClean="0"/>
              <a:t>23-2025)</a:t>
            </a:r>
            <a:r>
              <a:rPr lang="en-US" sz="3200" b="1" dirty="0"/>
              <a:t>-</a:t>
            </a:r>
            <a:r>
              <a:rPr lang="el-GR" sz="3200" b="1" dirty="0" smtClean="0"/>
              <a:t>ΣΔ2</a:t>
            </a:r>
            <a:endParaRPr lang="el-GR" sz="3200" b="1" dirty="0"/>
          </a:p>
        </p:txBody>
      </p:sp>
      <p:pic>
        <p:nvPicPr>
          <p:cNvPr id="4" name="Θέση περιεχομένου 3"/>
          <p:cNvPicPr>
            <a:picLocks noGrp="1" noChangeAspect="1"/>
          </p:cNvPicPr>
          <p:nvPr>
            <p:ph idx="1"/>
          </p:nvPr>
        </p:nvPicPr>
        <p:blipFill rotWithShape="1">
          <a:blip r:embed="rId2"/>
          <a:srcRect l="32840" t="17552" r="32693" b="6640"/>
          <a:stretch/>
        </p:blipFill>
        <p:spPr>
          <a:xfrm>
            <a:off x="0" y="1"/>
            <a:ext cx="4213077" cy="6857999"/>
          </a:xfrm>
          <a:prstGeom prst="rect">
            <a:avLst/>
          </a:prstGeom>
        </p:spPr>
      </p:pic>
      <p:sp>
        <p:nvSpPr>
          <p:cNvPr id="5" name="TextBox 4"/>
          <p:cNvSpPr txBox="1"/>
          <p:nvPr/>
        </p:nvSpPr>
        <p:spPr>
          <a:xfrm>
            <a:off x="4298535" y="466345"/>
            <a:ext cx="7893465" cy="1323439"/>
          </a:xfrm>
          <a:prstGeom prst="rect">
            <a:avLst/>
          </a:prstGeom>
          <a:noFill/>
        </p:spPr>
        <p:txBody>
          <a:bodyPr wrap="square" rtlCol="0">
            <a:spAutoFit/>
          </a:bodyPr>
          <a:lstStyle/>
          <a:p>
            <a:r>
              <a:rPr lang="el-GR" sz="1000" b="1" dirty="0">
                <a:solidFill>
                  <a:prstClr val="black"/>
                </a:solidFill>
              </a:rPr>
              <a:t>Βασικά </a:t>
            </a:r>
            <a:r>
              <a:rPr lang="el-GR" sz="1000" b="1" dirty="0" err="1">
                <a:solidFill>
                  <a:prstClr val="black"/>
                </a:solidFill>
              </a:rPr>
              <a:t>Takeaways</a:t>
            </a:r>
            <a:endParaRPr lang="el-GR" sz="1000" b="1" dirty="0">
              <a:solidFill>
                <a:prstClr val="black"/>
              </a:solidFill>
            </a:endParaRPr>
          </a:p>
          <a:p>
            <a:r>
              <a:rPr lang="el-GR" sz="1000" dirty="0">
                <a:solidFill>
                  <a:prstClr val="black"/>
                </a:solidFill>
              </a:rPr>
              <a:t>Ο </a:t>
            </a:r>
            <a:r>
              <a:rPr lang="el-GR" sz="1000" dirty="0" err="1">
                <a:solidFill>
                  <a:prstClr val="black"/>
                </a:solidFill>
              </a:rPr>
              <a:t>επιπολασμός</a:t>
            </a:r>
            <a:r>
              <a:rPr lang="el-GR" sz="1000" dirty="0">
                <a:solidFill>
                  <a:prstClr val="black"/>
                </a:solidFill>
              </a:rPr>
              <a:t> του διαβήτη αυξάνεται σταθερά παγκοσμίως, φθάνοντας το 6,1% το 2021, ενώ ο </a:t>
            </a:r>
            <a:r>
              <a:rPr lang="el-GR" sz="1000" dirty="0" err="1">
                <a:solidFill>
                  <a:prstClr val="black"/>
                </a:solidFill>
              </a:rPr>
              <a:t>επιπολασμός</a:t>
            </a:r>
            <a:r>
              <a:rPr lang="el-GR" sz="1000" dirty="0">
                <a:solidFill>
                  <a:prstClr val="black"/>
                </a:solidFill>
              </a:rPr>
              <a:t> του διαβήτη αναμένεται να αυξηθεί κατά 59,7% το 2025 επηρεάζοντας πάνω από 530 εκατομμύρια ανθρώπους.</a:t>
            </a:r>
          </a:p>
          <a:p>
            <a:r>
              <a:rPr lang="el-GR" sz="1000" dirty="0">
                <a:solidFill>
                  <a:prstClr val="black"/>
                </a:solidFill>
              </a:rPr>
              <a:t>Αυτή η τάση προβλέπεται να συνεχιστεί, με εκτιμώμενο παγκόσμιο </a:t>
            </a:r>
            <a:r>
              <a:rPr lang="el-GR" sz="1000" dirty="0" err="1">
                <a:solidFill>
                  <a:prstClr val="black"/>
                </a:solidFill>
              </a:rPr>
              <a:t>επιπολασμό</a:t>
            </a:r>
            <a:r>
              <a:rPr lang="el-GR" sz="1000" dirty="0">
                <a:solidFill>
                  <a:prstClr val="black"/>
                </a:solidFill>
              </a:rPr>
              <a:t> 9,8% έως το 2050.</a:t>
            </a:r>
          </a:p>
          <a:p>
            <a:r>
              <a:rPr lang="el-GR" sz="1000" dirty="0">
                <a:solidFill>
                  <a:prstClr val="black"/>
                </a:solidFill>
              </a:rPr>
              <a:t>Ο διαβήτης τύπου 2 (T2D) είναι ο κύριος μοχλός της παγκόσμιας επιβάρυνσης του διαβήτη, αντιπροσωπεύοντας σχεδόν όλες τις περιπτώσεις διαβήτη (96%) και τα έτη ζωής προσαρμοσμένα στην αναπηρία (</a:t>
            </a:r>
            <a:r>
              <a:rPr lang="el-GR" sz="1000" dirty="0" err="1">
                <a:solidFill>
                  <a:prstClr val="black"/>
                </a:solidFill>
              </a:rPr>
              <a:t>DALYs</a:t>
            </a:r>
            <a:r>
              <a:rPr lang="el-GR" sz="1000" dirty="0">
                <a:solidFill>
                  <a:prstClr val="black"/>
                </a:solidFill>
              </a:rPr>
              <a:t>).</a:t>
            </a:r>
          </a:p>
          <a:p>
            <a:r>
              <a:rPr lang="el-GR" sz="1000" dirty="0">
                <a:solidFill>
                  <a:prstClr val="black"/>
                </a:solidFill>
              </a:rPr>
              <a:t>Ο υψηλός δείκτης μάζας σώματος (ΔΜΣ) είναι ο κύριος παράγοντας κινδύνου για T2D παγκοσμίως, συμβάλλοντας σε πάνω από το ήμισυ των DALY που σχετίζονται με το </a:t>
            </a:r>
            <a:r>
              <a:rPr lang="el-GR" sz="1000" dirty="0" smtClean="0">
                <a:solidFill>
                  <a:prstClr val="black"/>
                </a:solidFill>
              </a:rPr>
              <a:t>T2D.</a:t>
            </a:r>
            <a:r>
              <a:rPr lang="en-US" sz="1000" dirty="0" smtClean="0">
                <a:solidFill>
                  <a:prstClr val="black"/>
                </a:solidFill>
              </a:rPr>
              <a:t> </a:t>
            </a:r>
            <a:r>
              <a:rPr lang="el-GR" sz="1000" dirty="0" smtClean="0">
                <a:solidFill>
                  <a:prstClr val="black"/>
                </a:solidFill>
              </a:rPr>
              <a:t>Ο </a:t>
            </a:r>
            <a:r>
              <a:rPr lang="el-GR" sz="1000" dirty="0">
                <a:solidFill>
                  <a:prstClr val="black"/>
                </a:solidFill>
              </a:rPr>
              <a:t>αντίκτυπος αυτού του παράγοντα κινδύνου προβλέπεται να αυξηθεί περαιτέρω έως το 2050.</a:t>
            </a:r>
          </a:p>
        </p:txBody>
      </p:sp>
      <p:pic>
        <p:nvPicPr>
          <p:cNvPr id="6" name="Εικόνα 5"/>
          <p:cNvPicPr>
            <a:picLocks noChangeAspect="1"/>
          </p:cNvPicPr>
          <p:nvPr/>
        </p:nvPicPr>
        <p:blipFill>
          <a:blip r:embed="rId3"/>
          <a:stretch>
            <a:fillRect/>
          </a:stretch>
        </p:blipFill>
        <p:spPr>
          <a:xfrm>
            <a:off x="4298534" y="1813420"/>
            <a:ext cx="7893465" cy="5044580"/>
          </a:xfrm>
          <a:prstGeom prst="rect">
            <a:avLst/>
          </a:prstGeom>
        </p:spPr>
      </p:pic>
    </p:spTree>
    <p:extLst>
      <p:ext uri="{BB962C8B-B14F-4D97-AF65-F5344CB8AC3E}">
        <p14:creationId xmlns:p14="http://schemas.microsoft.com/office/powerpoint/2010/main" val="1435723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
            <a:ext cx="7185727" cy="532768"/>
          </a:xfrm>
        </p:spPr>
        <p:txBody>
          <a:bodyPr>
            <a:normAutofit fontScale="90000"/>
          </a:bodyPr>
          <a:lstStyle/>
          <a:p>
            <a:pPr>
              <a:defRPr/>
            </a:pPr>
            <a:r>
              <a:rPr lang="el-GR" sz="2000" b="1" dirty="0"/>
              <a:t>Η ΕΚΡΗΚΤΙΚΗ ΑΥΞΗΣΗ ΙΑΤΡΙΚΩΝ ΓΝΩΣΕΩΝ ΚΑΙ </a:t>
            </a:r>
            <a:r>
              <a:rPr lang="el-GR" sz="2000" b="1" u="sng" dirty="0"/>
              <a:t>ΣΤΟ </a:t>
            </a:r>
            <a:r>
              <a:rPr lang="el-GR" sz="2000" b="1" u="sng" dirty="0" smtClean="0"/>
              <a:t>ΜΙΚΡΟΒΙΩΜΑ-</a:t>
            </a:r>
            <a:r>
              <a:rPr lang="el-GR" sz="2000" b="1" dirty="0"/>
              <a:t/>
            </a:r>
            <a:br>
              <a:rPr lang="el-GR" sz="2000" b="1" dirty="0"/>
            </a:br>
            <a:r>
              <a:rPr lang="el-GR" sz="2000" b="1" dirty="0">
                <a:solidFill>
                  <a:srgbClr val="C00000"/>
                </a:solidFill>
              </a:rPr>
              <a:t>ΔΙΠΛΑΣΙΑΖΕΤΑΙ ΚΑΘΕ 73 ΗΜΕΡΕΣ ΑΠΟ ΤΟ 2020 .</a:t>
            </a:r>
            <a:endParaRPr lang="el-GR" sz="2000" dirty="0"/>
          </a:p>
        </p:txBody>
      </p:sp>
      <p:pic>
        <p:nvPicPr>
          <p:cNvPr id="9222" name="6 - Θέση περιεχομένου" descr="Weight of Medical Knowledge"/>
          <p:cNvPicPr>
            <a:picLocks noGrp="1"/>
          </p:cNvPicPr>
          <p:nvPr>
            <p:ph idx="1"/>
          </p:nvPr>
        </p:nvPicPr>
        <p:blipFill>
          <a:blip r:embed="rId2" cstate="print"/>
          <a:stretch>
            <a:fillRect/>
          </a:stretch>
        </p:blipFill>
        <p:spPr>
          <a:xfrm>
            <a:off x="0" y="1285860"/>
            <a:ext cx="6773033" cy="4929222"/>
          </a:xfrm>
        </p:spPr>
      </p:pic>
      <p:sp>
        <p:nvSpPr>
          <p:cNvPr id="6" name="5 - Θέση αριθμού διαφάνειας"/>
          <p:cNvSpPr>
            <a:spLocks noGrp="1"/>
          </p:cNvSpPr>
          <p:nvPr>
            <p:ph type="sldNum" sz="quarter" idx="12"/>
          </p:nvPr>
        </p:nvSpPr>
        <p:spPr/>
        <p:txBody>
          <a:bodyPr/>
          <a:lstStyle/>
          <a:p>
            <a:pPr>
              <a:defRPr/>
            </a:pPr>
            <a:fld id="{A2131146-E7B3-4EFA-A028-ECFB1920D8D6}" type="slidenum">
              <a:rPr lang="el-GR" smtClean="0">
                <a:solidFill>
                  <a:prstClr val="black">
                    <a:tint val="75000"/>
                  </a:prstClr>
                </a:solidFill>
              </a:rPr>
              <a:pPr>
                <a:defRPr/>
              </a:pPr>
              <a:t>3</a:t>
            </a:fld>
            <a:endParaRPr lang="el-GR">
              <a:solidFill>
                <a:prstClr val="black">
                  <a:tint val="75000"/>
                </a:prstClr>
              </a:solidFill>
            </a:endParaRPr>
          </a:p>
        </p:txBody>
      </p:sp>
      <p:pic>
        <p:nvPicPr>
          <p:cNvPr id="8" name="Εικόνα 7"/>
          <p:cNvPicPr>
            <a:picLocks noChangeAspect="1"/>
          </p:cNvPicPr>
          <p:nvPr/>
        </p:nvPicPr>
        <p:blipFill>
          <a:blip r:embed="rId3" cstate="print"/>
          <a:stretch>
            <a:fillRect/>
          </a:stretch>
        </p:blipFill>
        <p:spPr>
          <a:xfrm>
            <a:off x="6773035" y="2"/>
            <a:ext cx="5418966" cy="3518262"/>
          </a:xfrm>
          <a:prstGeom prst="rect">
            <a:avLst/>
          </a:prstGeom>
        </p:spPr>
      </p:pic>
      <p:pic>
        <p:nvPicPr>
          <p:cNvPr id="9" name="Εικόνα 8"/>
          <p:cNvPicPr>
            <a:picLocks noChangeAspect="1"/>
          </p:cNvPicPr>
          <p:nvPr/>
        </p:nvPicPr>
        <p:blipFill>
          <a:blip r:embed="rId4" cstate="print"/>
          <a:stretch>
            <a:fillRect/>
          </a:stretch>
        </p:blipFill>
        <p:spPr>
          <a:xfrm>
            <a:off x="6773035" y="3518264"/>
            <a:ext cx="5418964" cy="3339736"/>
          </a:xfrm>
          <a:prstGeom prst="rect">
            <a:avLst/>
          </a:prstGeom>
        </p:spPr>
      </p:pic>
    </p:spTree>
    <p:extLst>
      <p:ext uri="{BB962C8B-B14F-4D97-AF65-F5344CB8AC3E}">
        <p14:creationId xmlns:p14="http://schemas.microsoft.com/office/powerpoint/2010/main" val="7758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
            <a:ext cx="6433165" cy="497508"/>
          </a:xfrm>
          <a:prstGeom prst="rect">
            <a:avLst/>
          </a:prstGeom>
        </p:spPr>
        <p:txBody>
          <a:bodyPr vert="horz" wrap="square" lIns="0" tIns="74295" rIns="0" bIns="0" rtlCol="0">
            <a:spAutoFit/>
          </a:bodyPr>
          <a:lstStyle/>
          <a:p>
            <a:pPr marL="3207385" marR="5080" indent="-3195320" algn="ctr">
              <a:lnSpc>
                <a:spcPts val="3890"/>
              </a:lnSpc>
              <a:spcBef>
                <a:spcPts val="585"/>
              </a:spcBef>
            </a:pPr>
            <a:r>
              <a:rPr lang="el-GR" sz="1400" u="sng" dirty="0" smtClean="0">
                <a:latin typeface="Calibri"/>
                <a:cs typeface="Calibri"/>
              </a:rPr>
              <a:t>ΠΛΗΡΟΦΟΡΗΣΗ</a:t>
            </a:r>
            <a:r>
              <a:rPr lang="el-GR" sz="1400" u="sng" spc="25" dirty="0" smtClean="0">
                <a:latin typeface="Calibri"/>
                <a:cs typeface="Calibri"/>
              </a:rPr>
              <a:t> </a:t>
            </a:r>
            <a:r>
              <a:rPr lang="el-GR" sz="1400" u="sng" dirty="0" smtClean="0">
                <a:latin typeface="Calibri"/>
                <a:cs typeface="Calibri"/>
              </a:rPr>
              <a:t>ΓΙΑ</a:t>
            </a:r>
            <a:r>
              <a:rPr lang="el-GR" sz="1400" u="sng" spc="-15" dirty="0" smtClean="0">
                <a:latin typeface="Calibri"/>
                <a:cs typeface="Calibri"/>
              </a:rPr>
              <a:t> </a:t>
            </a:r>
            <a:r>
              <a:rPr lang="el-GR" sz="1400" u="sng" dirty="0" smtClean="0">
                <a:latin typeface="Calibri"/>
                <a:cs typeface="Calibri"/>
              </a:rPr>
              <a:t>ΤΟ</a:t>
            </a:r>
            <a:r>
              <a:rPr lang="el-GR" sz="1400" u="sng" spc="-30" dirty="0" smtClean="0">
                <a:latin typeface="Calibri"/>
                <a:cs typeface="Calibri"/>
              </a:rPr>
              <a:t> </a:t>
            </a:r>
            <a:r>
              <a:rPr lang="el-GR" sz="1400" u="sng" dirty="0" smtClean="0">
                <a:latin typeface="Calibri"/>
                <a:cs typeface="Calibri"/>
              </a:rPr>
              <a:t>ΜΙΚΡΟΒΙΩΜΑ</a:t>
            </a:r>
            <a:r>
              <a:rPr lang="el-GR" sz="1400" u="sng" spc="-25" dirty="0" smtClean="0">
                <a:latin typeface="Calibri"/>
                <a:cs typeface="Calibri"/>
              </a:rPr>
              <a:t> </a:t>
            </a:r>
            <a:r>
              <a:rPr lang="el-GR" sz="1400" u="sng" dirty="0" smtClean="0">
                <a:latin typeface="Calibri"/>
                <a:cs typeface="Calibri"/>
              </a:rPr>
              <a:t>ΑΠΟ</a:t>
            </a:r>
            <a:r>
              <a:rPr lang="el-GR" sz="1400" u="sng" spc="-10" dirty="0" smtClean="0">
                <a:latin typeface="Calibri"/>
                <a:cs typeface="Calibri"/>
              </a:rPr>
              <a:t> ΕΠΑΓΓΕΛΜΑΤΙΕΣ </a:t>
            </a:r>
            <a:r>
              <a:rPr lang="el-GR" sz="1400" u="sng" dirty="0" smtClean="0">
                <a:latin typeface="Calibri"/>
                <a:cs typeface="Calibri"/>
              </a:rPr>
              <a:t>ΥΓΕΙΑΣ</a:t>
            </a:r>
            <a:r>
              <a:rPr lang="el-GR" sz="1400" u="sng" spc="-25" dirty="0" smtClean="0">
                <a:latin typeface="Calibri"/>
                <a:cs typeface="Calibri"/>
              </a:rPr>
              <a:t> </a:t>
            </a:r>
            <a:r>
              <a:rPr lang="el-GR" sz="1400" u="sng" dirty="0" smtClean="0">
                <a:latin typeface="Calibri"/>
                <a:cs typeface="Calibri"/>
              </a:rPr>
              <a:t>ΣΤΗΝ</a:t>
            </a:r>
            <a:r>
              <a:rPr lang="el-GR" sz="1400" u="sng" spc="-25" dirty="0" smtClean="0">
                <a:latin typeface="Calibri"/>
                <a:cs typeface="Calibri"/>
              </a:rPr>
              <a:t> </a:t>
            </a:r>
            <a:r>
              <a:rPr lang="el-GR" sz="1400" u="sng" spc="-10" dirty="0" smtClean="0">
                <a:latin typeface="Calibri"/>
                <a:cs typeface="Calibri"/>
              </a:rPr>
              <a:t>ΕΥΡΩΠΗ</a:t>
            </a:r>
            <a:endParaRPr lang="el-GR" sz="1400" u="sng" spc="-10" dirty="0">
              <a:latin typeface="Calibri"/>
              <a:cs typeface="Calibri"/>
            </a:endParaRPr>
          </a:p>
        </p:txBody>
      </p:sp>
      <p:grpSp>
        <p:nvGrpSpPr>
          <p:cNvPr id="3" name="object 3"/>
          <p:cNvGrpSpPr/>
          <p:nvPr/>
        </p:nvGrpSpPr>
        <p:grpSpPr>
          <a:xfrm>
            <a:off x="0" y="3414838"/>
            <a:ext cx="12191999" cy="2925407"/>
            <a:chOff x="0" y="2010156"/>
            <a:chExt cx="12191999" cy="3858142"/>
          </a:xfrm>
        </p:grpSpPr>
        <p:pic>
          <p:nvPicPr>
            <p:cNvPr id="4" name="object 4"/>
            <p:cNvPicPr/>
            <p:nvPr/>
          </p:nvPicPr>
          <p:blipFill>
            <a:blip r:embed="rId2" cstate="print"/>
            <a:stretch>
              <a:fillRect/>
            </a:stretch>
          </p:blipFill>
          <p:spPr>
            <a:xfrm>
              <a:off x="0" y="2010156"/>
              <a:ext cx="12191999" cy="3858142"/>
            </a:xfrm>
            <a:prstGeom prst="rect">
              <a:avLst/>
            </a:prstGeom>
          </p:spPr>
        </p:pic>
        <p:sp>
          <p:nvSpPr>
            <p:cNvPr id="5" name="object 5"/>
            <p:cNvSpPr/>
            <p:nvPr/>
          </p:nvSpPr>
          <p:spPr>
            <a:xfrm>
              <a:off x="2881883" y="2010156"/>
              <a:ext cx="3489960" cy="3790315"/>
            </a:xfrm>
            <a:custGeom>
              <a:avLst/>
              <a:gdLst/>
              <a:ahLst/>
              <a:cxnLst/>
              <a:rect l="l" t="t" r="r" b="b"/>
              <a:pathLst>
                <a:path w="3489960" h="3790315">
                  <a:moveTo>
                    <a:pt x="2833116" y="3790187"/>
                  </a:moveTo>
                  <a:lnTo>
                    <a:pt x="3489960" y="3790187"/>
                  </a:lnTo>
                  <a:lnTo>
                    <a:pt x="3489960" y="4571"/>
                  </a:lnTo>
                  <a:lnTo>
                    <a:pt x="2833116" y="4571"/>
                  </a:lnTo>
                  <a:lnTo>
                    <a:pt x="2833116" y="3790187"/>
                  </a:lnTo>
                  <a:close/>
                </a:path>
                <a:path w="3489960" h="3790315">
                  <a:moveTo>
                    <a:pt x="0" y="3785616"/>
                  </a:moveTo>
                  <a:lnTo>
                    <a:pt x="446531" y="3785616"/>
                  </a:lnTo>
                  <a:lnTo>
                    <a:pt x="446531" y="0"/>
                  </a:lnTo>
                  <a:lnTo>
                    <a:pt x="0" y="0"/>
                  </a:lnTo>
                  <a:lnTo>
                    <a:pt x="0" y="3785616"/>
                  </a:lnTo>
                  <a:close/>
                </a:path>
              </a:pathLst>
            </a:custGeom>
            <a:ln w="76200">
              <a:solidFill>
                <a:srgbClr val="FF0000"/>
              </a:solidFill>
            </a:ln>
          </p:spPr>
          <p:txBody>
            <a:bodyPr wrap="square" lIns="0" tIns="0" rIns="0" bIns="0" rtlCol="0"/>
            <a:lstStyle/>
            <a:p>
              <a:endParaRPr kern="0">
                <a:solidFill>
                  <a:sysClr val="windowText" lastClr="000000"/>
                </a:solidFill>
              </a:endParaRPr>
            </a:p>
          </p:txBody>
        </p:sp>
      </p:grpSp>
      <p:sp>
        <p:nvSpPr>
          <p:cNvPr id="6" name="object 6"/>
          <p:cNvSpPr txBox="1"/>
          <p:nvPr/>
        </p:nvSpPr>
        <p:spPr>
          <a:xfrm>
            <a:off x="7598156" y="6340246"/>
            <a:ext cx="3375025" cy="239395"/>
          </a:xfrm>
          <a:prstGeom prst="rect">
            <a:avLst/>
          </a:prstGeom>
        </p:spPr>
        <p:txBody>
          <a:bodyPr vert="horz" wrap="square" lIns="0" tIns="12700" rIns="0" bIns="0" rtlCol="0">
            <a:spAutoFit/>
          </a:bodyPr>
          <a:lstStyle/>
          <a:p>
            <a:pPr marL="12700">
              <a:spcBef>
                <a:spcPts val="100"/>
              </a:spcBef>
            </a:pPr>
            <a:r>
              <a:rPr sz="1400" kern="0" spc="-10" dirty="0">
                <a:solidFill>
                  <a:sysClr val="windowText" lastClr="000000"/>
                </a:solidFill>
                <a:latin typeface="Arial"/>
                <a:cs typeface="Arial"/>
              </a:rPr>
              <a:t>International</a:t>
            </a:r>
            <a:r>
              <a:rPr sz="1400" kern="0" spc="-50" dirty="0">
                <a:solidFill>
                  <a:sysClr val="windowText" lastClr="000000"/>
                </a:solidFill>
                <a:latin typeface="Arial"/>
                <a:cs typeface="Arial"/>
              </a:rPr>
              <a:t> </a:t>
            </a:r>
            <a:r>
              <a:rPr sz="1400" kern="0" dirty="0">
                <a:solidFill>
                  <a:sysClr val="windowText" lastClr="000000"/>
                </a:solidFill>
                <a:latin typeface="Arial"/>
                <a:cs typeface="Arial"/>
              </a:rPr>
              <a:t>Microbiota</a:t>
            </a:r>
            <a:r>
              <a:rPr sz="1400" kern="0" spc="-50" dirty="0">
                <a:solidFill>
                  <a:sysClr val="windowText" lastClr="000000"/>
                </a:solidFill>
                <a:latin typeface="Arial"/>
                <a:cs typeface="Arial"/>
              </a:rPr>
              <a:t> </a:t>
            </a:r>
            <a:r>
              <a:rPr sz="1400" kern="0" dirty="0">
                <a:solidFill>
                  <a:sysClr val="windowText" lastClr="000000"/>
                </a:solidFill>
                <a:latin typeface="Arial"/>
                <a:cs typeface="Arial"/>
              </a:rPr>
              <a:t>Observatory,</a:t>
            </a:r>
            <a:r>
              <a:rPr sz="1400" kern="0" spc="-35" dirty="0">
                <a:solidFill>
                  <a:sysClr val="windowText" lastClr="000000"/>
                </a:solidFill>
                <a:latin typeface="Arial"/>
                <a:cs typeface="Arial"/>
              </a:rPr>
              <a:t> </a:t>
            </a:r>
            <a:r>
              <a:rPr sz="1400" kern="0" spc="-20" dirty="0">
                <a:solidFill>
                  <a:sysClr val="windowText" lastClr="000000"/>
                </a:solidFill>
                <a:latin typeface="Arial"/>
                <a:cs typeface="Arial"/>
              </a:rPr>
              <a:t>2024</a:t>
            </a:r>
            <a:endParaRPr sz="1400" kern="0">
              <a:solidFill>
                <a:sysClr val="windowText" lastClr="000000"/>
              </a:solidFill>
              <a:latin typeface="Arial"/>
              <a:cs typeface="Arial"/>
            </a:endParaRPr>
          </a:p>
        </p:txBody>
      </p:sp>
      <p:pic>
        <p:nvPicPr>
          <p:cNvPr id="7" name="Εικόνα 6"/>
          <p:cNvPicPr>
            <a:picLocks noChangeAspect="1"/>
          </p:cNvPicPr>
          <p:nvPr/>
        </p:nvPicPr>
        <p:blipFill>
          <a:blip r:embed="rId3" cstate="print"/>
          <a:stretch>
            <a:fillRect/>
          </a:stretch>
        </p:blipFill>
        <p:spPr>
          <a:xfrm>
            <a:off x="6433167" y="1"/>
            <a:ext cx="5758831" cy="3414836"/>
          </a:xfrm>
          <a:prstGeom prst="rect">
            <a:avLst/>
          </a:prstGeom>
        </p:spPr>
      </p:pic>
    </p:spTree>
    <p:extLst>
      <p:ext uri="{BB962C8B-B14F-4D97-AF65-F5344CB8AC3E}">
        <p14:creationId xmlns:p14="http://schemas.microsoft.com/office/powerpoint/2010/main" val="642481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Title 1"/>
          <p:cNvSpPr>
            <a:spLocks noGrp="1"/>
          </p:cNvSpPr>
          <p:nvPr>
            <p:ph type="title" idx="4294967295"/>
          </p:nvPr>
        </p:nvSpPr>
        <p:spPr>
          <a:xfrm>
            <a:off x="2667000" y="332656"/>
            <a:ext cx="6858000" cy="792088"/>
          </a:xfrm>
        </p:spPr>
        <p:txBody>
          <a:bodyPr>
            <a:normAutofit fontScale="90000"/>
          </a:bodyPr>
          <a:lstStyle/>
          <a:p>
            <a:pPr algn="ctr">
              <a:defRPr/>
            </a:pPr>
            <a:r>
              <a:rPr lang="el-GR" sz="2400" b="1" dirty="0">
                <a:solidFill>
                  <a:srgbClr val="66FF33"/>
                </a:solidFill>
              </a:rPr>
              <a:t/>
            </a:r>
            <a:br>
              <a:rPr lang="el-GR" sz="2400" b="1" dirty="0">
                <a:solidFill>
                  <a:srgbClr val="66FF33"/>
                </a:solidFill>
              </a:rPr>
            </a:br>
            <a:r>
              <a:rPr lang="el-GR" sz="2400" b="1" dirty="0">
                <a:solidFill>
                  <a:srgbClr val="66FF33"/>
                </a:solidFill>
              </a:rPr>
              <a:t> </a:t>
            </a:r>
            <a:r>
              <a:rPr lang="el-GR" sz="2700" b="1" dirty="0"/>
              <a:t>ΤΟ ΑΝΘΡΩΠΙΝΟ ΓΟΝΙΔΙΩΜΑ</a:t>
            </a:r>
            <a:r>
              <a:rPr lang="en-US" sz="2700" b="1" dirty="0"/>
              <a:t>, 20</a:t>
            </a:r>
            <a:r>
              <a:rPr lang="el-GR" sz="2700" b="1" dirty="0"/>
              <a:t>2</a:t>
            </a:r>
            <a:r>
              <a:rPr lang="en-US" sz="2700" b="1" dirty="0"/>
              <a:t>4</a:t>
            </a:r>
            <a:r>
              <a:rPr lang="el-GR" sz="2700" b="1" dirty="0"/>
              <a:t/>
            </a:r>
            <a:br>
              <a:rPr lang="el-GR" sz="2700" b="1" dirty="0"/>
            </a:br>
            <a:r>
              <a:rPr lang="el-GR" sz="2700" b="1" dirty="0"/>
              <a:t> ΒΑΣΙΚΕΣ ΓΝΩΣΕΙΣ:</a:t>
            </a:r>
            <a:endParaRPr lang="en-US" sz="2700" b="1" dirty="0"/>
          </a:p>
        </p:txBody>
      </p:sp>
      <p:sp>
        <p:nvSpPr>
          <p:cNvPr id="102403" name="Content Placeholder 2"/>
          <p:cNvSpPr>
            <a:spLocks noGrp="1"/>
          </p:cNvSpPr>
          <p:nvPr>
            <p:ph idx="4294967295"/>
          </p:nvPr>
        </p:nvSpPr>
        <p:spPr>
          <a:xfrm>
            <a:off x="0" y="1296370"/>
            <a:ext cx="4377791" cy="1792967"/>
          </a:xfrm>
        </p:spPr>
        <p:txBody>
          <a:bodyPr>
            <a:normAutofit/>
          </a:bodyPr>
          <a:lstStyle/>
          <a:p>
            <a:r>
              <a:rPr lang="en-US" sz="1800" b="1" dirty="0"/>
              <a:t>3,101,804,739 base pairs</a:t>
            </a:r>
          </a:p>
          <a:p>
            <a:r>
              <a:rPr lang="en-US" sz="1800" b="1" dirty="0"/>
              <a:t>22 chromosomes plus X and Y</a:t>
            </a:r>
          </a:p>
          <a:p>
            <a:r>
              <a:rPr lang="en-US" sz="1800" b="1" dirty="0"/>
              <a:t>21,224 protein-coding genes</a:t>
            </a:r>
            <a:r>
              <a:rPr lang="el-GR" sz="1800" b="1" dirty="0"/>
              <a:t> + 3.000 </a:t>
            </a:r>
            <a:r>
              <a:rPr lang="en-US" sz="1800" b="1" dirty="0"/>
              <a:t>new ones!</a:t>
            </a:r>
          </a:p>
          <a:p>
            <a:r>
              <a:rPr lang="en-US" sz="1800" b="1" dirty="0"/>
              <a:t>15,952 </a:t>
            </a:r>
            <a:r>
              <a:rPr lang="en-US" sz="1800" b="1" dirty="0" err="1"/>
              <a:t>ncRNA</a:t>
            </a:r>
            <a:r>
              <a:rPr lang="en-US" sz="1800" b="1" dirty="0"/>
              <a:t> genes, miRNA..: 2</a:t>
            </a:r>
            <a:r>
              <a:rPr lang="en-US" sz="1800" b="1" baseline="30000" dirty="0"/>
              <a:t>nd</a:t>
            </a:r>
            <a:r>
              <a:rPr lang="en-US" sz="1800" b="1" dirty="0"/>
              <a:t> code</a:t>
            </a:r>
          </a:p>
        </p:txBody>
      </p:sp>
      <p:pic>
        <p:nvPicPr>
          <p:cNvPr id="102404" name="Picture 2"/>
          <p:cNvPicPr>
            <a:picLocks noChangeAspect="1" noChangeArrowheads="1"/>
          </p:cNvPicPr>
          <p:nvPr/>
        </p:nvPicPr>
        <p:blipFill>
          <a:blip r:embed="rId2" cstate="print"/>
          <a:srcRect l="17085" t="38268" r="50085" b="20694"/>
          <a:stretch>
            <a:fillRect/>
          </a:stretch>
        </p:blipFill>
        <p:spPr bwMode="auto">
          <a:xfrm>
            <a:off x="11239836" y="1573370"/>
            <a:ext cx="952163" cy="999897"/>
          </a:xfrm>
          <a:prstGeom prst="rect">
            <a:avLst/>
          </a:prstGeom>
          <a:noFill/>
          <a:ln w="9525">
            <a:noFill/>
            <a:miter lim="800000"/>
            <a:headEnd/>
            <a:tailEnd/>
          </a:ln>
        </p:spPr>
      </p:pic>
      <p:sp>
        <p:nvSpPr>
          <p:cNvPr id="5" name="4 - Δεξιό βέλος"/>
          <p:cNvSpPr/>
          <p:nvPr/>
        </p:nvSpPr>
        <p:spPr>
          <a:xfrm flipV="1">
            <a:off x="10883787" y="1869259"/>
            <a:ext cx="356047" cy="356049"/>
          </a:xfrm>
          <a:prstGeom prst="rightArrow">
            <a:avLst>
              <a:gd name="adj1" fmla="val 3405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solidFill>
                <a:prstClr val="white"/>
              </a:solidFill>
            </a:endParaRPr>
          </a:p>
        </p:txBody>
      </p:sp>
      <p:sp>
        <p:nvSpPr>
          <p:cNvPr id="102406" name="5 - TextBox"/>
          <p:cNvSpPr txBox="1">
            <a:spLocks noChangeArrowheads="1"/>
          </p:cNvSpPr>
          <p:nvPr/>
        </p:nvSpPr>
        <p:spPr bwMode="auto">
          <a:xfrm>
            <a:off x="11239836" y="1296370"/>
            <a:ext cx="952164" cy="276999"/>
          </a:xfrm>
          <a:prstGeom prst="rect">
            <a:avLst/>
          </a:prstGeom>
          <a:noFill/>
          <a:ln w="9525">
            <a:noFill/>
            <a:miter lim="800000"/>
            <a:headEnd/>
            <a:tailEnd/>
          </a:ln>
        </p:spPr>
        <p:txBody>
          <a:bodyPr wrap="square">
            <a:spAutoFit/>
          </a:bodyPr>
          <a:lstStyle/>
          <a:p>
            <a:r>
              <a:rPr lang="en-US" sz="600" b="1" dirty="0" err="1">
                <a:solidFill>
                  <a:prstClr val="black"/>
                </a:solidFill>
              </a:rPr>
              <a:t>Dr.John</a:t>
            </a:r>
            <a:r>
              <a:rPr lang="en-US" sz="600" b="1" dirty="0">
                <a:solidFill>
                  <a:prstClr val="black"/>
                </a:solidFill>
              </a:rPr>
              <a:t> </a:t>
            </a:r>
            <a:r>
              <a:rPr lang="en-US" sz="600" b="1" dirty="0" err="1">
                <a:solidFill>
                  <a:prstClr val="black"/>
                </a:solidFill>
              </a:rPr>
              <a:t>Stamatoyannopoulos</a:t>
            </a:r>
            <a:endParaRPr lang="el-GR" sz="600" b="1" dirty="0">
              <a:solidFill>
                <a:prstClr val="black"/>
              </a:solidFill>
            </a:endParaRPr>
          </a:p>
        </p:txBody>
      </p:sp>
      <p:sp>
        <p:nvSpPr>
          <p:cNvPr id="7" name="6 - Ορθογώνιο"/>
          <p:cNvSpPr/>
          <p:nvPr/>
        </p:nvSpPr>
        <p:spPr>
          <a:xfrm>
            <a:off x="-2" y="2968260"/>
            <a:ext cx="3997468" cy="1969770"/>
          </a:xfrm>
          <a:prstGeom prst="rect">
            <a:avLst/>
          </a:prstGeom>
        </p:spPr>
        <p:txBody>
          <a:bodyPr wrap="square">
            <a:spAutoFit/>
          </a:bodyPr>
          <a:lstStyle/>
          <a:p>
            <a:r>
              <a:rPr lang="el-GR" sz="1100" b="1" dirty="0">
                <a:solidFill>
                  <a:srgbClr val="002060"/>
                </a:solidFill>
                <a:cs typeface="Arial" charset="0"/>
              </a:rPr>
              <a:t>Λιγότερο από το 4% του ανθρώπινου </a:t>
            </a:r>
            <a:r>
              <a:rPr lang="el-GR" sz="1100" b="1" dirty="0" err="1">
                <a:solidFill>
                  <a:srgbClr val="002060"/>
                </a:solidFill>
                <a:cs typeface="Arial" charset="0"/>
              </a:rPr>
              <a:t>γονιδιώματος</a:t>
            </a:r>
            <a:r>
              <a:rPr lang="el-GR" sz="1100" b="1" dirty="0">
                <a:solidFill>
                  <a:srgbClr val="002060"/>
                </a:solidFill>
                <a:cs typeface="Arial" charset="0"/>
              </a:rPr>
              <a:t> κωδικοποιεί </a:t>
            </a:r>
            <a:r>
              <a:rPr lang="el-GR" sz="1100" b="1" dirty="0" err="1" smtClean="0">
                <a:solidFill>
                  <a:srgbClr val="002060"/>
                </a:solidFill>
                <a:cs typeface="Arial" charset="0"/>
              </a:rPr>
              <a:t>πρωτεΐνες.Από</a:t>
            </a:r>
            <a:r>
              <a:rPr lang="el-GR" sz="1100" b="1" dirty="0" smtClean="0">
                <a:solidFill>
                  <a:srgbClr val="002060"/>
                </a:solidFill>
                <a:cs typeface="Arial" charset="0"/>
              </a:rPr>
              <a:t> </a:t>
            </a:r>
            <a:r>
              <a:rPr lang="el-GR" sz="1100" b="1" dirty="0">
                <a:solidFill>
                  <a:srgbClr val="002060"/>
                </a:solidFill>
                <a:cs typeface="Arial" charset="0"/>
              </a:rPr>
              <a:t>7.264 σύνολα μη κανονικών γονιδίων που εντοπίστηκαν, οι ερευνητές διαπίστωσαν ότι τουλάχιστον το ένα τέταρτο από αυτά θα μπορούσαν να δημιουργήσουν πρωτεΐνες, ΤΩΡΑ 2024.</a:t>
            </a:r>
          </a:p>
          <a:p>
            <a:r>
              <a:rPr lang="el-GR" sz="1100" b="1" dirty="0">
                <a:solidFill>
                  <a:srgbClr val="002060"/>
                </a:solidFill>
                <a:cs typeface="Arial" charset="0"/>
              </a:rPr>
              <a:t>Αυτό αντιστοιχεί σε τουλάχιστον 3.000 νέα γονίδια που κωδικοποιούν πεπτίδια για να προστεθούν στο Ανθρώπινο </a:t>
            </a:r>
            <a:r>
              <a:rPr lang="el-GR" sz="1100" b="1" dirty="0" err="1">
                <a:solidFill>
                  <a:srgbClr val="002060"/>
                </a:solidFill>
                <a:cs typeface="Arial" charset="0"/>
              </a:rPr>
              <a:t>Γονιδίωμα</a:t>
            </a:r>
            <a:r>
              <a:rPr lang="el-GR" sz="1100" b="1" dirty="0">
                <a:solidFill>
                  <a:srgbClr val="002060"/>
                </a:solidFill>
                <a:cs typeface="Arial" charset="0"/>
              </a:rPr>
              <a:t>, και η ομάδα υποψιάζεται ότι υπάρχουν δεκάδες χιλιάδες ακόμη, όλα παραλειπόμενα από προηγούμενες </a:t>
            </a:r>
            <a:r>
              <a:rPr lang="el-GR" sz="1100" b="1" dirty="0" err="1">
                <a:solidFill>
                  <a:srgbClr val="002060"/>
                </a:solidFill>
                <a:cs typeface="Arial" charset="0"/>
              </a:rPr>
              <a:t>πρωτεωμικές</a:t>
            </a:r>
            <a:r>
              <a:rPr lang="el-GR" sz="1100" b="1" dirty="0">
                <a:solidFill>
                  <a:srgbClr val="002060"/>
                </a:solidFill>
                <a:cs typeface="Arial" charset="0"/>
              </a:rPr>
              <a:t> τεχνικές.</a:t>
            </a:r>
            <a:endParaRPr lang="en-US" sz="1100" b="1" dirty="0">
              <a:solidFill>
                <a:srgbClr val="002060"/>
              </a:solidFill>
              <a:cs typeface="Arial" charset="0"/>
            </a:endParaRPr>
          </a:p>
          <a:p>
            <a:endParaRPr lang="el-GR" sz="1200" u="sng" dirty="0">
              <a:solidFill>
                <a:srgbClr val="002060"/>
              </a:solidFill>
            </a:endParaRPr>
          </a:p>
        </p:txBody>
      </p:sp>
      <p:sp>
        <p:nvSpPr>
          <p:cNvPr id="8" name="7 - Ορθογώνιο"/>
          <p:cNvSpPr/>
          <p:nvPr/>
        </p:nvSpPr>
        <p:spPr>
          <a:xfrm>
            <a:off x="-2" y="5065615"/>
            <a:ext cx="3997468" cy="1869743"/>
          </a:xfrm>
          <a:prstGeom prst="rect">
            <a:avLst/>
          </a:prstGeom>
        </p:spPr>
        <p:txBody>
          <a:bodyPr wrap="square">
            <a:spAutoFit/>
          </a:bodyPr>
          <a:lstStyle/>
          <a:p>
            <a:r>
              <a:rPr lang="el-GR" sz="1050" b="1" i="1" u="sng" dirty="0">
                <a:solidFill>
                  <a:prstClr val="black"/>
                </a:solidFill>
              </a:rPr>
              <a:t>Το 50% του ανθρώπινου </a:t>
            </a:r>
            <a:r>
              <a:rPr lang="el-GR" sz="1050" b="1" i="1" u="sng" dirty="0" err="1">
                <a:solidFill>
                  <a:prstClr val="black"/>
                </a:solidFill>
              </a:rPr>
              <a:t>γονιδιώματος</a:t>
            </a:r>
            <a:r>
              <a:rPr lang="el-GR" sz="1050" b="1" i="1" u="sng" dirty="0">
                <a:solidFill>
                  <a:prstClr val="black"/>
                </a:solidFill>
              </a:rPr>
              <a:t> αποτελείται από </a:t>
            </a:r>
            <a:r>
              <a:rPr lang="el-GR" sz="1050" b="1" i="1" u="sng" dirty="0" smtClean="0">
                <a:solidFill>
                  <a:prstClr val="black"/>
                </a:solidFill>
              </a:rPr>
              <a:t>κινητά </a:t>
            </a:r>
            <a:r>
              <a:rPr lang="el-GR" sz="1050" b="1" i="1" u="sng" dirty="0">
                <a:solidFill>
                  <a:prstClr val="black"/>
                </a:solidFill>
              </a:rPr>
              <a:t>γενετικά στοιχεία.</a:t>
            </a:r>
          </a:p>
          <a:p>
            <a:r>
              <a:rPr lang="el-GR" sz="1050" b="1" i="1" u="sng" dirty="0">
                <a:solidFill>
                  <a:prstClr val="black"/>
                </a:solidFill>
              </a:rPr>
              <a:t>Το 8% του ανθρώπινου DNA από </a:t>
            </a:r>
            <a:r>
              <a:rPr lang="el-GR" sz="1050" b="1" i="1" u="sng" dirty="0" err="1">
                <a:solidFill>
                  <a:prstClr val="black"/>
                </a:solidFill>
              </a:rPr>
              <a:t>ρετροϊούς</a:t>
            </a:r>
            <a:r>
              <a:rPr lang="el-GR" sz="1050" b="1" i="1" u="sng" dirty="0">
                <a:solidFill>
                  <a:prstClr val="black"/>
                </a:solidFill>
              </a:rPr>
              <a:t> έχει παίξει ζωτικό ρόλο στην ανθρώπινη εξέλιξη, όπως στον προσδιορισμό του ανθρώπινου πλακούντα, στις </a:t>
            </a:r>
            <a:r>
              <a:rPr lang="el-GR" sz="1050" b="1" i="1" u="sng" dirty="0" err="1">
                <a:solidFill>
                  <a:prstClr val="black"/>
                </a:solidFill>
              </a:rPr>
              <a:t>επιγενετικές</a:t>
            </a:r>
            <a:r>
              <a:rPr lang="el-GR" sz="1050" b="1" i="1" u="sng" dirty="0">
                <a:solidFill>
                  <a:prstClr val="black"/>
                </a:solidFill>
              </a:rPr>
              <a:t> αλλαγές στον εγκέφαλο και στα πεπτικά ένζυμα.</a:t>
            </a:r>
          </a:p>
          <a:p>
            <a:r>
              <a:rPr lang="el-GR" sz="1050" b="1" i="1" u="sng" dirty="0">
                <a:solidFill>
                  <a:prstClr val="black"/>
                </a:solidFill>
              </a:rPr>
              <a:t>Τώρα, τα </a:t>
            </a:r>
            <a:r>
              <a:rPr lang="en-US" sz="1050" b="1" i="1" u="sng" dirty="0" err="1" smtClean="0">
                <a:solidFill>
                  <a:prstClr val="black"/>
                </a:solidFill>
              </a:rPr>
              <a:t>Polintons</a:t>
            </a:r>
            <a:r>
              <a:rPr lang="el-GR" sz="1050" b="1" i="1" u="sng" dirty="0" smtClean="0">
                <a:solidFill>
                  <a:prstClr val="black"/>
                </a:solidFill>
              </a:rPr>
              <a:t> </a:t>
            </a:r>
            <a:r>
              <a:rPr lang="el-GR" sz="1050" b="1" i="1" u="sng" dirty="0">
                <a:solidFill>
                  <a:prstClr val="black"/>
                </a:solidFill>
              </a:rPr>
              <a:t>αποτελούν έναν νέο σύνδεσμο μεταξύ ιών, </a:t>
            </a:r>
            <a:r>
              <a:rPr lang="el-GR" sz="1050" b="1" i="1" u="sng" dirty="0" smtClean="0">
                <a:solidFill>
                  <a:prstClr val="black"/>
                </a:solidFill>
              </a:rPr>
              <a:t>γονιδίων</a:t>
            </a:r>
            <a:r>
              <a:rPr lang="en-US" sz="1050" b="1" i="1" u="sng" dirty="0" smtClean="0">
                <a:solidFill>
                  <a:prstClr val="black"/>
                </a:solidFill>
              </a:rPr>
              <a:t> </a:t>
            </a:r>
            <a:r>
              <a:rPr lang="el-GR" sz="1050" b="1" i="1" u="sng" dirty="0" err="1" smtClean="0">
                <a:solidFill>
                  <a:prstClr val="black"/>
                </a:solidFill>
              </a:rPr>
              <a:t>κινητων</a:t>
            </a:r>
            <a:r>
              <a:rPr lang="el-GR" sz="1050" b="1" i="1" u="sng" dirty="0" smtClean="0">
                <a:solidFill>
                  <a:prstClr val="black"/>
                </a:solidFill>
              </a:rPr>
              <a:t>, </a:t>
            </a:r>
            <a:r>
              <a:rPr lang="el-GR" sz="1050" b="1" i="1" u="sng" dirty="0">
                <a:solidFill>
                  <a:prstClr val="black"/>
                </a:solidFill>
              </a:rPr>
              <a:t>το 4-8% προέρχεται από οριζόντιες-οικολογικές σχέσεις, με ρόλο στον μεταβολισμό</a:t>
            </a:r>
            <a:r>
              <a:rPr lang="el-GR" sz="1050" b="1" i="1" u="sng" dirty="0" smtClean="0">
                <a:solidFill>
                  <a:prstClr val="black"/>
                </a:solidFill>
              </a:rPr>
              <a:t>.(ΜΕΛΕΤΗ Ν.ΧΡΙΣΤΑΚΗ)</a:t>
            </a:r>
            <a:endParaRPr lang="el-GR" sz="1050" b="1" i="1" u="sng" dirty="0">
              <a:solidFill>
                <a:prstClr val="black"/>
              </a:solidFill>
            </a:endParaRPr>
          </a:p>
          <a:p>
            <a:r>
              <a:rPr lang="el-GR" sz="1050" b="1" i="1" u="sng" dirty="0">
                <a:solidFill>
                  <a:prstClr val="black"/>
                </a:solidFill>
              </a:rPr>
              <a:t>Αυτή η συνολική ποσότητα λειτουργικού DNA και RNA + DNA </a:t>
            </a:r>
            <a:r>
              <a:rPr lang="el-GR" sz="1050" b="1" i="1" u="sng" dirty="0" err="1">
                <a:solidFill>
                  <a:prstClr val="black"/>
                </a:solidFill>
              </a:rPr>
              <a:t>μικροβιώματος</a:t>
            </a:r>
            <a:r>
              <a:rPr lang="el-GR" sz="1050" b="1" i="1" u="sng" dirty="0">
                <a:solidFill>
                  <a:prstClr val="black"/>
                </a:solidFill>
              </a:rPr>
              <a:t> ονομάζεται </a:t>
            </a:r>
            <a:r>
              <a:rPr lang="el-GR" sz="1050" b="1" i="1" u="sng" dirty="0" err="1" smtClean="0">
                <a:solidFill>
                  <a:schemeClr val="accent2"/>
                </a:solidFill>
              </a:rPr>
              <a:t>ολογονιδιωμα</a:t>
            </a:r>
            <a:r>
              <a:rPr lang="el-GR" sz="1050" b="1" i="1" u="sng" dirty="0">
                <a:solidFill>
                  <a:schemeClr val="accent2"/>
                </a:solidFill>
              </a:rPr>
              <a:t>.</a:t>
            </a:r>
            <a:endParaRPr lang="en-US" sz="1050" dirty="0">
              <a:solidFill>
                <a:schemeClr val="accent2"/>
              </a:solidFill>
            </a:endParaRPr>
          </a:p>
        </p:txBody>
      </p:sp>
      <p:pic>
        <p:nvPicPr>
          <p:cNvPr id="2" name="Εικόνα 1"/>
          <p:cNvPicPr>
            <a:picLocks noChangeAspect="1"/>
          </p:cNvPicPr>
          <p:nvPr/>
        </p:nvPicPr>
        <p:blipFill rotWithShape="1">
          <a:blip r:embed="rId3"/>
          <a:srcRect l="20400" t="20502" r="51925" b="10567"/>
          <a:stretch/>
        </p:blipFill>
        <p:spPr>
          <a:xfrm>
            <a:off x="8472360" y="2573268"/>
            <a:ext cx="3719639" cy="4284734"/>
          </a:xfrm>
          <a:prstGeom prst="rect">
            <a:avLst/>
          </a:prstGeom>
        </p:spPr>
      </p:pic>
      <p:pic>
        <p:nvPicPr>
          <p:cNvPr id="6" name="Εικόνα 5"/>
          <p:cNvPicPr>
            <a:picLocks noChangeAspect="1"/>
          </p:cNvPicPr>
          <p:nvPr/>
        </p:nvPicPr>
        <p:blipFill>
          <a:blip r:embed="rId4"/>
          <a:stretch>
            <a:fillRect/>
          </a:stretch>
        </p:blipFill>
        <p:spPr>
          <a:xfrm>
            <a:off x="7582236" y="3440083"/>
            <a:ext cx="890123" cy="986260"/>
          </a:xfrm>
          <a:prstGeom prst="rect">
            <a:avLst/>
          </a:prstGeom>
        </p:spPr>
      </p:pic>
      <p:pic>
        <p:nvPicPr>
          <p:cNvPr id="9" name="Εικόνα 8"/>
          <p:cNvPicPr>
            <a:picLocks noChangeAspect="1"/>
          </p:cNvPicPr>
          <p:nvPr/>
        </p:nvPicPr>
        <p:blipFill rotWithShape="1">
          <a:blip r:embed="rId5"/>
          <a:srcRect l="24198" t="20377" r="42477" b="5786"/>
          <a:stretch/>
        </p:blipFill>
        <p:spPr>
          <a:xfrm>
            <a:off x="4046013" y="2573268"/>
            <a:ext cx="3536221" cy="4284734"/>
          </a:xfrm>
          <a:prstGeom prst="rect">
            <a:avLst/>
          </a:prstGeom>
        </p:spPr>
      </p:pic>
      <p:sp>
        <p:nvSpPr>
          <p:cNvPr id="10" name="TextBox 9"/>
          <p:cNvSpPr txBox="1"/>
          <p:nvPr/>
        </p:nvSpPr>
        <p:spPr>
          <a:xfrm>
            <a:off x="7582237" y="3140001"/>
            <a:ext cx="890123" cy="300082"/>
          </a:xfrm>
          <a:prstGeom prst="rect">
            <a:avLst/>
          </a:prstGeom>
          <a:noFill/>
        </p:spPr>
        <p:txBody>
          <a:bodyPr wrap="square" rtlCol="0">
            <a:spAutoFit/>
          </a:bodyPr>
          <a:lstStyle/>
          <a:p>
            <a:r>
              <a:rPr lang="en-US" sz="675" dirty="0">
                <a:solidFill>
                  <a:prstClr val="black"/>
                </a:solidFill>
              </a:rPr>
              <a:t>Prof. Dr. Robert Schneider</a:t>
            </a:r>
          </a:p>
        </p:txBody>
      </p:sp>
      <p:pic>
        <p:nvPicPr>
          <p:cNvPr id="4" name="Εικόνα 3"/>
          <p:cNvPicPr>
            <a:picLocks noChangeAspect="1"/>
          </p:cNvPicPr>
          <p:nvPr/>
        </p:nvPicPr>
        <p:blipFill>
          <a:blip r:embed="rId6"/>
          <a:stretch>
            <a:fillRect/>
          </a:stretch>
        </p:blipFill>
        <p:spPr>
          <a:xfrm>
            <a:off x="2751292" y="4555817"/>
            <a:ext cx="625783" cy="605352"/>
          </a:xfrm>
          <a:prstGeom prst="rect">
            <a:avLst/>
          </a:prstGeom>
        </p:spPr>
      </p:pic>
      <p:sp>
        <p:nvSpPr>
          <p:cNvPr id="11" name="TextBox 10"/>
          <p:cNvSpPr txBox="1"/>
          <p:nvPr/>
        </p:nvSpPr>
        <p:spPr>
          <a:xfrm>
            <a:off x="3425623" y="4838003"/>
            <a:ext cx="571842" cy="323165"/>
          </a:xfrm>
          <a:prstGeom prst="rect">
            <a:avLst/>
          </a:prstGeom>
          <a:noFill/>
        </p:spPr>
        <p:txBody>
          <a:bodyPr wrap="square" rtlCol="0">
            <a:spAutoFit/>
          </a:bodyPr>
          <a:lstStyle/>
          <a:p>
            <a:r>
              <a:rPr lang="en-US" sz="750" dirty="0">
                <a:solidFill>
                  <a:prstClr val="black"/>
                </a:solidFill>
              </a:rPr>
              <a:t>Dr. Eric W Deutsch</a:t>
            </a:r>
            <a:endParaRPr lang="el-GR" sz="750" dirty="0">
              <a:solidFill>
                <a:prstClr val="black"/>
              </a:solidFill>
            </a:endParaRPr>
          </a:p>
        </p:txBody>
      </p:sp>
      <p:sp>
        <p:nvSpPr>
          <p:cNvPr id="3" name="Δεξιό βέλος 2"/>
          <p:cNvSpPr/>
          <p:nvPr/>
        </p:nvSpPr>
        <p:spPr>
          <a:xfrm>
            <a:off x="3425623" y="6400800"/>
            <a:ext cx="323417" cy="156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7511946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rotWithShape="1">
          <a:blip r:embed="rId2"/>
          <a:srcRect l="34170" t="19227" r="19176" b="2667"/>
          <a:stretch/>
        </p:blipFill>
        <p:spPr>
          <a:xfrm>
            <a:off x="0" y="1"/>
            <a:ext cx="4013650" cy="6857999"/>
          </a:xfrm>
          <a:prstGeom prst="rect">
            <a:avLst/>
          </a:prstGeom>
        </p:spPr>
      </p:pic>
      <p:pic>
        <p:nvPicPr>
          <p:cNvPr id="7" name="Εικόνα 6"/>
          <p:cNvPicPr>
            <a:picLocks noChangeAspect="1"/>
          </p:cNvPicPr>
          <p:nvPr/>
        </p:nvPicPr>
        <p:blipFill rotWithShape="1">
          <a:blip r:embed="rId3"/>
          <a:srcRect l="34257" t="25555" r="19606" b="10202"/>
          <a:stretch/>
        </p:blipFill>
        <p:spPr>
          <a:xfrm>
            <a:off x="4013650" y="1"/>
            <a:ext cx="8178350" cy="4021741"/>
          </a:xfrm>
          <a:prstGeom prst="rect">
            <a:avLst/>
          </a:prstGeom>
        </p:spPr>
      </p:pic>
      <p:pic>
        <p:nvPicPr>
          <p:cNvPr id="8" name="Εικόνα 7"/>
          <p:cNvPicPr>
            <a:picLocks noChangeAspect="1"/>
          </p:cNvPicPr>
          <p:nvPr/>
        </p:nvPicPr>
        <p:blipFill>
          <a:blip r:embed="rId4"/>
          <a:stretch>
            <a:fillRect/>
          </a:stretch>
        </p:blipFill>
        <p:spPr>
          <a:xfrm>
            <a:off x="0" y="3908453"/>
            <a:ext cx="1359462" cy="1626499"/>
          </a:xfrm>
          <a:prstGeom prst="rect">
            <a:avLst/>
          </a:prstGeom>
        </p:spPr>
      </p:pic>
      <p:pic>
        <p:nvPicPr>
          <p:cNvPr id="2" name="Εικόνα 1"/>
          <p:cNvPicPr>
            <a:picLocks noChangeAspect="1"/>
          </p:cNvPicPr>
          <p:nvPr/>
        </p:nvPicPr>
        <p:blipFill rotWithShape="1">
          <a:blip r:embed="rId5"/>
          <a:srcRect l="7613" t="51862" r="31914" b="11261"/>
          <a:stretch/>
        </p:blipFill>
        <p:spPr>
          <a:xfrm>
            <a:off x="4013649" y="4021742"/>
            <a:ext cx="8178351" cy="2836258"/>
          </a:xfrm>
          <a:prstGeom prst="rect">
            <a:avLst/>
          </a:prstGeom>
        </p:spPr>
      </p:pic>
    </p:spTree>
    <p:extLst>
      <p:ext uri="{BB962C8B-B14F-4D97-AF65-F5344CB8AC3E}">
        <p14:creationId xmlns:p14="http://schemas.microsoft.com/office/powerpoint/2010/main" val="713924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rotWithShape="1">
          <a:blip r:embed="rId2"/>
          <a:srcRect l="26667" t="28949" r="26333" b="7939"/>
          <a:stretch/>
        </p:blipFill>
        <p:spPr>
          <a:xfrm>
            <a:off x="6230866" y="1"/>
            <a:ext cx="5961134" cy="5071871"/>
          </a:xfrm>
          <a:prstGeom prst="rect">
            <a:avLst/>
          </a:prstGeom>
        </p:spPr>
      </p:pic>
      <p:pic>
        <p:nvPicPr>
          <p:cNvPr id="6" name="Εικόνα 5"/>
          <p:cNvPicPr>
            <a:picLocks noChangeAspect="1"/>
          </p:cNvPicPr>
          <p:nvPr/>
        </p:nvPicPr>
        <p:blipFill rotWithShape="1">
          <a:blip r:embed="rId3"/>
          <a:srcRect l="34076" t="20707" r="33833" b="9637"/>
          <a:stretch/>
        </p:blipFill>
        <p:spPr>
          <a:xfrm>
            <a:off x="3183775" y="0"/>
            <a:ext cx="3047091" cy="6858001"/>
          </a:xfrm>
          <a:prstGeom prst="rect">
            <a:avLst/>
          </a:prstGeom>
        </p:spPr>
      </p:pic>
      <p:pic>
        <p:nvPicPr>
          <p:cNvPr id="8" name="Εικόνα 7"/>
          <p:cNvPicPr>
            <a:picLocks noChangeAspect="1"/>
          </p:cNvPicPr>
          <p:nvPr/>
        </p:nvPicPr>
        <p:blipFill rotWithShape="1">
          <a:blip r:embed="rId4"/>
          <a:srcRect l="32303" t="11899" r="32242" b="4465"/>
          <a:stretch/>
        </p:blipFill>
        <p:spPr>
          <a:xfrm>
            <a:off x="0" y="1594131"/>
            <a:ext cx="3183775" cy="5263869"/>
          </a:xfrm>
          <a:prstGeom prst="rect">
            <a:avLst/>
          </a:prstGeom>
        </p:spPr>
      </p:pic>
      <p:sp>
        <p:nvSpPr>
          <p:cNvPr id="9" name="TextBox 8"/>
          <p:cNvSpPr txBox="1"/>
          <p:nvPr/>
        </p:nvSpPr>
        <p:spPr>
          <a:xfrm>
            <a:off x="1" y="971045"/>
            <a:ext cx="3183774" cy="461665"/>
          </a:xfrm>
          <a:prstGeom prst="rect">
            <a:avLst/>
          </a:prstGeom>
          <a:noFill/>
        </p:spPr>
        <p:txBody>
          <a:bodyPr wrap="square" rtlCol="0">
            <a:spAutoFit/>
          </a:bodyPr>
          <a:lstStyle/>
          <a:p>
            <a:r>
              <a:rPr lang="en-US" sz="1200" b="1" dirty="0" smtClean="0">
                <a:solidFill>
                  <a:prstClr val="black"/>
                </a:solidFill>
              </a:rPr>
              <a:t>PARADIGM SHIFT-</a:t>
            </a:r>
            <a:endParaRPr lang="el-GR" sz="1200" b="1" dirty="0" smtClean="0">
              <a:solidFill>
                <a:prstClr val="black"/>
              </a:solidFill>
            </a:endParaRPr>
          </a:p>
          <a:p>
            <a:r>
              <a:rPr lang="el-GR" sz="1200" b="1" dirty="0" smtClean="0">
                <a:solidFill>
                  <a:prstClr val="black"/>
                </a:solidFill>
              </a:rPr>
              <a:t>ΑΛΛΑΓΗ ΕΠΙΣΤΗΜΟΝΙΚΟΥ ΥΠΟΔΕΙΓΜΑΤΟΣ</a:t>
            </a:r>
            <a:endParaRPr lang="el-GR" sz="1200" b="1" dirty="0">
              <a:solidFill>
                <a:prstClr val="black"/>
              </a:solidFill>
            </a:endParaRPr>
          </a:p>
        </p:txBody>
      </p:sp>
      <p:pic>
        <p:nvPicPr>
          <p:cNvPr id="3" name="Εικόνα 2"/>
          <p:cNvPicPr>
            <a:picLocks noChangeAspect="1"/>
          </p:cNvPicPr>
          <p:nvPr/>
        </p:nvPicPr>
        <p:blipFill>
          <a:blip r:embed="rId5"/>
          <a:stretch>
            <a:fillRect/>
          </a:stretch>
        </p:blipFill>
        <p:spPr>
          <a:xfrm>
            <a:off x="5364480" y="5071872"/>
            <a:ext cx="6827519" cy="1786127"/>
          </a:xfrm>
          <a:prstGeom prst="rect">
            <a:avLst/>
          </a:prstGeom>
        </p:spPr>
      </p:pic>
    </p:spTree>
    <p:extLst>
      <p:ext uri="{BB962C8B-B14F-4D97-AF65-F5344CB8AC3E}">
        <p14:creationId xmlns:p14="http://schemas.microsoft.com/office/powerpoint/2010/main" val="1846441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1527" t="18904" r="32551" b="2497"/>
          <a:stretch/>
        </p:blipFill>
        <p:spPr>
          <a:xfrm>
            <a:off x="0" y="0"/>
            <a:ext cx="4714503" cy="6858000"/>
          </a:xfrm>
          <a:prstGeom prst="rect">
            <a:avLst/>
          </a:prstGeom>
        </p:spPr>
      </p:pic>
      <p:pic>
        <p:nvPicPr>
          <p:cNvPr id="1026" name="Picture 2" descr="Unveiling the future of metabolic medicine: omics technologies driving  personalized solutions for precision treatment of metabolic disorders -  ScienceDire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4501" y="4370119"/>
            <a:ext cx="7477498" cy="2487881"/>
          </a:xfrm>
          <a:prstGeom prst="rect">
            <a:avLst/>
          </a:prstGeom>
          <a:noFill/>
          <a:extLst>
            <a:ext uri="{909E8E84-426E-40DD-AFC4-6F175D3DCCD1}">
              <a14:hiddenFill xmlns:a14="http://schemas.microsoft.com/office/drawing/2010/main">
                <a:solidFill>
                  <a:srgbClr val="FFFFFF"/>
                </a:solidFill>
              </a14:hiddenFill>
            </a:ext>
          </a:extLst>
        </p:spPr>
      </p:pic>
      <p:pic>
        <p:nvPicPr>
          <p:cNvPr id="5" name="Εικόνα 4"/>
          <p:cNvPicPr>
            <a:picLocks noChangeAspect="1"/>
          </p:cNvPicPr>
          <p:nvPr/>
        </p:nvPicPr>
        <p:blipFill>
          <a:blip r:embed="rId4" cstate="print"/>
          <a:stretch>
            <a:fillRect/>
          </a:stretch>
        </p:blipFill>
        <p:spPr>
          <a:xfrm>
            <a:off x="4714502" y="0"/>
            <a:ext cx="7477497" cy="4370119"/>
          </a:xfrm>
          <a:prstGeom prst="rect">
            <a:avLst/>
          </a:prstGeom>
        </p:spPr>
      </p:pic>
      <p:sp>
        <p:nvSpPr>
          <p:cNvPr id="2" name="Έλλειψη 1"/>
          <p:cNvSpPr/>
          <p:nvPr/>
        </p:nvSpPr>
        <p:spPr>
          <a:xfrm>
            <a:off x="10446818" y="4919958"/>
            <a:ext cx="1745181" cy="5907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Tree>
    <p:extLst>
      <p:ext uri="{BB962C8B-B14F-4D97-AF65-F5344CB8AC3E}">
        <p14:creationId xmlns:p14="http://schemas.microsoft.com/office/powerpoint/2010/main" val="297650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4023" t="13090" r="26917" b="3039"/>
          <a:stretch/>
        </p:blipFill>
        <p:spPr>
          <a:xfrm>
            <a:off x="0" y="2"/>
            <a:ext cx="5346700" cy="6857998"/>
          </a:xfrm>
          <a:prstGeom prst="rect">
            <a:avLst/>
          </a:prstGeom>
        </p:spPr>
      </p:pic>
      <p:pic>
        <p:nvPicPr>
          <p:cNvPr id="5" name="Εικόνα 4"/>
          <p:cNvPicPr>
            <a:picLocks noChangeAspect="1"/>
          </p:cNvPicPr>
          <p:nvPr/>
        </p:nvPicPr>
        <p:blipFill rotWithShape="1">
          <a:blip r:embed="rId3"/>
          <a:srcRect l="30625" t="20741" r="34722" b="25679"/>
          <a:stretch/>
        </p:blipFill>
        <p:spPr>
          <a:xfrm>
            <a:off x="5346700" y="1"/>
            <a:ext cx="6845300" cy="6857998"/>
          </a:xfrm>
          <a:prstGeom prst="rect">
            <a:avLst/>
          </a:prstGeom>
        </p:spPr>
      </p:pic>
      <p:sp>
        <p:nvSpPr>
          <p:cNvPr id="6" name="TextBox 5"/>
          <p:cNvSpPr txBox="1"/>
          <p:nvPr/>
        </p:nvSpPr>
        <p:spPr>
          <a:xfrm>
            <a:off x="1892968" y="401053"/>
            <a:ext cx="5710990" cy="369332"/>
          </a:xfrm>
          <a:prstGeom prst="rect">
            <a:avLst/>
          </a:prstGeom>
          <a:noFill/>
        </p:spPr>
        <p:txBody>
          <a:bodyPr wrap="square" rtlCol="0">
            <a:spAutoFit/>
          </a:bodyPr>
          <a:lstStyle/>
          <a:p>
            <a:r>
              <a:rPr lang="el-GR" b="1" dirty="0" smtClean="0">
                <a:solidFill>
                  <a:prstClr val="black"/>
                </a:solidFill>
              </a:rPr>
              <a:t>ΔΙΑΒΗΤΟΓΟΝΟ ΠΕΡΙΒΑΛΛΟΝ-ΕΞΩΤΕΡΙΚΟ ΚΑΙ ΕΣΩΤΕΡΙΚΟ</a:t>
            </a:r>
            <a:endParaRPr lang="el-GR" b="1" dirty="0">
              <a:solidFill>
                <a:prstClr val="black"/>
              </a:solidFill>
            </a:endParaRPr>
          </a:p>
        </p:txBody>
      </p:sp>
    </p:spTree>
    <p:extLst>
      <p:ext uri="{BB962C8B-B14F-4D97-AF65-F5344CB8AC3E}">
        <p14:creationId xmlns:p14="http://schemas.microsoft.com/office/powerpoint/2010/main" val="3209896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4061" t="70996" r="27016" b="9449"/>
          <a:stretch/>
        </p:blipFill>
        <p:spPr>
          <a:xfrm>
            <a:off x="0" y="1"/>
            <a:ext cx="6485860" cy="2476500"/>
          </a:xfrm>
          <a:prstGeom prst="rect">
            <a:avLst/>
          </a:prstGeom>
        </p:spPr>
      </p:pic>
      <p:pic>
        <p:nvPicPr>
          <p:cNvPr id="5" name="Εικόνα 4"/>
          <p:cNvPicPr>
            <a:picLocks noChangeAspect="1"/>
          </p:cNvPicPr>
          <p:nvPr/>
        </p:nvPicPr>
        <p:blipFill rotWithShape="1">
          <a:blip r:embed="rId3"/>
          <a:srcRect l="24444" t="16420" r="27222" b="3704"/>
          <a:stretch/>
        </p:blipFill>
        <p:spPr>
          <a:xfrm>
            <a:off x="0" y="2476501"/>
            <a:ext cx="6485860" cy="4381500"/>
          </a:xfrm>
          <a:prstGeom prst="rect">
            <a:avLst/>
          </a:prstGeom>
        </p:spPr>
      </p:pic>
      <p:pic>
        <p:nvPicPr>
          <p:cNvPr id="6" name="Εικόνα 5"/>
          <p:cNvPicPr>
            <a:picLocks noChangeAspect="1"/>
          </p:cNvPicPr>
          <p:nvPr/>
        </p:nvPicPr>
        <p:blipFill>
          <a:blip r:embed="rId4"/>
          <a:stretch>
            <a:fillRect/>
          </a:stretch>
        </p:blipFill>
        <p:spPr>
          <a:xfrm>
            <a:off x="6485860" y="1"/>
            <a:ext cx="5706140" cy="6857999"/>
          </a:xfrm>
          <a:prstGeom prst="rect">
            <a:avLst/>
          </a:prstGeom>
        </p:spPr>
      </p:pic>
      <p:sp>
        <p:nvSpPr>
          <p:cNvPr id="2" name="TextBox 1"/>
          <p:cNvSpPr txBox="1"/>
          <p:nvPr/>
        </p:nvSpPr>
        <p:spPr>
          <a:xfrm>
            <a:off x="10450286" y="5394960"/>
            <a:ext cx="1371600" cy="246221"/>
          </a:xfrm>
          <a:prstGeom prst="rect">
            <a:avLst/>
          </a:prstGeom>
          <a:noFill/>
        </p:spPr>
        <p:txBody>
          <a:bodyPr wrap="square" rtlCol="0">
            <a:spAutoFit/>
          </a:bodyPr>
          <a:lstStyle/>
          <a:p>
            <a:r>
              <a:rPr lang="en-US" sz="1000" dirty="0" smtClean="0">
                <a:solidFill>
                  <a:prstClr val="black"/>
                </a:solidFill>
              </a:rPr>
              <a:t>ULTRA PRECESSED</a:t>
            </a:r>
            <a:endParaRPr lang="el-GR" sz="1000" dirty="0">
              <a:solidFill>
                <a:prstClr val="black"/>
              </a:solidFill>
            </a:endParaRPr>
          </a:p>
        </p:txBody>
      </p:sp>
    </p:spTree>
    <p:extLst>
      <p:ext uri="{BB962C8B-B14F-4D97-AF65-F5344CB8AC3E}">
        <p14:creationId xmlns:p14="http://schemas.microsoft.com/office/powerpoint/2010/main" val="2782466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4061" t="17293" r="27016" b="5947"/>
          <a:stretch/>
        </p:blipFill>
        <p:spPr>
          <a:xfrm>
            <a:off x="0" y="0"/>
            <a:ext cx="12192000" cy="6857999"/>
          </a:xfrm>
          <a:prstGeom prst="rect">
            <a:avLst/>
          </a:prstGeom>
        </p:spPr>
      </p:pic>
    </p:spTree>
    <p:extLst>
      <p:ext uri="{BB962C8B-B14F-4D97-AF65-F5344CB8AC3E}">
        <p14:creationId xmlns:p14="http://schemas.microsoft.com/office/powerpoint/2010/main" val="1927214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6" name="Θέση περιεχομένου 5"/>
          <p:cNvPicPr>
            <a:picLocks noGrp="1" noChangeAspect="1"/>
          </p:cNvPicPr>
          <p:nvPr>
            <p:ph idx="1"/>
          </p:nvPr>
        </p:nvPicPr>
        <p:blipFill rotWithShape="1">
          <a:blip r:embed="rId2"/>
          <a:srcRect l="30574" t="14001" r="30391" b="2919"/>
          <a:stretch/>
        </p:blipFill>
        <p:spPr>
          <a:xfrm>
            <a:off x="0" y="0"/>
            <a:ext cx="12192000" cy="6857999"/>
          </a:xfrm>
          <a:prstGeom prst="rect">
            <a:avLst/>
          </a:prstGeom>
        </p:spPr>
      </p:pic>
      <p:sp>
        <p:nvSpPr>
          <p:cNvPr id="3" name="Βέλος προς τα κάτω 2"/>
          <p:cNvSpPr/>
          <p:nvPr/>
        </p:nvSpPr>
        <p:spPr>
          <a:xfrm>
            <a:off x="522514" y="5329646"/>
            <a:ext cx="653143" cy="574765"/>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Tree>
    <p:extLst>
      <p:ext uri="{BB962C8B-B14F-4D97-AF65-F5344CB8AC3E}">
        <p14:creationId xmlns:p14="http://schemas.microsoft.com/office/powerpoint/2010/main" val="3850940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
            <a:ext cx="5514975" cy="980431"/>
          </a:xfrm>
        </p:spPr>
        <p:txBody>
          <a:bodyPr>
            <a:noAutofit/>
          </a:bodyPr>
          <a:lstStyle/>
          <a:p>
            <a:r>
              <a:rPr lang="en-US" sz="2000" b="1" dirty="0"/>
              <a:t>THEORY OF DISAPPEARING MICROBIOTA AND THE EPIDEMICS OF CHRONIC DISEASES</a:t>
            </a:r>
            <a:r>
              <a:rPr lang="el-GR" sz="2000" b="1" dirty="0" smtClean="0"/>
              <a:t>-</a:t>
            </a:r>
            <a:r>
              <a:rPr lang="en-US" sz="2000" b="1" dirty="0" smtClean="0"/>
              <a:t/>
            </a:r>
            <a:br>
              <a:rPr lang="en-US" sz="2000" b="1" dirty="0" smtClean="0"/>
            </a:br>
            <a:r>
              <a:rPr lang="el-GR" sz="2000" b="1" dirty="0" smtClean="0"/>
              <a:t>ΚΟΜΒΙΚΟ </a:t>
            </a:r>
            <a:r>
              <a:rPr lang="el-GR" sz="2000" b="1" dirty="0"/>
              <a:t>ΣΗΜΕΙΟ </a:t>
            </a:r>
          </a:p>
        </p:txBody>
      </p:sp>
      <p:pic>
        <p:nvPicPr>
          <p:cNvPr id="267266" name="Picture 2"/>
          <p:cNvPicPr>
            <a:picLocks noGrp="1" noChangeAspect="1" noChangeArrowheads="1"/>
          </p:cNvPicPr>
          <p:nvPr>
            <p:ph idx="1"/>
          </p:nvPr>
        </p:nvPicPr>
        <p:blipFill>
          <a:blip r:embed="rId2" cstate="print"/>
          <a:srcRect/>
          <a:stretch>
            <a:fillRect/>
          </a:stretch>
        </p:blipFill>
        <p:spPr bwMode="auto">
          <a:xfrm>
            <a:off x="0" y="980728"/>
            <a:ext cx="5514975" cy="5877272"/>
          </a:xfrm>
          <a:prstGeom prst="rect">
            <a:avLst/>
          </a:prstGeom>
          <a:noFill/>
          <a:ln w="9525">
            <a:noFill/>
            <a:miter lim="800000"/>
            <a:headEnd/>
            <a:tailEnd/>
          </a:ln>
        </p:spPr>
      </p:pic>
      <p:pic>
        <p:nvPicPr>
          <p:cNvPr id="3" name="Εικόνα 2"/>
          <p:cNvPicPr>
            <a:picLocks noChangeAspect="1"/>
          </p:cNvPicPr>
          <p:nvPr/>
        </p:nvPicPr>
        <p:blipFill>
          <a:blip r:embed="rId3"/>
          <a:stretch>
            <a:fillRect/>
          </a:stretch>
        </p:blipFill>
        <p:spPr>
          <a:xfrm>
            <a:off x="5514975" y="0"/>
            <a:ext cx="6677025" cy="6858297"/>
          </a:xfrm>
          <a:prstGeom prst="rect">
            <a:avLst/>
          </a:prstGeom>
        </p:spPr>
      </p:pic>
    </p:spTree>
    <p:extLst>
      <p:ext uri="{BB962C8B-B14F-4D97-AF65-F5344CB8AC3E}">
        <p14:creationId xmlns:p14="http://schemas.microsoft.com/office/powerpoint/2010/main" val="3980871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6462" t="22295" r="28906"/>
          <a:stretch/>
        </p:blipFill>
        <p:spPr>
          <a:xfrm>
            <a:off x="0" y="0"/>
            <a:ext cx="4466897" cy="6858000"/>
          </a:xfrm>
          <a:prstGeom prst="rect">
            <a:avLst/>
          </a:prstGeom>
        </p:spPr>
      </p:pic>
      <p:pic>
        <p:nvPicPr>
          <p:cNvPr id="5" name="Εικόνα 4"/>
          <p:cNvPicPr>
            <a:picLocks noChangeAspect="1"/>
          </p:cNvPicPr>
          <p:nvPr/>
        </p:nvPicPr>
        <p:blipFill rotWithShape="1">
          <a:blip r:embed="rId3"/>
          <a:srcRect l="31897" t="26000" r="31724" b="4387"/>
          <a:stretch/>
        </p:blipFill>
        <p:spPr>
          <a:xfrm>
            <a:off x="4466896" y="0"/>
            <a:ext cx="7725103" cy="6857999"/>
          </a:xfrm>
          <a:prstGeom prst="rect">
            <a:avLst/>
          </a:prstGeom>
        </p:spPr>
      </p:pic>
    </p:spTree>
    <p:extLst>
      <p:ext uri="{BB962C8B-B14F-4D97-AF65-F5344CB8AC3E}">
        <p14:creationId xmlns:p14="http://schemas.microsoft.com/office/powerpoint/2010/main" val="2164485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8391" t="9493" r="32379" b="895"/>
          <a:stretch/>
        </p:blipFill>
        <p:spPr>
          <a:xfrm>
            <a:off x="1" y="0"/>
            <a:ext cx="4701472" cy="6858000"/>
          </a:xfrm>
          <a:prstGeom prst="rect">
            <a:avLst/>
          </a:prstGeom>
        </p:spPr>
      </p:pic>
      <p:pic>
        <p:nvPicPr>
          <p:cNvPr id="5" name="Εικόνα 4"/>
          <p:cNvPicPr>
            <a:picLocks noChangeAspect="1"/>
          </p:cNvPicPr>
          <p:nvPr/>
        </p:nvPicPr>
        <p:blipFill rotWithShape="1">
          <a:blip r:embed="rId3"/>
          <a:srcRect l="24750" t="26761" r="24464" b="1206"/>
          <a:stretch/>
        </p:blipFill>
        <p:spPr>
          <a:xfrm>
            <a:off x="4701472" y="0"/>
            <a:ext cx="7490527" cy="6858000"/>
          </a:xfrm>
          <a:prstGeom prst="rect">
            <a:avLst/>
          </a:prstGeom>
        </p:spPr>
      </p:pic>
    </p:spTree>
    <p:extLst>
      <p:ext uri="{BB962C8B-B14F-4D97-AF65-F5344CB8AC3E}">
        <p14:creationId xmlns:p14="http://schemas.microsoft.com/office/powerpoint/2010/main" val="27860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2733" t="20778" r="32501" b="13707"/>
          <a:stretch/>
        </p:blipFill>
        <p:spPr>
          <a:xfrm>
            <a:off x="1" y="0"/>
            <a:ext cx="4706470" cy="6857999"/>
          </a:xfrm>
          <a:prstGeom prst="rect">
            <a:avLst/>
          </a:prstGeom>
        </p:spPr>
      </p:pic>
      <p:pic>
        <p:nvPicPr>
          <p:cNvPr id="3" name="Εικόνα 2"/>
          <p:cNvPicPr>
            <a:picLocks noChangeAspect="1"/>
          </p:cNvPicPr>
          <p:nvPr/>
        </p:nvPicPr>
        <p:blipFill>
          <a:blip r:embed="rId3"/>
          <a:stretch>
            <a:fillRect/>
          </a:stretch>
        </p:blipFill>
        <p:spPr>
          <a:xfrm>
            <a:off x="4706470" y="1173345"/>
            <a:ext cx="4041019" cy="5684952"/>
          </a:xfrm>
          <a:prstGeom prst="rect">
            <a:avLst/>
          </a:prstGeom>
        </p:spPr>
      </p:pic>
      <p:pic>
        <p:nvPicPr>
          <p:cNvPr id="2" name="Εικόνα 1"/>
          <p:cNvPicPr>
            <a:picLocks noChangeAspect="1"/>
          </p:cNvPicPr>
          <p:nvPr/>
        </p:nvPicPr>
        <p:blipFill>
          <a:blip r:embed="rId4"/>
          <a:stretch>
            <a:fillRect/>
          </a:stretch>
        </p:blipFill>
        <p:spPr>
          <a:xfrm>
            <a:off x="8747489" y="0"/>
            <a:ext cx="3444510" cy="6858000"/>
          </a:xfrm>
          <a:prstGeom prst="rect">
            <a:avLst/>
          </a:prstGeom>
        </p:spPr>
      </p:pic>
    </p:spTree>
    <p:extLst>
      <p:ext uri="{BB962C8B-B14F-4D97-AF65-F5344CB8AC3E}">
        <p14:creationId xmlns:p14="http://schemas.microsoft.com/office/powerpoint/2010/main" val="3048844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p:cNvPicPr>
            <a:picLocks noChangeAspect="1"/>
          </p:cNvPicPr>
          <p:nvPr/>
        </p:nvPicPr>
        <p:blipFill>
          <a:blip r:embed="rId2" cstate="print"/>
          <a:stretch>
            <a:fillRect/>
          </a:stretch>
        </p:blipFill>
        <p:spPr>
          <a:xfrm>
            <a:off x="2259873" y="0"/>
            <a:ext cx="3186065" cy="1302819"/>
          </a:xfrm>
          <a:prstGeom prst="rect">
            <a:avLst/>
          </a:prstGeom>
        </p:spPr>
      </p:pic>
      <p:pic>
        <p:nvPicPr>
          <p:cNvPr id="8" name="Εικόνα 7"/>
          <p:cNvPicPr>
            <a:picLocks noChangeAspect="1"/>
          </p:cNvPicPr>
          <p:nvPr/>
        </p:nvPicPr>
        <p:blipFill>
          <a:blip r:embed="rId3" cstate="print"/>
          <a:stretch>
            <a:fillRect/>
          </a:stretch>
        </p:blipFill>
        <p:spPr>
          <a:xfrm>
            <a:off x="1" y="1"/>
            <a:ext cx="1058087" cy="914400"/>
          </a:xfrm>
          <a:prstGeom prst="rect">
            <a:avLst/>
          </a:prstGeom>
        </p:spPr>
      </p:pic>
      <p:pic>
        <p:nvPicPr>
          <p:cNvPr id="10" name="Εικόνα 9"/>
          <p:cNvPicPr>
            <a:picLocks noChangeAspect="1"/>
          </p:cNvPicPr>
          <p:nvPr/>
        </p:nvPicPr>
        <p:blipFill>
          <a:blip r:embed="rId4" cstate="print"/>
          <a:stretch>
            <a:fillRect/>
          </a:stretch>
        </p:blipFill>
        <p:spPr>
          <a:xfrm>
            <a:off x="1058091" y="1"/>
            <a:ext cx="1201780" cy="914400"/>
          </a:xfrm>
          <a:prstGeom prst="rect">
            <a:avLst/>
          </a:prstGeom>
        </p:spPr>
      </p:pic>
      <p:pic>
        <p:nvPicPr>
          <p:cNvPr id="2" name="Εικόνα 1"/>
          <p:cNvPicPr>
            <a:picLocks noChangeAspect="1"/>
          </p:cNvPicPr>
          <p:nvPr/>
        </p:nvPicPr>
        <p:blipFill>
          <a:blip r:embed="rId5" cstate="print"/>
          <a:stretch>
            <a:fillRect/>
          </a:stretch>
        </p:blipFill>
        <p:spPr>
          <a:xfrm>
            <a:off x="5445940" y="0"/>
            <a:ext cx="6746060" cy="4450617"/>
          </a:xfrm>
          <a:prstGeom prst="rect">
            <a:avLst/>
          </a:prstGeom>
        </p:spPr>
      </p:pic>
      <p:sp>
        <p:nvSpPr>
          <p:cNvPr id="3" name="TextBox 2"/>
          <p:cNvSpPr txBox="1"/>
          <p:nvPr/>
        </p:nvSpPr>
        <p:spPr>
          <a:xfrm>
            <a:off x="0" y="2670372"/>
            <a:ext cx="1488935" cy="369332"/>
          </a:xfrm>
          <a:prstGeom prst="rect">
            <a:avLst/>
          </a:prstGeom>
          <a:noFill/>
        </p:spPr>
        <p:txBody>
          <a:bodyPr wrap="square" rtlCol="0">
            <a:spAutoFit/>
          </a:bodyPr>
          <a:lstStyle/>
          <a:p>
            <a:r>
              <a:rPr lang="en-US" sz="900" dirty="0" smtClean="0">
                <a:solidFill>
                  <a:prstClr val="black"/>
                </a:solidFill>
              </a:rPr>
              <a:t>VICTOR AMBROS AND GARY RUVKUN</a:t>
            </a:r>
            <a:endParaRPr lang="el-GR" sz="900" dirty="0">
              <a:solidFill>
                <a:prstClr val="black"/>
              </a:solidFill>
            </a:endParaRPr>
          </a:p>
        </p:txBody>
      </p:sp>
      <p:pic>
        <p:nvPicPr>
          <p:cNvPr id="6" name="Θέση περιεχομένου 5"/>
          <p:cNvPicPr>
            <a:picLocks noGrp="1" noChangeAspect="1"/>
          </p:cNvPicPr>
          <p:nvPr>
            <p:ph idx="1"/>
          </p:nvPr>
        </p:nvPicPr>
        <p:blipFill rotWithShape="1">
          <a:blip r:embed="rId6"/>
          <a:srcRect l="34352" t="15083" r="34239" b="18872"/>
          <a:stretch/>
        </p:blipFill>
        <p:spPr>
          <a:xfrm>
            <a:off x="1" y="1302820"/>
            <a:ext cx="5445940" cy="5555180"/>
          </a:xfrm>
          <a:prstGeom prst="rect">
            <a:avLst/>
          </a:prstGeom>
        </p:spPr>
      </p:pic>
      <p:pic>
        <p:nvPicPr>
          <p:cNvPr id="4" name="Εικόνα 3"/>
          <p:cNvPicPr>
            <a:picLocks noChangeAspect="1"/>
          </p:cNvPicPr>
          <p:nvPr/>
        </p:nvPicPr>
        <p:blipFill>
          <a:blip r:embed="rId7"/>
          <a:stretch>
            <a:fillRect/>
          </a:stretch>
        </p:blipFill>
        <p:spPr>
          <a:xfrm>
            <a:off x="5445938" y="4450617"/>
            <a:ext cx="5130352" cy="2407382"/>
          </a:xfrm>
          <a:prstGeom prst="rect">
            <a:avLst/>
          </a:prstGeom>
        </p:spPr>
      </p:pic>
    </p:spTree>
    <p:extLst>
      <p:ext uri="{BB962C8B-B14F-4D97-AF65-F5344CB8AC3E}">
        <p14:creationId xmlns:p14="http://schemas.microsoft.com/office/powerpoint/2010/main" val="41618491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4953000" cy="933857"/>
          </a:xfrm>
        </p:spPr>
        <p:txBody>
          <a:bodyPr>
            <a:normAutofit fontScale="90000"/>
          </a:bodyPr>
          <a:lstStyle/>
          <a:p>
            <a:pPr algn="ctr"/>
            <a:r>
              <a:rPr lang="el-GR" b="1" dirty="0" smtClean="0"/>
              <a:t>ΑΝΑΔΥΟΜΕΝΟΙ ΜΕΤΑΒΟΛΙΤΕΣ ΑΠΟ ΜΙΚΡΟΒΙΩΜΑ ΠΕΡ.</a:t>
            </a:r>
            <a:r>
              <a:rPr lang="en-US" b="1" dirty="0" smtClean="0"/>
              <a:t>60</a:t>
            </a:r>
            <a:r>
              <a:rPr lang="el-GR" b="1" dirty="0" smtClean="0"/>
              <a:t>%!!!</a:t>
            </a:r>
            <a:endParaRPr lang="el-GR" b="1" dirty="0"/>
          </a:p>
        </p:txBody>
      </p:sp>
      <p:pic>
        <p:nvPicPr>
          <p:cNvPr id="4" name="Θέση περιεχομένου 3"/>
          <p:cNvPicPr>
            <a:picLocks noGrp="1" noChangeAspect="1"/>
          </p:cNvPicPr>
          <p:nvPr>
            <p:ph idx="1"/>
          </p:nvPr>
        </p:nvPicPr>
        <p:blipFill rotWithShape="1">
          <a:blip r:embed="rId2" cstate="print"/>
          <a:srcRect l="25899" t="12816" r="29963" b="5587"/>
          <a:stretch/>
        </p:blipFill>
        <p:spPr>
          <a:xfrm>
            <a:off x="0" y="933858"/>
            <a:ext cx="4953000" cy="5924142"/>
          </a:xfrm>
          <a:prstGeom prst="rect">
            <a:avLst/>
          </a:prstGeom>
        </p:spPr>
      </p:pic>
      <p:pic>
        <p:nvPicPr>
          <p:cNvPr id="5" name="Εικόνα 4"/>
          <p:cNvPicPr>
            <a:picLocks noChangeAspect="1"/>
          </p:cNvPicPr>
          <p:nvPr/>
        </p:nvPicPr>
        <p:blipFill rotWithShape="1">
          <a:blip r:embed="rId3" cstate="print"/>
          <a:srcRect l="27607" t="18865" r="32261" b="7517"/>
          <a:stretch/>
        </p:blipFill>
        <p:spPr>
          <a:xfrm>
            <a:off x="4953000" y="0"/>
            <a:ext cx="7239000" cy="6857999"/>
          </a:xfrm>
          <a:prstGeom prst="rect">
            <a:avLst/>
          </a:prstGeom>
        </p:spPr>
      </p:pic>
      <p:pic>
        <p:nvPicPr>
          <p:cNvPr id="3" name="Εικόνα 2"/>
          <p:cNvPicPr>
            <a:picLocks noChangeAspect="1"/>
          </p:cNvPicPr>
          <p:nvPr/>
        </p:nvPicPr>
        <p:blipFill rotWithShape="1">
          <a:blip r:embed="rId4"/>
          <a:srcRect l="9107" t="4171" r="3093" b="34029"/>
          <a:stretch/>
        </p:blipFill>
        <p:spPr>
          <a:xfrm>
            <a:off x="4953000" y="0"/>
            <a:ext cx="7239000" cy="2943226"/>
          </a:xfrm>
          <a:prstGeom prst="rect">
            <a:avLst/>
          </a:prstGeom>
        </p:spPr>
      </p:pic>
    </p:spTree>
    <p:extLst>
      <p:ext uri="{BB962C8B-B14F-4D97-AF65-F5344CB8AC3E}">
        <p14:creationId xmlns:p14="http://schemas.microsoft.com/office/powerpoint/2010/main" val="778447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 Τίτλος"/>
          <p:cNvSpPr>
            <a:spLocks noGrp="1"/>
          </p:cNvSpPr>
          <p:nvPr>
            <p:ph type="title"/>
          </p:nvPr>
        </p:nvSpPr>
        <p:spPr>
          <a:xfrm>
            <a:off x="2567608" y="188640"/>
            <a:ext cx="6858000" cy="1071546"/>
          </a:xfrm>
        </p:spPr>
        <p:txBody>
          <a:bodyPr>
            <a:normAutofit/>
          </a:bodyPr>
          <a:lstStyle/>
          <a:p>
            <a:pPr algn="ctr"/>
            <a:r>
              <a:rPr lang="el-GR" sz="2400" b="1" dirty="0">
                <a:solidFill>
                  <a:schemeClr val="bg2">
                    <a:lumMod val="10000"/>
                  </a:schemeClr>
                </a:solidFill>
              </a:rPr>
              <a:t/>
            </a:r>
            <a:br>
              <a:rPr lang="el-GR" sz="2400" b="1" dirty="0">
                <a:solidFill>
                  <a:schemeClr val="bg2">
                    <a:lumMod val="10000"/>
                  </a:schemeClr>
                </a:solidFill>
              </a:rPr>
            </a:br>
            <a:endParaRPr lang="el-GR" sz="2400" b="1" dirty="0">
              <a:solidFill>
                <a:srgbClr val="FFFF00"/>
              </a:solidFill>
            </a:endParaRPr>
          </a:p>
        </p:txBody>
      </p:sp>
      <p:pic>
        <p:nvPicPr>
          <p:cNvPr id="148483" name="Picture 2"/>
          <p:cNvPicPr>
            <a:picLocks noGrp="1" noChangeAspect="1" noChangeArrowheads="1"/>
          </p:cNvPicPr>
          <p:nvPr>
            <p:ph idx="1"/>
          </p:nvPr>
        </p:nvPicPr>
        <p:blipFill>
          <a:blip r:embed="rId2" cstate="print"/>
          <a:srcRect b="9106"/>
          <a:stretch>
            <a:fillRect/>
          </a:stretch>
        </p:blipFill>
        <p:spPr>
          <a:xfrm>
            <a:off x="0" y="0"/>
            <a:ext cx="12192000" cy="6858000"/>
          </a:xfrm>
          <a:noFill/>
        </p:spPr>
      </p:pic>
      <p:sp>
        <p:nvSpPr>
          <p:cNvPr id="5" name="4 - Δεξιό βέλος"/>
          <p:cNvSpPr/>
          <p:nvPr/>
        </p:nvSpPr>
        <p:spPr>
          <a:xfrm>
            <a:off x="2353236" y="3212975"/>
            <a:ext cx="712694" cy="430887"/>
          </a:xfrm>
          <a:prstGeom prst="rightArrow">
            <a:avLst>
              <a:gd name="adj1" fmla="val 50000"/>
              <a:gd name="adj2" fmla="val 43266"/>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2" name="TextBox 1"/>
          <p:cNvSpPr txBox="1"/>
          <p:nvPr/>
        </p:nvSpPr>
        <p:spPr>
          <a:xfrm>
            <a:off x="6528048" y="3081762"/>
            <a:ext cx="1080120" cy="430887"/>
          </a:xfrm>
          <a:prstGeom prst="rect">
            <a:avLst/>
          </a:prstGeom>
          <a:noFill/>
        </p:spPr>
        <p:txBody>
          <a:bodyPr wrap="square" rtlCol="0">
            <a:spAutoFit/>
          </a:bodyPr>
          <a:lstStyle/>
          <a:p>
            <a:r>
              <a:rPr lang="en-US" sz="1100" b="1" dirty="0">
                <a:solidFill>
                  <a:srgbClr val="0070C0"/>
                </a:solidFill>
              </a:rPr>
              <a:t>GENETIC BIOMARKERS</a:t>
            </a:r>
            <a:endParaRPr lang="el-GR" sz="1100" b="1" dirty="0">
              <a:solidFill>
                <a:srgbClr val="0070C0"/>
              </a:solidFill>
            </a:endParaRPr>
          </a:p>
        </p:txBody>
      </p:sp>
      <p:sp>
        <p:nvSpPr>
          <p:cNvPr id="3" name="TextBox 2"/>
          <p:cNvSpPr txBox="1"/>
          <p:nvPr/>
        </p:nvSpPr>
        <p:spPr>
          <a:xfrm>
            <a:off x="1091952" y="3212975"/>
            <a:ext cx="1355413" cy="430887"/>
          </a:xfrm>
          <a:prstGeom prst="rect">
            <a:avLst/>
          </a:prstGeom>
          <a:noFill/>
        </p:spPr>
        <p:txBody>
          <a:bodyPr wrap="square" rtlCol="0">
            <a:spAutoFit/>
          </a:bodyPr>
          <a:lstStyle/>
          <a:p>
            <a:r>
              <a:rPr lang="en-US" sz="1100" b="1" dirty="0">
                <a:solidFill>
                  <a:srgbClr val="0070C0"/>
                </a:solidFill>
              </a:rPr>
              <a:t>MICROBIOME BIOMARKERS</a:t>
            </a:r>
            <a:endParaRPr lang="el-GR" sz="1100" b="1" dirty="0">
              <a:solidFill>
                <a:srgbClr val="0070C0"/>
              </a:solidFill>
            </a:endParaRPr>
          </a:p>
        </p:txBody>
      </p:sp>
      <p:pic>
        <p:nvPicPr>
          <p:cNvPr id="8" name="Picture 2"/>
          <p:cNvPicPr>
            <a:picLocks noChangeAspect="1" noChangeArrowheads="1"/>
          </p:cNvPicPr>
          <p:nvPr/>
        </p:nvPicPr>
        <p:blipFill>
          <a:blip r:embed="rId3" cstate="print"/>
          <a:srcRect/>
          <a:stretch>
            <a:fillRect/>
          </a:stretch>
        </p:blipFill>
        <p:spPr bwMode="auto">
          <a:xfrm>
            <a:off x="8243047" y="4491318"/>
            <a:ext cx="3948952" cy="2366682"/>
          </a:xfrm>
          <a:prstGeom prst="rect">
            <a:avLst/>
          </a:prstGeom>
          <a:noFill/>
          <a:ln w="9525">
            <a:noFill/>
            <a:miter lim="800000"/>
            <a:headEnd/>
            <a:tailEnd/>
          </a:ln>
          <a:effectLst/>
        </p:spPr>
      </p:pic>
      <p:sp>
        <p:nvSpPr>
          <p:cNvPr id="10" name="9 - TextBox"/>
          <p:cNvSpPr txBox="1"/>
          <p:nvPr/>
        </p:nvSpPr>
        <p:spPr>
          <a:xfrm>
            <a:off x="6528047" y="5177117"/>
            <a:ext cx="1368151" cy="415498"/>
          </a:xfrm>
          <a:prstGeom prst="rect">
            <a:avLst/>
          </a:prstGeom>
          <a:noFill/>
        </p:spPr>
        <p:txBody>
          <a:bodyPr wrap="square" rtlCol="0">
            <a:spAutoFit/>
          </a:bodyPr>
          <a:lstStyle/>
          <a:p>
            <a:r>
              <a:rPr lang="en-US" sz="1050" b="1" dirty="0">
                <a:solidFill>
                  <a:srgbClr val="00B0F0"/>
                </a:solidFill>
              </a:rPr>
              <a:t>NEW METABOLOME  BIOMARKERS</a:t>
            </a:r>
            <a:endParaRPr lang="el-GR" sz="1050" b="1" dirty="0">
              <a:solidFill>
                <a:srgbClr val="00B0F0"/>
              </a:solidFill>
            </a:endParaRPr>
          </a:p>
        </p:txBody>
      </p:sp>
      <p:sp>
        <p:nvSpPr>
          <p:cNvPr id="11" name="10 - Δεξιό βέλος"/>
          <p:cNvSpPr/>
          <p:nvPr/>
        </p:nvSpPr>
        <p:spPr>
          <a:xfrm>
            <a:off x="8620124" y="3081762"/>
            <a:ext cx="550769" cy="397870"/>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2" name="11 - Δεξιό βέλος"/>
          <p:cNvSpPr/>
          <p:nvPr/>
        </p:nvSpPr>
        <p:spPr>
          <a:xfrm>
            <a:off x="8715374" y="5177118"/>
            <a:ext cx="710233" cy="430306"/>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Tree>
    <p:extLst>
      <p:ext uri="{BB962C8B-B14F-4D97-AF65-F5344CB8AC3E}">
        <p14:creationId xmlns:p14="http://schemas.microsoft.com/office/powerpoint/2010/main" val="29302645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5860472" cy="1628800"/>
          </a:xfrm>
        </p:spPr>
        <p:txBody>
          <a:bodyPr>
            <a:normAutofit/>
          </a:bodyPr>
          <a:lstStyle/>
          <a:p>
            <a:r>
              <a:rPr lang="el-GR" sz="2800" b="1" dirty="0" smtClean="0">
                <a:solidFill>
                  <a:schemeClr val="bg2">
                    <a:lumMod val="10000"/>
                  </a:schemeClr>
                </a:solidFill>
              </a:rPr>
              <a:t>ΑΥΤΟΓΝΩΣΙΑ</a:t>
            </a:r>
            <a:r>
              <a:rPr lang="en-US" sz="2800" b="1" dirty="0" smtClean="0">
                <a:solidFill>
                  <a:schemeClr val="bg2">
                    <a:lumMod val="10000"/>
                  </a:schemeClr>
                </a:solidFill>
              </a:rPr>
              <a:t>=43</a:t>
            </a:r>
            <a:r>
              <a:rPr lang="en-US" sz="2800" b="1" dirty="0">
                <a:solidFill>
                  <a:schemeClr val="bg2">
                    <a:lumMod val="10000"/>
                  </a:schemeClr>
                </a:solidFill>
              </a:rPr>
              <a:t>%:57</a:t>
            </a:r>
            <a:r>
              <a:rPr lang="en-US" sz="2800" b="1" dirty="0" smtClean="0">
                <a:solidFill>
                  <a:schemeClr val="bg2">
                    <a:lumMod val="10000"/>
                  </a:schemeClr>
                </a:solidFill>
              </a:rPr>
              <a:t>%</a:t>
            </a:r>
            <a:r>
              <a:rPr lang="el-GR" sz="2800" b="1" dirty="0" smtClean="0">
                <a:solidFill>
                  <a:schemeClr val="bg2">
                    <a:lumMod val="10000"/>
                  </a:schemeClr>
                </a:solidFill>
              </a:rPr>
              <a:t>(ΜΙΚΡΟΒΙΩΜΑ)</a:t>
            </a:r>
            <a:r>
              <a:rPr lang="en-US" sz="2800" b="1" dirty="0" smtClean="0">
                <a:solidFill>
                  <a:schemeClr val="bg2">
                    <a:lumMod val="10000"/>
                  </a:schemeClr>
                </a:solidFill>
              </a:rPr>
              <a:t> </a:t>
            </a:r>
            <a:r>
              <a:rPr lang="el-GR" sz="2800" b="1" dirty="0" smtClean="0">
                <a:solidFill>
                  <a:schemeClr val="bg2">
                    <a:lumMod val="10000"/>
                  </a:schemeClr>
                </a:solidFill>
              </a:rPr>
              <a:t/>
            </a:r>
            <a:br>
              <a:rPr lang="el-GR" sz="2800" b="1" dirty="0" smtClean="0">
                <a:solidFill>
                  <a:schemeClr val="bg2">
                    <a:lumMod val="10000"/>
                  </a:schemeClr>
                </a:solidFill>
              </a:rPr>
            </a:br>
            <a:r>
              <a:rPr lang="en-US" sz="2800" b="1" dirty="0" smtClean="0">
                <a:solidFill>
                  <a:schemeClr val="bg2">
                    <a:lumMod val="10000"/>
                  </a:schemeClr>
                </a:solidFill>
              </a:rPr>
              <a:t>WE </a:t>
            </a:r>
            <a:r>
              <a:rPr lang="en-US" sz="2800" b="1" dirty="0">
                <a:solidFill>
                  <a:schemeClr val="bg2">
                    <a:lumMod val="10000"/>
                  </a:schemeClr>
                </a:solidFill>
              </a:rPr>
              <a:t>ARE NOT STERILE, </a:t>
            </a:r>
            <a:r>
              <a:rPr lang="el-GR" sz="2800" b="1" dirty="0">
                <a:solidFill>
                  <a:schemeClr val="bg2">
                    <a:lumMod val="10000"/>
                  </a:schemeClr>
                </a:solidFill>
              </a:rPr>
              <a:t/>
            </a:r>
            <a:br>
              <a:rPr lang="el-GR" sz="2800" b="1" dirty="0">
                <a:solidFill>
                  <a:schemeClr val="bg2">
                    <a:lumMod val="10000"/>
                  </a:schemeClr>
                </a:solidFill>
              </a:rPr>
            </a:br>
            <a:r>
              <a:rPr lang="en-US" sz="2800" b="1" u="sng" dirty="0" smtClean="0">
                <a:solidFill>
                  <a:srgbClr val="00B050"/>
                </a:solidFill>
              </a:rPr>
              <a:t>ECOLOGICAL </a:t>
            </a:r>
            <a:r>
              <a:rPr lang="en-US" sz="2800" b="1" u="sng" dirty="0">
                <a:solidFill>
                  <a:srgbClr val="00B050"/>
                </a:solidFill>
              </a:rPr>
              <a:t>APPROACH-BALANCE</a:t>
            </a:r>
            <a:endParaRPr lang="el-GR" sz="2200" b="1" u="sng" dirty="0">
              <a:solidFill>
                <a:srgbClr val="00B050"/>
              </a:solidFill>
            </a:endParaRPr>
          </a:p>
        </p:txBody>
      </p:sp>
      <p:pic>
        <p:nvPicPr>
          <p:cNvPr id="131074" name="Picture 2"/>
          <p:cNvPicPr>
            <a:picLocks noGrp="1" noChangeAspect="1" noChangeArrowheads="1"/>
          </p:cNvPicPr>
          <p:nvPr>
            <p:ph idx="1"/>
          </p:nvPr>
        </p:nvPicPr>
        <p:blipFill>
          <a:blip r:embed="rId2" cstate="print"/>
          <a:srcRect l="13251" r="14125"/>
          <a:stretch>
            <a:fillRect/>
          </a:stretch>
        </p:blipFill>
        <p:spPr bwMode="auto">
          <a:xfrm>
            <a:off x="0" y="1639887"/>
            <a:ext cx="5860472" cy="5218113"/>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14125" r="14126"/>
          <a:stretch>
            <a:fillRect/>
          </a:stretch>
        </p:blipFill>
        <p:spPr bwMode="auto">
          <a:xfrm>
            <a:off x="5860472" y="2"/>
            <a:ext cx="6331528" cy="3140967"/>
          </a:xfrm>
          <a:prstGeom prst="rect">
            <a:avLst/>
          </a:prstGeom>
          <a:noFill/>
          <a:ln w="9525">
            <a:noFill/>
            <a:miter lim="800000"/>
            <a:headEnd/>
            <a:tailEnd/>
          </a:ln>
        </p:spPr>
      </p:pic>
      <p:pic>
        <p:nvPicPr>
          <p:cNvPr id="5" name="Εικόνα 4"/>
          <p:cNvPicPr>
            <a:picLocks noChangeAspect="1"/>
          </p:cNvPicPr>
          <p:nvPr/>
        </p:nvPicPr>
        <p:blipFill>
          <a:blip r:embed="rId4" cstate="print"/>
          <a:stretch>
            <a:fillRect/>
          </a:stretch>
        </p:blipFill>
        <p:spPr>
          <a:xfrm>
            <a:off x="5860472" y="3152056"/>
            <a:ext cx="6331528" cy="3705944"/>
          </a:xfrm>
          <a:prstGeom prst="rect">
            <a:avLst/>
          </a:prstGeom>
        </p:spPr>
      </p:pic>
      <p:sp>
        <p:nvSpPr>
          <p:cNvPr id="3" name="Έλλειψη 2"/>
          <p:cNvSpPr/>
          <p:nvPr/>
        </p:nvSpPr>
        <p:spPr>
          <a:xfrm>
            <a:off x="6674265" y="3401226"/>
            <a:ext cx="1136591" cy="34183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Εικόνα 5"/>
          <p:cNvPicPr>
            <a:picLocks noChangeAspect="1"/>
          </p:cNvPicPr>
          <p:nvPr/>
        </p:nvPicPr>
        <p:blipFill rotWithShape="1">
          <a:blip r:embed="rId5"/>
          <a:srcRect l="16881" t="17936" r="26476" b="7397"/>
          <a:stretch/>
        </p:blipFill>
        <p:spPr>
          <a:xfrm>
            <a:off x="0" y="3572142"/>
            <a:ext cx="5860472" cy="3285858"/>
          </a:xfrm>
          <a:prstGeom prst="rect">
            <a:avLst/>
          </a:prstGeom>
        </p:spPr>
      </p:pic>
    </p:spTree>
    <p:extLst>
      <p:ext uri="{BB962C8B-B14F-4D97-AF65-F5344CB8AC3E}">
        <p14:creationId xmlns:p14="http://schemas.microsoft.com/office/powerpoint/2010/main" val="2609104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rotWithShape="1">
          <a:blip r:embed="rId2"/>
          <a:srcRect l="21451" t="15704" r="26066" b="3299"/>
          <a:stretch/>
        </p:blipFill>
        <p:spPr>
          <a:xfrm>
            <a:off x="0" y="0"/>
            <a:ext cx="4455884" cy="6858000"/>
          </a:xfrm>
          <a:prstGeom prst="rect">
            <a:avLst/>
          </a:prstGeom>
        </p:spPr>
      </p:pic>
      <p:pic>
        <p:nvPicPr>
          <p:cNvPr id="7" name="Εικόνα 6"/>
          <p:cNvPicPr>
            <a:picLocks noChangeAspect="1"/>
          </p:cNvPicPr>
          <p:nvPr/>
        </p:nvPicPr>
        <p:blipFill rotWithShape="1">
          <a:blip r:embed="rId3"/>
          <a:srcRect l="9711" t="23536" r="8516" b="21273"/>
          <a:stretch/>
        </p:blipFill>
        <p:spPr>
          <a:xfrm>
            <a:off x="4455885" y="0"/>
            <a:ext cx="7736115" cy="3455299"/>
          </a:xfrm>
          <a:prstGeom prst="rect">
            <a:avLst/>
          </a:prstGeom>
        </p:spPr>
      </p:pic>
      <p:pic>
        <p:nvPicPr>
          <p:cNvPr id="2" name="Εικόνα 1"/>
          <p:cNvPicPr>
            <a:picLocks noChangeAspect="1"/>
          </p:cNvPicPr>
          <p:nvPr/>
        </p:nvPicPr>
        <p:blipFill>
          <a:blip r:embed="rId4"/>
          <a:stretch>
            <a:fillRect/>
          </a:stretch>
        </p:blipFill>
        <p:spPr>
          <a:xfrm>
            <a:off x="4455884" y="3455298"/>
            <a:ext cx="7736116" cy="3402701"/>
          </a:xfrm>
          <a:prstGeom prst="rect">
            <a:avLst/>
          </a:prstGeom>
        </p:spPr>
      </p:pic>
      <p:sp>
        <p:nvSpPr>
          <p:cNvPr id="4" name="TextBox 3"/>
          <p:cNvSpPr txBox="1"/>
          <p:nvPr/>
        </p:nvSpPr>
        <p:spPr>
          <a:xfrm>
            <a:off x="4681728" y="6120384"/>
            <a:ext cx="707136" cy="276999"/>
          </a:xfrm>
          <a:prstGeom prst="rect">
            <a:avLst/>
          </a:prstGeom>
          <a:noFill/>
        </p:spPr>
        <p:txBody>
          <a:bodyPr wrap="square" rtlCol="0">
            <a:spAutoFit/>
          </a:bodyPr>
          <a:lstStyle/>
          <a:p>
            <a:r>
              <a:rPr lang="en-US" sz="1200" b="1" dirty="0" smtClean="0"/>
              <a:t>PH</a:t>
            </a:r>
            <a:endParaRPr lang="el-GR" sz="1200" b="1" dirty="0"/>
          </a:p>
        </p:txBody>
      </p:sp>
    </p:spTree>
    <p:extLst>
      <p:ext uri="{BB962C8B-B14F-4D97-AF65-F5344CB8AC3E}">
        <p14:creationId xmlns:p14="http://schemas.microsoft.com/office/powerpoint/2010/main" val="4058399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3646" t="21645" r="32880" b="7501"/>
          <a:stretch/>
        </p:blipFill>
        <p:spPr>
          <a:xfrm>
            <a:off x="1" y="0"/>
            <a:ext cx="4304962" cy="6857999"/>
          </a:xfrm>
          <a:prstGeom prst="rect">
            <a:avLst/>
          </a:prstGeom>
        </p:spPr>
      </p:pic>
      <p:pic>
        <p:nvPicPr>
          <p:cNvPr id="5" name="Εικόνα 4"/>
          <p:cNvPicPr>
            <a:picLocks noChangeAspect="1"/>
          </p:cNvPicPr>
          <p:nvPr/>
        </p:nvPicPr>
        <p:blipFill rotWithShape="1">
          <a:blip r:embed="rId3"/>
          <a:srcRect l="22236" t="49634" r="23650" b="10984"/>
          <a:stretch/>
        </p:blipFill>
        <p:spPr>
          <a:xfrm>
            <a:off x="4304962" y="0"/>
            <a:ext cx="7887037" cy="3002145"/>
          </a:xfrm>
          <a:prstGeom prst="rect">
            <a:avLst/>
          </a:prstGeom>
        </p:spPr>
      </p:pic>
      <p:pic>
        <p:nvPicPr>
          <p:cNvPr id="2" name="Εικόνα 1"/>
          <p:cNvPicPr>
            <a:picLocks noChangeAspect="1"/>
          </p:cNvPicPr>
          <p:nvPr/>
        </p:nvPicPr>
        <p:blipFill rotWithShape="1">
          <a:blip r:embed="rId4"/>
          <a:srcRect l="34267" t="17259" r="34933" b="7362"/>
          <a:stretch/>
        </p:blipFill>
        <p:spPr>
          <a:xfrm>
            <a:off x="5486400" y="3002145"/>
            <a:ext cx="6705598" cy="3855854"/>
          </a:xfrm>
          <a:prstGeom prst="rect">
            <a:avLst/>
          </a:prstGeom>
        </p:spPr>
      </p:pic>
      <p:sp>
        <p:nvSpPr>
          <p:cNvPr id="3" name="TextBox 2"/>
          <p:cNvSpPr txBox="1"/>
          <p:nvPr/>
        </p:nvSpPr>
        <p:spPr>
          <a:xfrm>
            <a:off x="1524000" y="707136"/>
            <a:ext cx="3108960" cy="307777"/>
          </a:xfrm>
          <a:prstGeom prst="rect">
            <a:avLst/>
          </a:prstGeom>
          <a:noFill/>
        </p:spPr>
        <p:txBody>
          <a:bodyPr wrap="square" rtlCol="0">
            <a:spAutoFit/>
          </a:bodyPr>
          <a:lstStyle/>
          <a:p>
            <a:r>
              <a:rPr lang="el-GR" sz="1400" b="1" dirty="0" smtClean="0">
                <a:solidFill>
                  <a:prstClr val="black"/>
                </a:solidFill>
              </a:rPr>
              <a:t>ΟΡΙΟΘΕΤΗΣΗ ΜΙΚΡΟΒΙΩΜΑΤΟΣ</a:t>
            </a:r>
            <a:endParaRPr lang="el-GR" sz="1400" b="1" dirty="0">
              <a:solidFill>
                <a:prstClr val="black"/>
              </a:solidFill>
            </a:endParaRPr>
          </a:p>
        </p:txBody>
      </p:sp>
    </p:spTree>
    <p:extLst>
      <p:ext uri="{BB962C8B-B14F-4D97-AF65-F5344CB8AC3E}">
        <p14:creationId xmlns:p14="http://schemas.microsoft.com/office/powerpoint/2010/main" val="3196778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1450" t="18856" r="18235" b="2666"/>
          <a:stretch/>
        </p:blipFill>
        <p:spPr>
          <a:xfrm>
            <a:off x="1" y="0"/>
            <a:ext cx="5025154" cy="6858000"/>
          </a:xfrm>
          <a:prstGeom prst="rect">
            <a:avLst/>
          </a:prstGeom>
        </p:spPr>
      </p:pic>
      <p:pic>
        <p:nvPicPr>
          <p:cNvPr id="5" name="Εικόνα 4"/>
          <p:cNvPicPr>
            <a:picLocks noChangeAspect="1"/>
          </p:cNvPicPr>
          <p:nvPr/>
        </p:nvPicPr>
        <p:blipFill>
          <a:blip r:embed="rId3"/>
          <a:stretch>
            <a:fillRect/>
          </a:stretch>
        </p:blipFill>
        <p:spPr>
          <a:xfrm>
            <a:off x="2847704" y="1238081"/>
            <a:ext cx="1502227" cy="1818629"/>
          </a:xfrm>
          <a:prstGeom prst="rect">
            <a:avLst/>
          </a:prstGeom>
        </p:spPr>
      </p:pic>
      <p:pic>
        <p:nvPicPr>
          <p:cNvPr id="6" name="Εικόνα 5"/>
          <p:cNvPicPr>
            <a:picLocks noChangeAspect="1"/>
          </p:cNvPicPr>
          <p:nvPr/>
        </p:nvPicPr>
        <p:blipFill>
          <a:blip r:embed="rId4"/>
          <a:stretch>
            <a:fillRect/>
          </a:stretch>
        </p:blipFill>
        <p:spPr>
          <a:xfrm>
            <a:off x="2597543" y="5368834"/>
            <a:ext cx="2354783" cy="1489166"/>
          </a:xfrm>
          <a:prstGeom prst="rect">
            <a:avLst/>
          </a:prstGeom>
        </p:spPr>
      </p:pic>
      <p:cxnSp>
        <p:nvCxnSpPr>
          <p:cNvPr id="7" name="Ευθύγραμμο βέλος σύνδεσης 6"/>
          <p:cNvCxnSpPr/>
          <p:nvPr/>
        </p:nvCxnSpPr>
        <p:spPr>
          <a:xfrm flipH="1">
            <a:off x="1634591" y="5292191"/>
            <a:ext cx="469338" cy="106005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9" name="Εικόνα 8"/>
          <p:cNvPicPr>
            <a:picLocks noChangeAspect="1"/>
          </p:cNvPicPr>
          <p:nvPr/>
        </p:nvPicPr>
        <p:blipFill>
          <a:blip r:embed="rId5"/>
          <a:stretch>
            <a:fillRect/>
          </a:stretch>
        </p:blipFill>
        <p:spPr>
          <a:xfrm>
            <a:off x="5025154" y="0"/>
            <a:ext cx="7166845" cy="6858000"/>
          </a:xfrm>
          <a:prstGeom prst="rect">
            <a:avLst/>
          </a:prstGeom>
        </p:spPr>
      </p:pic>
      <p:sp>
        <p:nvSpPr>
          <p:cNvPr id="10" name="TextBox 9"/>
          <p:cNvSpPr txBox="1"/>
          <p:nvPr/>
        </p:nvSpPr>
        <p:spPr>
          <a:xfrm>
            <a:off x="8003023" y="6271327"/>
            <a:ext cx="4188977" cy="400110"/>
          </a:xfrm>
          <a:prstGeom prst="rect">
            <a:avLst/>
          </a:prstGeom>
          <a:noFill/>
        </p:spPr>
        <p:txBody>
          <a:bodyPr wrap="square" rtlCol="0">
            <a:spAutoFit/>
          </a:bodyPr>
          <a:lstStyle/>
          <a:p>
            <a:r>
              <a:rPr lang="en-US" sz="1000" dirty="0">
                <a:solidFill>
                  <a:prstClr val="black"/>
                </a:solidFill>
              </a:rPr>
              <a:t>https://www.researchgate.net/The-gut-microbiota-and-human-health-Schematic-illustration-of-how-the-gut-microbiota_fig1_389895935</a:t>
            </a:r>
            <a:endParaRPr lang="el-GR" sz="1000" dirty="0">
              <a:solidFill>
                <a:prstClr val="black"/>
              </a:solidFill>
            </a:endParaRPr>
          </a:p>
        </p:txBody>
      </p:sp>
    </p:spTree>
    <p:extLst>
      <p:ext uri="{BB962C8B-B14F-4D97-AF65-F5344CB8AC3E}">
        <p14:creationId xmlns:p14="http://schemas.microsoft.com/office/powerpoint/2010/main" val="11007395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12191998" cy="397379"/>
          </a:xfrm>
        </p:spPr>
        <p:txBody>
          <a:bodyPr>
            <a:normAutofit fontScale="90000"/>
          </a:bodyPr>
          <a:lstStyle/>
          <a:p>
            <a:r>
              <a:rPr lang="en-US" sz="2800" dirty="0"/>
              <a:t>WHERE MAN MEETS THE MICROBE-A DYNAMIC </a:t>
            </a:r>
            <a:r>
              <a:rPr lang="en-US" sz="2800" dirty="0" smtClean="0"/>
              <a:t>INTERPLAY AND </a:t>
            </a:r>
            <a:r>
              <a:rPr lang="en-US" sz="2800" dirty="0"/>
              <a:t>MODERN </a:t>
            </a:r>
            <a:r>
              <a:rPr lang="en-US" sz="2800" dirty="0" smtClean="0"/>
              <a:t>EPIDEMIOLOGY.</a:t>
            </a:r>
            <a:endParaRPr lang="el-GR" sz="1800" cap="none" dirty="0"/>
          </a:p>
        </p:txBody>
      </p:sp>
      <p:pic>
        <p:nvPicPr>
          <p:cNvPr id="9" name="Θέση περιεχομένου 8"/>
          <p:cNvPicPr>
            <a:picLocks noGrp="1" noChangeAspect="1"/>
          </p:cNvPicPr>
          <p:nvPr>
            <p:ph idx="1"/>
          </p:nvPr>
        </p:nvPicPr>
        <p:blipFill rotWithShape="1">
          <a:blip r:embed="rId2"/>
          <a:srcRect l="16678" t="14349" r="5079" b="6447"/>
          <a:stretch/>
        </p:blipFill>
        <p:spPr>
          <a:xfrm>
            <a:off x="0" y="794758"/>
            <a:ext cx="6152606" cy="6063242"/>
          </a:xfrm>
          <a:prstGeom prst="rect">
            <a:avLst/>
          </a:prstGeom>
        </p:spPr>
      </p:pic>
      <p:pic>
        <p:nvPicPr>
          <p:cNvPr id="3" name="Εικόνα 2"/>
          <p:cNvPicPr>
            <a:picLocks noChangeAspect="1"/>
          </p:cNvPicPr>
          <p:nvPr/>
        </p:nvPicPr>
        <p:blipFill>
          <a:blip r:embed="rId3"/>
          <a:stretch>
            <a:fillRect/>
          </a:stretch>
        </p:blipFill>
        <p:spPr>
          <a:xfrm>
            <a:off x="6152606" y="397379"/>
            <a:ext cx="6039393" cy="6460918"/>
          </a:xfrm>
          <a:prstGeom prst="rect">
            <a:avLst/>
          </a:prstGeom>
        </p:spPr>
      </p:pic>
    </p:spTree>
    <p:extLst>
      <p:ext uri="{BB962C8B-B14F-4D97-AF65-F5344CB8AC3E}">
        <p14:creationId xmlns:p14="http://schemas.microsoft.com/office/powerpoint/2010/main" val="154578437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2992" t="22683" r="34240" b="2570"/>
          <a:stretch/>
        </p:blipFill>
        <p:spPr>
          <a:xfrm>
            <a:off x="-1" y="0"/>
            <a:ext cx="4965539" cy="6857999"/>
          </a:xfrm>
          <a:prstGeom prst="rect">
            <a:avLst/>
          </a:prstGeom>
        </p:spPr>
      </p:pic>
      <p:pic>
        <p:nvPicPr>
          <p:cNvPr id="5" name="Εικόνα 4"/>
          <p:cNvPicPr>
            <a:picLocks noChangeAspect="1"/>
          </p:cNvPicPr>
          <p:nvPr/>
        </p:nvPicPr>
        <p:blipFill rotWithShape="1">
          <a:blip r:embed="rId3" cstate="print"/>
          <a:srcRect l="23439" t="19030" r="23397" b="10985"/>
          <a:stretch/>
        </p:blipFill>
        <p:spPr>
          <a:xfrm>
            <a:off x="4965538" y="0"/>
            <a:ext cx="7226462" cy="6858000"/>
          </a:xfrm>
          <a:prstGeom prst="rect">
            <a:avLst/>
          </a:prstGeom>
        </p:spPr>
      </p:pic>
    </p:spTree>
    <p:extLst>
      <p:ext uri="{BB962C8B-B14F-4D97-AF65-F5344CB8AC3E}">
        <p14:creationId xmlns:p14="http://schemas.microsoft.com/office/powerpoint/2010/main" val="577366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1"/>
            <a:ext cx="12192000" cy="905774"/>
          </a:xfrm>
        </p:spPr>
        <p:txBody>
          <a:bodyPr>
            <a:normAutofit fontScale="90000"/>
          </a:bodyPr>
          <a:lstStyle/>
          <a:p>
            <a:r>
              <a:rPr lang="el-GR" sz="2200" b="1" dirty="0" smtClean="0"/>
              <a:t>                                                                                                                              </a:t>
            </a:r>
            <a:br>
              <a:rPr lang="el-GR" sz="2200" b="1" dirty="0" smtClean="0"/>
            </a:br>
            <a:r>
              <a:rPr lang="el-GR" sz="2200" b="1" dirty="0"/>
              <a:t> </a:t>
            </a:r>
            <a:r>
              <a:rPr lang="el-GR" sz="2200" b="1" dirty="0" smtClean="0"/>
              <a:t>                                                                                                                             </a:t>
            </a:r>
            <a:r>
              <a:rPr lang="el-GR" sz="1800" b="1" u="sng" dirty="0" smtClean="0">
                <a:solidFill>
                  <a:schemeClr val="tx2"/>
                </a:solidFill>
              </a:rPr>
              <a:t>ΑΡΧΗ ΣΟΦΙΑΣ Η ΤΩΝ ΟΝΟΜΑΤΩΝ ΕΠΙΣΚΕΨΙΣ: </a:t>
            </a:r>
            <a:br>
              <a:rPr lang="el-GR" sz="1800" b="1" u="sng" dirty="0" smtClean="0">
                <a:solidFill>
                  <a:schemeClr val="tx2"/>
                </a:solidFill>
              </a:rPr>
            </a:br>
            <a:r>
              <a:rPr lang="el-GR" sz="1800" b="1" u="sng" dirty="0" smtClean="0">
                <a:solidFill>
                  <a:schemeClr val="tx2"/>
                </a:solidFill>
              </a:rPr>
              <a:t>                                                                                                                                                                                                                             ΑΝΤΙΣΘΕΝΗΣ</a:t>
            </a:r>
            <a:r>
              <a:rPr lang="el-GR" sz="2200" b="1" dirty="0" smtClean="0"/>
              <a:t/>
            </a:r>
            <a:br>
              <a:rPr lang="el-GR" sz="2200" b="1" dirty="0" smtClean="0"/>
            </a:br>
            <a:r>
              <a:rPr lang="el-GR" sz="3200" b="1" dirty="0" smtClean="0"/>
              <a:t>ΣΥΓΧΡΟΝΟΣ ΟΡΙΣΜΟΣ ΜΙΚΡΟΒΙΩΜΑΤΟΣ:</a:t>
            </a:r>
            <a:r>
              <a:rPr lang="en-US" sz="3200" b="1" dirty="0" smtClean="0"/>
              <a:t/>
            </a:r>
            <a:br>
              <a:rPr lang="en-US" sz="3200" b="1" dirty="0" smtClean="0"/>
            </a:br>
            <a:endParaRPr lang="el-GR" sz="3200" b="1" dirty="0"/>
          </a:p>
        </p:txBody>
      </p:sp>
      <p:pic>
        <p:nvPicPr>
          <p:cNvPr id="4" name="Θέση περιεχομένου 3"/>
          <p:cNvPicPr>
            <a:picLocks noGrp="1" noChangeAspect="1"/>
          </p:cNvPicPr>
          <p:nvPr>
            <p:ph idx="1"/>
          </p:nvPr>
        </p:nvPicPr>
        <p:blipFill rotWithShape="1">
          <a:blip r:embed="rId3" cstate="print"/>
          <a:srcRect l="28418" t="30400" r="10733" b="11094"/>
          <a:stretch/>
        </p:blipFill>
        <p:spPr>
          <a:xfrm>
            <a:off x="0" y="905775"/>
            <a:ext cx="5834358" cy="4788443"/>
          </a:xfrm>
          <a:prstGeom prst="rect">
            <a:avLst/>
          </a:prstGeom>
        </p:spPr>
      </p:pic>
      <p:pic>
        <p:nvPicPr>
          <p:cNvPr id="3" name="Εικόνα 2"/>
          <p:cNvPicPr>
            <a:picLocks noChangeAspect="1"/>
          </p:cNvPicPr>
          <p:nvPr/>
        </p:nvPicPr>
        <p:blipFill>
          <a:blip r:embed="rId4" cstate="print"/>
          <a:stretch>
            <a:fillRect/>
          </a:stretch>
        </p:blipFill>
        <p:spPr>
          <a:xfrm>
            <a:off x="6044750" y="974785"/>
            <a:ext cx="6147250" cy="4719433"/>
          </a:xfrm>
          <a:prstGeom prst="rect">
            <a:avLst/>
          </a:prstGeom>
        </p:spPr>
      </p:pic>
      <p:pic>
        <p:nvPicPr>
          <p:cNvPr id="5" name="Εικόνα 4"/>
          <p:cNvPicPr>
            <a:picLocks noChangeAspect="1"/>
          </p:cNvPicPr>
          <p:nvPr/>
        </p:nvPicPr>
        <p:blipFill>
          <a:blip r:embed="rId5"/>
          <a:stretch>
            <a:fillRect/>
          </a:stretch>
        </p:blipFill>
        <p:spPr>
          <a:xfrm>
            <a:off x="11045628" y="2"/>
            <a:ext cx="1146372" cy="974784"/>
          </a:xfrm>
          <a:prstGeom prst="rect">
            <a:avLst/>
          </a:prstGeom>
        </p:spPr>
      </p:pic>
      <p:sp>
        <p:nvSpPr>
          <p:cNvPr id="6" name="TextBox 5"/>
          <p:cNvSpPr txBox="1"/>
          <p:nvPr/>
        </p:nvSpPr>
        <p:spPr>
          <a:xfrm>
            <a:off x="6044750" y="640080"/>
            <a:ext cx="5000878" cy="369332"/>
          </a:xfrm>
          <a:prstGeom prst="rect">
            <a:avLst/>
          </a:prstGeom>
          <a:noFill/>
        </p:spPr>
        <p:txBody>
          <a:bodyPr wrap="square" rtlCol="0">
            <a:spAutoFit/>
          </a:bodyPr>
          <a:lstStyle/>
          <a:p>
            <a:r>
              <a:rPr lang="el-GR" b="1" dirty="0" smtClean="0"/>
              <a:t>ΟΙΚΟ-ΟΜΟΙΟ-ΔΥΝΑΜΙΚΗ ΠΡΟΣΕΓΓΙΣΗ</a:t>
            </a:r>
            <a:endParaRPr lang="el-GR" b="1" dirty="0"/>
          </a:p>
        </p:txBody>
      </p:sp>
    </p:spTree>
    <p:extLst>
      <p:ext uri="{BB962C8B-B14F-4D97-AF65-F5344CB8AC3E}">
        <p14:creationId xmlns:p14="http://schemas.microsoft.com/office/powerpoint/2010/main" val="1927109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35270" t="25997" r="34461" b="10960"/>
          <a:stretch/>
        </p:blipFill>
        <p:spPr>
          <a:xfrm>
            <a:off x="0" y="0"/>
            <a:ext cx="4563454" cy="6857999"/>
          </a:xfrm>
          <a:prstGeom prst="rect">
            <a:avLst/>
          </a:prstGeom>
        </p:spPr>
      </p:pic>
      <p:pic>
        <p:nvPicPr>
          <p:cNvPr id="5" name="Εικόνα 4"/>
          <p:cNvPicPr>
            <a:picLocks noChangeAspect="1"/>
          </p:cNvPicPr>
          <p:nvPr/>
        </p:nvPicPr>
        <p:blipFill rotWithShape="1">
          <a:blip r:embed="rId3"/>
          <a:srcRect l="31000" t="28815" r="32000" b="8371"/>
          <a:stretch/>
        </p:blipFill>
        <p:spPr>
          <a:xfrm>
            <a:off x="4563454" y="0"/>
            <a:ext cx="7628546" cy="3503776"/>
          </a:xfrm>
          <a:prstGeom prst="rect">
            <a:avLst/>
          </a:prstGeom>
        </p:spPr>
      </p:pic>
      <p:pic>
        <p:nvPicPr>
          <p:cNvPr id="3" name="Εικόνα 2"/>
          <p:cNvPicPr>
            <a:picLocks noChangeAspect="1"/>
          </p:cNvPicPr>
          <p:nvPr/>
        </p:nvPicPr>
        <p:blipFill>
          <a:blip r:embed="rId4"/>
          <a:stretch>
            <a:fillRect/>
          </a:stretch>
        </p:blipFill>
        <p:spPr>
          <a:xfrm>
            <a:off x="4563454" y="3503776"/>
            <a:ext cx="7628546" cy="3354224"/>
          </a:xfrm>
          <a:prstGeom prst="rect">
            <a:avLst/>
          </a:prstGeom>
        </p:spPr>
      </p:pic>
      <p:sp>
        <p:nvSpPr>
          <p:cNvPr id="6" name="TextBox 5"/>
          <p:cNvSpPr txBox="1"/>
          <p:nvPr/>
        </p:nvSpPr>
        <p:spPr>
          <a:xfrm>
            <a:off x="0" y="267037"/>
            <a:ext cx="5324559" cy="707886"/>
          </a:xfrm>
          <a:prstGeom prst="rect">
            <a:avLst/>
          </a:prstGeom>
          <a:noFill/>
        </p:spPr>
        <p:txBody>
          <a:bodyPr wrap="square" rtlCol="0">
            <a:spAutoFit/>
          </a:bodyPr>
          <a:lstStyle/>
          <a:p>
            <a:r>
              <a:rPr lang="en-US" sz="1000" b="1" dirty="0" smtClean="0"/>
              <a:t>Developmental phase (3 to 14 months of age) </a:t>
            </a:r>
            <a:r>
              <a:rPr lang="en-US" sz="1000" b="1" u="sng" dirty="0" smtClean="0"/>
              <a:t>Η ΜΕΓΑΛΗ ΣΗΜΑΣΙΑ ΤΩΝ 1000 ΠΡΩΤΩΝ ΗΜΕΡΩΝ</a:t>
            </a:r>
          </a:p>
          <a:p>
            <a:r>
              <a:rPr lang="en-US" sz="1000" b="1" dirty="0" smtClean="0"/>
              <a:t>Transitional phase (15 to 30 months of age)</a:t>
            </a:r>
          </a:p>
          <a:p>
            <a:r>
              <a:rPr lang="en-US" sz="1000" b="1" dirty="0" smtClean="0"/>
              <a:t>Stable phase (31 to 46 months of age) </a:t>
            </a:r>
          </a:p>
          <a:p>
            <a:r>
              <a:rPr lang="en-US" sz="1000" b="1" dirty="0" smtClean="0"/>
              <a:t>      </a:t>
            </a:r>
            <a:endParaRPr lang="en-US" sz="1000" b="1" dirty="0"/>
          </a:p>
        </p:txBody>
      </p:sp>
    </p:spTree>
    <p:extLst>
      <p:ext uri="{BB962C8B-B14F-4D97-AF65-F5344CB8AC3E}">
        <p14:creationId xmlns:p14="http://schemas.microsoft.com/office/powerpoint/2010/main" val="406558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3741" t="13905" r="33940" b="9752"/>
          <a:stretch/>
        </p:blipFill>
        <p:spPr>
          <a:xfrm>
            <a:off x="1" y="0"/>
            <a:ext cx="4364736" cy="6857999"/>
          </a:xfrm>
          <a:prstGeom prst="rect">
            <a:avLst/>
          </a:prstGeom>
        </p:spPr>
      </p:pic>
      <p:pic>
        <p:nvPicPr>
          <p:cNvPr id="2" name="Εικόνα 1"/>
          <p:cNvPicPr>
            <a:picLocks noChangeAspect="1"/>
          </p:cNvPicPr>
          <p:nvPr/>
        </p:nvPicPr>
        <p:blipFill rotWithShape="1">
          <a:blip r:embed="rId3" cstate="print"/>
          <a:srcRect l="18799" t="14533" r="3467" b="6652"/>
          <a:stretch/>
        </p:blipFill>
        <p:spPr>
          <a:xfrm>
            <a:off x="4364737" y="0"/>
            <a:ext cx="7827264" cy="6858000"/>
          </a:xfrm>
          <a:prstGeom prst="rect">
            <a:avLst/>
          </a:prstGeom>
        </p:spPr>
      </p:pic>
    </p:spTree>
    <p:extLst>
      <p:ext uri="{BB962C8B-B14F-4D97-AF65-F5344CB8AC3E}">
        <p14:creationId xmlns:p14="http://schemas.microsoft.com/office/powerpoint/2010/main" val="4184583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rotWithShape="1">
          <a:blip r:embed="rId2" cstate="print"/>
          <a:srcRect l="36209" t="23339" r="36632" b="12368"/>
          <a:stretch/>
        </p:blipFill>
        <p:spPr>
          <a:xfrm>
            <a:off x="0" y="0"/>
            <a:ext cx="4648199" cy="6857999"/>
          </a:xfrm>
          <a:prstGeom prst="rect">
            <a:avLst/>
          </a:prstGeom>
        </p:spPr>
      </p:pic>
      <p:pic>
        <p:nvPicPr>
          <p:cNvPr id="7" name="Εικόνα 6"/>
          <p:cNvPicPr>
            <a:picLocks noChangeAspect="1"/>
          </p:cNvPicPr>
          <p:nvPr/>
        </p:nvPicPr>
        <p:blipFill rotWithShape="1">
          <a:blip r:embed="rId3" cstate="print"/>
          <a:srcRect l="34286" t="27143" r="34762" b="6614"/>
          <a:stretch/>
        </p:blipFill>
        <p:spPr>
          <a:xfrm>
            <a:off x="4648198" y="0"/>
            <a:ext cx="7543801" cy="6858001"/>
          </a:xfrm>
          <a:prstGeom prst="rect">
            <a:avLst/>
          </a:prstGeom>
        </p:spPr>
      </p:pic>
    </p:spTree>
    <p:extLst>
      <p:ext uri="{BB962C8B-B14F-4D97-AF65-F5344CB8AC3E}">
        <p14:creationId xmlns:p14="http://schemas.microsoft.com/office/powerpoint/2010/main" val="35345002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1450" t="16252" r="34658" b="3596"/>
          <a:stretch/>
        </p:blipFill>
        <p:spPr>
          <a:xfrm>
            <a:off x="1" y="0"/>
            <a:ext cx="5608319" cy="6858000"/>
          </a:xfrm>
          <a:prstGeom prst="rect">
            <a:avLst/>
          </a:prstGeom>
        </p:spPr>
      </p:pic>
      <p:pic>
        <p:nvPicPr>
          <p:cNvPr id="5" name="Εικόνα 4"/>
          <p:cNvPicPr>
            <a:picLocks noChangeAspect="1"/>
          </p:cNvPicPr>
          <p:nvPr/>
        </p:nvPicPr>
        <p:blipFill rotWithShape="1">
          <a:blip r:embed="rId3" cstate="print"/>
          <a:srcRect l="34485" t="17232" r="34834" b="7778"/>
          <a:stretch/>
        </p:blipFill>
        <p:spPr>
          <a:xfrm>
            <a:off x="5608320" y="58189"/>
            <a:ext cx="6583679" cy="6799811"/>
          </a:xfrm>
          <a:prstGeom prst="rect">
            <a:avLst/>
          </a:prstGeom>
        </p:spPr>
      </p:pic>
    </p:spTree>
    <p:extLst>
      <p:ext uri="{BB962C8B-B14F-4D97-AF65-F5344CB8AC3E}">
        <p14:creationId xmlns:p14="http://schemas.microsoft.com/office/powerpoint/2010/main" val="33247746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1"/>
            <a:ext cx="12192000" cy="1307938"/>
          </a:xfrm>
        </p:spPr>
        <p:txBody>
          <a:bodyPr>
            <a:normAutofit/>
          </a:bodyPr>
          <a:lstStyle/>
          <a:p>
            <a:r>
              <a:rPr lang="el-GR" sz="1400" b="1" u="sng" dirty="0" smtClean="0"/>
              <a:t>ΤΟ ΧΡΗΜΑΤΟΔΟΤΟΥΜΕΝΟ ΑΠΟ ΤΗΝ ΕΕ ΕΡΓΟ «ΔΡΑΣΗ ΓΙΑ ΤΟ ΑΝΘΡΩΠΙΝΟ ΜΙΚΡΟΒΙΩΜΑ» </a:t>
            </a:r>
            <a:r>
              <a:rPr lang="el-GR" sz="1400" b="1" dirty="0" smtClean="0"/>
              <a:t>ΔΙΑΤΥΠΩΣΕ ΣΥΣΤΑΣΕΙΣ ΣΧΕΤΙΚΑ ΜΕ ΤΗΝ ΕΠΙΣΤΗΜΟΝΙΚΗ ΣΥΝΑΙΝΕΣΗ ΣΧΕΤΙΚΑ ΜΕ ΤΑ ΑΝΑΛΥΤΙΚΑ ΕΡΓΑΛΕΙΑ, ΜΕ ΣΚΟΠΟ ΤΗ ΔΙΑΣΦΑΛΙΣΗ ΤΗΣ ΣΥΝΟΧΗΣ ΣΤΟΝ ΤΡΟΠΟ ΔΙΕΞΑΓΩΓΗΣ ΤΗΣ ΕΡΕΥΝΑΣ ΓΙΑ ΤΟ ΜΙΚΡΟΒΙΩΜΑ ΚΑΙ ΤΗ ΔΗΜΙΟΥΡΓΙΑ ΜΙΑΣ ΒΑΣΗΣ ΔΕΔΟΜΕΝΩΝ ΣΥΜΒΑΤΗΣ ΜΕ ΤΟ ΠΡΟΤΥΠΟ FAIR (ΕΥΡΕΣΗ, ΠΡΟΣΒΑΣΙΜΟΤΗΤΑ, ΔΙΑΛΕΙΤΟΥΡΓΙΚΟΤΗΤΑ, ΕΠΑΝΑΧΡΗΣΙΜΟΠΟΙΗΣΗ) ΓΙΑ ΤΟΝ ΧΕΙΡΙΣΜΟ ΚΑΙ ΤΗΝ ΑΠΟΘΗΚΕΥΣΗ ΔΕΔΟΜΕΝΩΝ ΠΟΥ ΣΧΕΤΙΖΟΝΤΑΙ ΜΕ ΤΟ ΑΝΘΡΩΠΙΝΟ ΜΙΚΡΟΒΙΩΜΑ ΚΑΙ ΤΟΝ ΞΕΝΙΣΤΗ, 2025.</a:t>
            </a:r>
            <a:endParaRPr lang="el-GR" sz="1400" b="1" dirty="0"/>
          </a:p>
        </p:txBody>
      </p:sp>
      <p:pic>
        <p:nvPicPr>
          <p:cNvPr id="4" name="Θέση περιεχομένου 3"/>
          <p:cNvPicPr>
            <a:picLocks noGrp="1" noChangeAspect="1"/>
          </p:cNvPicPr>
          <p:nvPr>
            <p:ph idx="1"/>
          </p:nvPr>
        </p:nvPicPr>
        <p:blipFill rotWithShape="1">
          <a:blip r:embed="rId2" cstate="print"/>
          <a:srcRect l="25960" t="12308" r="26459" b="2837"/>
          <a:stretch/>
        </p:blipFill>
        <p:spPr>
          <a:xfrm>
            <a:off x="0" y="1858286"/>
            <a:ext cx="4988689" cy="4999714"/>
          </a:xfrm>
          <a:prstGeom prst="rect">
            <a:avLst/>
          </a:prstGeom>
        </p:spPr>
      </p:pic>
      <p:sp>
        <p:nvSpPr>
          <p:cNvPr id="5" name="TextBox 4"/>
          <p:cNvSpPr txBox="1"/>
          <p:nvPr/>
        </p:nvSpPr>
        <p:spPr>
          <a:xfrm>
            <a:off x="1" y="1027289"/>
            <a:ext cx="12191999" cy="830997"/>
          </a:xfrm>
          <a:prstGeom prst="rect">
            <a:avLst/>
          </a:prstGeom>
          <a:noFill/>
        </p:spPr>
        <p:txBody>
          <a:bodyPr wrap="square" rtlCol="0">
            <a:spAutoFit/>
          </a:bodyPr>
          <a:lstStyle/>
          <a:p>
            <a:r>
              <a:rPr lang="el-GR" sz="1200" b="1" dirty="0" smtClean="0">
                <a:solidFill>
                  <a:prstClr val="black"/>
                </a:solidFill>
              </a:rPr>
              <a:t>Η ΝΕΑ ΣΥΝΑΙΝΕΣΗ ΓΙΑ ΤΟ ΥΓΙΕΣ ΜΙΚΡΟΒΙΩΜΑ ΕΙΣΑΓΕΙ ΤΗΝ ΕΝΝΟΙΑ ΤΟΥ </a:t>
            </a:r>
            <a:r>
              <a:rPr lang="el-GR" sz="1200" b="1" u="sng" dirty="0" smtClean="0">
                <a:solidFill>
                  <a:prstClr val="black"/>
                </a:solidFill>
              </a:rPr>
              <a:t>«ΥΓΙΟΥΣ ΛΕΙΤΟΥΡΓΙΚΟΥ ΠΥΡΗΝΑ», </a:t>
            </a:r>
            <a:r>
              <a:rPr lang="el-GR" sz="1200" b="1" dirty="0" smtClean="0">
                <a:solidFill>
                  <a:prstClr val="black"/>
                </a:solidFill>
              </a:rPr>
              <a:t>Η ΟΠΟΙΑ ΑΝΑΦΕΡΕΤΑΙ ΣΕ ΕΝΑ ΥΠΟΣΥΝΟΛΟ ΒΑΣΙΚΩΝ ΜΕΤΑΒΟΛΙΚΩΝ ΚΑΙ ΦΥΣΙΟΛΟΓΙΚΩΝ ΛΕΙΤΟΥΡΓΙΩΝ ΤΟΥ ΜΙΚΡΟΒΙΩΜΑΤΟΣ, </a:t>
            </a:r>
            <a:r>
              <a:rPr lang="el-GR" sz="1200" b="1" u="sng" dirty="0" smtClean="0">
                <a:solidFill>
                  <a:prstClr val="black"/>
                </a:solidFill>
              </a:rPr>
              <a:t>ΑΝΕΞΑΡΤΗΤΑ ΑΠΟ ΤΗΝ ΑΤΟΜΙΚΗ ΤΟΥΣ ΤΑΞΙΝΟΜΙΚΗ ΣΥΝΘΕΣΗ</a:t>
            </a:r>
            <a:r>
              <a:rPr lang="el-GR" sz="1200" b="1" dirty="0" smtClean="0">
                <a:solidFill>
                  <a:prstClr val="black"/>
                </a:solidFill>
              </a:rPr>
              <a:t>.</a:t>
            </a:r>
            <a:r>
              <a:rPr lang="en-US" sz="1200" b="1" dirty="0" smtClean="0">
                <a:solidFill>
                  <a:prstClr val="black"/>
                </a:solidFill>
              </a:rPr>
              <a:t> </a:t>
            </a:r>
            <a:r>
              <a:rPr lang="el-GR" sz="1200" b="1" dirty="0" smtClean="0">
                <a:solidFill>
                  <a:prstClr val="black"/>
                </a:solidFill>
              </a:rPr>
              <a:t>ΕΠΟΜΕΝΩΣ, ΕΝΑΣ ΤΕΤΟΙΟΣ «ΛΕΙΤΟΥΡΓΙΚΟΣ ΠΥΡΗΝΑΣ» ΕΠΙΤΡΕΠΕΙ ΤΗ ΣΥΓΚΡΙΣΗ ΑΤΟΜΩΝ ΜΕ ΔΥΝΗΤΙΚΑ ΔΙΑΦΟΡΕΤΙΚΗ ΜΙΚΡΟΒΙΑΚΗ ΣΥΝΘΕΣΗ ΚΑΙ ΤΗ ΔΙΑΧΡΟΝΙΚΗ ΠΑΡΑΚΟΛΟΥΘΗΣΗ ΤΟΥ ΙΔΙΟΥ ΑΤΟΜΟΥ ΚΑΙ ΤΗΣ ΛΕΙΤΟΥΡΓΙΚΟΤΗΤΑΣ ΤΟΥ ΜΙΚΡΟΒΙΩΜΑΤΟΣ ΣΕ ΔΙΑΦΟΡΕΤΙΚΕΣ ΟΙΚΟΛΟΓΙΚΕΣ ΘΕΣΕΙΣ ΤΟΥ ΣΩΜΑΤΟΣ.</a:t>
            </a:r>
            <a:endParaRPr lang="el-GR" sz="1200" b="1" dirty="0">
              <a:solidFill>
                <a:prstClr val="black"/>
              </a:solidFill>
            </a:endParaRPr>
          </a:p>
        </p:txBody>
      </p:sp>
      <p:pic>
        <p:nvPicPr>
          <p:cNvPr id="3" name="Εικόνα 2"/>
          <p:cNvPicPr>
            <a:picLocks noChangeAspect="1"/>
          </p:cNvPicPr>
          <p:nvPr/>
        </p:nvPicPr>
        <p:blipFill rotWithShape="1">
          <a:blip r:embed="rId3" cstate="print"/>
          <a:srcRect b="50810"/>
          <a:stretch/>
        </p:blipFill>
        <p:spPr>
          <a:xfrm>
            <a:off x="6819900" y="1858286"/>
            <a:ext cx="5372100" cy="3967748"/>
          </a:xfrm>
          <a:prstGeom prst="rect">
            <a:avLst/>
          </a:prstGeom>
        </p:spPr>
      </p:pic>
    </p:spTree>
    <p:extLst>
      <p:ext uri="{BB962C8B-B14F-4D97-AF65-F5344CB8AC3E}">
        <p14:creationId xmlns:p14="http://schemas.microsoft.com/office/powerpoint/2010/main" val="5379926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cstate="print"/>
          <a:stretch>
            <a:fillRect/>
          </a:stretch>
        </p:blipFill>
        <p:spPr>
          <a:xfrm>
            <a:off x="0" y="0"/>
            <a:ext cx="5170811" cy="6858000"/>
          </a:xfrm>
          <a:prstGeom prst="rect">
            <a:avLst/>
          </a:prstGeom>
        </p:spPr>
      </p:pic>
      <p:pic>
        <p:nvPicPr>
          <p:cNvPr id="3" name="Εικόνα 2"/>
          <p:cNvPicPr>
            <a:picLocks noChangeAspect="1"/>
          </p:cNvPicPr>
          <p:nvPr/>
        </p:nvPicPr>
        <p:blipFill>
          <a:blip r:embed="rId3" cstate="print"/>
          <a:stretch>
            <a:fillRect/>
          </a:stretch>
        </p:blipFill>
        <p:spPr>
          <a:xfrm>
            <a:off x="5170810" y="0"/>
            <a:ext cx="7021189" cy="6858000"/>
          </a:xfrm>
          <a:prstGeom prst="rect">
            <a:avLst/>
          </a:prstGeom>
        </p:spPr>
      </p:pic>
      <p:sp>
        <p:nvSpPr>
          <p:cNvPr id="5" name="TextBox 4"/>
          <p:cNvSpPr txBox="1"/>
          <p:nvPr/>
        </p:nvSpPr>
        <p:spPr>
          <a:xfrm>
            <a:off x="3285365" y="1068149"/>
            <a:ext cx="1399923" cy="246221"/>
          </a:xfrm>
          <a:prstGeom prst="rect">
            <a:avLst/>
          </a:prstGeom>
          <a:noFill/>
        </p:spPr>
        <p:txBody>
          <a:bodyPr wrap="square" rtlCol="0">
            <a:spAutoFit/>
          </a:bodyPr>
          <a:lstStyle/>
          <a:p>
            <a:r>
              <a:rPr lang="en-US" sz="1000" b="1" dirty="0" smtClean="0">
                <a:solidFill>
                  <a:prstClr val="black"/>
                </a:solidFill>
              </a:rPr>
              <a:t>+GUT-ARTERIES AXIS</a:t>
            </a:r>
            <a:endParaRPr lang="el-GR" sz="1000" b="1" dirty="0">
              <a:solidFill>
                <a:prstClr val="black"/>
              </a:solidFill>
            </a:endParaRPr>
          </a:p>
        </p:txBody>
      </p:sp>
      <p:sp>
        <p:nvSpPr>
          <p:cNvPr id="6" name="TextBox 5"/>
          <p:cNvSpPr txBox="1"/>
          <p:nvPr/>
        </p:nvSpPr>
        <p:spPr>
          <a:xfrm>
            <a:off x="7282832" y="5923370"/>
            <a:ext cx="1747880" cy="369332"/>
          </a:xfrm>
          <a:prstGeom prst="rect">
            <a:avLst/>
          </a:prstGeom>
          <a:noFill/>
        </p:spPr>
        <p:txBody>
          <a:bodyPr wrap="square" rtlCol="0">
            <a:spAutoFit/>
          </a:bodyPr>
          <a:lstStyle/>
          <a:p>
            <a:r>
              <a:rPr lang="en-US" dirty="0" smtClean="0">
                <a:solidFill>
                  <a:prstClr val="black"/>
                </a:solidFill>
              </a:rPr>
              <a:t>2025: 13 AX</a:t>
            </a:r>
            <a:r>
              <a:rPr lang="el-GR" dirty="0" smtClean="0">
                <a:solidFill>
                  <a:prstClr val="black"/>
                </a:solidFill>
              </a:rPr>
              <a:t>Ε</a:t>
            </a:r>
            <a:r>
              <a:rPr lang="en-US" dirty="0" smtClean="0">
                <a:solidFill>
                  <a:prstClr val="black"/>
                </a:solidFill>
              </a:rPr>
              <a:t>S</a:t>
            </a:r>
            <a:endParaRPr lang="el-GR" dirty="0">
              <a:solidFill>
                <a:prstClr val="black"/>
              </a:solidFill>
            </a:endParaRPr>
          </a:p>
        </p:txBody>
      </p:sp>
    </p:spTree>
    <p:extLst>
      <p:ext uri="{BB962C8B-B14F-4D97-AF65-F5344CB8AC3E}">
        <p14:creationId xmlns:p14="http://schemas.microsoft.com/office/powerpoint/2010/main" val="21929384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7622" t="16996" r="22733" b="4712"/>
          <a:stretch/>
        </p:blipFill>
        <p:spPr>
          <a:xfrm>
            <a:off x="0" y="0"/>
            <a:ext cx="3840480" cy="6857999"/>
          </a:xfrm>
          <a:prstGeom prst="rect">
            <a:avLst/>
          </a:prstGeom>
        </p:spPr>
      </p:pic>
      <p:pic>
        <p:nvPicPr>
          <p:cNvPr id="2" name="Εικόνα 1"/>
          <p:cNvPicPr>
            <a:picLocks noChangeAspect="1"/>
          </p:cNvPicPr>
          <p:nvPr/>
        </p:nvPicPr>
        <p:blipFill rotWithShape="1">
          <a:blip r:embed="rId3"/>
          <a:srcRect l="31238" t="29745" r="20333" b="22763"/>
          <a:stretch/>
        </p:blipFill>
        <p:spPr>
          <a:xfrm>
            <a:off x="3840481" y="1"/>
            <a:ext cx="8351520" cy="6857998"/>
          </a:xfrm>
          <a:prstGeom prst="rect">
            <a:avLst/>
          </a:prstGeom>
        </p:spPr>
      </p:pic>
    </p:spTree>
    <p:extLst>
      <p:ext uri="{BB962C8B-B14F-4D97-AF65-F5344CB8AC3E}">
        <p14:creationId xmlns:p14="http://schemas.microsoft.com/office/powerpoint/2010/main" val="30644135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7019" t="16877" r="22651" b="3787"/>
          <a:stretch/>
        </p:blipFill>
        <p:spPr>
          <a:xfrm>
            <a:off x="0" y="0"/>
            <a:ext cx="5207620" cy="6858000"/>
          </a:xfrm>
          <a:prstGeom prst="rect">
            <a:avLst/>
          </a:prstGeom>
        </p:spPr>
      </p:pic>
      <p:pic>
        <p:nvPicPr>
          <p:cNvPr id="5" name="Εικόνα 4"/>
          <p:cNvPicPr>
            <a:picLocks noChangeAspect="1"/>
          </p:cNvPicPr>
          <p:nvPr/>
        </p:nvPicPr>
        <p:blipFill rotWithShape="1">
          <a:blip r:embed="rId3" cstate="print"/>
          <a:srcRect l="25427" t="22438" r="11098" b="7318"/>
          <a:stretch/>
        </p:blipFill>
        <p:spPr>
          <a:xfrm>
            <a:off x="4909931" y="0"/>
            <a:ext cx="7282070" cy="3419061"/>
          </a:xfrm>
          <a:prstGeom prst="rect">
            <a:avLst/>
          </a:prstGeom>
        </p:spPr>
      </p:pic>
      <p:pic>
        <p:nvPicPr>
          <p:cNvPr id="2" name="Εικόνα 1"/>
          <p:cNvPicPr>
            <a:picLocks noChangeAspect="1"/>
          </p:cNvPicPr>
          <p:nvPr/>
        </p:nvPicPr>
        <p:blipFill rotWithShape="1">
          <a:blip r:embed="rId4" cstate="print"/>
          <a:srcRect l="33424" t="19130" r="21658" b="25072"/>
          <a:stretch/>
        </p:blipFill>
        <p:spPr>
          <a:xfrm>
            <a:off x="4909930" y="3419061"/>
            <a:ext cx="7282069" cy="3438938"/>
          </a:xfrm>
          <a:prstGeom prst="rect">
            <a:avLst/>
          </a:prstGeom>
        </p:spPr>
      </p:pic>
    </p:spTree>
    <p:extLst>
      <p:ext uri="{BB962C8B-B14F-4D97-AF65-F5344CB8AC3E}">
        <p14:creationId xmlns:p14="http://schemas.microsoft.com/office/powerpoint/2010/main" val="1301655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14501" t="28092" r="38038" b="1136"/>
          <a:stretch/>
        </p:blipFill>
        <p:spPr>
          <a:xfrm>
            <a:off x="1" y="0"/>
            <a:ext cx="4162424" cy="6858000"/>
          </a:xfrm>
          <a:prstGeom prst="rect">
            <a:avLst/>
          </a:prstGeom>
        </p:spPr>
      </p:pic>
      <p:pic>
        <p:nvPicPr>
          <p:cNvPr id="2" name="Εικόνα 1"/>
          <p:cNvPicPr>
            <a:picLocks noChangeAspect="1"/>
          </p:cNvPicPr>
          <p:nvPr/>
        </p:nvPicPr>
        <p:blipFill>
          <a:blip r:embed="rId3"/>
          <a:stretch>
            <a:fillRect/>
          </a:stretch>
        </p:blipFill>
        <p:spPr>
          <a:xfrm>
            <a:off x="4162426" y="-297"/>
            <a:ext cx="3923483" cy="6858594"/>
          </a:xfrm>
          <a:prstGeom prst="rect">
            <a:avLst/>
          </a:prstGeom>
        </p:spPr>
      </p:pic>
      <p:pic>
        <p:nvPicPr>
          <p:cNvPr id="3" name="Εικόνα 2"/>
          <p:cNvPicPr>
            <a:picLocks noChangeAspect="1"/>
          </p:cNvPicPr>
          <p:nvPr/>
        </p:nvPicPr>
        <p:blipFill>
          <a:blip r:embed="rId4"/>
          <a:stretch>
            <a:fillRect/>
          </a:stretch>
        </p:blipFill>
        <p:spPr>
          <a:xfrm>
            <a:off x="8085909" y="-297"/>
            <a:ext cx="4106091" cy="4846617"/>
          </a:xfrm>
          <a:prstGeom prst="rect">
            <a:avLst/>
          </a:prstGeom>
        </p:spPr>
      </p:pic>
    </p:spTree>
    <p:extLst>
      <p:ext uri="{BB962C8B-B14F-4D97-AF65-F5344CB8AC3E}">
        <p14:creationId xmlns:p14="http://schemas.microsoft.com/office/powerpoint/2010/main" val="16479621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28844" t="15267" r="28784" b="3262"/>
          <a:stretch/>
        </p:blipFill>
        <p:spPr>
          <a:xfrm>
            <a:off x="0" y="0"/>
            <a:ext cx="5064369" cy="6857999"/>
          </a:xfrm>
          <a:prstGeom prst="rect">
            <a:avLst/>
          </a:prstGeom>
        </p:spPr>
      </p:pic>
      <p:pic>
        <p:nvPicPr>
          <p:cNvPr id="5" name="Εικόνα 4"/>
          <p:cNvPicPr>
            <a:picLocks noChangeAspect="1"/>
          </p:cNvPicPr>
          <p:nvPr/>
        </p:nvPicPr>
        <p:blipFill rotWithShape="1">
          <a:blip r:embed="rId3"/>
          <a:srcRect l="29358" t="27607" r="29257" b="6752"/>
          <a:stretch/>
        </p:blipFill>
        <p:spPr>
          <a:xfrm>
            <a:off x="5064368" y="1"/>
            <a:ext cx="7127631" cy="3706151"/>
          </a:xfrm>
          <a:prstGeom prst="rect">
            <a:avLst/>
          </a:prstGeom>
        </p:spPr>
      </p:pic>
      <p:pic>
        <p:nvPicPr>
          <p:cNvPr id="3" name="Εικόνα 2"/>
          <p:cNvPicPr>
            <a:picLocks noChangeAspect="1"/>
          </p:cNvPicPr>
          <p:nvPr/>
        </p:nvPicPr>
        <p:blipFill>
          <a:blip r:embed="rId4"/>
          <a:stretch>
            <a:fillRect/>
          </a:stretch>
        </p:blipFill>
        <p:spPr>
          <a:xfrm>
            <a:off x="5064366" y="3706151"/>
            <a:ext cx="7127633" cy="3152145"/>
          </a:xfrm>
          <a:prstGeom prst="rect">
            <a:avLst/>
          </a:prstGeom>
        </p:spPr>
      </p:pic>
    </p:spTree>
    <p:extLst>
      <p:ext uri="{BB962C8B-B14F-4D97-AF65-F5344CB8AC3E}">
        <p14:creationId xmlns:p14="http://schemas.microsoft.com/office/powerpoint/2010/main" val="31499961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9505" t="17368" r="23256" b="8059"/>
          <a:stretch/>
        </p:blipFill>
        <p:spPr>
          <a:xfrm>
            <a:off x="0" y="0"/>
            <a:ext cx="4256411" cy="6858000"/>
          </a:xfrm>
          <a:prstGeom prst="rect">
            <a:avLst/>
          </a:prstGeom>
        </p:spPr>
      </p:pic>
      <p:pic>
        <p:nvPicPr>
          <p:cNvPr id="5" name="Εικόνα 4"/>
          <p:cNvPicPr>
            <a:picLocks noChangeAspect="1"/>
          </p:cNvPicPr>
          <p:nvPr/>
        </p:nvPicPr>
        <p:blipFill rotWithShape="1">
          <a:blip r:embed="rId3"/>
          <a:srcRect l="38095" t="19460" r="24548" b="19460"/>
          <a:stretch/>
        </p:blipFill>
        <p:spPr>
          <a:xfrm>
            <a:off x="4256410" y="-1"/>
            <a:ext cx="6285315" cy="3600955"/>
          </a:xfrm>
          <a:prstGeom prst="rect">
            <a:avLst/>
          </a:prstGeom>
        </p:spPr>
      </p:pic>
      <p:pic>
        <p:nvPicPr>
          <p:cNvPr id="6" name="Εικόνα 5"/>
          <p:cNvPicPr>
            <a:picLocks noChangeAspect="1"/>
          </p:cNvPicPr>
          <p:nvPr/>
        </p:nvPicPr>
        <p:blipFill rotWithShape="1">
          <a:blip r:embed="rId4"/>
          <a:srcRect l="38310" t="13365" r="25048" b="19588"/>
          <a:stretch/>
        </p:blipFill>
        <p:spPr>
          <a:xfrm>
            <a:off x="4256410" y="3600956"/>
            <a:ext cx="7935590" cy="3257044"/>
          </a:xfrm>
          <a:prstGeom prst="rect">
            <a:avLst/>
          </a:prstGeom>
        </p:spPr>
      </p:pic>
      <p:pic>
        <p:nvPicPr>
          <p:cNvPr id="2" name="Εικόνα 1"/>
          <p:cNvPicPr>
            <a:picLocks noChangeAspect="1"/>
          </p:cNvPicPr>
          <p:nvPr/>
        </p:nvPicPr>
        <p:blipFill>
          <a:blip r:embed="rId5"/>
          <a:stretch>
            <a:fillRect/>
          </a:stretch>
        </p:blipFill>
        <p:spPr>
          <a:xfrm>
            <a:off x="0" y="4272595"/>
            <a:ext cx="4256409" cy="2585404"/>
          </a:xfrm>
          <a:prstGeom prst="rect">
            <a:avLst/>
          </a:prstGeom>
        </p:spPr>
      </p:pic>
      <p:cxnSp>
        <p:nvCxnSpPr>
          <p:cNvPr id="7" name="Ευθύγραμμο βέλος σύνδεσης 6"/>
          <p:cNvCxnSpPr/>
          <p:nvPr/>
        </p:nvCxnSpPr>
        <p:spPr>
          <a:xfrm flipV="1">
            <a:off x="3770888" y="2435703"/>
            <a:ext cx="3285367" cy="2362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Εικόνα 7"/>
          <p:cNvPicPr>
            <a:picLocks noChangeAspect="1"/>
          </p:cNvPicPr>
          <p:nvPr/>
        </p:nvPicPr>
        <p:blipFill>
          <a:blip r:embed="rId6"/>
          <a:stretch>
            <a:fillRect/>
          </a:stretch>
        </p:blipFill>
        <p:spPr>
          <a:xfrm>
            <a:off x="2840304" y="1003412"/>
            <a:ext cx="1286634" cy="1529395"/>
          </a:xfrm>
          <a:prstGeom prst="rect">
            <a:avLst/>
          </a:prstGeom>
        </p:spPr>
      </p:pic>
    </p:spTree>
    <p:extLst>
      <p:ext uri="{BB962C8B-B14F-4D97-AF65-F5344CB8AC3E}">
        <p14:creationId xmlns:p14="http://schemas.microsoft.com/office/powerpoint/2010/main" val="33744582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16491" t="20715" r="43026" b="14754"/>
          <a:stretch/>
        </p:blipFill>
        <p:spPr>
          <a:xfrm>
            <a:off x="0" y="0"/>
            <a:ext cx="3083065" cy="6857999"/>
          </a:xfrm>
          <a:prstGeom prst="rect">
            <a:avLst/>
          </a:prstGeom>
        </p:spPr>
      </p:pic>
      <p:pic>
        <p:nvPicPr>
          <p:cNvPr id="5" name="Εικόνα 4"/>
          <p:cNvPicPr>
            <a:picLocks noChangeAspect="1"/>
          </p:cNvPicPr>
          <p:nvPr/>
        </p:nvPicPr>
        <p:blipFill rotWithShape="1">
          <a:blip r:embed="rId3"/>
          <a:srcRect l="34200" t="17970" r="36200" b="9615"/>
          <a:stretch/>
        </p:blipFill>
        <p:spPr>
          <a:xfrm>
            <a:off x="7656576" y="0"/>
            <a:ext cx="4535424" cy="6857999"/>
          </a:xfrm>
          <a:prstGeom prst="rect">
            <a:avLst/>
          </a:prstGeom>
        </p:spPr>
      </p:pic>
      <p:pic>
        <p:nvPicPr>
          <p:cNvPr id="6" name="Εικόνα 5"/>
          <p:cNvPicPr>
            <a:picLocks noChangeAspect="1"/>
          </p:cNvPicPr>
          <p:nvPr/>
        </p:nvPicPr>
        <p:blipFill rotWithShape="1">
          <a:blip r:embed="rId4"/>
          <a:srcRect l="34000" t="20578" r="35733" b="7719"/>
          <a:stretch/>
        </p:blipFill>
        <p:spPr>
          <a:xfrm>
            <a:off x="3194304" y="0"/>
            <a:ext cx="4462272" cy="6857999"/>
          </a:xfrm>
          <a:prstGeom prst="rect">
            <a:avLst/>
          </a:prstGeom>
        </p:spPr>
      </p:pic>
      <p:pic>
        <p:nvPicPr>
          <p:cNvPr id="2" name="Εικόνα 1"/>
          <p:cNvPicPr>
            <a:picLocks noChangeAspect="1"/>
          </p:cNvPicPr>
          <p:nvPr/>
        </p:nvPicPr>
        <p:blipFill>
          <a:blip r:embed="rId5"/>
          <a:stretch>
            <a:fillRect/>
          </a:stretch>
        </p:blipFill>
        <p:spPr>
          <a:xfrm>
            <a:off x="4005558" y="639272"/>
            <a:ext cx="1035780" cy="1035780"/>
          </a:xfrm>
          <a:prstGeom prst="rect">
            <a:avLst/>
          </a:prstGeom>
        </p:spPr>
      </p:pic>
      <p:cxnSp>
        <p:nvCxnSpPr>
          <p:cNvPr id="7" name="Ευθύγραμμο βέλος σύνδεσης 6"/>
          <p:cNvCxnSpPr/>
          <p:nvPr/>
        </p:nvCxnSpPr>
        <p:spPr>
          <a:xfrm flipH="1" flipV="1">
            <a:off x="1284515" y="509451"/>
            <a:ext cx="9688286" cy="506839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8288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3946" t="23330" r="34126" b="2911"/>
          <a:stretch/>
        </p:blipFill>
        <p:spPr>
          <a:xfrm>
            <a:off x="0" y="0"/>
            <a:ext cx="4659086" cy="6858000"/>
          </a:xfrm>
          <a:prstGeom prst="rect">
            <a:avLst/>
          </a:prstGeom>
        </p:spPr>
      </p:pic>
      <p:sp>
        <p:nvSpPr>
          <p:cNvPr id="5" name="TextBox 4"/>
          <p:cNvSpPr txBox="1"/>
          <p:nvPr/>
        </p:nvSpPr>
        <p:spPr>
          <a:xfrm>
            <a:off x="4659086" y="1417638"/>
            <a:ext cx="7532914" cy="4801314"/>
          </a:xfrm>
          <a:prstGeom prst="rect">
            <a:avLst/>
          </a:prstGeom>
          <a:noFill/>
        </p:spPr>
        <p:txBody>
          <a:bodyPr wrap="square" rtlCol="0">
            <a:spAutoFit/>
          </a:bodyPr>
          <a:lstStyle/>
          <a:p>
            <a:r>
              <a:rPr lang="el-GR" b="1" dirty="0" smtClean="0">
                <a:solidFill>
                  <a:prstClr val="black"/>
                </a:solidFill>
              </a:rPr>
              <a:t>ΒΑΣΙΚΗ ΣΥΜΒΟΥΛΗ: </a:t>
            </a:r>
            <a:endParaRPr lang="en-US" b="1" dirty="0" smtClean="0">
              <a:solidFill>
                <a:prstClr val="black"/>
              </a:solidFill>
            </a:endParaRPr>
          </a:p>
          <a:p>
            <a:r>
              <a:rPr lang="el-GR" b="1" dirty="0" smtClean="0">
                <a:solidFill>
                  <a:prstClr val="black"/>
                </a:solidFill>
              </a:rPr>
              <a:t>Το </a:t>
            </a:r>
            <a:r>
              <a:rPr lang="el-GR" b="1" dirty="0">
                <a:solidFill>
                  <a:prstClr val="black"/>
                </a:solidFill>
              </a:rPr>
              <a:t>ανθρώπινο </a:t>
            </a:r>
            <a:r>
              <a:rPr lang="el-GR" b="1" dirty="0" err="1">
                <a:solidFill>
                  <a:prstClr val="black"/>
                </a:solidFill>
              </a:rPr>
              <a:t>μικροβίωμα</a:t>
            </a:r>
            <a:r>
              <a:rPr lang="el-GR" b="1" dirty="0">
                <a:solidFill>
                  <a:prstClr val="black"/>
                </a:solidFill>
              </a:rPr>
              <a:t> του εντέρου, μια σύνθετη και ποικιλόμορφη κοινότητα μικροοργανισμών, παίζει κρίσιμο ρόλο στη διατήρηση της υγείας επηρεάζοντας την πέψη, την ανοσολογική λειτουργία και την ευαισθησία σε ασθένειες.</a:t>
            </a:r>
          </a:p>
          <a:p>
            <a:r>
              <a:rPr lang="el-GR" b="1" dirty="0" smtClean="0">
                <a:solidFill>
                  <a:prstClr val="black"/>
                </a:solidFill>
              </a:rPr>
              <a:t>Η </a:t>
            </a:r>
            <a:r>
              <a:rPr lang="el-GR" b="1" dirty="0" err="1">
                <a:solidFill>
                  <a:prstClr val="black"/>
                </a:solidFill>
              </a:rPr>
              <a:t>δυσβίωση</a:t>
            </a:r>
            <a:r>
              <a:rPr lang="el-GR" b="1" dirty="0">
                <a:solidFill>
                  <a:prstClr val="black"/>
                </a:solidFill>
              </a:rPr>
              <a:t>, μια ανισορροπία σε αυτήν την μικροβιακή κοινότητα, συνδέεται με παθήσεις όπως μεταβολικές διαταραχές, </a:t>
            </a:r>
            <a:r>
              <a:rPr lang="el-GR" b="1" dirty="0" err="1">
                <a:solidFill>
                  <a:prstClr val="black"/>
                </a:solidFill>
              </a:rPr>
              <a:t>αυτοάνοσα</a:t>
            </a:r>
            <a:r>
              <a:rPr lang="el-GR" b="1" dirty="0">
                <a:solidFill>
                  <a:prstClr val="black"/>
                </a:solidFill>
              </a:rPr>
              <a:t> νοσήματα και καρκίνοι. Βασικά γένη, συμπεριλαμβανομένων των </a:t>
            </a:r>
            <a:r>
              <a:rPr lang="el-GR" b="1" dirty="0" err="1">
                <a:solidFill>
                  <a:prstClr val="black"/>
                </a:solidFill>
              </a:rPr>
              <a:t>Enterococcus</a:t>
            </a:r>
            <a:r>
              <a:rPr lang="el-GR" b="1" dirty="0">
                <a:solidFill>
                  <a:prstClr val="black"/>
                </a:solidFill>
              </a:rPr>
              <a:t>, </a:t>
            </a:r>
            <a:r>
              <a:rPr lang="el-GR" b="1" dirty="0" err="1">
                <a:solidFill>
                  <a:prstClr val="black"/>
                </a:solidFill>
              </a:rPr>
              <a:t>Ruminococcus</a:t>
            </a:r>
            <a:r>
              <a:rPr lang="el-GR" b="1" dirty="0">
                <a:solidFill>
                  <a:prstClr val="black"/>
                </a:solidFill>
              </a:rPr>
              <a:t> και </a:t>
            </a:r>
            <a:r>
              <a:rPr lang="el-GR" b="1" dirty="0" err="1">
                <a:solidFill>
                  <a:prstClr val="black"/>
                </a:solidFill>
              </a:rPr>
              <a:t>Bacteroides</a:t>
            </a:r>
            <a:r>
              <a:rPr lang="el-GR" b="1" dirty="0">
                <a:solidFill>
                  <a:prstClr val="black"/>
                </a:solidFill>
              </a:rPr>
              <a:t>, είναι απαραίτητα για την ανοσολογική ρύθμιση και την μεταβολική υγεία.</a:t>
            </a:r>
          </a:p>
          <a:p>
            <a:r>
              <a:rPr lang="el-GR" b="1" dirty="0">
                <a:solidFill>
                  <a:prstClr val="black"/>
                </a:solidFill>
              </a:rPr>
              <a:t>Οι θεραπείες που βασίζονται σε </a:t>
            </a:r>
            <a:r>
              <a:rPr lang="el-GR" b="1" dirty="0" err="1">
                <a:solidFill>
                  <a:prstClr val="black"/>
                </a:solidFill>
              </a:rPr>
              <a:t>μικροβίωμα</a:t>
            </a:r>
            <a:r>
              <a:rPr lang="el-GR" b="1" dirty="0">
                <a:solidFill>
                  <a:prstClr val="black"/>
                </a:solidFill>
              </a:rPr>
              <a:t>, συμπεριλαμβανομένων των </a:t>
            </a:r>
            <a:r>
              <a:rPr lang="el-GR" b="1" dirty="0" err="1">
                <a:solidFill>
                  <a:prstClr val="black"/>
                </a:solidFill>
              </a:rPr>
              <a:t>προβιοτικών</a:t>
            </a:r>
            <a:r>
              <a:rPr lang="el-GR" b="1" dirty="0">
                <a:solidFill>
                  <a:prstClr val="black"/>
                </a:solidFill>
              </a:rPr>
              <a:t> και της μεταμόσχευσης </a:t>
            </a:r>
            <a:r>
              <a:rPr lang="el-GR" b="1" dirty="0" err="1" smtClean="0">
                <a:solidFill>
                  <a:prstClr val="black"/>
                </a:solidFill>
              </a:rPr>
              <a:t>μικροβιώματος</a:t>
            </a:r>
            <a:r>
              <a:rPr lang="el-GR" b="1" dirty="0" smtClean="0">
                <a:solidFill>
                  <a:prstClr val="black"/>
                </a:solidFill>
              </a:rPr>
              <a:t> </a:t>
            </a:r>
            <a:r>
              <a:rPr lang="el-GR" b="1" dirty="0">
                <a:solidFill>
                  <a:prstClr val="black"/>
                </a:solidFill>
              </a:rPr>
              <a:t>κοπράνων, προσφέρουν τη δυνατότητα αποκατάστασης της ισορροπίας και βελτίωσης των αποτελεσμάτων υγείας.</a:t>
            </a:r>
          </a:p>
          <a:p>
            <a:r>
              <a:rPr lang="el-GR" b="1" dirty="0">
                <a:solidFill>
                  <a:prstClr val="black"/>
                </a:solidFill>
              </a:rPr>
              <a:t>Στο παρόν συζητάμε τις στενές συσχετίσεις μεταξύ του </a:t>
            </a:r>
            <a:r>
              <a:rPr lang="el-GR" b="1" dirty="0" err="1" smtClean="0">
                <a:solidFill>
                  <a:prstClr val="black"/>
                </a:solidFill>
              </a:rPr>
              <a:t>μικροβιώματος</a:t>
            </a:r>
            <a:r>
              <a:rPr lang="el-GR" b="1" dirty="0" smtClean="0">
                <a:solidFill>
                  <a:prstClr val="black"/>
                </a:solidFill>
              </a:rPr>
              <a:t> </a:t>
            </a:r>
            <a:r>
              <a:rPr lang="el-GR" b="1" dirty="0">
                <a:solidFill>
                  <a:prstClr val="black"/>
                </a:solidFill>
              </a:rPr>
              <a:t>του εντέρου και της ανθρώπινης υγείας, που σχετίζονται κυρίως με τη λειτουργία, τη ρύθμιση και τις στρατηγικές διαχείρισης.</a:t>
            </a:r>
          </a:p>
        </p:txBody>
      </p:sp>
    </p:spTree>
    <p:extLst>
      <p:ext uri="{BB962C8B-B14F-4D97-AF65-F5344CB8AC3E}">
        <p14:creationId xmlns:p14="http://schemas.microsoft.com/office/powerpoint/2010/main" val="24788487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3844" t="34234" r="23843" b="7721"/>
          <a:stretch/>
        </p:blipFill>
        <p:spPr>
          <a:xfrm>
            <a:off x="0" y="1417638"/>
            <a:ext cx="5021943" cy="5440362"/>
          </a:xfrm>
          <a:prstGeom prst="rect">
            <a:avLst/>
          </a:prstGeom>
        </p:spPr>
      </p:pic>
      <p:pic>
        <p:nvPicPr>
          <p:cNvPr id="5" name="Εικόνα 4"/>
          <p:cNvPicPr>
            <a:picLocks noChangeAspect="1"/>
          </p:cNvPicPr>
          <p:nvPr/>
        </p:nvPicPr>
        <p:blipFill rotWithShape="1">
          <a:blip r:embed="rId3"/>
          <a:srcRect l="24444" t="26261" r="24524" b="4602"/>
          <a:stretch/>
        </p:blipFill>
        <p:spPr>
          <a:xfrm>
            <a:off x="5021942" y="1"/>
            <a:ext cx="7170058" cy="6858000"/>
          </a:xfrm>
          <a:prstGeom prst="rect">
            <a:avLst/>
          </a:prstGeom>
        </p:spPr>
      </p:pic>
    </p:spTree>
    <p:extLst>
      <p:ext uri="{BB962C8B-B14F-4D97-AF65-F5344CB8AC3E}">
        <p14:creationId xmlns:p14="http://schemas.microsoft.com/office/powerpoint/2010/main" val="32278540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1059" t="18840" r="30698" b="2270"/>
          <a:stretch/>
        </p:blipFill>
        <p:spPr>
          <a:xfrm>
            <a:off x="1" y="0"/>
            <a:ext cx="10384970" cy="6858000"/>
          </a:xfrm>
          <a:prstGeom prst="rect">
            <a:avLst/>
          </a:prstGeom>
        </p:spPr>
      </p:pic>
    </p:spTree>
    <p:extLst>
      <p:ext uri="{BB962C8B-B14F-4D97-AF65-F5344CB8AC3E}">
        <p14:creationId xmlns:p14="http://schemas.microsoft.com/office/powerpoint/2010/main" val="37303347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6045" t="11748" r="20941" b="2736"/>
          <a:stretch/>
        </p:blipFill>
        <p:spPr>
          <a:xfrm>
            <a:off x="0" y="0"/>
            <a:ext cx="5029200" cy="6857999"/>
          </a:xfrm>
          <a:prstGeom prst="rect">
            <a:avLst/>
          </a:prstGeom>
        </p:spPr>
      </p:pic>
      <p:pic>
        <p:nvPicPr>
          <p:cNvPr id="5" name="Εικόνα 4"/>
          <p:cNvPicPr>
            <a:picLocks noChangeAspect="1"/>
          </p:cNvPicPr>
          <p:nvPr/>
        </p:nvPicPr>
        <p:blipFill rotWithShape="1">
          <a:blip r:embed="rId3"/>
          <a:srcRect l="24514" t="27655" r="12570" b="4692"/>
          <a:stretch/>
        </p:blipFill>
        <p:spPr>
          <a:xfrm>
            <a:off x="5029200" y="0"/>
            <a:ext cx="7162800" cy="6857999"/>
          </a:xfrm>
          <a:prstGeom prst="rect">
            <a:avLst/>
          </a:prstGeom>
        </p:spPr>
      </p:pic>
    </p:spTree>
    <p:extLst>
      <p:ext uri="{BB962C8B-B14F-4D97-AF65-F5344CB8AC3E}">
        <p14:creationId xmlns:p14="http://schemas.microsoft.com/office/powerpoint/2010/main" val="41623757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29567" t="11975" r="29846" b="3038"/>
          <a:stretch/>
        </p:blipFill>
        <p:spPr>
          <a:xfrm>
            <a:off x="0" y="0"/>
            <a:ext cx="4240227" cy="6857999"/>
          </a:xfrm>
          <a:prstGeom prst="rect">
            <a:avLst/>
          </a:prstGeom>
        </p:spPr>
      </p:pic>
      <p:pic>
        <p:nvPicPr>
          <p:cNvPr id="5" name="Εικόνα 4"/>
          <p:cNvPicPr>
            <a:picLocks noChangeAspect="1"/>
          </p:cNvPicPr>
          <p:nvPr/>
        </p:nvPicPr>
        <p:blipFill rotWithShape="1">
          <a:blip r:embed="rId3" cstate="print"/>
          <a:srcRect l="23333" t="33378" r="26733" b="4874"/>
          <a:stretch/>
        </p:blipFill>
        <p:spPr>
          <a:xfrm>
            <a:off x="4240226" y="0"/>
            <a:ext cx="7951774" cy="6858000"/>
          </a:xfrm>
          <a:prstGeom prst="rect">
            <a:avLst/>
          </a:prstGeom>
        </p:spPr>
      </p:pic>
    </p:spTree>
    <p:extLst>
      <p:ext uri="{BB962C8B-B14F-4D97-AF65-F5344CB8AC3E}">
        <p14:creationId xmlns:p14="http://schemas.microsoft.com/office/powerpoint/2010/main" val="31747926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rotWithShape="1">
          <a:blip r:embed="rId2" cstate="print"/>
          <a:srcRect l="36446" t="20527" r="35658" b="10827"/>
          <a:stretch/>
        </p:blipFill>
        <p:spPr>
          <a:xfrm>
            <a:off x="0" y="0"/>
            <a:ext cx="5230368" cy="6857999"/>
          </a:xfrm>
          <a:prstGeom prst="rect">
            <a:avLst/>
          </a:prstGeom>
        </p:spPr>
      </p:pic>
      <p:pic>
        <p:nvPicPr>
          <p:cNvPr id="7" name="Εικόνα 6"/>
          <p:cNvPicPr>
            <a:picLocks noChangeAspect="1"/>
          </p:cNvPicPr>
          <p:nvPr/>
        </p:nvPicPr>
        <p:blipFill rotWithShape="1">
          <a:blip r:embed="rId3" cstate="print"/>
          <a:srcRect l="30800" t="22829" r="30800" b="2741"/>
          <a:stretch/>
        </p:blipFill>
        <p:spPr>
          <a:xfrm>
            <a:off x="5230368" y="0"/>
            <a:ext cx="6961632" cy="6858000"/>
          </a:xfrm>
          <a:prstGeom prst="rect">
            <a:avLst/>
          </a:prstGeom>
        </p:spPr>
      </p:pic>
    </p:spTree>
    <p:extLst>
      <p:ext uri="{BB962C8B-B14F-4D97-AF65-F5344CB8AC3E}">
        <p14:creationId xmlns:p14="http://schemas.microsoft.com/office/powerpoint/2010/main" val="14436073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12516" t="19971" r="22837" b="6386"/>
          <a:stretch/>
        </p:blipFill>
        <p:spPr>
          <a:xfrm>
            <a:off x="0" y="0"/>
            <a:ext cx="12192000" cy="6857999"/>
          </a:xfrm>
          <a:prstGeom prst="rect">
            <a:avLst/>
          </a:prstGeom>
        </p:spPr>
      </p:pic>
    </p:spTree>
    <p:extLst>
      <p:ext uri="{BB962C8B-B14F-4D97-AF65-F5344CB8AC3E}">
        <p14:creationId xmlns:p14="http://schemas.microsoft.com/office/powerpoint/2010/main" val="695641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cstate="print"/>
          <a:srcRect l="38143" t="17552" r="23302" b="3497"/>
          <a:stretch/>
        </p:blipFill>
        <p:spPr>
          <a:xfrm>
            <a:off x="0" y="0"/>
            <a:ext cx="4734369" cy="6858000"/>
          </a:xfrm>
          <a:prstGeom prst="rect">
            <a:avLst/>
          </a:prstGeom>
        </p:spPr>
      </p:pic>
      <p:pic>
        <p:nvPicPr>
          <p:cNvPr id="6" name="Εικόνα 5"/>
          <p:cNvPicPr>
            <a:picLocks noChangeAspect="1"/>
          </p:cNvPicPr>
          <p:nvPr/>
        </p:nvPicPr>
        <p:blipFill>
          <a:blip r:embed="rId3" cstate="print"/>
          <a:stretch>
            <a:fillRect/>
          </a:stretch>
        </p:blipFill>
        <p:spPr>
          <a:xfrm>
            <a:off x="4443840" y="0"/>
            <a:ext cx="7748159" cy="6858000"/>
          </a:xfrm>
          <a:prstGeom prst="rect">
            <a:avLst/>
          </a:prstGeom>
        </p:spPr>
      </p:pic>
    </p:spTree>
    <p:extLst>
      <p:ext uri="{BB962C8B-B14F-4D97-AF65-F5344CB8AC3E}">
        <p14:creationId xmlns:p14="http://schemas.microsoft.com/office/powerpoint/2010/main" val="41292429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9776" t="16066" r="29741" b="4154"/>
          <a:stretch/>
        </p:blipFill>
        <p:spPr>
          <a:xfrm>
            <a:off x="1" y="1"/>
            <a:ext cx="3285366" cy="6858000"/>
          </a:xfrm>
          <a:prstGeom prst="rect">
            <a:avLst/>
          </a:prstGeom>
        </p:spPr>
      </p:pic>
      <p:pic>
        <p:nvPicPr>
          <p:cNvPr id="6" name="Εικόνα 5"/>
          <p:cNvPicPr>
            <a:picLocks noChangeAspect="1"/>
          </p:cNvPicPr>
          <p:nvPr/>
        </p:nvPicPr>
        <p:blipFill>
          <a:blip r:embed="rId3"/>
          <a:stretch>
            <a:fillRect/>
          </a:stretch>
        </p:blipFill>
        <p:spPr>
          <a:xfrm>
            <a:off x="7930195" y="1"/>
            <a:ext cx="4261803" cy="6858000"/>
          </a:xfrm>
          <a:prstGeom prst="rect">
            <a:avLst/>
          </a:prstGeom>
        </p:spPr>
      </p:pic>
      <p:pic>
        <p:nvPicPr>
          <p:cNvPr id="2" name="Εικόνα 1"/>
          <p:cNvPicPr>
            <a:picLocks noChangeAspect="1"/>
          </p:cNvPicPr>
          <p:nvPr/>
        </p:nvPicPr>
        <p:blipFill>
          <a:blip r:embed="rId4"/>
          <a:stretch>
            <a:fillRect/>
          </a:stretch>
        </p:blipFill>
        <p:spPr>
          <a:xfrm>
            <a:off x="3285368" y="3581400"/>
            <a:ext cx="4644827" cy="3276897"/>
          </a:xfrm>
          <a:prstGeom prst="rect">
            <a:avLst/>
          </a:prstGeom>
        </p:spPr>
      </p:pic>
      <p:pic>
        <p:nvPicPr>
          <p:cNvPr id="3" name="Εικόνα 2"/>
          <p:cNvPicPr>
            <a:picLocks noChangeAspect="1"/>
          </p:cNvPicPr>
          <p:nvPr/>
        </p:nvPicPr>
        <p:blipFill>
          <a:blip r:embed="rId5"/>
          <a:stretch>
            <a:fillRect/>
          </a:stretch>
        </p:blipFill>
        <p:spPr>
          <a:xfrm>
            <a:off x="3285367" y="-297"/>
            <a:ext cx="4644827" cy="3581401"/>
          </a:xfrm>
          <a:prstGeom prst="rect">
            <a:avLst/>
          </a:prstGeom>
        </p:spPr>
      </p:pic>
    </p:spTree>
    <p:extLst>
      <p:ext uri="{BB962C8B-B14F-4D97-AF65-F5344CB8AC3E}">
        <p14:creationId xmlns:p14="http://schemas.microsoft.com/office/powerpoint/2010/main" val="32206837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14660" t="18824" r="44969" b="7788"/>
          <a:stretch/>
        </p:blipFill>
        <p:spPr>
          <a:xfrm>
            <a:off x="4872446" y="0"/>
            <a:ext cx="7319553" cy="6857999"/>
          </a:xfrm>
          <a:prstGeom prst="rect">
            <a:avLst/>
          </a:prstGeom>
        </p:spPr>
      </p:pic>
      <p:pic>
        <p:nvPicPr>
          <p:cNvPr id="5" name="Εικόνα 4"/>
          <p:cNvPicPr>
            <a:picLocks noChangeAspect="1"/>
          </p:cNvPicPr>
          <p:nvPr/>
        </p:nvPicPr>
        <p:blipFill rotWithShape="1">
          <a:blip r:embed="rId3"/>
          <a:srcRect l="29359" t="18034" r="28718" b="2650"/>
          <a:stretch/>
        </p:blipFill>
        <p:spPr>
          <a:xfrm>
            <a:off x="1" y="0"/>
            <a:ext cx="4872445" cy="6857999"/>
          </a:xfrm>
          <a:prstGeom prst="rect">
            <a:avLst/>
          </a:prstGeom>
        </p:spPr>
      </p:pic>
      <p:sp>
        <p:nvSpPr>
          <p:cNvPr id="3" name="Έλλειψη 2"/>
          <p:cNvSpPr/>
          <p:nvPr/>
        </p:nvSpPr>
        <p:spPr>
          <a:xfrm>
            <a:off x="5029200" y="1562100"/>
            <a:ext cx="609600" cy="1285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394915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7622" t="18298" r="23256" b="7502"/>
          <a:stretch/>
        </p:blipFill>
        <p:spPr>
          <a:xfrm>
            <a:off x="0" y="0"/>
            <a:ext cx="4940134" cy="6857999"/>
          </a:xfrm>
          <a:prstGeom prst="rect">
            <a:avLst/>
          </a:prstGeom>
        </p:spPr>
      </p:pic>
      <p:pic>
        <p:nvPicPr>
          <p:cNvPr id="6" name="Εικόνα 5"/>
          <p:cNvPicPr>
            <a:picLocks noChangeAspect="1"/>
          </p:cNvPicPr>
          <p:nvPr/>
        </p:nvPicPr>
        <p:blipFill rotWithShape="1">
          <a:blip r:embed="rId3"/>
          <a:srcRect l="42446" t="18976" r="27878" b="14301"/>
          <a:stretch/>
        </p:blipFill>
        <p:spPr>
          <a:xfrm>
            <a:off x="4940134" y="0"/>
            <a:ext cx="7251865" cy="6857999"/>
          </a:xfrm>
          <a:prstGeom prst="rect">
            <a:avLst/>
          </a:prstGeom>
        </p:spPr>
      </p:pic>
      <p:sp>
        <p:nvSpPr>
          <p:cNvPr id="2" name="Έλλειψη 1"/>
          <p:cNvSpPr/>
          <p:nvPr/>
        </p:nvSpPr>
        <p:spPr>
          <a:xfrm>
            <a:off x="4839038" y="1165254"/>
            <a:ext cx="7250464" cy="8901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9722343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rotWithShape="1">
          <a:blip r:embed="rId2"/>
          <a:srcRect l="34590" t="17077" r="34872" b="9077"/>
          <a:stretch/>
        </p:blipFill>
        <p:spPr>
          <a:xfrm>
            <a:off x="0" y="0"/>
            <a:ext cx="5033246" cy="6857999"/>
          </a:xfrm>
          <a:prstGeom prst="rect">
            <a:avLst/>
          </a:prstGeom>
        </p:spPr>
      </p:pic>
      <p:pic>
        <p:nvPicPr>
          <p:cNvPr id="3" name="Θέση περιεχομένου 2"/>
          <p:cNvPicPr>
            <a:picLocks noGrp="1" noChangeAspect="1"/>
          </p:cNvPicPr>
          <p:nvPr>
            <p:ph idx="1"/>
          </p:nvPr>
        </p:nvPicPr>
        <p:blipFill>
          <a:blip r:embed="rId3"/>
          <a:stretch>
            <a:fillRect/>
          </a:stretch>
        </p:blipFill>
        <p:spPr>
          <a:xfrm>
            <a:off x="5033247" y="0"/>
            <a:ext cx="7158754" cy="6858000"/>
          </a:xfrm>
          <a:prstGeom prst="rect">
            <a:avLst/>
          </a:prstGeom>
        </p:spPr>
      </p:pic>
    </p:spTree>
    <p:extLst>
      <p:ext uri="{BB962C8B-B14F-4D97-AF65-F5344CB8AC3E}">
        <p14:creationId xmlns:p14="http://schemas.microsoft.com/office/powerpoint/2010/main" val="10507422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rotWithShape="1">
          <a:blip r:embed="rId2"/>
          <a:srcRect l="29667" t="30889" r="10026" b="17556"/>
          <a:stretch/>
        </p:blipFill>
        <p:spPr>
          <a:xfrm>
            <a:off x="1" y="0"/>
            <a:ext cx="5397386" cy="6858000"/>
          </a:xfrm>
          <a:prstGeom prst="rect">
            <a:avLst/>
          </a:prstGeom>
        </p:spPr>
      </p:pic>
      <p:pic>
        <p:nvPicPr>
          <p:cNvPr id="3" name="Θέση περιεχομένου 2"/>
          <p:cNvPicPr>
            <a:picLocks noGrp="1" noChangeAspect="1"/>
          </p:cNvPicPr>
          <p:nvPr>
            <p:ph idx="1"/>
          </p:nvPr>
        </p:nvPicPr>
        <p:blipFill>
          <a:blip r:embed="rId3"/>
          <a:stretch>
            <a:fillRect/>
          </a:stretch>
        </p:blipFill>
        <p:spPr>
          <a:xfrm>
            <a:off x="5397387" y="0"/>
            <a:ext cx="6794613" cy="6858000"/>
          </a:xfrm>
          <a:prstGeom prst="rect">
            <a:avLst/>
          </a:prstGeom>
        </p:spPr>
      </p:pic>
    </p:spTree>
    <p:extLst>
      <p:ext uri="{BB962C8B-B14F-4D97-AF65-F5344CB8AC3E}">
        <p14:creationId xmlns:p14="http://schemas.microsoft.com/office/powerpoint/2010/main" val="8858689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37935" t="18670" r="23048" b="5828"/>
          <a:stretch/>
        </p:blipFill>
        <p:spPr>
          <a:xfrm>
            <a:off x="-1" y="0"/>
            <a:ext cx="3795166" cy="6857999"/>
          </a:xfrm>
          <a:prstGeom prst="rect">
            <a:avLst/>
          </a:prstGeom>
        </p:spPr>
      </p:pic>
      <p:pic>
        <p:nvPicPr>
          <p:cNvPr id="5" name="Εικόνα 4"/>
          <p:cNvPicPr>
            <a:picLocks noChangeAspect="1"/>
          </p:cNvPicPr>
          <p:nvPr/>
        </p:nvPicPr>
        <p:blipFill rotWithShape="1">
          <a:blip r:embed="rId3"/>
          <a:srcRect l="31414" t="27580" r="16498" b="2546"/>
          <a:stretch/>
        </p:blipFill>
        <p:spPr>
          <a:xfrm>
            <a:off x="3795165" y="0"/>
            <a:ext cx="8427702" cy="6857999"/>
          </a:xfrm>
          <a:prstGeom prst="rect">
            <a:avLst/>
          </a:prstGeom>
        </p:spPr>
      </p:pic>
    </p:spTree>
    <p:extLst>
      <p:ext uri="{BB962C8B-B14F-4D97-AF65-F5344CB8AC3E}">
        <p14:creationId xmlns:p14="http://schemas.microsoft.com/office/powerpoint/2010/main" val="16529054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1072" t="14969" r="26908" b="6028"/>
          <a:stretch/>
        </p:blipFill>
        <p:spPr>
          <a:xfrm rot="5400000">
            <a:off x="-658094" y="658091"/>
            <a:ext cx="6858001" cy="5541820"/>
          </a:xfrm>
          <a:prstGeom prst="rect">
            <a:avLst/>
          </a:prstGeom>
        </p:spPr>
      </p:pic>
      <p:pic>
        <p:nvPicPr>
          <p:cNvPr id="5" name="Εικόνα 4"/>
          <p:cNvPicPr>
            <a:picLocks noChangeAspect="1"/>
          </p:cNvPicPr>
          <p:nvPr/>
        </p:nvPicPr>
        <p:blipFill rotWithShape="1">
          <a:blip r:embed="rId3"/>
          <a:srcRect l="41667" t="14512" r="29166" b="10606"/>
          <a:stretch/>
        </p:blipFill>
        <p:spPr>
          <a:xfrm rot="5400000">
            <a:off x="5437908" y="103911"/>
            <a:ext cx="6858001" cy="6650182"/>
          </a:xfrm>
          <a:prstGeom prst="rect">
            <a:avLst/>
          </a:prstGeom>
        </p:spPr>
      </p:pic>
    </p:spTree>
    <p:extLst>
      <p:ext uri="{BB962C8B-B14F-4D97-AF65-F5344CB8AC3E}">
        <p14:creationId xmlns:p14="http://schemas.microsoft.com/office/powerpoint/2010/main" val="25157147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Θέση περιεχομένου 8"/>
          <p:cNvPicPr>
            <a:picLocks noGrp="1" noChangeAspect="1"/>
          </p:cNvPicPr>
          <p:nvPr>
            <p:ph idx="1"/>
          </p:nvPr>
        </p:nvPicPr>
        <p:blipFill rotWithShape="1">
          <a:blip r:embed="rId2"/>
          <a:srcRect l="12927" t="14719" r="14359" b="5363"/>
          <a:stretch/>
        </p:blipFill>
        <p:spPr>
          <a:xfrm>
            <a:off x="0" y="0"/>
            <a:ext cx="12192000" cy="6858000"/>
          </a:xfrm>
          <a:prstGeom prst="rect">
            <a:avLst/>
          </a:prstGeom>
        </p:spPr>
      </p:pic>
      <p:pic>
        <p:nvPicPr>
          <p:cNvPr id="2" name="Εικόνα 1"/>
          <p:cNvPicPr>
            <a:picLocks noChangeAspect="1"/>
          </p:cNvPicPr>
          <p:nvPr/>
        </p:nvPicPr>
        <p:blipFill>
          <a:blip r:embed="rId3"/>
          <a:stretch>
            <a:fillRect/>
          </a:stretch>
        </p:blipFill>
        <p:spPr>
          <a:xfrm>
            <a:off x="1" y="1894114"/>
            <a:ext cx="6126479" cy="4964183"/>
          </a:xfrm>
          <a:prstGeom prst="rect">
            <a:avLst/>
          </a:prstGeom>
        </p:spPr>
      </p:pic>
      <p:pic>
        <p:nvPicPr>
          <p:cNvPr id="5" name="Εικόνα 4"/>
          <p:cNvPicPr>
            <a:picLocks noChangeAspect="1"/>
          </p:cNvPicPr>
          <p:nvPr/>
        </p:nvPicPr>
        <p:blipFill>
          <a:blip r:embed="rId4"/>
          <a:stretch>
            <a:fillRect/>
          </a:stretch>
        </p:blipFill>
        <p:spPr>
          <a:xfrm>
            <a:off x="6126480" y="-297"/>
            <a:ext cx="6065520" cy="6858594"/>
          </a:xfrm>
          <a:prstGeom prst="rect">
            <a:avLst/>
          </a:prstGeom>
        </p:spPr>
      </p:pic>
    </p:spTree>
    <p:extLst>
      <p:ext uri="{BB962C8B-B14F-4D97-AF65-F5344CB8AC3E}">
        <p14:creationId xmlns:p14="http://schemas.microsoft.com/office/powerpoint/2010/main" val="23021413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8866" t="21405" r="28866" b="3772"/>
          <a:stretch/>
        </p:blipFill>
        <p:spPr>
          <a:xfrm>
            <a:off x="-1" y="0"/>
            <a:ext cx="5527965" cy="6858000"/>
          </a:xfrm>
          <a:prstGeom prst="rect">
            <a:avLst/>
          </a:prstGeom>
        </p:spPr>
      </p:pic>
      <p:pic>
        <p:nvPicPr>
          <p:cNvPr id="5" name="Εικόνα 4"/>
          <p:cNvPicPr>
            <a:picLocks noChangeAspect="1"/>
          </p:cNvPicPr>
          <p:nvPr/>
        </p:nvPicPr>
        <p:blipFill rotWithShape="1">
          <a:blip r:embed="rId3"/>
          <a:srcRect l="29166" t="18283" r="29166" b="3334"/>
          <a:stretch/>
        </p:blipFill>
        <p:spPr>
          <a:xfrm>
            <a:off x="5527964" y="1"/>
            <a:ext cx="6664036" cy="6858000"/>
          </a:xfrm>
          <a:prstGeom prst="rect">
            <a:avLst/>
          </a:prstGeom>
        </p:spPr>
      </p:pic>
      <p:pic>
        <p:nvPicPr>
          <p:cNvPr id="2" name="Εικόνα 1"/>
          <p:cNvPicPr>
            <a:picLocks noChangeAspect="1"/>
          </p:cNvPicPr>
          <p:nvPr/>
        </p:nvPicPr>
        <p:blipFill rotWithShape="1">
          <a:blip r:embed="rId4"/>
          <a:srcRect l="27569" t="17250" r="28333" b="8579"/>
          <a:stretch/>
        </p:blipFill>
        <p:spPr>
          <a:xfrm>
            <a:off x="1" y="3792511"/>
            <a:ext cx="5527964" cy="3065489"/>
          </a:xfrm>
          <a:prstGeom prst="rect">
            <a:avLst/>
          </a:prstGeom>
        </p:spPr>
      </p:pic>
    </p:spTree>
    <p:extLst>
      <p:ext uri="{BB962C8B-B14F-4D97-AF65-F5344CB8AC3E}">
        <p14:creationId xmlns:p14="http://schemas.microsoft.com/office/powerpoint/2010/main" val="21359095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9225" t="22678" r="29583" b="2180"/>
          <a:stretch/>
        </p:blipFill>
        <p:spPr>
          <a:xfrm>
            <a:off x="0" y="0"/>
            <a:ext cx="5624945" cy="6858000"/>
          </a:xfrm>
          <a:prstGeom prst="rect">
            <a:avLst/>
          </a:prstGeom>
        </p:spPr>
      </p:pic>
      <p:pic>
        <p:nvPicPr>
          <p:cNvPr id="6" name="Εικόνα 5"/>
          <p:cNvPicPr>
            <a:picLocks noChangeAspect="1"/>
          </p:cNvPicPr>
          <p:nvPr/>
        </p:nvPicPr>
        <p:blipFill rotWithShape="1">
          <a:blip r:embed="rId3"/>
          <a:srcRect l="34470" t="30269" r="23560" b="17475"/>
          <a:stretch/>
        </p:blipFill>
        <p:spPr>
          <a:xfrm>
            <a:off x="5624944" y="0"/>
            <a:ext cx="6567056" cy="6858000"/>
          </a:xfrm>
          <a:prstGeom prst="rect">
            <a:avLst/>
          </a:prstGeom>
        </p:spPr>
      </p:pic>
    </p:spTree>
    <p:extLst>
      <p:ext uri="{BB962C8B-B14F-4D97-AF65-F5344CB8AC3E}">
        <p14:creationId xmlns:p14="http://schemas.microsoft.com/office/powerpoint/2010/main" val="32186679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13457" t="12904" r="14677" b="4898"/>
          <a:stretch/>
        </p:blipFill>
        <p:spPr>
          <a:xfrm>
            <a:off x="838200" y="0"/>
            <a:ext cx="10515600" cy="6857999"/>
          </a:xfrm>
          <a:prstGeom prst="rect">
            <a:avLst/>
          </a:prstGeom>
        </p:spPr>
      </p:pic>
      <p:pic>
        <p:nvPicPr>
          <p:cNvPr id="3" name="Εικόνα 2"/>
          <p:cNvPicPr>
            <a:picLocks noChangeAspect="1"/>
          </p:cNvPicPr>
          <p:nvPr/>
        </p:nvPicPr>
        <p:blipFill rotWithShape="1">
          <a:blip r:embed="rId3"/>
          <a:srcRect l="25200" t="16785" r="43733" b="27511"/>
          <a:stretch/>
        </p:blipFill>
        <p:spPr>
          <a:xfrm>
            <a:off x="6291071" y="2484255"/>
            <a:ext cx="3913633" cy="2514465"/>
          </a:xfrm>
          <a:prstGeom prst="rect">
            <a:avLst/>
          </a:prstGeom>
        </p:spPr>
      </p:pic>
      <p:pic>
        <p:nvPicPr>
          <p:cNvPr id="5" name="Εικόνα 4"/>
          <p:cNvPicPr>
            <a:picLocks noChangeAspect="1"/>
          </p:cNvPicPr>
          <p:nvPr/>
        </p:nvPicPr>
        <p:blipFill rotWithShape="1">
          <a:blip r:embed="rId4"/>
          <a:srcRect l="38178"/>
          <a:stretch/>
        </p:blipFill>
        <p:spPr>
          <a:xfrm>
            <a:off x="9046464" y="4998721"/>
            <a:ext cx="3145534" cy="1859280"/>
          </a:xfrm>
          <a:prstGeom prst="rect">
            <a:avLst/>
          </a:prstGeom>
        </p:spPr>
      </p:pic>
      <p:sp>
        <p:nvSpPr>
          <p:cNvPr id="2" name="TextBox 1"/>
          <p:cNvSpPr txBox="1"/>
          <p:nvPr/>
        </p:nvSpPr>
        <p:spPr>
          <a:xfrm>
            <a:off x="9046464" y="4998720"/>
            <a:ext cx="1796863" cy="261610"/>
          </a:xfrm>
          <a:prstGeom prst="rect">
            <a:avLst/>
          </a:prstGeom>
          <a:noFill/>
        </p:spPr>
        <p:txBody>
          <a:bodyPr wrap="square" rtlCol="0">
            <a:spAutoFit/>
          </a:bodyPr>
          <a:lstStyle/>
          <a:p>
            <a:r>
              <a:rPr lang="en-US" sz="1100" b="1" dirty="0" smtClean="0"/>
              <a:t>FDA APPROVED 2025</a:t>
            </a:r>
            <a:endParaRPr lang="el-GR" sz="1100" b="1" dirty="0"/>
          </a:p>
        </p:txBody>
      </p:sp>
      <p:cxnSp>
        <p:nvCxnSpPr>
          <p:cNvPr id="7" name="Ευθύγραμμο βέλος σύνδεσης 6"/>
          <p:cNvCxnSpPr/>
          <p:nvPr/>
        </p:nvCxnSpPr>
        <p:spPr>
          <a:xfrm>
            <a:off x="10357805" y="5138442"/>
            <a:ext cx="242761" cy="6311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1067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21702" t="23316" r="22419" b="3134"/>
          <a:stretch/>
        </p:blipFill>
        <p:spPr>
          <a:xfrm>
            <a:off x="-1" y="0"/>
            <a:ext cx="4862945" cy="6857999"/>
          </a:xfrm>
          <a:prstGeom prst="rect">
            <a:avLst/>
          </a:prstGeom>
        </p:spPr>
      </p:pic>
      <p:pic>
        <p:nvPicPr>
          <p:cNvPr id="3" name="Εικόνα 2"/>
          <p:cNvPicPr>
            <a:picLocks noChangeAspect="1"/>
          </p:cNvPicPr>
          <p:nvPr/>
        </p:nvPicPr>
        <p:blipFill rotWithShape="1">
          <a:blip r:embed="rId3"/>
          <a:srcRect l="24933" t="23778" r="25133" b="13881"/>
          <a:stretch/>
        </p:blipFill>
        <p:spPr>
          <a:xfrm>
            <a:off x="4862944" y="0"/>
            <a:ext cx="7329056" cy="6857999"/>
          </a:xfrm>
          <a:prstGeom prst="rect">
            <a:avLst/>
          </a:prstGeom>
        </p:spPr>
      </p:pic>
    </p:spTree>
    <p:extLst>
      <p:ext uri="{BB962C8B-B14F-4D97-AF65-F5344CB8AC3E}">
        <p14:creationId xmlns:p14="http://schemas.microsoft.com/office/powerpoint/2010/main" val="321572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rotWithShape="1">
          <a:blip r:embed="rId2"/>
          <a:srcRect l="22152" t="16827" r="22579" b="2807"/>
          <a:stretch/>
        </p:blipFill>
        <p:spPr>
          <a:xfrm>
            <a:off x="0" y="0"/>
            <a:ext cx="12192000" cy="6858000"/>
          </a:xfrm>
          <a:prstGeom prst="rect">
            <a:avLst/>
          </a:prstGeom>
        </p:spPr>
      </p:pic>
      <p:pic>
        <p:nvPicPr>
          <p:cNvPr id="5" name="Εικόνα 4"/>
          <p:cNvPicPr>
            <a:picLocks noChangeAspect="1"/>
          </p:cNvPicPr>
          <p:nvPr/>
        </p:nvPicPr>
        <p:blipFill rotWithShape="1">
          <a:blip r:embed="rId3"/>
          <a:srcRect l="23085" t="28198" r="23334" b="17508"/>
          <a:stretch/>
        </p:blipFill>
        <p:spPr>
          <a:xfrm>
            <a:off x="4201296" y="1"/>
            <a:ext cx="7990704" cy="2238374"/>
          </a:xfrm>
          <a:prstGeom prst="rect">
            <a:avLst/>
          </a:prstGeom>
        </p:spPr>
      </p:pic>
      <p:pic>
        <p:nvPicPr>
          <p:cNvPr id="3" name="Εικόνα 2"/>
          <p:cNvPicPr>
            <a:picLocks noChangeAspect="1"/>
          </p:cNvPicPr>
          <p:nvPr/>
        </p:nvPicPr>
        <p:blipFill>
          <a:blip r:embed="rId4"/>
          <a:stretch>
            <a:fillRect/>
          </a:stretch>
        </p:blipFill>
        <p:spPr>
          <a:xfrm>
            <a:off x="4201296" y="2238375"/>
            <a:ext cx="7990704" cy="4619922"/>
          </a:xfrm>
          <a:prstGeom prst="rect">
            <a:avLst/>
          </a:prstGeom>
        </p:spPr>
      </p:pic>
    </p:spTree>
    <p:extLst>
      <p:ext uri="{BB962C8B-B14F-4D97-AF65-F5344CB8AC3E}">
        <p14:creationId xmlns:p14="http://schemas.microsoft.com/office/powerpoint/2010/main" val="13573147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0203" t="16543" r="25454" b="11894"/>
          <a:stretch/>
        </p:blipFill>
        <p:spPr>
          <a:xfrm>
            <a:off x="1" y="0"/>
            <a:ext cx="4399004" cy="6858000"/>
          </a:xfrm>
          <a:prstGeom prst="rect">
            <a:avLst/>
          </a:prstGeom>
        </p:spPr>
      </p:pic>
      <p:pic>
        <p:nvPicPr>
          <p:cNvPr id="5" name="Εικόνα 4"/>
          <p:cNvPicPr>
            <a:picLocks noChangeAspect="1"/>
          </p:cNvPicPr>
          <p:nvPr/>
        </p:nvPicPr>
        <p:blipFill rotWithShape="1">
          <a:blip r:embed="rId3"/>
          <a:srcRect l="39167" t="24835" r="24482" b="6216"/>
          <a:stretch/>
        </p:blipFill>
        <p:spPr>
          <a:xfrm>
            <a:off x="4399004" y="1"/>
            <a:ext cx="7792995" cy="6858000"/>
          </a:xfrm>
          <a:prstGeom prst="rect">
            <a:avLst/>
          </a:prstGeom>
        </p:spPr>
      </p:pic>
      <p:pic>
        <p:nvPicPr>
          <p:cNvPr id="2" name="Εικόνα 1"/>
          <p:cNvPicPr>
            <a:picLocks noChangeAspect="1"/>
          </p:cNvPicPr>
          <p:nvPr/>
        </p:nvPicPr>
        <p:blipFill>
          <a:blip r:embed="rId4"/>
          <a:stretch>
            <a:fillRect/>
          </a:stretch>
        </p:blipFill>
        <p:spPr>
          <a:xfrm>
            <a:off x="4399003" y="-297"/>
            <a:ext cx="7792995" cy="6858594"/>
          </a:xfrm>
          <a:prstGeom prst="rect">
            <a:avLst/>
          </a:prstGeom>
        </p:spPr>
      </p:pic>
    </p:spTree>
    <p:extLst>
      <p:ext uri="{BB962C8B-B14F-4D97-AF65-F5344CB8AC3E}">
        <p14:creationId xmlns:p14="http://schemas.microsoft.com/office/powerpoint/2010/main" val="42212559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rotWithShape="1">
          <a:blip r:embed="rId2"/>
          <a:srcRect l="40043" t="13135" r="23856" b="3375"/>
          <a:stretch/>
        </p:blipFill>
        <p:spPr>
          <a:xfrm>
            <a:off x="0" y="0"/>
            <a:ext cx="5165124" cy="6858000"/>
          </a:xfrm>
          <a:prstGeom prst="rect">
            <a:avLst/>
          </a:prstGeom>
        </p:spPr>
      </p:pic>
      <p:sp>
        <p:nvSpPr>
          <p:cNvPr id="5" name="TextBox 4"/>
          <p:cNvSpPr txBox="1"/>
          <p:nvPr/>
        </p:nvSpPr>
        <p:spPr>
          <a:xfrm>
            <a:off x="5177481" y="0"/>
            <a:ext cx="7014519" cy="6986528"/>
          </a:xfrm>
          <a:prstGeom prst="rect">
            <a:avLst/>
          </a:prstGeom>
          <a:noFill/>
        </p:spPr>
        <p:txBody>
          <a:bodyPr wrap="square" rtlCol="0">
            <a:spAutoFit/>
          </a:bodyPr>
          <a:lstStyle/>
          <a:p>
            <a:r>
              <a:rPr lang="el-GR" sz="1600" b="1" dirty="0"/>
              <a:t>ΠΕΡΙΛΗΨΗ</a:t>
            </a:r>
          </a:p>
          <a:p>
            <a:r>
              <a:rPr lang="el-GR" b="1" dirty="0"/>
              <a:t>Υπάρχει αυξανόμενο ενδιαφέρον για την </a:t>
            </a:r>
            <a:r>
              <a:rPr lang="el-GR" b="1" dirty="0" smtClean="0"/>
              <a:t>αξιοποίηση </a:t>
            </a:r>
            <a:r>
              <a:rPr lang="el-GR" b="1" dirty="0"/>
              <a:t>του εντερικού </a:t>
            </a:r>
            <a:r>
              <a:rPr lang="el-GR" b="1" dirty="0" err="1"/>
              <a:t>μικροβιώματος</a:t>
            </a:r>
            <a:r>
              <a:rPr lang="el-GR" b="1" dirty="0"/>
              <a:t> ως διαγνωστικού εργαλείου στην ιατρική, αλλά τα διαθέσιμα στοιχεία που υποστηρίζουν την κλινική του χρησιμότητα παραμένουν περιορισμένα.</a:t>
            </a:r>
          </a:p>
          <a:p>
            <a:r>
              <a:rPr lang="el-GR" b="1" dirty="0"/>
              <a:t>Όλο και περισσότεροι εμπορικοί </a:t>
            </a:r>
            <a:r>
              <a:rPr lang="el-GR" b="1" dirty="0" err="1"/>
              <a:t>πάροχοι</a:t>
            </a:r>
            <a:r>
              <a:rPr lang="el-GR" b="1" dirty="0"/>
              <a:t> προσφέρουν διαγνωστικές εξετάσεις </a:t>
            </a:r>
            <a:r>
              <a:rPr lang="el-GR" b="1" dirty="0" err="1"/>
              <a:t>μικροβιώματος</a:t>
            </a:r>
            <a:r>
              <a:rPr lang="el-GR" b="1" dirty="0"/>
              <a:t> απευθείας στον καταναλωτή χωρίς καμία συναίνεση σχετικά με τη ρύθμισή τους ή/και οποιαδήποτε αποδεδειγμένη αξία στην κλινική πρακτική, γεγονός που μπορεί να οδηγήσει σε σημαντική σπατάλη πόρων για τα άτομα και την υγειονομική περίθαλψη, καθώς και σε πιθανά μειονεκτήματα στην κλινική διαχείριση των ασθενών. Συγκαλέσαμε μια διεθνή διεπιστημονική ομάδα εμπειρογνωμόνων για την τυποποίηση των βέλτιστων πρακτικών των εξετάσεων </a:t>
            </a:r>
            <a:r>
              <a:rPr lang="el-GR" b="1" dirty="0" err="1"/>
              <a:t>μικροβιώματος</a:t>
            </a:r>
            <a:r>
              <a:rPr lang="el-GR" b="1" dirty="0"/>
              <a:t> για κλινική εφαρμογή, συμπεριλαμβανομένων συστάσεων σχετικά με τις γενικές αρχές και τις ελάχιστες απαιτήσεις για την παροχή τους, τις ενδείξεις, τα πρωτόκολλα προ-εξέτασης, τη μεθοδολογία των αναλύσεων, την αναφορά αποτελεσμάτων και την πιθανή κλινική τους αξία.</a:t>
            </a:r>
          </a:p>
          <a:p>
            <a:r>
              <a:rPr lang="el-GR" b="1" dirty="0" smtClean="0"/>
              <a:t>Αξιολογήσαμε </a:t>
            </a:r>
            <a:r>
              <a:rPr lang="el-GR" b="1" dirty="0"/>
              <a:t>επίσης τα τρέχοντα κενά γνώσης και τις μελλοντικές κατευθύνσεις σε αυτόν τον τομέα. Στόχος μας ήταν να </a:t>
            </a:r>
            <a:r>
              <a:rPr lang="el-GR" b="1" u="sng" dirty="0"/>
              <a:t>δημιουργήσουμε ένα πλαίσιο για τη ρύθμιση της παροχής εξετάσεων </a:t>
            </a:r>
            <a:r>
              <a:rPr lang="el-GR" b="1" u="sng" dirty="0" err="1"/>
              <a:t>μικροβιώματος</a:t>
            </a:r>
            <a:r>
              <a:rPr lang="el-GR" b="1" u="sng" dirty="0"/>
              <a:t> και την ελαχιστοποίηση της χρήσης ακατάλληλων εξετάσεων, προκειμένου να ανοίξουμε το δρόμο για την ανάπτυξη και χρήση διαγνωστικών του ανθρώπινου </a:t>
            </a:r>
            <a:r>
              <a:rPr lang="el-GR" b="1" u="sng" dirty="0" err="1"/>
              <a:t>μικροβιώματος</a:t>
            </a:r>
            <a:r>
              <a:rPr lang="el-GR" b="1" u="sng" dirty="0"/>
              <a:t> στην κλινική ιατρική, βασισμένων σε στοιχεία.</a:t>
            </a:r>
          </a:p>
        </p:txBody>
      </p:sp>
    </p:spTree>
    <p:extLst>
      <p:ext uri="{BB962C8B-B14F-4D97-AF65-F5344CB8AC3E}">
        <p14:creationId xmlns:p14="http://schemas.microsoft.com/office/powerpoint/2010/main" val="19183126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1 - Τίτλος"/>
          <p:cNvSpPr>
            <a:spLocks noGrp="1"/>
          </p:cNvSpPr>
          <p:nvPr>
            <p:ph type="title"/>
          </p:nvPr>
        </p:nvSpPr>
        <p:spPr>
          <a:xfrm>
            <a:off x="1488935" y="0"/>
            <a:ext cx="9200644" cy="809625"/>
          </a:xfrm>
        </p:spPr>
        <p:txBody>
          <a:bodyPr>
            <a:normAutofit fontScale="90000"/>
          </a:bodyPr>
          <a:lstStyle/>
          <a:p>
            <a:r>
              <a:rPr lang="el-GR" sz="1800" b="1" dirty="0"/>
              <a:t>ΤΟ ΑΝΘΡΩΠΙΝΟ ΜΙΚΡΟΒΙΩΜΑ ΚΑΙ Η ΜΕΛΛΟΝΤΙΚΗ ΑΣΚΗΣΗ ΤΗΣ ΙΑΤΡΙΚΗΣ </a:t>
            </a:r>
            <a:r>
              <a:rPr lang="en-US" sz="1800" b="1" dirty="0" smtClean="0"/>
              <a:t/>
            </a:r>
            <a:br>
              <a:rPr lang="en-US" sz="1800" b="1" dirty="0" smtClean="0"/>
            </a:br>
            <a:r>
              <a:rPr lang="en-US" sz="1800" b="1" dirty="0" smtClean="0"/>
              <a:t>-</a:t>
            </a:r>
            <a:r>
              <a:rPr lang="el-GR" sz="1800" b="1" dirty="0" smtClean="0"/>
              <a:t>ΚΑΙ </a:t>
            </a:r>
            <a:r>
              <a:rPr lang="el-GR" sz="1800" b="1" dirty="0"/>
              <a:t>ΤΗΣ ΓΕΝΙΚΗΣ/ΟΙΚΟΓΕΝΕΙΑΚΗΣ ΙΑΤΡΙΚΗΣ- </a:t>
            </a:r>
            <a:br>
              <a:rPr lang="el-GR" sz="1800" b="1" dirty="0"/>
            </a:br>
            <a:r>
              <a:rPr lang="el-GR" sz="1500" b="1" dirty="0"/>
              <a:t>(Η ΕΠΙΣΗΜΗ ΘΕΣΗ ΤΟΥ </a:t>
            </a:r>
            <a:r>
              <a:rPr lang="en-US" sz="1500" b="1" dirty="0"/>
              <a:t>JAMA-</a:t>
            </a:r>
            <a:r>
              <a:rPr lang="el-GR" sz="1500" b="1" dirty="0"/>
              <a:t>ΣΕΠΤΕΜΒΡΙΟΣ 2015 ΚΑΙ ΤΟΥ </a:t>
            </a:r>
            <a:r>
              <a:rPr lang="en-US" sz="1500" b="1" dirty="0"/>
              <a:t>RCGP</a:t>
            </a:r>
            <a:r>
              <a:rPr lang="el-GR" sz="1500" b="1" dirty="0"/>
              <a:t> ΑΠΟ ΤΟΝ ΜΑΡΤΙΟ </a:t>
            </a:r>
            <a:r>
              <a:rPr lang="el-GR" sz="1500" b="1" dirty="0" smtClean="0"/>
              <a:t>2014</a:t>
            </a:r>
            <a:r>
              <a:rPr lang="en-US" sz="1500" b="1" dirty="0" smtClean="0"/>
              <a:t>)</a:t>
            </a:r>
            <a:endParaRPr lang="el-GR" sz="1500" b="1" dirty="0"/>
          </a:p>
        </p:txBody>
      </p:sp>
      <p:pic>
        <p:nvPicPr>
          <p:cNvPr id="93186" name="3 - Θέση περιεχομένου" descr="E:\jvp150144.pdf.gif"/>
          <p:cNvPicPr>
            <a:picLocks noGrp="1"/>
          </p:cNvPicPr>
          <p:nvPr>
            <p:ph idx="1"/>
          </p:nvPr>
        </p:nvPicPr>
        <p:blipFill>
          <a:blip r:embed="rId3" cstate="print"/>
          <a:stretch>
            <a:fillRect/>
          </a:stretch>
        </p:blipFill>
        <p:spPr>
          <a:xfrm>
            <a:off x="1" y="809625"/>
            <a:ext cx="5819774" cy="6048375"/>
          </a:xfrm>
        </p:spPr>
      </p:pic>
      <p:pic>
        <p:nvPicPr>
          <p:cNvPr id="4" name="Picture 2"/>
          <p:cNvPicPr>
            <a:picLocks noChangeAspect="1" noChangeArrowheads="1"/>
          </p:cNvPicPr>
          <p:nvPr/>
        </p:nvPicPr>
        <p:blipFill>
          <a:blip r:embed="rId4" cstate="print"/>
          <a:stretch>
            <a:fillRect/>
          </a:stretch>
        </p:blipFill>
        <p:spPr>
          <a:xfrm>
            <a:off x="5819775" y="809625"/>
            <a:ext cx="6372225" cy="6048375"/>
          </a:xfrm>
          <a:prstGeom prst="rect">
            <a:avLst/>
          </a:prstGeom>
        </p:spPr>
      </p:pic>
      <p:pic>
        <p:nvPicPr>
          <p:cNvPr id="3" name="Εικόνα 2"/>
          <p:cNvPicPr>
            <a:picLocks noChangeAspect="1"/>
          </p:cNvPicPr>
          <p:nvPr/>
        </p:nvPicPr>
        <p:blipFill>
          <a:blip r:embed="rId5"/>
          <a:stretch>
            <a:fillRect/>
          </a:stretch>
        </p:blipFill>
        <p:spPr>
          <a:xfrm>
            <a:off x="3344090" y="4004966"/>
            <a:ext cx="5681291" cy="2853034"/>
          </a:xfrm>
          <a:prstGeom prst="rect">
            <a:avLst/>
          </a:prstGeom>
        </p:spPr>
      </p:pic>
      <p:sp>
        <p:nvSpPr>
          <p:cNvPr id="5" name="Βέλος προς τα κάτω 4"/>
          <p:cNvSpPr/>
          <p:nvPr/>
        </p:nvSpPr>
        <p:spPr>
          <a:xfrm>
            <a:off x="5290457" y="5238206"/>
            <a:ext cx="862149" cy="561703"/>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2294094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2370</TotalTime>
  <Words>998</Words>
  <Application>Microsoft Office PowerPoint</Application>
  <PresentationFormat>Ευρεία οθόνη</PresentationFormat>
  <Paragraphs>65</Paragraphs>
  <Slides>62</Slides>
  <Notes>2</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8</vt:i4>
      </vt:variant>
      <vt:variant>
        <vt:lpstr>Τίτλοι διαφανειών</vt:lpstr>
      </vt:variant>
      <vt:variant>
        <vt:i4>62</vt:i4>
      </vt:variant>
    </vt:vector>
  </HeadingPairs>
  <TitlesOfParts>
    <vt:vector size="81" baseType="lpstr">
      <vt:lpstr>ＭＳ Ｐゴシック</vt:lpstr>
      <vt:lpstr>ＭＳ Ｐゴシック</vt:lpstr>
      <vt:lpstr>Arial</vt:lpstr>
      <vt:lpstr>Calibri</vt:lpstr>
      <vt:lpstr>Calibri Light</vt:lpstr>
      <vt:lpstr>Helvetica Neue</vt:lpstr>
      <vt:lpstr>Public Sans</vt:lpstr>
      <vt:lpstr>Public Sans Bold</vt:lpstr>
      <vt:lpstr>Public Sans ExtraBold</vt:lpstr>
      <vt:lpstr>Public Sans Light</vt:lpstr>
      <vt:lpstr>Public Sans Regular</vt:lpstr>
      <vt:lpstr>Θέμα του Office</vt:lpstr>
      <vt:lpstr>1_Θέμα του Office</vt:lpstr>
      <vt:lpstr>5_Θέμα του Office</vt:lpstr>
      <vt:lpstr>4_Θέμα του Office</vt:lpstr>
      <vt:lpstr>6_Θέμα του Office</vt:lpstr>
      <vt:lpstr>2_Θέμα του Office</vt:lpstr>
      <vt:lpstr>3_Θέμα του Office</vt:lpstr>
      <vt:lpstr>Office Theme</vt:lpstr>
      <vt:lpstr>Η ΑΝΑΔΥΟΜΕΝΗ ΕΠΙΣΤΗΜΗ ΤΟΥ ΑΝΘΡΩΠΙΝΟΥ ΜΙΚΡΟΒΙΩΜΑΤΟΣ  ΣΤΗΝ ΕΡΜΗΝΕΙΑ ΤΟΥ ΣΑΚΧΑΡΩΔΗ ΔΙΑΒΗΤΗ ΤΥΠΟΥ 2.</vt:lpstr>
      <vt:lpstr>ΠΑΓΚΟΣΜΙΑ ΔΕΔΟΜΕΝΑ (2023-2025)-ΣΔ2</vt:lpstr>
      <vt:lpstr>Η ΕΚΡΗΚΤΙΚΗ ΑΥΞΗΣΗ ΙΑΤΡΙΚΩΝ ΓΝΩΣΕΩΝ ΚΑΙ ΣΤΟ ΜΙΚΡΟΒΙΩΜΑ- ΔΙΠΛΑΣΙΑΖΕΤΑΙ ΚΑΘΕ 73 ΗΜΕΡΕΣ ΑΠΟ ΤΟ 2020 .</vt:lpstr>
      <vt:lpstr>ΠΛΗΡΟΦΟΡΗΣΗ ΓΙΑ ΤΟ ΜΙΚΡΟΒΙΩΜΑ ΑΠΟ ΕΠΑΓΓΕΛΜΑΤΙΕΣ ΥΓΕΙΑΣ ΣΤΗΝ ΕΥΡΩΠΗ</vt:lpstr>
      <vt:lpstr>  ΤΟ ΑΝΘΡΩΠΙΝΟ ΓΟΝΙΔΙΩΜΑ, 2024  ΒΑΣΙΚΕΣ ΓΝΩΣΕΙΣ: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THEORY OF DISAPPEARING MICROBIOTA AND THE EPIDEMICS OF CHRONIC DISEASES- ΚΟΜΒΙΚΟ ΣΗΜΕΙΟ </vt:lpstr>
      <vt:lpstr>Παρουσίαση του PowerPoint</vt:lpstr>
      <vt:lpstr>Παρουσίαση του PowerPoint</vt:lpstr>
      <vt:lpstr>Παρουσίαση του PowerPoint</vt:lpstr>
      <vt:lpstr>Παρουσίαση του PowerPoint</vt:lpstr>
      <vt:lpstr>ΑΝΑΔΥΟΜΕΝΟΙ ΜΕΤΑΒΟΛΙΤΕΣ ΑΠΟ ΜΙΚΡΟΒΙΩΜΑ ΠΕΡ.60%!!!</vt:lpstr>
      <vt:lpstr> </vt:lpstr>
      <vt:lpstr>ΑΥΤΟΓΝΩΣΙΑ=43%:57%(ΜΙΚΡΟΒΙΩΜΑ)  WE ARE NOT STERILE,  ECOLOGICAL APPROACH-BALANCE</vt:lpstr>
      <vt:lpstr>Παρουσίαση του PowerPoint</vt:lpstr>
      <vt:lpstr>Παρουσίαση του PowerPoint</vt:lpstr>
      <vt:lpstr>Παρουσίαση του PowerPoint</vt:lpstr>
      <vt:lpstr>WHERE MAN MEETS THE MICROBE-A DYNAMIC INTERPLAY AND MODERN EPIDEMIOLOGY.</vt:lpstr>
      <vt:lpstr>Παρουσίαση του PowerPoint</vt:lpstr>
      <vt:lpstr>                                                                                                                                                                                                                                                             ΑΡΧΗ ΣΟΦΙΑΣ Η ΤΩΝ ΟΝΟΜΑΤΩΝ ΕΠΙΣΚΕΨΙΣ:                                                                                                                                                                                                                               ΑΝΤΙΣΘΕΝΗΣ ΣΥΓΧΡΟΝΟΣ ΟΡΙΣΜΟΣ ΜΙΚΡΟΒΙΩΜΑΤΟΣ: </vt:lpstr>
      <vt:lpstr>Παρουσίαση του PowerPoint</vt:lpstr>
      <vt:lpstr>Παρουσίαση του PowerPoint</vt:lpstr>
      <vt:lpstr>Παρουσίαση του PowerPoint</vt:lpstr>
      <vt:lpstr>Παρουσίαση του PowerPoint</vt:lpstr>
      <vt:lpstr>ΤΟ ΧΡΗΜΑΤΟΔΟΤΟΥΜΕΝΟ ΑΠΟ ΤΗΝ ΕΕ ΕΡΓΟ «ΔΡΑΣΗ ΓΙΑ ΤΟ ΑΝΘΡΩΠΙΝΟ ΜΙΚΡΟΒΙΩΜΑ» ΔΙΑΤΥΠΩΣΕ ΣΥΣΤΑΣΕΙΣ ΣΧΕΤΙΚΑ ΜΕ ΤΗΝ ΕΠΙΣΤΗΜΟΝΙΚΗ ΣΥΝΑΙΝΕΣΗ ΣΧΕΤΙΚΑ ΜΕ ΤΑ ΑΝΑΛΥΤΙΚΑ ΕΡΓΑΛΕΙΑ, ΜΕ ΣΚΟΠΟ ΤΗ ΔΙΑΣΦΑΛΙΣΗ ΤΗΣ ΣΥΝΟΧΗΣ ΣΤΟΝ ΤΡΟΠΟ ΔΙΕΞΑΓΩΓΗΣ ΤΗΣ ΕΡΕΥΝΑΣ ΓΙΑ ΤΟ ΜΙΚΡΟΒΙΩΜΑ ΚΑΙ ΤΗ ΔΗΜΙΟΥΡΓΙΑ ΜΙΑΣ ΒΑΣΗΣ ΔΕΔΟΜΕΝΩΝ ΣΥΜΒΑΤΗΣ ΜΕ ΤΟ ΠΡΟΤΥΠΟ FAIR (ΕΥΡΕΣΗ, ΠΡΟΣΒΑΣΙΜΟΤΗΤΑ, ΔΙΑΛΕΙΤΟΥΡΓΙΚΟΤΗΤΑ, ΕΠΑΝΑΧΡΗΣΙΜΟΠΟΙΗΣΗ) ΓΙΑ ΤΟΝ ΧΕΙΡΙΣΜΟ ΚΑΙ ΤΗΝ ΑΠΟΘΗΚΕΥΣΗ ΔΕΔΟΜΕΝΩΝ ΠΟΥ ΣΧΕΤΙΖΟΝΤΑΙ ΜΕ ΤΟ ΑΝΘΡΩΠΙΝΟ ΜΙΚΡΟΒΙΩΜΑ ΚΑΙ ΤΟΝ ΞΕΝΙΣΤΗ, 2025.</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ΤΟ ΑΝΘΡΩΠΙΝΟ ΜΙΚΡΟΒΙΩΜΑ ΚΑΙ Η ΜΕΛΛΟΝΤΙΚΗ ΑΣΚΗΣΗ ΤΗΣ ΙΑΤΡΙΚΗΣ  -ΚΑΙ ΤΗΣ ΓΕΝΙΚΗΣ/ΟΙΚΟΓΕΝΕΙΑΚΗΣ ΙΑΤΡΙΚΗΣ-  (Η ΕΠΙΣΗΜΗ ΘΕΣΗ ΤΟΥ JAMA-ΣΕΠΤΕΜΒΡΙΟΣ 2015 ΚΑΙ ΤΟΥ RCGP ΑΠΟ ΤΟΝ ΜΑΡΤΙΟ 2014)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Bellos</dc:creator>
  <cp:lastModifiedBy>Bellos</cp:lastModifiedBy>
  <cp:revision>212</cp:revision>
  <dcterms:created xsi:type="dcterms:W3CDTF">2025-05-22T16:58:13Z</dcterms:created>
  <dcterms:modified xsi:type="dcterms:W3CDTF">2025-12-22T11:49:02Z</dcterms:modified>
</cp:coreProperties>
</file>