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1"/>
    <p:sldMasterId id="2147483853" r:id="rId2"/>
  </p:sldMasterIdLst>
  <p:notesMasterIdLst>
    <p:notesMasterId r:id="rId27"/>
  </p:notesMasterIdLst>
  <p:sldIdLst>
    <p:sldId id="1881839854" r:id="rId3"/>
    <p:sldId id="1881839985" r:id="rId4"/>
    <p:sldId id="1881839986" r:id="rId5"/>
    <p:sldId id="1881839941" r:id="rId6"/>
    <p:sldId id="594" r:id="rId7"/>
    <p:sldId id="1881839967" r:id="rId8"/>
    <p:sldId id="1881839969" r:id="rId9"/>
    <p:sldId id="1881839970" r:id="rId10"/>
    <p:sldId id="1881839968" r:id="rId11"/>
    <p:sldId id="1881839892" r:id="rId12"/>
    <p:sldId id="1881839971" r:id="rId13"/>
    <p:sldId id="1881839987" r:id="rId14"/>
    <p:sldId id="1881839972" r:id="rId15"/>
    <p:sldId id="1881839973" r:id="rId16"/>
    <p:sldId id="1881839977" r:id="rId17"/>
    <p:sldId id="1881839978" r:id="rId18"/>
    <p:sldId id="1881839974" r:id="rId19"/>
    <p:sldId id="1881839975" r:id="rId20"/>
    <p:sldId id="1881839976" r:id="rId21"/>
    <p:sldId id="1881839979" r:id="rId22"/>
    <p:sldId id="1881839980" r:id="rId23"/>
    <p:sldId id="1881839984" r:id="rId24"/>
    <p:sldId id="1881839983" r:id="rId25"/>
    <p:sldId id="1881839981" r:id="rId2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019" autoAdjust="0"/>
  </p:normalViewPr>
  <p:slideViewPr>
    <p:cSldViewPr snapToGrid="0">
      <p:cViewPr varScale="1">
        <p:scale>
          <a:sx n="81" d="100"/>
          <a:sy n="81" d="100"/>
        </p:scale>
        <p:origin x="1632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ngelos Oikonomou" userId="7fc9de19c5bc988c" providerId="LiveId" clId="{8579DFF5-A56F-4BCE-AF75-42C1F97ACA91}"/>
    <pc:docChg chg="delSld delMainMaster">
      <pc:chgData name="Evangelos Oikonomou" userId="7fc9de19c5bc988c" providerId="LiveId" clId="{8579DFF5-A56F-4BCE-AF75-42C1F97ACA91}" dt="2026-03-01T16:17:04.900" v="0" actId="47"/>
      <pc:docMkLst>
        <pc:docMk/>
      </pc:docMkLst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907667230" sldId="256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3832903364" sldId="264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971570567" sldId="271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3227169320" sldId="272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2842354451" sldId="273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0" sldId="621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0" sldId="643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0" sldId="644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0" sldId="650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720478818" sldId="661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2618827662" sldId="1881839887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2859010266" sldId="1881839888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2362994109" sldId="1881839889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4258199653" sldId="1881839890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789918165" sldId="1881839893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2975896314" sldId="1881839897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3407959476" sldId="1881839898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2830058514" sldId="1881839899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452639806" sldId="1881839900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3422802886" sldId="1881839901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556483971" sldId="1881839905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859490020" sldId="1881839909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286790299" sldId="1881839910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367702678" sldId="1881839911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2057911449" sldId="1881839916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2242893683" sldId="1881839919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678960711" sldId="1881839921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2680409981" sldId="1881839922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170241606" sldId="1881839924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66498080" sldId="1881839928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0" sldId="1881839929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009230486" sldId="1881839932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727027860" sldId="1881839933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708029984" sldId="1881839934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278347939" sldId="1881839935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554613739" sldId="1881839940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621594020" sldId="1881839942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2513184866" sldId="1881839943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810978471" sldId="1881839944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00252785" sldId="1881839945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0" sldId="1881839946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0" sldId="1881839947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0" sldId="1881839948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603313419" sldId="1881839960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589229647" sldId="1881839961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3526316107" sldId="1881839962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210354269" sldId="1881839964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2663041089" sldId="1881839965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673053710" sldId="1881839966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2114821424" sldId="1881839982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775200874" sldId="1881839988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866902260" sldId="1881839989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816024282" sldId="1881839990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804916389" sldId="1881839991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720035343" sldId="1881839992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4254322293" sldId="1881839993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3837203063" sldId="1881839994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940887530" sldId="1881839995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1620340922" sldId="1881839996"/>
        </pc:sldMkLst>
      </pc:sldChg>
      <pc:sldChg chg="del">
        <pc:chgData name="Evangelos Oikonomou" userId="7fc9de19c5bc988c" providerId="LiveId" clId="{8579DFF5-A56F-4BCE-AF75-42C1F97ACA91}" dt="2026-03-01T16:17:04.900" v="0" actId="47"/>
        <pc:sldMkLst>
          <pc:docMk/>
          <pc:sldMk cId="691038979" sldId="1881839997"/>
        </pc:sldMkLst>
      </pc:sldChg>
      <pc:sldMasterChg chg="del delSldLayout">
        <pc:chgData name="Evangelos Oikonomou" userId="7fc9de19c5bc988c" providerId="LiveId" clId="{8579DFF5-A56F-4BCE-AF75-42C1F97ACA91}" dt="2026-03-01T16:17:04.900" v="0" actId="47"/>
        <pc:sldMasterMkLst>
          <pc:docMk/>
          <pc:sldMasterMk cId="1627142892" sldId="2147483685"/>
        </pc:sldMasterMkLst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1627142892" sldId="2147483685"/>
            <pc:sldLayoutMk cId="3408242846" sldId="2147483686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1627142892" sldId="2147483685"/>
            <pc:sldLayoutMk cId="2910264677" sldId="2147483687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1627142892" sldId="2147483685"/>
            <pc:sldLayoutMk cId="2255076952" sldId="2147483688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1627142892" sldId="2147483685"/>
            <pc:sldLayoutMk cId="2208398373" sldId="2147483689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1627142892" sldId="2147483685"/>
            <pc:sldLayoutMk cId="379971498" sldId="2147483690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1627142892" sldId="2147483685"/>
            <pc:sldLayoutMk cId="3065684575" sldId="2147483691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1627142892" sldId="2147483685"/>
            <pc:sldLayoutMk cId="1517857462" sldId="2147483692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1627142892" sldId="2147483685"/>
            <pc:sldLayoutMk cId="2863100758" sldId="2147483693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1627142892" sldId="2147483685"/>
            <pc:sldLayoutMk cId="3482330003" sldId="2147483694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1627142892" sldId="2147483685"/>
            <pc:sldLayoutMk cId="1104485572" sldId="2147483695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1627142892" sldId="2147483685"/>
            <pc:sldLayoutMk cId="489583645" sldId="2147483696"/>
          </pc:sldLayoutMkLst>
        </pc:sldLayoutChg>
      </pc:sldMasterChg>
      <pc:sldMasterChg chg="del delSldLayout">
        <pc:chgData name="Evangelos Oikonomou" userId="7fc9de19c5bc988c" providerId="LiveId" clId="{8579DFF5-A56F-4BCE-AF75-42C1F97ACA91}" dt="2026-03-01T16:17:04.900" v="0" actId="47"/>
        <pc:sldMasterMkLst>
          <pc:docMk/>
          <pc:sldMasterMk cId="4350443" sldId="2147483823"/>
        </pc:sldMasterMkLst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4091135192" sldId="2147483824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2897579117" sldId="2147483825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243955171" sldId="2147483826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1256217060" sldId="2147483827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1772174499" sldId="2147483828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3938582481" sldId="2147483829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4140737285" sldId="2147483830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2333846938" sldId="2147483831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1714431014" sldId="2147483832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248882053" sldId="2147483833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3136587995" sldId="2147483834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25315478" sldId="2147483835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2245593676" sldId="2147483836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709413635" sldId="2147483837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906334648" sldId="2147483838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2232061419" sldId="2147483839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4350443" sldId="2147483823"/>
            <pc:sldLayoutMk cId="1405886487" sldId="2147483840"/>
          </pc:sldLayoutMkLst>
        </pc:sldLayoutChg>
      </pc:sldMasterChg>
      <pc:sldMasterChg chg="del delSldLayout">
        <pc:chgData name="Evangelos Oikonomou" userId="7fc9de19c5bc988c" providerId="LiveId" clId="{8579DFF5-A56F-4BCE-AF75-42C1F97ACA91}" dt="2026-03-01T16:17:04.900" v="0" actId="47"/>
        <pc:sldMasterMkLst>
          <pc:docMk/>
          <pc:sldMasterMk cId="3787097277" sldId="2147483841"/>
        </pc:sldMasterMkLst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3787097277" sldId="2147483841"/>
            <pc:sldLayoutMk cId="1960111548" sldId="2147483842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3787097277" sldId="2147483841"/>
            <pc:sldLayoutMk cId="1250557499" sldId="2147483843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3787097277" sldId="2147483841"/>
            <pc:sldLayoutMk cId="1143615498" sldId="2147483844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3787097277" sldId="2147483841"/>
            <pc:sldLayoutMk cId="1320168753" sldId="2147483845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3787097277" sldId="2147483841"/>
            <pc:sldLayoutMk cId="1330999679" sldId="2147483846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3787097277" sldId="2147483841"/>
            <pc:sldLayoutMk cId="401445417" sldId="2147483847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3787097277" sldId="2147483841"/>
            <pc:sldLayoutMk cId="4031927989" sldId="2147483848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3787097277" sldId="2147483841"/>
            <pc:sldLayoutMk cId="2989276801" sldId="2147483849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3787097277" sldId="2147483841"/>
            <pc:sldLayoutMk cId="4038526267" sldId="2147483850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3787097277" sldId="2147483841"/>
            <pc:sldLayoutMk cId="339222921" sldId="2147483851"/>
          </pc:sldLayoutMkLst>
        </pc:sldLayoutChg>
        <pc:sldLayoutChg chg="del">
          <pc:chgData name="Evangelos Oikonomou" userId="7fc9de19c5bc988c" providerId="LiveId" clId="{8579DFF5-A56F-4BCE-AF75-42C1F97ACA91}" dt="2026-03-01T16:17:04.900" v="0" actId="47"/>
          <pc:sldLayoutMkLst>
            <pc:docMk/>
            <pc:sldMasterMk cId="3787097277" sldId="2147483841"/>
            <pc:sldLayoutMk cId="4293369473" sldId="214748385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07AD0-CDE9-4C07-9E83-8C8DC4CA32BA}" type="datetimeFigureOut">
              <a:rPr lang="el-GR" smtClean="0"/>
              <a:t>1/3/2026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4F9D4-62BD-40E3-ACE0-EAD0DB2E5F05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2969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406EBB-5114-471F-8AEA-FFFA75D7938D}" type="slidenum">
              <a:rPr kumimoji="0" lang="el-G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l-G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789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BE275-C3F8-4A6F-8C65-244B7C47ECEF}" type="datetime1">
              <a:rPr lang="de-DE"/>
              <a:pPr>
                <a:defRPr/>
              </a:pPr>
              <a:t>01.03.2026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C5BD6C-1AC2-4DFC-A80D-F6BC96803543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984791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B2979-9C0F-426E-84B5-5E19BC0367B5}" type="datetime1">
              <a:rPr lang="de-DE"/>
              <a:pPr>
                <a:defRPr/>
              </a:pPr>
              <a:t>01.03.2026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A87B2F-D05C-471E-ABF5-6A4AFDEE352A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497158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60866-CA7B-4181-8FF6-9CF82B3AC9EC}" type="datetime1">
              <a:rPr lang="de-DE"/>
              <a:pPr>
                <a:defRPr/>
              </a:pPr>
              <a:t>01.03.2026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D26935-D6FE-4E2D-B01D-5DA6714B1AC0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491627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9D1DA-4F4B-44E6-9D2B-0A2D20D6E046}" type="datetime1">
              <a:rPr lang="de-DE"/>
              <a:pPr>
                <a:defRPr/>
              </a:pPr>
              <a:t>01.03.2026</a:t>
            </a:fld>
            <a:endParaRPr lang="en-US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6DC115-E2C5-41D1-84A7-6BE28F6B56C4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618220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B5145-E013-4A92-B987-86EC7E5FD1EE}" type="datetime1">
              <a:rPr lang="de-DE"/>
              <a:pPr>
                <a:defRPr/>
              </a:pPr>
              <a:t>01.03.2026</a:t>
            </a:fld>
            <a:endParaRPr lang="en-US"/>
          </a:p>
        </p:txBody>
      </p:sp>
      <p:sp>
        <p:nvSpPr>
          <p:cNvPr id="8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5FC962-E8A7-47C4-A526-A46F3F67178C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571987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6D0B8-89DF-41CB-987A-93E22269A607}" type="datetime1">
              <a:rPr lang="de-DE"/>
              <a:pPr>
                <a:defRPr/>
              </a:pPr>
              <a:t>01.03.2026</a:t>
            </a:fld>
            <a:endParaRPr lang="en-US"/>
          </a:p>
        </p:txBody>
      </p:sp>
      <p:sp>
        <p:nvSpPr>
          <p:cNvPr id="4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BFD94-4979-4141-B097-BEB723C4C1E5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122418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BAF3F-10BC-46E9-8324-2CB516B35A2F}" type="datetime1">
              <a:rPr lang="de-DE"/>
              <a:pPr>
                <a:defRPr/>
              </a:pPr>
              <a:t>01.03.2026</a:t>
            </a:fld>
            <a:endParaRPr lang="en-US"/>
          </a:p>
        </p:txBody>
      </p:sp>
      <p:sp>
        <p:nvSpPr>
          <p:cNvPr id="3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E26F8E-0068-46BC-9F07-8C4119F80CF5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56870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04A7B-DC54-4D41-AC98-71D2B3634046}" type="datetime1">
              <a:rPr lang="de-DE"/>
              <a:pPr>
                <a:defRPr/>
              </a:pPr>
              <a:t>01.03.2026</a:t>
            </a:fld>
            <a:endParaRPr lang="en-US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103B4D-6D42-4796-BE67-B1231C81ACF4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509343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15294-3BE6-4966-B23F-F87EDE4F3171}" type="datetime1">
              <a:rPr lang="de-DE"/>
              <a:pPr>
                <a:defRPr/>
              </a:pPr>
              <a:t>01.03.2026</a:t>
            </a:fld>
            <a:endParaRPr lang="en-US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BE5962-6198-4E76-A6F1-75AA8A097EB6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017517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08234-93BC-40B8-96D5-60D37177A1D1}" type="datetime1">
              <a:rPr lang="de-DE"/>
              <a:pPr>
                <a:defRPr/>
              </a:pPr>
              <a:t>01.03.2026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44B4D1-49C3-48C8-A387-A01BEE2B4902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290664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ED8ED-2321-4691-B070-D47EB49CA4E4}" type="datetime1">
              <a:rPr lang="de-DE"/>
              <a:pPr>
                <a:defRPr/>
              </a:pPr>
              <a:t>01.03.2026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614350-BFF1-423B-BF4A-BF0DBC285368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2153458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7608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80DF24-D7AA-463D-8889-E41589FAE60D}" type="datetimeFigureOut">
              <a:rPr lang="el-GR" smtClean="0"/>
              <a:pPr>
                <a:defRPr/>
              </a:pPr>
              <a:t>1/3/2026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BD0A6-6297-4EFA-A80A-6FC151C40B4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284037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80DF24-D7AA-463D-8889-E41589FAE60D}" type="datetimeFigureOut">
              <a:rPr lang="el-GR" smtClean="0"/>
              <a:pPr>
                <a:defRPr/>
              </a:pPr>
              <a:t>1/3/2026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BD0A6-6297-4EFA-A80A-6FC151C40B4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9062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80DF24-D7AA-463D-8889-E41589FAE60D}" type="datetimeFigureOut">
              <a:rPr lang="el-GR" smtClean="0"/>
              <a:pPr>
                <a:defRPr/>
              </a:pPr>
              <a:t>1/3/2026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BD0A6-6297-4EFA-A80A-6FC151C40B4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2252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80DF24-D7AA-463D-8889-E41589FAE60D}" type="datetimeFigureOut">
              <a:rPr lang="el-GR" smtClean="0"/>
              <a:pPr>
                <a:defRPr/>
              </a:pPr>
              <a:t>1/3/2026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BD0A6-6297-4EFA-A80A-6FC151C40B4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11405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80DF24-D7AA-463D-8889-E41589FAE60D}" type="datetimeFigureOut">
              <a:rPr lang="el-GR" smtClean="0"/>
              <a:pPr>
                <a:defRPr/>
              </a:pPr>
              <a:t>1/3/2026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BD0A6-6297-4EFA-A80A-6FC151C40B4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365818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80DF24-D7AA-463D-8889-E41589FAE60D}" type="datetimeFigureOut">
              <a:rPr lang="el-GR" smtClean="0"/>
              <a:pPr>
                <a:defRPr/>
              </a:pPr>
              <a:t>1/3/2026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BD0A6-6297-4EFA-A80A-6FC151C40B4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942243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80DF24-D7AA-463D-8889-E41589FAE60D}" type="datetimeFigureOut">
              <a:rPr lang="el-GR" smtClean="0"/>
              <a:pPr>
                <a:defRPr/>
              </a:pPr>
              <a:t>1/3/2026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BD0A6-6297-4EFA-A80A-6FC151C40B4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93517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80DF24-D7AA-463D-8889-E41589FAE60D}" type="datetimeFigureOut">
              <a:rPr lang="el-GR" smtClean="0"/>
              <a:pPr>
                <a:defRPr/>
              </a:pPr>
              <a:t>1/3/2026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BD0A6-6297-4EFA-A80A-6FC151C40B4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95569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80DF24-D7AA-463D-8889-E41589FAE60D}" type="datetimeFigureOut">
              <a:rPr lang="el-GR" smtClean="0"/>
              <a:pPr>
                <a:defRPr/>
              </a:pPr>
              <a:t>1/3/2026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BD0A6-6297-4EFA-A80A-6FC151C40B4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7777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80DF24-D7AA-463D-8889-E41589FAE60D}" type="datetimeFigureOut">
              <a:rPr lang="el-GR" smtClean="0"/>
              <a:pPr>
                <a:defRPr/>
              </a:pPr>
              <a:t>1/3/2026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BD0A6-6297-4EFA-A80A-6FC151C40B4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09695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80DF24-D7AA-463D-8889-E41589FAE60D}" type="datetimeFigureOut">
              <a:rPr lang="el-GR" smtClean="0"/>
              <a:pPr>
                <a:defRPr/>
              </a:pPr>
              <a:t>1/3/2026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BD0A6-6297-4EFA-A80A-6FC151C40B45}" type="slidenum">
              <a:rPr lang="el-GR" smtClean="0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0471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Θέση τίτλου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Στυλ κύριου τίτλου</a:t>
            </a:r>
          </a:p>
        </p:txBody>
      </p:sp>
      <p:sp>
        <p:nvSpPr>
          <p:cNvPr id="1027" name="Θέση κειμένου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Στυλ υποδείγματος κειμένου</a:t>
            </a:r>
          </a:p>
          <a:p>
            <a:pPr lvl="1"/>
            <a:r>
              <a:rPr lang="el-GR" altLang="el-GR"/>
              <a:t>Δεύτερου επιπέδου</a:t>
            </a:r>
          </a:p>
          <a:p>
            <a:pPr lvl="2"/>
            <a:r>
              <a:rPr lang="el-GR" altLang="el-GR"/>
              <a:t>Τρίτου επιπέδου</a:t>
            </a:r>
          </a:p>
          <a:p>
            <a:pPr lvl="3"/>
            <a:r>
              <a:rPr lang="el-GR" altLang="el-GR"/>
              <a:t>Τέταρτου επιπέδου</a:t>
            </a:r>
          </a:p>
          <a:p>
            <a:pPr lvl="4"/>
            <a:r>
              <a:rPr lang="el-GR" altLang="el-GR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fld id="{C4992C0C-8A50-423E-A006-060738F93DB3}" type="datetime1">
              <a:rPr lang="de-DE"/>
              <a:pPr>
                <a:defRPr/>
              </a:pPr>
              <a:t>01.03.2026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9145D85-65E3-4C0D-93AB-5C0FF96D9F24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702273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4992C0C-8A50-423E-A006-060738F93DB3}" type="datetime1">
              <a:rPr lang="de-DE" smtClean="0"/>
              <a:pPr>
                <a:defRPr/>
              </a:pPr>
              <a:t>01.03.2026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145D85-65E3-4C0D-93AB-5C0FF96D9F24}" type="slidenum">
              <a:rPr lang="en-US" altLang="el-GR" smtClean="0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674912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B46BAF-6675-4A8F-998F-917962C6635D}"/>
              </a:ext>
            </a:extLst>
          </p:cNvPr>
          <p:cNvSpPr txBox="1"/>
          <p:nvPr/>
        </p:nvSpPr>
        <p:spPr>
          <a:xfrm>
            <a:off x="1242646" y="4145678"/>
            <a:ext cx="97067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Ευάγγελος Οικονόμου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Καρδιολόγος, Επιμελητής Α,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Γ’ Πανεπιστημιακή Καρδιολογική Κλινική, Γ.Ν.Ν.Θ.Α «Η Σωτηρία»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5A2FCA-EBDC-40CF-9E86-58371C950A90}"/>
              </a:ext>
            </a:extLst>
          </p:cNvPr>
          <p:cNvSpPr txBox="1"/>
          <p:nvPr/>
        </p:nvSpPr>
        <p:spPr>
          <a:xfrm>
            <a:off x="815905" y="1823905"/>
            <a:ext cx="10399408" cy="1508105"/>
          </a:xfrm>
          <a:prstGeom prst="rect">
            <a:avLst/>
          </a:prstGeom>
          <a:solidFill>
            <a:srgbClr val="F79646">
              <a:lumMod val="40000"/>
              <a:lumOff val="6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6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Εργαλεία εκτίμησης καρδιαγγειακού κινδύνου σε ασθενείς με ΣΔ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000" b="1" i="1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ΠΜΣ</a:t>
            </a:r>
            <a:endParaRPr kumimoji="0" lang="el-GR" sz="2000" b="1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D4A044A-CDCE-4DC0-AB25-3DCE79B6F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095" y="247487"/>
            <a:ext cx="823031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048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B6209C13-A96D-1015-3810-2F615A7308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87" y="657225"/>
            <a:ext cx="8963025" cy="554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15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2DB0203E-D3EA-0B66-3FC0-9601800C8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359" y="933170"/>
            <a:ext cx="9985282" cy="483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987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42D4A15F-552B-E449-D0EF-221C2599C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76" y="1484784"/>
            <a:ext cx="10638953" cy="4489740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0CE2792C-BD7A-183D-9898-3002BF469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504" y="188640"/>
            <a:ext cx="9296400" cy="109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356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FE9E1B04-7B90-48DF-92E4-0265809BC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16632"/>
            <a:ext cx="5243686" cy="2304985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14DE7499-B338-41C2-91AB-FC3FB522E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340" y="3156979"/>
            <a:ext cx="5355500" cy="255881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DEAAF8FD-89A1-4234-9517-42262882A5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1840" y="240655"/>
            <a:ext cx="6490986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635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BAFCE64-C9ED-1F84-5F48-83F594EE5602}"/>
              </a:ext>
            </a:extLst>
          </p:cNvPr>
          <p:cNvSpPr txBox="1"/>
          <p:nvPr/>
        </p:nvSpPr>
        <p:spPr>
          <a:xfrm>
            <a:off x="720760" y="4841440"/>
            <a:ext cx="109943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For any given test (i.e. sensitivity and specificity remain the same) as prevalence decreases, the PPV decreases because there will be more false positives for every true positive.</a:t>
            </a:r>
            <a:endParaRPr lang="el-GR" b="1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E21553-A777-1917-52B2-059DB75B12CA}"/>
              </a:ext>
            </a:extLst>
          </p:cNvPr>
          <p:cNvSpPr txBox="1"/>
          <p:nvPr/>
        </p:nvSpPr>
        <p:spPr>
          <a:xfrm>
            <a:off x="720762" y="328150"/>
            <a:ext cx="109943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Sensitivity is the percentage of true positives (e.g. 90% sensitivity = 90% of people who have the target disease will test positive).</a:t>
            </a:r>
            <a:endParaRPr lang="el-GR" b="1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FCCD1D-7693-BBAF-9978-07AC94501F33}"/>
              </a:ext>
            </a:extLst>
          </p:cNvPr>
          <p:cNvSpPr txBox="1"/>
          <p:nvPr/>
        </p:nvSpPr>
        <p:spPr>
          <a:xfrm>
            <a:off x="720762" y="1251480"/>
            <a:ext cx="109943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Specificity is the percentage of true negatives (e.g. 90% specificity = 90% of people who do not have the target disease will test negative).</a:t>
            </a:r>
            <a:endParaRPr lang="el-GR" b="1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53898B-D68D-E7F3-8E6E-49174A750279}"/>
              </a:ext>
            </a:extLst>
          </p:cNvPr>
          <p:cNvSpPr txBox="1"/>
          <p:nvPr/>
        </p:nvSpPr>
        <p:spPr>
          <a:xfrm>
            <a:off x="720760" y="2515546"/>
            <a:ext cx="1061779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Sensitivity and specificity are characteristics of a test.</a:t>
            </a:r>
          </a:p>
          <a:p>
            <a:endParaRPr lang="en-US" b="1" i="1" dirty="0"/>
          </a:p>
          <a:p>
            <a:r>
              <a:rPr lang="en-US" b="1" i="1" dirty="0"/>
              <a:t>Positive predictive value (PPV) and negative predictive value (NPV) are best thought of as the clinical relevance of a test.</a:t>
            </a:r>
          </a:p>
          <a:p>
            <a:endParaRPr lang="en-US" b="1" i="1" dirty="0"/>
          </a:p>
          <a:p>
            <a:r>
              <a:rPr lang="en-US" b="1" i="1" dirty="0"/>
              <a:t>The significant difference is that PPV and NPV use the prevalence of a condition to determine the likelihood of a test diagnosing that specific disease. Whereas sensitivity and specificity are independent of prevalence.</a:t>
            </a:r>
            <a:endParaRPr lang="el-GR" b="1" i="1" dirty="0"/>
          </a:p>
        </p:txBody>
      </p:sp>
    </p:spTree>
    <p:extLst>
      <p:ext uri="{BB962C8B-B14F-4D97-AF65-F5344CB8AC3E}">
        <p14:creationId xmlns:p14="http://schemas.microsoft.com/office/powerpoint/2010/main" val="268618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56933044-9738-AFEE-FEA2-2847D1D775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53"/>
          <a:stretch/>
        </p:blipFill>
        <p:spPr>
          <a:xfrm>
            <a:off x="3394037" y="2271097"/>
            <a:ext cx="5715000" cy="28925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46F3A2-134E-F4DB-99C9-AE29A0A2C274}"/>
              </a:ext>
            </a:extLst>
          </p:cNvPr>
          <p:cNvSpPr txBox="1"/>
          <p:nvPr/>
        </p:nvSpPr>
        <p:spPr>
          <a:xfrm>
            <a:off x="551329" y="581826"/>
            <a:ext cx="112498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The positive predictive value is the probability that following a positive test result, that individual will truly have that specific disease.</a:t>
            </a:r>
            <a:endParaRPr lang="el-GR" b="1" i="1" dirty="0"/>
          </a:p>
        </p:txBody>
      </p:sp>
    </p:spTree>
    <p:extLst>
      <p:ext uri="{BB962C8B-B14F-4D97-AF65-F5344CB8AC3E}">
        <p14:creationId xmlns:p14="http://schemas.microsoft.com/office/powerpoint/2010/main" val="1542936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995AB4-2541-A94B-6138-AD503EB45452}"/>
              </a:ext>
            </a:extLst>
          </p:cNvPr>
          <p:cNvSpPr txBox="1"/>
          <p:nvPr/>
        </p:nvSpPr>
        <p:spPr>
          <a:xfrm>
            <a:off x="540572" y="216066"/>
            <a:ext cx="112713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The negative predictive value is the probability that following a negative test result, that individual will truly not have that specific disease.</a:t>
            </a:r>
            <a:endParaRPr lang="el-GR" b="1" i="1" dirty="0"/>
          </a:p>
        </p:txBody>
      </p:sp>
      <p:pic>
        <p:nvPicPr>
          <p:cNvPr id="1026" name="Picture 2" descr="Negative predictive value (NPV) equation">
            <a:extLst>
              <a:ext uri="{FF2B5EF4-FFF2-40B4-BE49-F238E27FC236}">
                <a16:creationId xmlns:a16="http://schemas.microsoft.com/office/drawing/2014/main" id="{63AE8B77-C5F3-4FEB-4F31-53E6C1A7A4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6"/>
          <a:stretch/>
        </p:blipFill>
        <p:spPr bwMode="auto">
          <a:xfrm>
            <a:off x="3001831" y="1934303"/>
            <a:ext cx="5715000" cy="298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350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3505BD-7EDE-C277-D041-2A68224318CE}"/>
              </a:ext>
            </a:extLst>
          </p:cNvPr>
          <p:cNvSpPr txBox="1"/>
          <p:nvPr/>
        </p:nvSpPr>
        <p:spPr>
          <a:xfrm>
            <a:off x="598842" y="506524"/>
            <a:ext cx="109943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/>
              <a:t>For a mathematical explanation of this phenomenon, we can calculate the positive predictive value (PPV) as follows: PPV = (sensitivity x prevalence) / [ (sensitivity x prevalence) + ((1 – specificity) x (1 – prevalence)) ]</a:t>
            </a:r>
            <a:endParaRPr lang="el-GR" b="1" i="1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CF36260-EBE5-8E21-B1C9-4231DA027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73" y="2423519"/>
            <a:ext cx="10266718" cy="149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8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CF627108-1B33-4369-CBD3-9D284F6BAA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650" t="38467" r="27557" b="51033"/>
          <a:stretch/>
        </p:blipFill>
        <p:spPr>
          <a:xfrm>
            <a:off x="1962741" y="1988840"/>
            <a:ext cx="8669763" cy="10081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2E8BA2-1FE8-72BE-83BC-60C6F3F9C15A}"/>
              </a:ext>
            </a:extLst>
          </p:cNvPr>
          <p:cNvSpPr txBox="1"/>
          <p:nvPr/>
        </p:nvSpPr>
        <p:spPr>
          <a:xfrm>
            <a:off x="663998" y="3246768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Stress Echo: </a:t>
            </a:r>
          </a:p>
          <a:p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Sensitivity: 80%</a:t>
            </a:r>
          </a:p>
          <a:p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Specificity: 89%</a:t>
            </a:r>
            <a:endParaRPr lang="el-GR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C7AF61-A16B-106A-5A65-2B71C04847A6}"/>
              </a:ext>
            </a:extLst>
          </p:cNvPr>
          <p:cNvSpPr txBox="1"/>
          <p:nvPr/>
        </p:nvSpPr>
        <p:spPr>
          <a:xfrm>
            <a:off x="4999878" y="342900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Pre-Test Probability</a:t>
            </a:r>
            <a:r>
              <a:rPr lang="el-GR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5%</a:t>
            </a:r>
            <a:r>
              <a:rPr lang="en-US" b="1" i="1" dirty="0">
                <a:solidFill>
                  <a:srgbClr val="002060"/>
                </a:solidFill>
                <a:latin typeface="+mn-lt"/>
              </a:rPr>
              <a:t> </a:t>
            </a:r>
            <a:endParaRPr lang="el-GR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B788B6-BA00-03C4-DDE6-6BFE4133A1E2}"/>
              </a:ext>
            </a:extLst>
          </p:cNvPr>
          <p:cNvSpPr txBox="1"/>
          <p:nvPr/>
        </p:nvSpPr>
        <p:spPr>
          <a:xfrm>
            <a:off x="7682107" y="4429010"/>
            <a:ext cx="1584176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/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PPV= 27%</a:t>
            </a:r>
          </a:p>
          <a:p>
            <a:r>
              <a:rPr lang="en-US" dirty="0"/>
              <a:t> </a:t>
            </a:r>
            <a:endParaRPr lang="el-GR" dirty="0"/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37D7E1F6-B5AF-F61E-6D75-63F1349FE9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651" t="32150" r="15744" b="58400"/>
          <a:stretch/>
        </p:blipFill>
        <p:spPr>
          <a:xfrm>
            <a:off x="1631504" y="620688"/>
            <a:ext cx="9329036" cy="7920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D43E6C-2D86-3E42-231A-2DDBAF06BC4C}"/>
              </a:ext>
            </a:extLst>
          </p:cNvPr>
          <p:cNvSpPr txBox="1"/>
          <p:nvPr/>
        </p:nvSpPr>
        <p:spPr>
          <a:xfrm>
            <a:off x="1108038" y="4706009"/>
            <a:ext cx="4604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0.8x0.05 / ((0.8x0.05) + ((1-0.89)x(1-0.05)))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5006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10C03140-F506-3617-EB1C-47F01609F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416" y="347293"/>
            <a:ext cx="10266718" cy="14982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6FD0B1-E875-984A-E248-C0CA36001F3E}"/>
              </a:ext>
            </a:extLst>
          </p:cNvPr>
          <p:cNvSpPr txBox="1"/>
          <p:nvPr/>
        </p:nvSpPr>
        <p:spPr>
          <a:xfrm>
            <a:off x="663998" y="3246768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Stress Echo: </a:t>
            </a:r>
          </a:p>
          <a:p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Sensitivity: 80%</a:t>
            </a:r>
          </a:p>
          <a:p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	Specificity: 89%</a:t>
            </a:r>
            <a:endParaRPr lang="el-GR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BE5143E-F9D7-BEAC-708D-139DFD74519C}"/>
              </a:ext>
            </a:extLst>
          </p:cNvPr>
          <p:cNvSpPr txBox="1"/>
          <p:nvPr/>
        </p:nvSpPr>
        <p:spPr>
          <a:xfrm>
            <a:off x="4999878" y="3429000"/>
            <a:ext cx="3165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Pre-Test Probability</a:t>
            </a:r>
            <a:r>
              <a:rPr lang="el-GR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= </a:t>
            </a:r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</a:t>
            </a:r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%</a:t>
            </a:r>
            <a:r>
              <a:rPr lang="en-US" b="1" i="1" dirty="0">
                <a:solidFill>
                  <a:srgbClr val="002060"/>
                </a:solidFill>
                <a:latin typeface="+mn-lt"/>
              </a:rPr>
              <a:t> </a:t>
            </a:r>
            <a:endParaRPr lang="el-GR" b="1" i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992556-42B2-7D44-04AF-F6CDC3E840F7}"/>
              </a:ext>
            </a:extLst>
          </p:cNvPr>
          <p:cNvSpPr txBox="1"/>
          <p:nvPr/>
        </p:nvSpPr>
        <p:spPr>
          <a:xfrm>
            <a:off x="7682107" y="4429010"/>
            <a:ext cx="1584176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algn="ctr"/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PV= </a:t>
            </a:r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63</a:t>
            </a:r>
            <a:r>
              <a:rPr lang="en-US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%</a:t>
            </a:r>
          </a:p>
          <a:p>
            <a:r>
              <a:rPr lang="en-US" dirty="0"/>
              <a:t> </a:t>
            </a:r>
            <a:endParaRPr lang="el-GR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55A69B9-EF60-4E6A-D484-F965763952E2}"/>
              </a:ext>
            </a:extLst>
          </p:cNvPr>
          <p:cNvSpPr txBox="1"/>
          <p:nvPr/>
        </p:nvSpPr>
        <p:spPr>
          <a:xfrm>
            <a:off x="1108038" y="4706009"/>
            <a:ext cx="4604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0.89x 0.2 / (0.89 * (1-0.8) + (1-0.8)x0.8)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187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7F21129E-6484-3BB3-C5C5-6AE309E6D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787" y="1052512"/>
            <a:ext cx="8734425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762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93D446B-EC22-2787-563A-78C06B346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5325" y="779173"/>
            <a:ext cx="9266061" cy="529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66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84C95E2A-C5C5-75F0-011C-6FD0D66AF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860" y="189174"/>
            <a:ext cx="8103607" cy="626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6680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25B69182-A6A8-0781-5418-F382C8D9D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340" y="0"/>
            <a:ext cx="79233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340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0A10C32E-623E-11D0-D0E5-5067EE29D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773" y="727262"/>
            <a:ext cx="7012808" cy="499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143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872CFCD3-7F7F-28F2-2E11-BE80AE769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130" y="796093"/>
            <a:ext cx="10200276" cy="461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356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52BD20EE-F7EA-2428-19FF-833294804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212" y="476250"/>
            <a:ext cx="7267575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578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EA63F56F-3652-CA3B-418E-628E5659F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117" y="452437"/>
            <a:ext cx="7038975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8496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AB2DF582-817E-3697-3CCD-133A5128C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812" y="295891"/>
            <a:ext cx="681037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02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1B67FB2C-18AF-C35F-BB36-AE3E243F1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334" y="340110"/>
            <a:ext cx="9551332" cy="479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880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E32A4442-F6C8-2B40-F2B2-29A1948481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77" t="13176" r="21470" b="72236"/>
          <a:stretch/>
        </p:blipFill>
        <p:spPr>
          <a:xfrm>
            <a:off x="2556732" y="0"/>
            <a:ext cx="8161921" cy="1581373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591BD16B-AEA8-FD06-B425-A53A5274CD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744" t="53008" r="12084" b="32521"/>
          <a:stretch/>
        </p:blipFill>
        <p:spPr>
          <a:xfrm>
            <a:off x="797115" y="1903317"/>
            <a:ext cx="10340519" cy="1525683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098B8E17-42D1-603E-04D1-1B3484181A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559" t="77753" r="12085" b="6824"/>
          <a:stretch/>
        </p:blipFill>
        <p:spPr>
          <a:xfrm>
            <a:off x="797115" y="3874655"/>
            <a:ext cx="10524371" cy="164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759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48C81F6-950D-6B16-3BED-5D770052D8C6}"/>
              </a:ext>
            </a:extLst>
          </p:cNvPr>
          <p:cNvSpPr txBox="1"/>
          <p:nvPr/>
        </p:nvSpPr>
        <p:spPr>
          <a:xfrm>
            <a:off x="3047104" y="3247023"/>
            <a:ext cx="6094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https://u-prevent.com/?redirect=true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8225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5701B1-A780-E84C-B67B-B61D9538B04B}"/>
              </a:ext>
            </a:extLst>
          </p:cNvPr>
          <p:cNvSpPr txBox="1"/>
          <p:nvPr/>
        </p:nvSpPr>
        <p:spPr>
          <a:xfrm>
            <a:off x="5026512" y="2752172"/>
            <a:ext cx="2503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https://u-prevent.com/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16921525"/>
      </p:ext>
    </p:extLst>
  </p:cSld>
  <p:clrMapOvr>
    <a:masterClrMapping/>
  </p:clrMapOvr>
</p:sld>
</file>

<file path=ppt/theme/theme1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2919</TotalTime>
  <Words>384</Words>
  <Application>Microsoft Office PowerPoint</Application>
  <PresentationFormat>Ευρεία οθόνη</PresentationFormat>
  <Paragraphs>35</Paragraphs>
  <Slides>24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1_Θέμα του Office</vt:lpstr>
      <vt:lpstr>1_Office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bagelis oikonomou</dc:creator>
  <cp:lastModifiedBy>Evangelos Oikonomou</cp:lastModifiedBy>
  <cp:revision>40</cp:revision>
  <dcterms:created xsi:type="dcterms:W3CDTF">2021-10-17T14:08:43Z</dcterms:created>
  <dcterms:modified xsi:type="dcterms:W3CDTF">2026-03-01T16:17:07Z</dcterms:modified>
</cp:coreProperties>
</file>