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6" r:id="rId3"/>
  </p:sldMasterIdLst>
  <p:sldIdLst>
    <p:sldId id="256" r:id="rId4"/>
    <p:sldId id="2837" r:id="rId5"/>
    <p:sldId id="335" r:id="rId6"/>
    <p:sldId id="257" r:id="rId7"/>
    <p:sldId id="2846" r:id="rId8"/>
    <p:sldId id="2842" r:id="rId9"/>
    <p:sldId id="351" r:id="rId10"/>
    <p:sldId id="2843" r:id="rId11"/>
    <p:sldId id="2844" r:id="rId12"/>
    <p:sldId id="2845" r:id="rId13"/>
    <p:sldId id="348" r:id="rId14"/>
    <p:sldId id="259" r:id="rId15"/>
    <p:sldId id="350" r:id="rId16"/>
    <p:sldId id="356" r:id="rId17"/>
    <p:sldId id="260" r:id="rId18"/>
    <p:sldId id="261" r:id="rId19"/>
    <p:sldId id="2847" r:id="rId20"/>
    <p:sldId id="263" r:id="rId21"/>
    <p:sldId id="264" r:id="rId22"/>
    <p:sldId id="262" r:id="rId23"/>
    <p:sldId id="258" r:id="rId24"/>
    <p:sldId id="2838" r:id="rId25"/>
    <p:sldId id="2840" r:id="rId26"/>
    <p:sldId id="2841" r:id="rId27"/>
    <p:sldId id="265" r:id="rId28"/>
    <p:sldId id="268" r:id="rId29"/>
    <p:sldId id="266" r:id="rId30"/>
    <p:sldId id="2848" r:id="rId31"/>
    <p:sldId id="283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08A21-2B49-6EFD-4DC6-88B1F98C6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57EA0-988B-FEDF-9764-C839F7ACF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9F3D4-7F07-60B2-E784-7ED0511C6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D6B49-3A22-3411-B0A6-3C9224B61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7BDCB-9091-B22D-019F-49F094813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3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97027-2CE4-10F6-0861-B72CCE00A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8E35D-31AE-92E8-92DC-14B582183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7258D-37B7-1623-D532-07F3AAF05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2D9DE-D3F6-CA49-F205-E7E417AA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E80CE-D466-34A1-7C4A-A51852F64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02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C95D-9BFE-0081-833E-73D144B0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DFBCB-63E3-8642-E80B-EBD2051E3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042B-EF27-A4BA-DD97-0DE7A4907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6722-E22D-4CC6-E559-0BF874A5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04365-AE2A-822D-8F18-1EB88AF66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27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3AAE-2A0E-4932-790A-2D2CBE62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9D6FA-C465-11B9-E6DC-5DA0CB23E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798E4B-CB7D-4C80-99C0-7DD9789D6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7A895-72A6-F326-F77F-3FB1D1C45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3E6E5-C073-8C6C-B11A-8E0B24BF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888A17-FCD1-DA57-581B-6BD6D845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4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6AB51-16CA-244A-1FEB-26CF7EEFC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73758-36B6-E4D5-E4BF-21D23EFE8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6E325-CF87-4384-3D03-227C30EE5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DD5606-2596-1A19-9228-9B20F0690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3CC86-B17F-FFCC-66F5-BA459F8C9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BB228-2DD3-ACA5-51FD-63C594EA7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B0DC0A-05EF-4C8F-53B6-8C496347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7CFCD0-63A0-B10B-8D77-0FCF54B5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7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1AD96-B1D9-70B8-B20D-A09A993FD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F0E160-B121-4E50-14D0-4FB1E5539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C05B1-FCEF-A9AC-65D3-3869851C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750C3-0380-05BB-428A-451072EE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7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684E09-4F26-A919-9255-54A8A9145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06B110-918E-EBEA-882D-95C06E54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AF176-5058-9076-8426-94C65EAA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36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1B11A-F15F-420F-4A1D-287C07DAA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7E25D-785F-C69D-2A23-71ABF2838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F0EA0-9016-2EE2-1984-6097F87AC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91BF5-68D1-49A0-5B49-79BC96A4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0E3D4-E671-C8B5-EE4D-71E66610B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7A702-2602-EC4A-84FF-B06B4F7BE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1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AB95-68C0-25D1-9763-DA3771B2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EDBB48-40C4-78CB-68B5-A0801A260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131C1-F45B-A70F-E379-540F325BD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AD650-AD2B-2C7D-4881-C877C2EA8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50D7A-66D2-1839-48C1-905EF529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400D9-F83E-D1D8-7DFD-05ACFE8F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59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5F777-9727-96E7-6D30-BD77C061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FF152B-FFA0-F683-3DC4-3CD2E8950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0D385-5D09-02E1-7C69-FF8E47F7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6DB4E-3452-C1EB-E184-E3FDF143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6F2BB-F756-A8E4-D686-9FACF786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1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489B20-456B-AC72-19EA-CD53803E8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D1CD7C-A854-9202-B6D8-7B57B7999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424FC-7BE7-123F-4C57-B8ED0751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8ED84-676A-8859-90D2-36CE1E2B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7E9B9-A3A1-EE01-1EA5-817E8C7D6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736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1B438-850F-42D5-BE93-BE06ECE47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8936BE-07EF-481B-927C-35CB2E0A5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835C6-C63B-4455-B0C8-6F8561A7B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76967-2201-4371-8BC0-27F68FAEEF2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73DBA-5B81-4B05-B11F-3C54C2245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A59AD-BD30-4466-8BA6-110143F9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A11B-1518-4BBC-ADA2-4688F7DBB9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130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236B3-40D6-FD69-03C4-F4A130D07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96B61-5A14-F38F-C3A9-A5CE85033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2FB49-BCD8-FA7B-1177-14AF63F66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97D54-6307-4C5B-96D0-958B5C55A2BF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A0DF6-DA7D-DA34-7785-209D99A98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9AD20-7F71-18CE-7C6A-7D0FA0799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EC8F8-B4B1-439F-925B-8E1808694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49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71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97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47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12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17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85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858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82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48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73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4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DBD674-4B75-A2B3-502E-723CF1208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F578C-F407-2348-0F49-1C9AE8ECF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16F37-7E89-3B6D-9D5C-F04240F5E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989C65-F4B3-45B1-83C0-71A64E752FFE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51A1D-69EF-600B-4D3F-CA99AA938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A521-07E3-CB94-D9B4-C128C84B4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F00472-D82D-4631-AEB9-AA9F62C4F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FC70AF-52A3-44E6-94AD-B61D1DC67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F8B79-8E93-4962-9FF9-DDFAB4F0B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21038-14F0-430A-9DAC-9911287C28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76967-2201-4371-8BC0-27F68FAEEF2E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6698-2359-4648-A8E6-59924D462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830EB-9338-494E-8AA0-5DB4A00AB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0A11B-1518-4BBC-ADA2-4688F7DBB9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02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6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bin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648" y="963385"/>
            <a:ext cx="8005082" cy="540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タイトル 1"/>
          <p:cNvSpPr txBox="1">
            <a:spLocks/>
          </p:cNvSpPr>
          <p:nvPr/>
        </p:nvSpPr>
        <p:spPr>
          <a:xfrm>
            <a:off x="814389" y="120197"/>
            <a:ext cx="10515600" cy="5982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游ゴシック Light" panose="020B0300000000000000" pitchFamily="34" charset="-128"/>
                <a:cs typeface="+mj-cs"/>
              </a:rPr>
              <a:t>Functions of the intestinal microbiota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游ゴシック Light" panose="020B0300000000000000" pitchFamily="34" charset="-128"/>
              <a:cs typeface="+mj-cs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7936219" y="6417099"/>
            <a:ext cx="4194627" cy="440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FEMS </a:t>
            </a:r>
            <a:r>
              <a:rPr kumimoji="0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Microbiol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 Rev. 2016;40:117-132.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073462" y="809644"/>
            <a:ext cx="1334814" cy="645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Promotion of fat storage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8633238" y="3374112"/>
            <a:ext cx="2343644" cy="714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Development and training of the immune system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8245366" y="4650412"/>
            <a:ext cx="2158371" cy="714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Biosynthesis of vitamins and amino acids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073461" y="5877089"/>
            <a:ext cx="1725517" cy="47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Metabolism of therapeutics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378354" y="5871080"/>
            <a:ext cx="2191846" cy="47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Modification of the nervous system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424855" y="6183516"/>
            <a:ext cx="273269" cy="182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735549" y="4650412"/>
            <a:ext cx="1725517" cy="709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Breaking down of food compounds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2971800" y="3183754"/>
            <a:ext cx="126694" cy="330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700333" y="2269595"/>
            <a:ext cx="1725517" cy="47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Potection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 against epithelial injury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067013" y="938169"/>
            <a:ext cx="1424451" cy="47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Modulation of bone-mass density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477265" y="1057518"/>
            <a:ext cx="189470" cy="257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000005" y="3121769"/>
            <a:ext cx="1021035" cy="383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019650" y="1858884"/>
            <a:ext cx="1475679" cy="393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8174933" y="1873987"/>
            <a:ext cx="1475679" cy="393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7683690" y="1436350"/>
            <a:ext cx="130665" cy="75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7144079" y="1455579"/>
            <a:ext cx="1340552" cy="252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8244412" y="2145420"/>
            <a:ext cx="1725517" cy="47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Promotion of angiogenesis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670998" y="3388209"/>
            <a:ext cx="1329258" cy="714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Resistance to pathogens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4181941" y="6221757"/>
            <a:ext cx="484794" cy="265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2" name="正方形/長方形 16">
            <a:extLst>
              <a:ext uri="{FF2B5EF4-FFF2-40B4-BE49-F238E27FC236}">
                <a16:creationId xmlns:a16="http://schemas.microsoft.com/office/drawing/2014/main" id="{AE1AD381-037E-AEDA-9332-ED67196025E7}"/>
              </a:ext>
            </a:extLst>
          </p:cNvPr>
          <p:cNvSpPr/>
          <p:nvPr/>
        </p:nvSpPr>
        <p:spPr>
          <a:xfrm>
            <a:off x="1647763" y="2130661"/>
            <a:ext cx="1725517" cy="640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Protection against epithelial injury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524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07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99D87B8C-5191-E803-22C4-7161A6098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66" y="643467"/>
            <a:ext cx="948266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3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80ABB-5EB9-48D2-B3DB-9B1BF7DC3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358" y="1250094"/>
            <a:ext cx="5875283" cy="46560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CB63B1-C47B-4E55-92F2-22EC6CF58251}"/>
              </a:ext>
            </a:extLst>
          </p:cNvPr>
          <p:cNvSpPr txBox="1"/>
          <p:nvPr/>
        </p:nvSpPr>
        <p:spPr>
          <a:xfrm>
            <a:off x="0" y="-2596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游ゴシック" panose="020B0400000000000000" pitchFamily="34" charset="-128"/>
                <a:cs typeface="+mn-cs"/>
              </a:rPr>
              <a:t>The intestinal microbiota discriminates between atherosclerotic patients and controls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6" name="正方形/長方形 4">
            <a:extLst>
              <a:ext uri="{FF2B5EF4-FFF2-40B4-BE49-F238E27FC236}">
                <a16:creationId xmlns:a16="http://schemas.microsoft.com/office/drawing/2014/main" id="{64EEA185-4060-4A2E-A95A-6D5B41AFB40F}"/>
              </a:ext>
            </a:extLst>
          </p:cNvPr>
          <p:cNvSpPr/>
          <p:nvPr/>
        </p:nvSpPr>
        <p:spPr>
          <a:xfrm>
            <a:off x="8123583" y="6573078"/>
            <a:ext cx="3754733" cy="284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fr-FR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Nat Commun. 2017;8:845.</a:t>
            </a:r>
            <a:endParaRPr kumimoji="1" lang="ja-JP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88FF9B-39A2-4029-AB86-796391452C53}"/>
              </a:ext>
            </a:extLst>
          </p:cNvPr>
          <p:cNvSpPr/>
          <p:nvPr/>
        </p:nvSpPr>
        <p:spPr>
          <a:xfrm>
            <a:off x="3158357" y="6019705"/>
            <a:ext cx="5875283" cy="4451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CAP constrained analysis for beta diversity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D42146-9AAD-42B9-89E7-ED227781DF49}"/>
              </a:ext>
            </a:extLst>
          </p:cNvPr>
          <p:cNvSpPr/>
          <p:nvPr/>
        </p:nvSpPr>
        <p:spPr>
          <a:xfrm>
            <a:off x="4028286" y="1898484"/>
            <a:ext cx="2546684" cy="2646948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C248A0D-01B3-4945-8DC1-72C3D51CB9DD}"/>
              </a:ext>
            </a:extLst>
          </p:cNvPr>
          <p:cNvSpPr/>
          <p:nvPr/>
        </p:nvSpPr>
        <p:spPr>
          <a:xfrm>
            <a:off x="5125261" y="1562371"/>
            <a:ext cx="3753853" cy="30865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053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5EF399-014D-4DB9-8ECD-62DC95A16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592" y="899339"/>
            <a:ext cx="7656813" cy="55526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42C19C33-D6E0-4FA1-B994-368980A8B81F}"/>
              </a:ext>
            </a:extLst>
          </p:cNvPr>
          <p:cNvSpPr txBox="1">
            <a:spLocks/>
          </p:cNvSpPr>
          <p:nvPr/>
        </p:nvSpPr>
        <p:spPr>
          <a:xfrm>
            <a:off x="0" y="185532"/>
            <a:ext cx="12191999" cy="9011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游ゴシック Light" panose="020B0300000000000000" pitchFamily="34" charset="-128"/>
                <a:cs typeface="+mj-cs"/>
              </a:rPr>
              <a:t>Microbiota-related pathways involved in CVD</a:t>
            </a: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游ゴシック Light" panose="020B0300000000000000" pitchFamily="34" charset="-128"/>
              <a:cs typeface="+mj-cs"/>
            </a:endParaRPr>
          </a:p>
        </p:txBody>
      </p:sp>
      <p:sp>
        <p:nvSpPr>
          <p:cNvPr id="7" name="正方形/長方形 5">
            <a:extLst>
              <a:ext uri="{FF2B5EF4-FFF2-40B4-BE49-F238E27FC236}">
                <a16:creationId xmlns:a16="http://schemas.microsoft.com/office/drawing/2014/main" id="{19404367-4DD6-4B09-8B6A-A85761FFF51C}"/>
              </a:ext>
            </a:extLst>
          </p:cNvPr>
          <p:cNvSpPr/>
          <p:nvPr/>
        </p:nvSpPr>
        <p:spPr>
          <a:xfrm>
            <a:off x="8057789" y="6493564"/>
            <a:ext cx="3820528" cy="313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Circ Res. 2017;120:1183-1196.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32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41A7192-2C70-4488-A814-9FA4F4DD7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348" y="1025612"/>
            <a:ext cx="7185304" cy="556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ADE5DA4D-6C43-4C9C-823C-4A3CEA798810}"/>
              </a:ext>
            </a:extLst>
          </p:cNvPr>
          <p:cNvSpPr txBox="1">
            <a:spLocks/>
          </p:cNvSpPr>
          <p:nvPr/>
        </p:nvSpPr>
        <p:spPr>
          <a:xfrm>
            <a:off x="0" y="40838"/>
            <a:ext cx="12192000" cy="11454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TMAO levels and risk of MACE in patients with CVD risk factors</a:t>
            </a:r>
          </a:p>
        </p:txBody>
      </p:sp>
      <p:sp>
        <p:nvSpPr>
          <p:cNvPr id="6" name="正方形/長方形 4">
            <a:extLst>
              <a:ext uri="{FF2B5EF4-FFF2-40B4-BE49-F238E27FC236}">
                <a16:creationId xmlns:a16="http://schemas.microsoft.com/office/drawing/2014/main" id="{3D64214A-29E0-4FCA-B527-AB4B1FE06F7A}"/>
              </a:ext>
            </a:extLst>
          </p:cNvPr>
          <p:cNvSpPr/>
          <p:nvPr/>
        </p:nvSpPr>
        <p:spPr>
          <a:xfrm>
            <a:off x="8240486" y="6618890"/>
            <a:ext cx="3637831" cy="239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N Engl J Med. 2013;368:1575-</a:t>
            </a:r>
            <a:r>
              <a:rPr kumimoji="1" lang="el-GR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15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84.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596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29A3985-812F-4E30-9C04-FEEE49355F93}"/>
              </a:ext>
            </a:extLst>
          </p:cNvPr>
          <p:cNvSpPr txBox="1">
            <a:spLocks/>
          </p:cNvSpPr>
          <p:nvPr/>
        </p:nvSpPr>
        <p:spPr>
          <a:xfrm>
            <a:off x="838200" y="408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The TMAO paradox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F344D-FDD7-4221-AFF4-36517FA9D67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366401"/>
            <a:ext cx="12192000" cy="409508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 highest levels of free TMAO are contained in fish.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2F6B8FE-D9AF-44A1-9B9E-FF057BF859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E90894-B357-47BC-A7BD-FCF71D042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478" y="2341193"/>
            <a:ext cx="5237843" cy="40950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正方形/長方形 4">
            <a:extLst>
              <a:ext uri="{FF2B5EF4-FFF2-40B4-BE49-F238E27FC236}">
                <a16:creationId xmlns:a16="http://schemas.microsoft.com/office/drawing/2014/main" id="{D7416DA4-A201-496E-94D4-46C5F10D1D44}"/>
              </a:ext>
            </a:extLst>
          </p:cNvPr>
          <p:cNvSpPr/>
          <p:nvPr/>
        </p:nvSpPr>
        <p:spPr>
          <a:xfrm>
            <a:off x="4253885" y="6548846"/>
            <a:ext cx="3989029" cy="268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Food Chem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Toxicol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. 1999;37:515-</a:t>
            </a:r>
            <a:r>
              <a:rPr kumimoji="1" lang="el-GR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5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20</a:t>
            </a:r>
            <a:r>
              <a:rPr kumimoji="0" lang="en-US" altLang="ja-JP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34" charset="-128"/>
                <a:cs typeface="+mn-cs"/>
              </a:rPr>
              <a:t>.</a:t>
            </a:r>
            <a:endParaRPr kumimoji="1" lang="ja-JP" alt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99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B74E8B-8DB2-1A39-5A4D-8E7FE4A90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3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FURTHER READING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557A0A-1193-3EA8-F55B-0B24D73A6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498"/>
            <a:ext cx="10515600" cy="533165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dirty="0"/>
              <a:t>Katsimichas T, et al. </a:t>
            </a:r>
            <a:r>
              <a:rPr lang="en-US" dirty="0"/>
              <a:t>Gut Microbiota and Coronary Artery Disease: Current Therapeutic Perspectives. </a:t>
            </a:r>
            <a:r>
              <a:rPr lang="en-US" i="1" dirty="0"/>
              <a:t>Metabolites</a:t>
            </a:r>
            <a:r>
              <a:rPr lang="en-US" dirty="0"/>
              <a:t>. 2023; 13:256.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b="1" dirty="0"/>
              <a:t>Tousoulis D, et al.</a:t>
            </a:r>
            <a:r>
              <a:rPr lang="en-US" dirty="0"/>
              <a:t> Mechanisms, therapeutic implications, and methodological challenges of gut microbiota and cardiovascular diseases: a position paper by the ESC Working Group on Coronary Pathophysiology and Microcirculation.</a:t>
            </a:r>
            <a:r>
              <a:rPr lang="pt-BR" dirty="0"/>
              <a:t> </a:t>
            </a:r>
            <a:r>
              <a:rPr lang="pt-BR" i="1" dirty="0"/>
              <a:t>Cardiovasc Res</a:t>
            </a:r>
            <a:r>
              <a:rPr lang="pt-BR" dirty="0"/>
              <a:t>. 2022; 118:3171-3182.</a:t>
            </a:r>
          </a:p>
          <a:p>
            <a:pPr algn="just"/>
            <a:endParaRPr lang="fr-FR" b="1" dirty="0"/>
          </a:p>
          <a:p>
            <a:pPr algn="just"/>
            <a:r>
              <a:rPr lang="fr-FR" b="1" dirty="0"/>
              <a:t>Katsimichas T, et al.</a:t>
            </a:r>
            <a:r>
              <a:rPr lang="en-US" dirty="0"/>
              <a:t> The intestinal microbiota and cardiovascular disease.</a:t>
            </a:r>
            <a:r>
              <a:rPr lang="pt-BR" dirty="0"/>
              <a:t> </a:t>
            </a:r>
            <a:r>
              <a:rPr lang="pt-BR" i="1" dirty="0"/>
              <a:t>Cardiovasc Res</a:t>
            </a:r>
            <a:r>
              <a:rPr lang="pt-BR" dirty="0"/>
              <a:t>. 2019; 115:1471-1486.</a:t>
            </a:r>
          </a:p>
          <a:p>
            <a:pPr algn="just"/>
            <a:endParaRPr lang="pt-BR" dirty="0"/>
          </a:p>
          <a:p>
            <a:pPr algn="just"/>
            <a:r>
              <a:rPr lang="en-US" b="1" dirty="0"/>
              <a:t>Gilbert JA, et al. </a:t>
            </a:r>
            <a:r>
              <a:rPr lang="en-US" dirty="0"/>
              <a:t>Current understanding of the human microbiome. </a:t>
            </a:r>
            <a:r>
              <a:rPr lang="en-US" i="1" dirty="0"/>
              <a:t>Nat Med</a:t>
            </a:r>
            <a:r>
              <a:rPr lang="en-US" dirty="0"/>
              <a:t>. 2018; 24:392-400.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b="1" dirty="0"/>
              <a:t>Jonsson AL, et al. </a:t>
            </a:r>
            <a:r>
              <a:rPr lang="en-US" dirty="0"/>
              <a:t>Role of gut microbiota in atherosclerosis. </a:t>
            </a:r>
            <a:r>
              <a:rPr lang="en-US" i="1" dirty="0"/>
              <a:t>Nat Rev </a:t>
            </a:r>
            <a:r>
              <a:rPr lang="en-US" i="1" dirty="0" err="1"/>
              <a:t>Cardiol</a:t>
            </a:r>
            <a:r>
              <a:rPr lang="en-US" dirty="0"/>
              <a:t>. 2017; 14:79-87.</a:t>
            </a:r>
          </a:p>
        </p:txBody>
      </p:sp>
    </p:spTree>
    <p:extLst>
      <p:ext uri="{BB962C8B-B14F-4D97-AF65-F5344CB8AC3E}">
        <p14:creationId xmlns:p14="http://schemas.microsoft.com/office/powerpoint/2010/main" val="156918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260</Words>
  <Application>Microsoft Office PowerPoint</Application>
  <PresentationFormat>Ευρεία οθόνη</PresentationFormat>
  <Paragraphs>33</Paragraphs>
  <Slides>29</Slides>
  <Notes>0</Notes>
  <HiddenSlides>4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29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2_Office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Themis Katsimichas</dc:creator>
  <cp:lastModifiedBy>Themis Katsimichas</cp:lastModifiedBy>
  <cp:revision>3</cp:revision>
  <dcterms:created xsi:type="dcterms:W3CDTF">2026-05-28T18:50:27Z</dcterms:created>
  <dcterms:modified xsi:type="dcterms:W3CDTF">2026-06-04T08:54:56Z</dcterms:modified>
</cp:coreProperties>
</file>