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7" r:id="rId3"/>
  </p:sldMasterIdLst>
  <p:notesMasterIdLst>
    <p:notesMasterId r:id="rId128"/>
  </p:notesMasterIdLst>
  <p:sldIdLst>
    <p:sldId id="256" r:id="rId4"/>
    <p:sldId id="1047" r:id="rId5"/>
    <p:sldId id="1055" r:id="rId6"/>
    <p:sldId id="1057" r:id="rId7"/>
    <p:sldId id="1058" r:id="rId8"/>
    <p:sldId id="1059" r:id="rId9"/>
    <p:sldId id="1060" r:id="rId10"/>
    <p:sldId id="1084" r:id="rId11"/>
    <p:sldId id="1062" r:id="rId12"/>
    <p:sldId id="1046" r:id="rId13"/>
    <p:sldId id="881" r:id="rId14"/>
    <p:sldId id="929" r:id="rId15"/>
    <p:sldId id="1079" r:id="rId16"/>
    <p:sldId id="1080" r:id="rId17"/>
    <p:sldId id="1072" r:id="rId18"/>
    <p:sldId id="732" r:id="rId19"/>
    <p:sldId id="991" r:id="rId20"/>
    <p:sldId id="992" r:id="rId21"/>
    <p:sldId id="905" r:id="rId22"/>
    <p:sldId id="999" r:id="rId23"/>
    <p:sldId id="904" r:id="rId24"/>
    <p:sldId id="1001" r:id="rId25"/>
    <p:sldId id="1004" r:id="rId26"/>
    <p:sldId id="1006" r:id="rId27"/>
    <p:sldId id="1009" r:id="rId28"/>
    <p:sldId id="1010" r:id="rId29"/>
    <p:sldId id="725" r:id="rId30"/>
    <p:sldId id="869" r:id="rId31"/>
    <p:sldId id="883" r:id="rId32"/>
    <p:sldId id="1078" r:id="rId33"/>
    <p:sldId id="1073" r:id="rId34"/>
    <p:sldId id="757" r:id="rId35"/>
    <p:sldId id="1081" r:id="rId36"/>
    <p:sldId id="871" r:id="rId37"/>
    <p:sldId id="874" r:id="rId38"/>
    <p:sldId id="740" r:id="rId39"/>
    <p:sldId id="771" r:id="rId40"/>
    <p:sldId id="797" r:id="rId41"/>
    <p:sldId id="845" r:id="rId42"/>
    <p:sldId id="877" r:id="rId43"/>
    <p:sldId id="848" r:id="rId44"/>
    <p:sldId id="850" r:id="rId45"/>
    <p:sldId id="852" r:id="rId46"/>
    <p:sldId id="806" r:id="rId47"/>
    <p:sldId id="853" r:id="rId48"/>
    <p:sldId id="854" r:id="rId49"/>
    <p:sldId id="855" r:id="rId50"/>
    <p:sldId id="882" r:id="rId51"/>
    <p:sldId id="868" r:id="rId52"/>
    <p:sldId id="1085" r:id="rId53"/>
    <p:sldId id="844" r:id="rId54"/>
    <p:sldId id="1063" r:id="rId55"/>
    <p:sldId id="279" r:id="rId56"/>
    <p:sldId id="429" r:id="rId57"/>
    <p:sldId id="431" r:id="rId58"/>
    <p:sldId id="430" r:id="rId59"/>
    <p:sldId id="488" r:id="rId60"/>
    <p:sldId id="281" r:id="rId61"/>
    <p:sldId id="358" r:id="rId62"/>
    <p:sldId id="359" r:id="rId63"/>
    <p:sldId id="360" r:id="rId64"/>
    <p:sldId id="361" r:id="rId65"/>
    <p:sldId id="491" r:id="rId66"/>
    <p:sldId id="385" r:id="rId67"/>
    <p:sldId id="278" r:id="rId68"/>
    <p:sldId id="444" r:id="rId69"/>
    <p:sldId id="438" r:id="rId70"/>
    <p:sldId id="439" r:id="rId71"/>
    <p:sldId id="432" r:id="rId72"/>
    <p:sldId id="434" r:id="rId73"/>
    <p:sldId id="433" r:id="rId74"/>
    <p:sldId id="449" r:id="rId75"/>
    <p:sldId id="301" r:id="rId76"/>
    <p:sldId id="1091" r:id="rId77"/>
    <p:sldId id="1090" r:id="rId78"/>
    <p:sldId id="373" r:id="rId79"/>
    <p:sldId id="375" r:id="rId80"/>
    <p:sldId id="376" r:id="rId81"/>
    <p:sldId id="377" r:id="rId82"/>
    <p:sldId id="452" r:id="rId83"/>
    <p:sldId id="455" r:id="rId84"/>
    <p:sldId id="691" r:id="rId85"/>
    <p:sldId id="456" r:id="rId86"/>
    <p:sldId id="457" r:id="rId87"/>
    <p:sldId id="295" r:id="rId88"/>
    <p:sldId id="274" r:id="rId89"/>
    <p:sldId id="352" r:id="rId90"/>
    <p:sldId id="287" r:id="rId91"/>
    <p:sldId id="397" r:id="rId92"/>
    <p:sldId id="398" r:id="rId93"/>
    <p:sldId id="381" r:id="rId94"/>
    <p:sldId id="298" r:id="rId95"/>
    <p:sldId id="468" r:id="rId96"/>
    <p:sldId id="469" r:id="rId97"/>
    <p:sldId id="470" r:id="rId98"/>
    <p:sldId id="471" r:id="rId99"/>
    <p:sldId id="472" r:id="rId100"/>
    <p:sldId id="473" r:id="rId101"/>
    <p:sldId id="474" r:id="rId102"/>
    <p:sldId id="476" r:id="rId103"/>
    <p:sldId id="479" r:id="rId104"/>
    <p:sldId id="487" r:id="rId105"/>
    <p:sldId id="1088" r:id="rId106"/>
    <p:sldId id="1087" r:id="rId107"/>
    <p:sldId id="257" r:id="rId108"/>
    <p:sldId id="258" r:id="rId109"/>
    <p:sldId id="1089" r:id="rId110"/>
    <p:sldId id="1082" r:id="rId111"/>
    <p:sldId id="1041" r:id="rId112"/>
    <p:sldId id="1029" r:id="rId113"/>
    <p:sldId id="1030" r:id="rId114"/>
    <p:sldId id="1074" r:id="rId115"/>
    <p:sldId id="320" r:id="rId116"/>
    <p:sldId id="1038" r:id="rId117"/>
    <p:sldId id="1024" r:id="rId118"/>
    <p:sldId id="1025" r:id="rId119"/>
    <p:sldId id="1083" r:id="rId120"/>
    <p:sldId id="1075" r:id="rId121"/>
    <p:sldId id="1043" r:id="rId122"/>
    <p:sldId id="1044" r:id="rId123"/>
    <p:sldId id="1045" r:id="rId124"/>
    <p:sldId id="1048" r:id="rId125"/>
    <p:sldId id="1086" r:id="rId126"/>
    <p:sldId id="1077" r:id="rId1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71" autoAdjust="0"/>
    <p:restoredTop sz="98974" autoAdjust="0"/>
  </p:normalViewPr>
  <p:slideViewPr>
    <p:cSldViewPr snapToGrid="0" snapToObjects="1">
      <p:cViewPr varScale="1">
        <p:scale>
          <a:sx n="102" d="100"/>
          <a:sy n="102" d="100"/>
        </p:scale>
        <p:origin x="1232" y="176"/>
      </p:cViewPr>
      <p:guideLst>
        <p:guide orient="horz" pos="2160"/>
        <p:guide pos="2880"/>
      </p:guideLst>
    </p:cSldViewPr>
  </p:slideViewPr>
  <p:notesTextViewPr>
    <p:cViewPr>
      <p:scale>
        <a:sx n="100" d="100"/>
        <a:sy n="100" d="100"/>
      </p:scale>
      <p:origin x="0" y="0"/>
    </p:cViewPr>
  </p:notesTextViewPr>
  <p:sorterViewPr>
    <p:cViewPr>
      <p:scale>
        <a:sx n="111" d="100"/>
        <a:sy n="111" d="100"/>
      </p:scale>
      <p:origin x="0" y="1808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F281FC-7CF9-8348-A9A2-BE3BF8379B8A}" type="datetimeFigureOut">
              <a:rPr lang="en-US" smtClean="0"/>
              <a:pPr/>
              <a:t>3/15/26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CFA34C-7A59-8541-99BD-6A75260A2F67}" type="slidenum">
              <a:rPr lang="en-US" smtClean="0"/>
              <a:pPr/>
              <a:t>‹#›</a:t>
            </a:fld>
            <a:endParaRPr lang="en-US"/>
          </a:p>
        </p:txBody>
      </p:sp>
    </p:spTree>
    <p:extLst>
      <p:ext uri="{BB962C8B-B14F-4D97-AF65-F5344CB8AC3E}">
        <p14:creationId xmlns:p14="http://schemas.microsoft.com/office/powerpoint/2010/main" val="3197583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20047217-E5F1-47AB-B5A6-65E71DA8B01B}" type="slidenum">
              <a:rPr lang="en-AU" sz="1000" i="1">
                <a:solidFill>
                  <a:schemeClr val="hlink"/>
                </a:solidFill>
              </a:rPr>
              <a:pPr algn="r"/>
              <a:t>3</a:t>
            </a:fld>
            <a:endParaRPr lang="en-AU" sz="1000" i="1">
              <a:solidFill>
                <a:schemeClr val="hlink"/>
              </a:solidFill>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631425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69</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7CFDB825-3C98-49CA-BEF9-3E89DF08EBFA}" type="slidenum">
              <a:rPr lang="en-AU" sz="1000" i="1">
                <a:solidFill>
                  <a:schemeClr val="hlink"/>
                </a:solidFill>
              </a:rPr>
              <a:pPr algn="r"/>
              <a:t>70</a:t>
            </a:fld>
            <a:endParaRPr lang="en-AU" sz="1000" i="1">
              <a:solidFill>
                <a:schemeClr val="hlin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endParaRPr lang="en-US">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7CFDB825-3C98-49CA-BEF9-3E89DF08EBFA}" type="slidenum">
              <a:rPr lang="en-AU" sz="1000" i="1">
                <a:solidFill>
                  <a:schemeClr val="hlink"/>
                </a:solidFill>
              </a:rPr>
              <a:pPr algn="r"/>
              <a:t>71</a:t>
            </a:fld>
            <a:endParaRPr lang="en-AU" sz="1000" i="1">
              <a:solidFill>
                <a:schemeClr val="hlin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endParaRPr lang="en-US">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72</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035EBE00-02B7-4F1B-832D-8733ED9663A9}" type="slidenum">
              <a:rPr lang="en-AU" sz="1000" i="1">
                <a:solidFill>
                  <a:schemeClr val="hlink"/>
                </a:solidFill>
              </a:rPr>
              <a:pPr algn="r"/>
              <a:t>80</a:t>
            </a:fld>
            <a:endParaRPr lang="en-AU" sz="1000" i="1">
              <a:solidFill>
                <a:schemeClr val="hlink"/>
              </a:solidFill>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endParaRPr lang="en-US">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81</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82</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40113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83</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7CFDB825-3C98-49CA-BEF9-3E89DF08EBFA}" type="slidenum">
              <a:rPr lang="en-AU" sz="1000" i="1">
                <a:solidFill>
                  <a:schemeClr val="hlink"/>
                </a:solidFill>
              </a:rPr>
              <a:pPr algn="r"/>
              <a:t>84</a:t>
            </a:fld>
            <a:endParaRPr lang="en-AU" sz="1000" i="1">
              <a:solidFill>
                <a:schemeClr val="hlin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endParaRPr lang="en-US">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3991" y="8684961"/>
            <a:ext cx="2972392" cy="457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763" tIns="45382" rIns="90763" bIns="45382" anchor="b"/>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r" eaLnBrk="1" hangingPunct="1"/>
            <a:fld id="{E77DA9F7-C319-4AAC-BB30-37A6913AB52A}" type="slidenum">
              <a:rPr lang="en-US" sz="1200"/>
              <a:pPr algn="r" eaLnBrk="1" hangingPunct="1"/>
              <a:t>89</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sv-SE"/>
              <a:t>In a vessel without any stenosis</a:t>
            </a:r>
            <a:r>
              <a:rPr lang="en-US"/>
              <a:t> the FFR is one (1.0). Nothing in the vessel disturbs the pressure. </a:t>
            </a:r>
            <a:endParaRPr lang="sv-SE"/>
          </a:p>
          <a:p>
            <a:pPr eaLnBrk="1" hangingPunct="1"/>
            <a:endParaRPr lang="sv-S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7D2A0020-BE8F-41D6-9C65-CDC8A59C80BF}" type="slidenum">
              <a:rPr lang="en-AU" sz="1000" i="1">
                <a:solidFill>
                  <a:schemeClr val="hlink"/>
                </a:solidFill>
              </a:rPr>
              <a:pPr algn="r"/>
              <a:t>4</a:t>
            </a:fld>
            <a:endParaRPr lang="en-AU" sz="1000" i="1">
              <a:solidFill>
                <a:schemeClr val="hlink"/>
              </a:solidFill>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74496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3991" y="8684961"/>
            <a:ext cx="2972392" cy="457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763" tIns="45382" rIns="90763" bIns="45382" anchor="b"/>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r" eaLnBrk="1" hangingPunct="1"/>
            <a:fld id="{C5ADA4FE-9B4B-441F-871A-221AEEA6C13F}" type="slidenum">
              <a:rPr lang="en-US" sz="1200"/>
              <a:pPr algn="r" eaLnBrk="1" hangingPunct="1"/>
              <a:t>90</a:t>
            </a:fld>
            <a:endParaRPr lang="en-US"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t>In the presence of a stenosis the pressure drops distal to the stenosis (compare to a kinked garden hose – the pressure after the kink isn't as high as before the kink).</a:t>
            </a:r>
          </a:p>
          <a:p>
            <a:r>
              <a:rPr lang="en-GB"/>
              <a:t>The FFR is &lt; 1; in this case 0.70 (Pd=70/Pa=100)  </a:t>
            </a:r>
          </a:p>
          <a:p>
            <a:pPr eaLnBrk="1" hangingPunct="1"/>
            <a:endParaRPr 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lvl1pPr eaLnBrk="0" hangingPunct="0">
              <a:defRPr>
                <a:solidFill>
                  <a:schemeClr val="tx1"/>
                </a:solidFill>
                <a:latin typeface="Arial" charset="0"/>
                <a:ea typeface="新細明體" charset="0"/>
                <a:cs typeface="新細明體" charset="0"/>
              </a:defRPr>
            </a:lvl1pPr>
            <a:lvl2pPr marL="742950" indent="-285750" eaLnBrk="0" hangingPunct="0">
              <a:defRPr>
                <a:solidFill>
                  <a:schemeClr val="tx1"/>
                </a:solidFill>
                <a:latin typeface="Arial" charset="0"/>
                <a:ea typeface="新細明體" charset="0"/>
                <a:cs typeface="新細明體" charset="0"/>
              </a:defRPr>
            </a:lvl2pPr>
            <a:lvl3pPr marL="1143000" indent="-228600" eaLnBrk="0" hangingPunct="0">
              <a:defRPr>
                <a:solidFill>
                  <a:schemeClr val="tx1"/>
                </a:solidFill>
                <a:latin typeface="Arial" charset="0"/>
                <a:ea typeface="新細明體" charset="0"/>
                <a:cs typeface="新細明體" charset="0"/>
              </a:defRPr>
            </a:lvl3pPr>
            <a:lvl4pPr marL="1600200" indent="-228600" eaLnBrk="0" hangingPunct="0">
              <a:defRPr>
                <a:solidFill>
                  <a:schemeClr val="tx1"/>
                </a:solidFill>
                <a:latin typeface="Arial" charset="0"/>
                <a:ea typeface="新細明體" charset="0"/>
                <a:cs typeface="新細明體" charset="0"/>
              </a:defRPr>
            </a:lvl4pPr>
            <a:lvl5pPr marL="2057400" indent="-228600" eaLnBrk="0" hangingPunct="0">
              <a:defRPr>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a:solidFill>
                  <a:schemeClr val="tx1"/>
                </a:solidFill>
                <a:latin typeface="Arial" charset="0"/>
                <a:ea typeface="新細明體" charset="0"/>
                <a:cs typeface="新細明體"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7FDFBCA-0014-CD49-8C70-BF6C3843BBF2}" type="slidenum">
              <a:rPr kumimoji="0" lang="en-US" sz="1200" b="0" i="0" u="none" strike="noStrike" kern="1200" cap="none" spc="0" normalizeH="0" baseline="0" noProof="0">
                <a:ln>
                  <a:noFill/>
                </a:ln>
                <a:solidFill>
                  <a:prstClr val="black"/>
                </a:solidFill>
                <a:effectLst/>
                <a:uLnTx/>
                <a:uFillTx/>
                <a:latin typeface="Arial" charset="0"/>
                <a:ea typeface="新細明體"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新細明體"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325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Calibri" charset="0"/>
            </a:endParaRPr>
          </a:p>
        </p:txBody>
      </p:sp>
    </p:spTree>
    <p:extLst>
      <p:ext uri="{BB962C8B-B14F-4D97-AF65-F5344CB8AC3E}">
        <p14:creationId xmlns:p14="http://schemas.microsoft.com/office/powerpoint/2010/main" val="2294740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F9B22E-1E2C-4C83-B43D-FAE5BDCAA543}"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82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Generalized marker of risk for kidney dysfunction. Should be part of CKD definition. Can have normal </a:t>
            </a:r>
            <a:r>
              <a:rPr lang="en-US" sz="1200" dirty="0" err="1"/>
              <a:t>eGFR</a:t>
            </a:r>
            <a:r>
              <a:rPr lang="en-US" sz="1200" baseline="0" dirty="0"/>
              <a:t> with this – detects very early possibility of CKD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Albuminuria may reflect primary kidney disease or kidney involvement in systemic disease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45A939-2EDF-4A46-A500-847E3A209E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7858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9BC0EA27-9C3D-5D9B-307B-AB1AD55FB685}"/>
              </a:ext>
            </a:extLst>
          </p:cNvPr>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p:spPr>
      </p:sp>
      <p:sp>
        <p:nvSpPr>
          <p:cNvPr id="45059" name="Text Box 2">
            <a:extLst>
              <a:ext uri="{FF2B5EF4-FFF2-40B4-BE49-F238E27FC236}">
                <a16:creationId xmlns:a16="http://schemas.microsoft.com/office/drawing/2014/main" id="{6AC1B325-C80B-E384-6834-7427163FD52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035EBE00-02B7-4F1B-832D-8733ED9663A9}" type="slidenum">
              <a:rPr lang="en-AU" sz="1000" i="1">
                <a:solidFill>
                  <a:schemeClr val="hlink"/>
                </a:solidFill>
              </a:rPr>
              <a:pPr algn="r"/>
              <a:t>66</a:t>
            </a:fld>
            <a:endParaRPr lang="en-AU" sz="1000" i="1">
              <a:solidFill>
                <a:schemeClr val="hlink"/>
              </a:solidFill>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endParaRPr lang="en-US">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67</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68</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l-G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Click to edit Master subtitle style</a:t>
            </a:r>
            <a:endParaRPr lang="en-US"/>
          </a:p>
        </p:txBody>
      </p:sp>
      <p:sp>
        <p:nvSpPr>
          <p:cNvPr id="4" name="Date Placeholder 3"/>
          <p:cNvSpPr>
            <a:spLocks noGrp="1"/>
          </p:cNvSpPr>
          <p:nvPr>
            <p:ph type="dt" sz="half" idx="10"/>
          </p:nvPr>
        </p:nvSpPr>
        <p:spPr/>
        <p:txBody>
          <a:bodyPr/>
          <a:lstStyle/>
          <a:p>
            <a:fld id="{5B86B87A-A4DA-4A48-BFC9-60E03EA1D7DD}" type="datetimeFigureOut">
              <a:rPr lang="en-US" smtClean="0"/>
              <a:pPr/>
              <a:t>3/15/26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56103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5B86B87A-A4DA-4A48-BFC9-60E03EA1D7DD}" type="datetimeFigureOut">
              <a:rPr lang="en-US" smtClean="0"/>
              <a:pPr/>
              <a:t>3/15/26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300323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5B86B87A-A4DA-4A48-BFC9-60E03EA1D7DD}" type="datetimeFigureOut">
              <a:rPr lang="en-US" smtClean="0"/>
              <a:pPr/>
              <a:t>3/15/26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1657465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l-GR"/>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l-G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l-G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335A1E3F-45A1-4A44-9E7B-DB2B9E1F52A7}" type="slidenum">
              <a:rPr lang="el-GR"/>
              <a:pPr/>
              <a:t>‹#›</a:t>
            </a:fld>
            <a:endParaRPr lang="el-GR"/>
          </a:p>
        </p:txBody>
      </p:sp>
    </p:spTree>
    <p:extLst>
      <p:ext uri="{BB962C8B-B14F-4D97-AF65-F5344CB8AC3E}">
        <p14:creationId xmlns:p14="http://schemas.microsoft.com/office/powerpoint/2010/main" val="1028329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E6A7A247-0727-4066-A80E-64C955E7A0C6}" type="datetimeFigureOut">
              <a:rPr lang="el-GR" smtClean="0"/>
              <a:pPr/>
              <a:t>15/3/26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4107280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6A7A247-0727-4066-A80E-64C955E7A0C6}" type="datetimeFigureOut">
              <a:rPr lang="el-GR" smtClean="0"/>
              <a:pPr/>
              <a:t>15/3/26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3203402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A7A247-0727-4066-A80E-64C955E7A0C6}" type="datetimeFigureOut">
              <a:rPr lang="el-GR" smtClean="0"/>
              <a:pPr/>
              <a:t>15/3/26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3995431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E6A7A247-0727-4066-A80E-64C955E7A0C6}" type="datetimeFigureOut">
              <a:rPr lang="el-GR" smtClean="0"/>
              <a:pPr/>
              <a:t>15/3/26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315800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E6A7A247-0727-4066-A80E-64C955E7A0C6}" type="datetimeFigureOut">
              <a:rPr lang="el-GR" smtClean="0"/>
              <a:pPr/>
              <a:t>15/3/26</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2637690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E6A7A247-0727-4066-A80E-64C955E7A0C6}" type="datetimeFigureOut">
              <a:rPr lang="el-GR" smtClean="0"/>
              <a:pPr/>
              <a:t>15/3/26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3117212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A7A247-0727-4066-A80E-64C955E7A0C6}" type="datetimeFigureOut">
              <a:rPr lang="el-GR" smtClean="0"/>
              <a:pPr/>
              <a:t>15/3/26</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2702424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Content Placeholder 2"/>
          <p:cNvSpPr>
            <a:spLocks noGrp="1"/>
          </p:cNvSpPr>
          <p:nvPr>
            <p:ph idx="1"/>
          </p:nvPr>
        </p:nvSpPr>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5B86B87A-A4DA-4A48-BFC9-60E03EA1D7DD}" type="datetimeFigureOut">
              <a:rPr lang="en-US" smtClean="0"/>
              <a:pPr/>
              <a:t>3/15/26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1136350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A7A247-0727-4066-A80E-64C955E7A0C6}" type="datetimeFigureOut">
              <a:rPr lang="el-GR" smtClean="0"/>
              <a:pPr/>
              <a:t>15/3/26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948066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A7A247-0727-4066-A80E-64C955E7A0C6}" type="datetimeFigureOut">
              <a:rPr lang="el-GR" smtClean="0"/>
              <a:pPr/>
              <a:t>15/3/26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2932534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6A7A247-0727-4066-A80E-64C955E7A0C6}" type="datetimeFigureOut">
              <a:rPr lang="el-GR" smtClean="0"/>
              <a:pPr/>
              <a:t>15/3/26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360643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6A7A247-0727-4066-A80E-64C955E7A0C6}" type="datetimeFigureOut">
              <a:rPr lang="el-GR" smtClean="0"/>
              <a:pPr/>
              <a:t>15/3/26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452882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20FC8085-E514-AA41-8BC2-999619AE2524}" type="datetime1">
              <a:rPr lang="en-US" smtClean="0"/>
              <a:t>3/15/26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72706-807E-8F43-82F3-7BCF8934F972}" type="slidenum">
              <a:rPr lang="en-US" smtClean="0"/>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3490359353"/>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5AA8544-DCFD-2141-9BB2-77E077D4D93B}" type="datetime1">
              <a:rPr lang="en-US" smtClean="0"/>
              <a:t>3/15/26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609252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19A866D-6BE8-0740-99AD-1619CB8829A6}" type="datetime1">
              <a:rPr lang="en-US" smtClean="0"/>
              <a:t>3/15/26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3875300170"/>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2A4419F-B43D-0643-9CF5-D55FBF174180}" type="datetime1">
              <a:rPr lang="en-US" smtClean="0"/>
              <a:t>3/15/26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3416805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01AD539-19FA-B94F-928E-6FE317D4F230}" type="datetime1">
              <a:rPr lang="en-US" smtClean="0"/>
              <a:t>3/15/26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3385444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7DE2534-330F-2640-A205-C577BB8EAB39}" type="datetime1">
              <a:rPr lang="en-US" smtClean="0"/>
              <a:t>3/15/26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427985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l-GR"/>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Click to edit Master text styles</a:t>
            </a:r>
          </a:p>
        </p:txBody>
      </p:sp>
      <p:sp>
        <p:nvSpPr>
          <p:cNvPr id="4" name="Date Placeholder 3"/>
          <p:cNvSpPr>
            <a:spLocks noGrp="1"/>
          </p:cNvSpPr>
          <p:nvPr>
            <p:ph type="dt" sz="half" idx="10"/>
          </p:nvPr>
        </p:nvSpPr>
        <p:spPr/>
        <p:txBody>
          <a:bodyPr/>
          <a:lstStyle/>
          <a:p>
            <a:fld id="{5B86B87A-A4DA-4A48-BFC9-60E03EA1D7DD}" type="datetimeFigureOut">
              <a:rPr lang="en-US" smtClean="0"/>
              <a:pPr/>
              <a:t>3/15/26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2567240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3DB505-C5A0-FC40-BCC8-81843F7D113C}" type="datetime1">
              <a:rPr lang="en-US" smtClean="0"/>
              <a:t>3/15/26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486186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08A526A-F968-E54E-BD1B-5008D94693B6}" type="datetime1">
              <a:rPr lang="en-US" smtClean="0"/>
              <a:t>3/15/26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72706-807E-8F43-82F3-7BCF8934F972}" type="slidenum">
              <a:rPr lang="en-US" smtClean="0"/>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1439983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Drag picture to placeholder or click icon to add</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2DAFA099-CDC5-C54A-9914-BF8193B80086}" type="datetime1">
              <a:rPr lang="en-US" smtClean="0"/>
              <a:t>3/15/26</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179210804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C05A77E-3797-A141-9A8E-664AFF98807D}" type="datetime1">
              <a:rPr lang="en-US" smtClean="0"/>
              <a:t>3/15/26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3376530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E1DF755-DD93-0849-8F93-0FDDEDFAE152}" type="datetime1">
              <a:rPr lang="en-US" smtClean="0"/>
              <a:t>3/15/26</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3098392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Emphasi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2"/>
          <p:cNvSpPr>
            <a:spLocks noGrp="1"/>
          </p:cNvSpPr>
          <p:nvPr>
            <p:ph type="dt" sz="half" idx="10"/>
          </p:nvPr>
        </p:nvSpPr>
        <p:spPr/>
        <p:txBody>
          <a:bodyPr/>
          <a:lstStyle>
            <a:lvl1pPr>
              <a:defRPr>
                <a:solidFill>
                  <a:schemeClr val="tx1">
                    <a:lumMod val="85000"/>
                    <a:lumOff val="15000"/>
                  </a:schemeClr>
                </a:solidFill>
              </a:defRPr>
            </a:lvl1pPr>
          </a:lstStyle>
          <a:p>
            <a:pPr>
              <a:defRPr/>
            </a:pPr>
            <a:fld id="{E85CD98B-3FE8-7647-BEF3-EEE5A30C3715}" type="datetimeFigureOut">
              <a:rPr lang="en-US"/>
              <a:pPr>
                <a:defRPr/>
              </a:pPr>
              <a:t>3/15/26</a:t>
            </a:fld>
            <a:endParaRPr lang="en-US" dirty="0"/>
          </a:p>
        </p:txBody>
      </p:sp>
      <p:sp>
        <p:nvSpPr>
          <p:cNvPr id="5" name="Footer Placeholder 3"/>
          <p:cNvSpPr>
            <a:spLocks noGrp="1"/>
          </p:cNvSpPr>
          <p:nvPr>
            <p:ph type="ftr" sz="quarter" idx="11"/>
          </p:nvPr>
        </p:nvSpPr>
        <p:spPr/>
        <p:txBody>
          <a:bodyPr/>
          <a:lstStyle>
            <a:lvl1pPr>
              <a:defRPr>
                <a:solidFill>
                  <a:schemeClr val="tx1">
                    <a:lumMod val="85000"/>
                    <a:lumOff val="15000"/>
                  </a:schemeClr>
                </a:solidFill>
              </a:defRPr>
            </a:lvl1pPr>
          </a:lstStyle>
          <a:p>
            <a:pPr>
              <a:defRPr/>
            </a:pPr>
            <a:endParaRPr lang="en-US"/>
          </a:p>
        </p:txBody>
      </p:sp>
      <p:sp>
        <p:nvSpPr>
          <p:cNvPr id="7"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pPr>
              <a:defRPr/>
            </a:pPr>
            <a:fld id="{397638C5-5273-C74C-B70F-3CFE4E4BBB7D}" type="slidenum">
              <a:rPr lang="en-US"/>
              <a:pPr>
                <a:defRPr/>
              </a:pPr>
              <a:t>‹#›</a:t>
            </a:fld>
            <a:endParaRPr lang="en-US" dirty="0"/>
          </a:p>
        </p:txBody>
      </p:sp>
    </p:spTree>
    <p:extLst>
      <p:ext uri="{BB962C8B-B14F-4D97-AF65-F5344CB8AC3E}">
        <p14:creationId xmlns:p14="http://schemas.microsoft.com/office/powerpoint/2010/main" val="14430616"/>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152400" y="6477000"/>
            <a:ext cx="1135247" cy="246221"/>
          </a:xfrm>
          <a:prstGeom prst="rect">
            <a:avLst/>
          </a:prstGeom>
          <a:noFill/>
        </p:spPr>
        <p:txBody>
          <a:bodyPr wrap="none" rtlCol="0">
            <a:spAutoFit/>
          </a:bodyPr>
          <a:lstStyle/>
          <a:p>
            <a:r>
              <a:rPr lang="en-US" sz="1000" dirty="0"/>
              <a:t>Copyrights apply</a:t>
            </a:r>
          </a:p>
        </p:txBody>
      </p:sp>
    </p:spTree>
    <p:extLst>
      <p:ext uri="{BB962C8B-B14F-4D97-AF65-F5344CB8AC3E}">
        <p14:creationId xmlns:p14="http://schemas.microsoft.com/office/powerpoint/2010/main" val="1162296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Date Placeholder 4"/>
          <p:cNvSpPr>
            <a:spLocks noGrp="1"/>
          </p:cNvSpPr>
          <p:nvPr>
            <p:ph type="dt" sz="half" idx="10"/>
          </p:nvPr>
        </p:nvSpPr>
        <p:spPr/>
        <p:txBody>
          <a:bodyPr/>
          <a:lstStyle/>
          <a:p>
            <a:fld id="{5B86B87A-A4DA-4A48-BFC9-60E03EA1D7DD}" type="datetimeFigureOut">
              <a:rPr lang="en-US" smtClean="0"/>
              <a:pPr/>
              <a:t>3/15/26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16565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7" name="Date Placeholder 6"/>
          <p:cNvSpPr>
            <a:spLocks noGrp="1"/>
          </p:cNvSpPr>
          <p:nvPr>
            <p:ph type="dt" sz="half" idx="10"/>
          </p:nvPr>
        </p:nvSpPr>
        <p:spPr/>
        <p:txBody>
          <a:bodyPr/>
          <a:lstStyle/>
          <a:p>
            <a:fld id="{5B86B87A-A4DA-4A48-BFC9-60E03EA1D7DD}" type="datetimeFigureOut">
              <a:rPr lang="en-US" smtClean="0"/>
              <a:pPr/>
              <a:t>3/15/26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2058246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Date Placeholder 2"/>
          <p:cNvSpPr>
            <a:spLocks noGrp="1"/>
          </p:cNvSpPr>
          <p:nvPr>
            <p:ph type="dt" sz="half" idx="10"/>
          </p:nvPr>
        </p:nvSpPr>
        <p:spPr/>
        <p:txBody>
          <a:bodyPr/>
          <a:lstStyle/>
          <a:p>
            <a:fld id="{5B86B87A-A4DA-4A48-BFC9-60E03EA1D7DD}" type="datetimeFigureOut">
              <a:rPr lang="en-US" smtClean="0"/>
              <a:pPr/>
              <a:t>3/15/26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4253627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6B87A-A4DA-4A48-BFC9-60E03EA1D7DD}" type="datetimeFigureOut">
              <a:rPr lang="en-US" smtClean="0"/>
              <a:pPr/>
              <a:t>3/15/26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1395785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Click to edit Master text styles</a:t>
            </a:r>
          </a:p>
        </p:txBody>
      </p:sp>
      <p:sp>
        <p:nvSpPr>
          <p:cNvPr id="5" name="Date Placeholder 4"/>
          <p:cNvSpPr>
            <a:spLocks noGrp="1"/>
          </p:cNvSpPr>
          <p:nvPr>
            <p:ph type="dt" sz="half" idx="10"/>
          </p:nvPr>
        </p:nvSpPr>
        <p:spPr/>
        <p:txBody>
          <a:bodyPr/>
          <a:lstStyle/>
          <a:p>
            <a:fld id="{5B86B87A-A4DA-4A48-BFC9-60E03EA1D7DD}" type="datetimeFigureOut">
              <a:rPr lang="en-US" smtClean="0"/>
              <a:pPr/>
              <a:t>3/15/26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1361444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Click to edit Master text styles</a:t>
            </a:r>
          </a:p>
        </p:txBody>
      </p:sp>
      <p:sp>
        <p:nvSpPr>
          <p:cNvPr id="5" name="Date Placeholder 4"/>
          <p:cNvSpPr>
            <a:spLocks noGrp="1"/>
          </p:cNvSpPr>
          <p:nvPr>
            <p:ph type="dt" sz="half" idx="10"/>
          </p:nvPr>
        </p:nvSpPr>
        <p:spPr/>
        <p:txBody>
          <a:bodyPr/>
          <a:lstStyle/>
          <a:p>
            <a:fld id="{5B86B87A-A4DA-4A48-BFC9-60E03EA1D7DD}" type="datetimeFigureOut">
              <a:rPr lang="en-US" smtClean="0"/>
              <a:pPr/>
              <a:t>3/15/26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3153318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6B87A-A4DA-4A48-BFC9-60E03EA1D7DD}" type="datetimeFigureOut">
              <a:rPr lang="en-US" smtClean="0"/>
              <a:pPr/>
              <a:t>3/15/26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6BE16-73FC-0541-A4AE-22FF7EB206AB}" type="slidenum">
              <a:rPr lang="en-US" smtClean="0"/>
              <a:pPr/>
              <a:t>‹#›</a:t>
            </a:fld>
            <a:endParaRPr lang="en-US"/>
          </a:p>
        </p:txBody>
      </p:sp>
    </p:spTree>
    <p:extLst>
      <p:ext uri="{BB962C8B-B14F-4D97-AF65-F5344CB8AC3E}">
        <p14:creationId xmlns:p14="http://schemas.microsoft.com/office/powerpoint/2010/main" val="79304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A7A247-0727-4066-A80E-64C955E7A0C6}" type="datetimeFigureOut">
              <a:rPr lang="el-GR" smtClean="0"/>
              <a:pPr/>
              <a:t>15/3/26</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2BEF5-659A-45DB-96FB-453A3141AE85}" type="slidenum">
              <a:rPr lang="el-GR" smtClean="0"/>
              <a:pPr/>
              <a:t>‹#›</a:t>
            </a:fld>
            <a:endParaRPr lang="el-GR"/>
          </a:p>
        </p:txBody>
      </p:sp>
    </p:spTree>
    <p:extLst>
      <p:ext uri="{BB962C8B-B14F-4D97-AF65-F5344CB8AC3E}">
        <p14:creationId xmlns:p14="http://schemas.microsoft.com/office/powerpoint/2010/main" val="24925552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6DDDA2C8-2989-E247-9D11-0FF3EBDE5200}" type="datetime1">
              <a:rPr lang="en-US" smtClean="0"/>
              <a:t>3/15/26</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1372706-807E-8F43-82F3-7BCF8934F972}" type="slidenum">
              <a:rPr lang="en-US" smtClean="0"/>
              <a:t>‹#›</a:t>
            </a:fld>
            <a:endParaRPr lang="en-US"/>
          </a:p>
        </p:txBody>
      </p:sp>
    </p:spTree>
    <p:extLst>
      <p:ext uri="{BB962C8B-B14F-4D97-AF65-F5344CB8AC3E}">
        <p14:creationId xmlns:p14="http://schemas.microsoft.com/office/powerpoint/2010/main" val="282089981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1.bin"/><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270.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2" Type="http://schemas.openxmlformats.org/officeDocument/2006/relationships/hyperlink" Target="http://www.ncbi.nlm.nih.gov/pubmed/?term=Van+Bortel+L,+et+al.+J+Hypertens+2012;+30:445%E2%80%93448"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1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90.png"/></Relationships>
</file>

<file path=ppt/slides/_rels/slide91.xml.rels><?xml version="1.0" encoding="UTF-8" standalone="yes"?>
<Relationships xmlns="http://schemas.openxmlformats.org/package/2006/relationships"><Relationship Id="rId3" Type="http://schemas.openxmlformats.org/officeDocument/2006/relationships/image" Target="../media/image1180.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hyperlink" Target="http://www.nejm.org/doi/full/10.1056/NEJM200105243442108" TargetMode="External"/><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9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98089" y="5349895"/>
            <a:ext cx="3947822" cy="1508105"/>
          </a:xfrm>
          <a:prstGeom prst="rect">
            <a:avLst/>
          </a:prstGeom>
          <a:noFill/>
        </p:spPr>
        <p:txBody>
          <a:bodyPr wrap="square" rtlCol="0">
            <a:spAutoFit/>
          </a:bodyPr>
          <a:lstStyle/>
          <a:p>
            <a:pPr algn="ctr"/>
            <a:r>
              <a:rPr lang="el-GR" sz="2000" b="1" dirty="0"/>
              <a:t>Χρήστος Γεωργακόπουλος</a:t>
            </a:r>
          </a:p>
          <a:p>
            <a:pPr algn="ctr"/>
            <a:r>
              <a:rPr lang="el-GR" b="1" dirty="0">
                <a:solidFill>
                  <a:schemeClr val="tx2"/>
                </a:solidFill>
              </a:rPr>
              <a:t>Καρδιολόγος</a:t>
            </a:r>
          </a:p>
          <a:p>
            <a:pPr algn="ctr"/>
            <a:r>
              <a:rPr lang="el-GR" b="1" dirty="0">
                <a:solidFill>
                  <a:schemeClr val="tx2"/>
                </a:solidFill>
              </a:rPr>
              <a:t>Επιμελητής</a:t>
            </a:r>
            <a:r>
              <a:rPr lang="en-US" b="1" dirty="0">
                <a:solidFill>
                  <a:schemeClr val="tx2"/>
                </a:solidFill>
              </a:rPr>
              <a:t> B’</a:t>
            </a:r>
            <a:endParaRPr lang="el-GR" b="1" dirty="0">
              <a:solidFill>
                <a:schemeClr val="tx2"/>
              </a:solidFill>
            </a:endParaRPr>
          </a:p>
          <a:p>
            <a:pPr algn="ctr"/>
            <a:r>
              <a:rPr lang="el-GR" b="1" dirty="0" err="1">
                <a:solidFill>
                  <a:schemeClr val="tx2"/>
                </a:solidFill>
              </a:rPr>
              <a:t>Τμ</a:t>
            </a:r>
            <a:r>
              <a:rPr lang="en-US" b="1" dirty="0" err="1">
                <a:solidFill>
                  <a:schemeClr val="tx2"/>
                </a:solidFill>
              </a:rPr>
              <a:t>ή</a:t>
            </a:r>
            <a:r>
              <a:rPr lang="el-GR" b="1" dirty="0">
                <a:solidFill>
                  <a:schemeClr val="tx2"/>
                </a:solidFill>
              </a:rPr>
              <a:t>μα Επειγόντων Περιστατικών</a:t>
            </a:r>
          </a:p>
          <a:p>
            <a:pPr algn="ctr"/>
            <a:r>
              <a:rPr lang="el-GR" b="1" dirty="0">
                <a:solidFill>
                  <a:schemeClr val="tx2"/>
                </a:solidFill>
              </a:rPr>
              <a:t>ΓΝΝΘΑ «Η ΣΩΤΗΡΙΑ»</a:t>
            </a:r>
            <a:endParaRPr lang="en-US" b="1" dirty="0">
              <a:solidFill>
                <a:schemeClr val="tx2"/>
              </a:solidFill>
            </a:endParaRPr>
          </a:p>
        </p:txBody>
      </p:sp>
      <p:sp>
        <p:nvSpPr>
          <p:cNvPr id="3" name="Rectangle 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Καρδιομεταβολική</a:t>
            </a:r>
            <a:r>
              <a:rPr lang="el-GR" b="1" dirty="0"/>
              <a:t> Ιατρική»</a:t>
            </a:r>
            <a:endParaRPr lang="en-US" b="1" dirty="0">
              <a:solidFill>
                <a:schemeClr val="tx2"/>
              </a:solidFill>
            </a:endParaRPr>
          </a:p>
          <a:p>
            <a:pPr algn="ctr">
              <a:spcBef>
                <a:spcPts val="600"/>
              </a:spcBef>
            </a:pPr>
            <a:r>
              <a:rPr lang="el-GR" b="1" dirty="0"/>
              <a:t>  Αθήνα, </a:t>
            </a:r>
            <a:r>
              <a:rPr lang="en-US" b="1" dirty="0"/>
              <a:t>17</a:t>
            </a:r>
            <a:r>
              <a:rPr lang="el-GR" b="1" dirty="0"/>
              <a:t>/</a:t>
            </a:r>
            <a:r>
              <a:rPr lang="en-US" b="1" dirty="0"/>
              <a:t>3</a:t>
            </a:r>
            <a:r>
              <a:rPr lang="el-GR" b="1" dirty="0"/>
              <a:t>/202</a:t>
            </a:r>
            <a:r>
              <a:rPr lang="en-US" b="1" dirty="0"/>
              <a:t>6</a:t>
            </a:r>
            <a:endParaRPr lang="el-GR" b="1" dirty="0"/>
          </a:p>
        </p:txBody>
      </p:sp>
      <p:sp>
        <p:nvSpPr>
          <p:cNvPr id="2" name="Ορθογώνιο 1">
            <a:extLst>
              <a:ext uri="{FF2B5EF4-FFF2-40B4-BE49-F238E27FC236}">
                <a16:creationId xmlns:a16="http://schemas.microsoft.com/office/drawing/2014/main" id="{92E6F5CA-A777-5446-8A03-83A237EBE06E}"/>
              </a:ext>
            </a:extLst>
          </p:cNvPr>
          <p:cNvSpPr/>
          <p:nvPr/>
        </p:nvSpPr>
        <p:spPr>
          <a:xfrm>
            <a:off x="1006419" y="2862755"/>
            <a:ext cx="7131162" cy="1132490"/>
          </a:xfrm>
          <a:prstGeom prst="rect">
            <a:avLst/>
          </a:prstGeom>
        </p:spPr>
        <p:txBody>
          <a:bodyPr wrap="square">
            <a:spAutoFit/>
          </a:bodyPr>
          <a:lstStyle/>
          <a:p>
            <a:pPr algn="ctr">
              <a:lnSpc>
                <a:spcPct val="150000"/>
              </a:lnSpc>
            </a:pPr>
            <a:r>
              <a:rPr lang="el-GR" sz="2400" b="1" dirty="0">
                <a:solidFill>
                  <a:srgbClr val="C00000"/>
                </a:solidFill>
                <a:latin typeface="Trebuchet MS" panose="020B0703020202090204" pitchFamily="34" charset="0"/>
              </a:rPr>
              <a:t>Αρτηριακή Υπέρταση</a:t>
            </a:r>
            <a:r>
              <a:rPr lang="en-US" sz="2400" b="1" dirty="0">
                <a:solidFill>
                  <a:srgbClr val="C00000"/>
                </a:solidFill>
                <a:latin typeface="Trebuchet MS" panose="020B0703020202090204" pitchFamily="34" charset="0"/>
              </a:rPr>
              <a:t>:</a:t>
            </a:r>
            <a:r>
              <a:rPr lang="el-GR" sz="2400" b="1" dirty="0">
                <a:solidFill>
                  <a:srgbClr val="C00000"/>
                </a:solidFill>
                <a:latin typeface="Trebuchet MS" panose="020B0703020202090204" pitchFamily="34" charset="0"/>
              </a:rPr>
              <a:t> </a:t>
            </a:r>
          </a:p>
          <a:p>
            <a:pPr algn="ctr">
              <a:lnSpc>
                <a:spcPct val="150000"/>
              </a:lnSpc>
            </a:pPr>
            <a:r>
              <a:rPr lang="el-GR" sz="2400" b="1" dirty="0">
                <a:solidFill>
                  <a:srgbClr val="C00000"/>
                </a:solidFill>
                <a:latin typeface="Trebuchet MS" panose="020B0703020202090204" pitchFamily="34" charset="0"/>
              </a:rPr>
              <a:t>Βλάβες οργάνων στόχων</a:t>
            </a:r>
          </a:p>
        </p:txBody>
      </p:sp>
      <p:sp>
        <p:nvSpPr>
          <p:cNvPr id="4" name="TextBox 3">
            <a:extLst>
              <a:ext uri="{FF2B5EF4-FFF2-40B4-BE49-F238E27FC236}">
                <a16:creationId xmlns:a16="http://schemas.microsoft.com/office/drawing/2014/main" id="{EAC5BA8D-2133-21D0-63DB-D160DDC5DB1D}"/>
              </a:ext>
            </a:extLst>
          </p:cNvPr>
          <p:cNvSpPr txBox="1"/>
          <p:nvPr/>
        </p:nvSpPr>
        <p:spPr>
          <a:xfrm>
            <a:off x="1794187" y="1344514"/>
            <a:ext cx="5687840" cy="707886"/>
          </a:xfrm>
          <a:prstGeom prst="rect">
            <a:avLst/>
          </a:prstGeom>
          <a:noFill/>
        </p:spPr>
        <p:txBody>
          <a:bodyPr wrap="none" rtlCol="0">
            <a:spAutoFit/>
          </a:bodyPr>
          <a:lstStyle/>
          <a:p>
            <a:pPr algn="ctr"/>
            <a:r>
              <a:rPr lang="el-GR" sz="2000" b="1" dirty="0"/>
              <a:t>Αρτηριακή Υπέρταση και </a:t>
            </a:r>
            <a:r>
              <a:rPr lang="el-GR" sz="2000" b="1" dirty="0" err="1"/>
              <a:t>Καρδιομεταβολική</a:t>
            </a:r>
            <a:r>
              <a:rPr lang="el-GR" sz="2000" b="1" dirty="0"/>
              <a:t> Νόσος</a:t>
            </a:r>
          </a:p>
          <a:p>
            <a:pPr algn="ctr"/>
            <a:r>
              <a:rPr lang="el-GR" sz="2000" b="1" dirty="0"/>
              <a:t>Παθοφυσιολογία – Κατευθυντήριες Οδηγίες</a:t>
            </a:r>
          </a:p>
        </p:txBody>
      </p:sp>
    </p:spTree>
    <p:extLst>
      <p:ext uri="{BB962C8B-B14F-4D97-AF65-F5344CB8AC3E}">
        <p14:creationId xmlns:p14="http://schemas.microsoft.com/office/powerpoint/2010/main" val="1405901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Καρδιομεταβολική</a:t>
            </a:r>
            <a:r>
              <a:rPr lang="el-GR" b="1" dirty="0"/>
              <a:t> Ιατρική»</a:t>
            </a:r>
            <a:endParaRPr lang="en-US" b="1" dirty="0">
              <a:solidFill>
                <a:schemeClr val="tx2"/>
              </a:solidFill>
            </a:endParaRPr>
          </a:p>
          <a:p>
            <a:pPr algn="ctr">
              <a:spcBef>
                <a:spcPts val="600"/>
              </a:spcBef>
            </a:pPr>
            <a:r>
              <a:rPr lang="el-GR" b="1" dirty="0"/>
              <a:t>  Αρτηριακή υπέρταση – Βλάβες οργάνων στόχων</a:t>
            </a:r>
          </a:p>
        </p:txBody>
      </p:sp>
      <p:sp>
        <p:nvSpPr>
          <p:cNvPr id="2" name="Ορθογώνιο 1">
            <a:extLst>
              <a:ext uri="{FF2B5EF4-FFF2-40B4-BE49-F238E27FC236}">
                <a16:creationId xmlns:a16="http://schemas.microsoft.com/office/drawing/2014/main" id="{92E6F5CA-A777-5446-8A03-83A237EBE06E}"/>
              </a:ext>
            </a:extLst>
          </p:cNvPr>
          <p:cNvSpPr/>
          <p:nvPr/>
        </p:nvSpPr>
        <p:spPr>
          <a:xfrm>
            <a:off x="994912" y="2228671"/>
            <a:ext cx="7131162"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p>
          <a:p>
            <a:pPr algn="ctr"/>
            <a:endParaRPr lang="el-GR" sz="2400" b="1" dirty="0">
              <a:solidFill>
                <a:srgbClr val="C00000"/>
              </a:solidFill>
              <a:latin typeface="Trebuchet MS" panose="020B0703020202090204" pitchFamily="34" charset="0"/>
            </a:endParaRPr>
          </a:p>
          <a:p>
            <a:pPr algn="ctr"/>
            <a:r>
              <a:rPr lang="el-GR" sz="2400" b="1" dirty="0">
                <a:solidFill>
                  <a:srgbClr val="C00000"/>
                </a:solidFill>
                <a:latin typeface="Trebuchet MS" panose="020B0703020202090204" pitchFamily="34" charset="0"/>
              </a:rPr>
              <a:t>ΝΕΦΡΟΙ</a:t>
            </a:r>
          </a:p>
        </p:txBody>
      </p:sp>
    </p:spTree>
    <p:extLst>
      <p:ext uri="{BB962C8B-B14F-4D97-AF65-F5344CB8AC3E}">
        <p14:creationId xmlns:p14="http://schemas.microsoft.com/office/powerpoint/2010/main" val="21654766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6" name="Rectangle 5"/>
          <p:cNvSpPr/>
          <p:nvPr/>
        </p:nvSpPr>
        <p:spPr>
          <a:xfrm>
            <a:off x="193175" y="1620042"/>
            <a:ext cx="8772071" cy="5324534"/>
          </a:xfrm>
          <a:prstGeom prst="rect">
            <a:avLst/>
          </a:prstGeom>
        </p:spPr>
        <p:txBody>
          <a:bodyPr wrap="square">
            <a:spAutoFit/>
          </a:bodyPr>
          <a:lstStyle/>
          <a:p>
            <a:r>
              <a:rPr lang="el-GR" sz="2600" dirty="0"/>
              <a:t>Β. Σε άτομα ΧΩΡΙΣ κλινική υποψία περιφερικής αγγειοπάθειας</a:t>
            </a:r>
          </a:p>
          <a:p>
            <a:r>
              <a:rPr lang="el-GR" sz="2600" dirty="0"/>
              <a:t> –</a:t>
            </a:r>
            <a:r>
              <a:rPr lang="el-GR" sz="1000" dirty="0"/>
              <a:t> </a:t>
            </a:r>
            <a:r>
              <a:rPr lang="el-GR" sz="2400" dirty="0"/>
              <a:t>(διαλείπουσα χωλότητα) ΑΛΛΑ ΜΕ ΠΑΡΑΓΟΝΤΕΣ ΚΑ ΚΙΝΔΥΝΟΥ     </a:t>
            </a:r>
          </a:p>
          <a:p>
            <a:r>
              <a:rPr lang="el-GR" sz="2400" dirty="0"/>
              <a:t>    π.χ. Υπέρταση </a:t>
            </a:r>
          </a:p>
          <a:p>
            <a:endParaRPr lang="el-GR" sz="2400" dirty="0"/>
          </a:p>
          <a:p>
            <a:endParaRPr lang="el-GR" sz="2400" dirty="0"/>
          </a:p>
          <a:p>
            <a:r>
              <a:rPr lang="el-GR" sz="2400" dirty="0"/>
              <a:t>ΔΥΟ ομάδες αυξημένου ΚΑ κινδύνου μπορούν να ανιχνευθούν</a:t>
            </a:r>
          </a:p>
          <a:p>
            <a:endParaRPr lang="el-GR" sz="2400" dirty="0"/>
          </a:p>
          <a:p>
            <a:pPr marL="342900" indent="-342900">
              <a:buFont typeface="Arial"/>
              <a:buChar char="•"/>
            </a:pPr>
            <a:r>
              <a:rPr lang="el-GR" sz="2400" b="1" dirty="0"/>
              <a:t>Τιμή &gt;1,4 </a:t>
            </a:r>
            <a:r>
              <a:rPr lang="el-GR" sz="2400" dirty="0"/>
              <a:t>συνδέεται με αυξημενο επιπολασμό ΚΑ νοσημάτων</a:t>
            </a:r>
          </a:p>
          <a:p>
            <a:r>
              <a:rPr lang="el-GR" sz="2400" dirty="0"/>
              <a:t>(πιθανή αρτηριοασκλήρυνση)</a:t>
            </a:r>
          </a:p>
          <a:p>
            <a:endParaRPr lang="el-GR" sz="2400" dirty="0"/>
          </a:p>
          <a:p>
            <a:pPr marL="342900" indent="-342900">
              <a:buFont typeface="Arial"/>
              <a:buChar char="•"/>
            </a:pPr>
            <a:r>
              <a:rPr lang="el-GR" sz="2400" b="1" dirty="0"/>
              <a:t>Τιμή &lt;1,0 – 0,9 </a:t>
            </a:r>
            <a:r>
              <a:rPr lang="el-GR" sz="2400" dirty="0"/>
              <a:t>(πιθανή αρτηριοσκλήρυνση ή και περιφερική αγγειοπάθεια)</a:t>
            </a:r>
            <a:endParaRPr lang="en-US" sz="2400" dirty="0"/>
          </a:p>
          <a:p>
            <a:r>
              <a:rPr lang="el-GR" sz="2400" dirty="0"/>
              <a:t>											</a:t>
            </a:r>
            <a:r>
              <a:rPr lang="en-US" sz="2400" b="1" dirty="0"/>
              <a:t>ESH PAD  guidelines</a:t>
            </a:r>
            <a:endParaRPr lang="el-GR" sz="2400" dirty="0"/>
          </a:p>
          <a:p>
            <a:endParaRPr lang="el-GR" sz="2400" dirty="0"/>
          </a:p>
        </p:txBody>
      </p:sp>
    </p:spTree>
    <p:extLst>
      <p:ext uri="{BB962C8B-B14F-4D97-AF65-F5344CB8AC3E}">
        <p14:creationId xmlns:p14="http://schemas.microsoft.com/office/powerpoint/2010/main" val="2274173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pic>
        <p:nvPicPr>
          <p:cNvPr id="2" name="Picture 1"/>
          <p:cNvPicPr>
            <a:picLocks noChangeAspect="1"/>
          </p:cNvPicPr>
          <p:nvPr/>
        </p:nvPicPr>
        <p:blipFill>
          <a:blip r:embed="rId2"/>
          <a:stretch>
            <a:fillRect/>
          </a:stretch>
        </p:blipFill>
        <p:spPr>
          <a:xfrm>
            <a:off x="0" y="1130300"/>
            <a:ext cx="9144000" cy="4590361"/>
          </a:xfrm>
          <a:prstGeom prst="rect">
            <a:avLst/>
          </a:prstGeom>
        </p:spPr>
      </p:pic>
      <p:sp>
        <p:nvSpPr>
          <p:cNvPr id="3" name="TextBox 2"/>
          <p:cNvSpPr txBox="1"/>
          <p:nvPr/>
        </p:nvSpPr>
        <p:spPr>
          <a:xfrm>
            <a:off x="6066726" y="6178531"/>
            <a:ext cx="2998257" cy="369332"/>
          </a:xfrm>
          <a:prstGeom prst="rect">
            <a:avLst/>
          </a:prstGeom>
          <a:noFill/>
        </p:spPr>
        <p:txBody>
          <a:bodyPr wrap="none" rtlCol="0">
            <a:spAutoFit/>
          </a:bodyPr>
          <a:lstStyle/>
          <a:p>
            <a:r>
              <a:rPr lang="en-US" b="1" dirty="0"/>
              <a:t>ESH/ESC HTN guidelines 2018</a:t>
            </a:r>
          </a:p>
        </p:txBody>
      </p:sp>
      <p:sp>
        <p:nvSpPr>
          <p:cNvPr id="6" name="Ορθογώνιο 5">
            <a:extLst>
              <a:ext uri="{FF2B5EF4-FFF2-40B4-BE49-F238E27FC236}">
                <a16:creationId xmlns:a16="http://schemas.microsoft.com/office/drawing/2014/main" id="{69D6CD15-0FFB-DF46-8710-5FA4AF5473F2}"/>
              </a:ext>
            </a:extLst>
          </p:cNvPr>
          <p:cNvSpPr/>
          <p:nvPr/>
        </p:nvSpPr>
        <p:spPr>
          <a:xfrm>
            <a:off x="551145" y="3532340"/>
            <a:ext cx="8513838" cy="30062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423792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5" name="Rectangle 4"/>
          <p:cNvSpPr/>
          <p:nvPr/>
        </p:nvSpPr>
        <p:spPr>
          <a:xfrm>
            <a:off x="174457" y="1820827"/>
            <a:ext cx="8772071" cy="2708434"/>
          </a:xfrm>
          <a:prstGeom prst="rect">
            <a:avLst/>
          </a:prstGeom>
        </p:spPr>
        <p:txBody>
          <a:bodyPr wrap="square">
            <a:spAutoFit/>
          </a:bodyPr>
          <a:lstStyle/>
          <a:p>
            <a:pPr marL="441325" indent="-441325">
              <a:spcAft>
                <a:spcPts val="600"/>
              </a:spcAft>
              <a:buFont typeface="Wingdings" pitchFamily="2" charset="2"/>
              <a:buChar char="Ø"/>
            </a:pPr>
            <a:r>
              <a:rPr lang="el-GR" sz="2000" b="1" dirty="0"/>
              <a:t>Το </a:t>
            </a:r>
            <a:r>
              <a:rPr lang="en-US" sz="2000" b="1" dirty="0"/>
              <a:t>ABI </a:t>
            </a:r>
            <a:r>
              <a:rPr lang="el-GR" sz="2000" b="1" dirty="0"/>
              <a:t>είναι δείκτης περιφερικής αρτηριοπάθειας (αθηρωμάτωσης και αρτηριοσκλήρυνσης)</a:t>
            </a:r>
          </a:p>
          <a:p>
            <a:pPr marL="457200" indent="-457200">
              <a:spcAft>
                <a:spcPts val="600"/>
              </a:spcAft>
              <a:buFont typeface="Wingdings" pitchFamily="2" charset="2"/>
              <a:buChar char="Ø"/>
            </a:pPr>
            <a:r>
              <a:rPr lang="el-GR" sz="2000" b="1" dirty="0"/>
              <a:t>Θα με βοηθήσει να  επανασταδιοποιήσω τον καρδιαγγειακό κίνδυνο ακόμα των ασθενών μου ακόμα και εαν δεν έχουν κλινικά συμπτώματα περιφερικής αρτηριοπάθειας</a:t>
            </a:r>
          </a:p>
          <a:p>
            <a:pPr marL="457200" indent="-457200">
              <a:spcAft>
                <a:spcPts val="600"/>
              </a:spcAft>
              <a:buFont typeface="Wingdings" pitchFamily="2" charset="2"/>
              <a:buChar char="Ø"/>
            </a:pPr>
            <a:r>
              <a:rPr lang="el-GR" sz="2000" b="1" dirty="0"/>
              <a:t>Σε αυτή την περίπτωση ο ασθενής μου θα επωφεληθεί από την επιλογή πιο κατάλληλης (αντι-υπερτασικης, αντι-αιμοπεταλιακής &amp; </a:t>
            </a:r>
            <a:r>
              <a:rPr lang="el-GR" sz="2000" b="1" dirty="0" err="1"/>
              <a:t>υπολιπιδαιμικής</a:t>
            </a:r>
            <a:r>
              <a:rPr lang="el-GR" sz="2000" b="1" dirty="0"/>
              <a:t> αγωγής</a:t>
            </a:r>
          </a:p>
        </p:txBody>
      </p:sp>
    </p:spTree>
    <p:extLst>
      <p:ext uri="{BB962C8B-B14F-4D97-AF65-F5344CB8AC3E}">
        <p14:creationId xmlns:p14="http://schemas.microsoft.com/office/powerpoint/2010/main" val="3046738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BB079A1A-B880-5940-8AA3-7ECD45670875}"/>
              </a:ext>
            </a:extLst>
          </p:cNvPr>
          <p:cNvSpPr/>
          <p:nvPr/>
        </p:nvSpPr>
        <p:spPr>
          <a:xfrm>
            <a:off x="366695" y="1830788"/>
            <a:ext cx="8446169"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r>
              <a:rPr lang="en-US" sz="2400" b="1" dirty="0">
                <a:latin typeface="Trebuchet MS" panose="020B0703020202090204" pitchFamily="34" charset="0"/>
              </a:rPr>
              <a:t>:</a:t>
            </a:r>
            <a:endParaRPr lang="el-GR" sz="2400" b="1" dirty="0">
              <a:latin typeface="Trebuchet MS" panose="020B0703020202090204" pitchFamily="34" charset="0"/>
            </a:endParaRPr>
          </a:p>
          <a:p>
            <a:pPr algn="ctr"/>
            <a:endParaRPr lang="el-GR" sz="2400" b="1" dirty="0">
              <a:solidFill>
                <a:srgbClr val="C00000"/>
              </a:solidFill>
              <a:latin typeface="Trebuchet MS" panose="020B0703020202090204" pitchFamily="34" charset="0"/>
            </a:endParaRPr>
          </a:p>
          <a:p>
            <a:pPr algn="ctr"/>
            <a:r>
              <a:rPr lang="en-US" sz="2400" b="1" dirty="0">
                <a:solidFill>
                  <a:srgbClr val="C00000"/>
                </a:solidFill>
                <a:latin typeface="Trebuchet MS" panose="020B0703020202090204" pitchFamily="34" charset="0"/>
              </a:rPr>
              <a:t>Coronary Artery Calcium score</a:t>
            </a:r>
            <a:endParaRPr lang="el-GR" sz="2400" b="1" dirty="0">
              <a:solidFill>
                <a:srgbClr val="C00000"/>
              </a:solidFill>
              <a:latin typeface="Trebuchet MS" panose="020B0703020202090204" pitchFamily="34" charset="0"/>
            </a:endParaRPr>
          </a:p>
        </p:txBody>
      </p:sp>
      <p:sp>
        <p:nvSpPr>
          <p:cNvPr id="9" name="Rectangle 2">
            <a:extLst>
              <a:ext uri="{FF2B5EF4-FFF2-40B4-BE49-F238E27FC236}">
                <a16:creationId xmlns:a16="http://schemas.microsoft.com/office/drawing/2014/main" id="{B8451B86-7507-0C4B-9F2A-6B03714B775A}"/>
              </a:ext>
            </a:extLst>
          </p:cNvPr>
          <p:cNvSpPr/>
          <p:nvPr/>
        </p:nvSpPr>
        <p:spPr>
          <a:xfrm>
            <a:off x="212440" y="30302"/>
            <a:ext cx="8717248"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Καρδιομεταβολική</a:t>
            </a:r>
            <a:r>
              <a:rPr lang="el-GR" b="1" dirty="0"/>
              <a:t> Ιατρική»</a:t>
            </a:r>
            <a:endParaRPr lang="en-US" b="1" dirty="0">
              <a:solidFill>
                <a:schemeClr val="tx2"/>
              </a:solidFill>
            </a:endParaRPr>
          </a:p>
          <a:p>
            <a:pPr algn="ctr">
              <a:spcBef>
                <a:spcPts val="600"/>
              </a:spcBef>
            </a:pPr>
            <a:r>
              <a:rPr lang="el-GR" b="1" dirty="0"/>
              <a:t>  Αρτηριακή Υπέρταση – Βλάβες οργάνων στόχων</a:t>
            </a:r>
          </a:p>
        </p:txBody>
      </p:sp>
    </p:spTree>
    <p:extLst>
      <p:ext uri="{BB962C8B-B14F-4D97-AF65-F5344CB8AC3E}">
        <p14:creationId xmlns:p14="http://schemas.microsoft.com/office/powerpoint/2010/main" val="17292156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3200" b="1" dirty="0">
                <a:solidFill>
                  <a:srgbClr val="C00000"/>
                </a:solidFill>
              </a:rPr>
              <a:t>Coronary Artery Calcium (CAC) Score in Arterial Hypertension</a:t>
            </a:r>
          </a:p>
        </p:txBody>
      </p:sp>
      <p:sp>
        <p:nvSpPr>
          <p:cNvPr id="3" name="Content Placeholder 2"/>
          <p:cNvSpPr>
            <a:spLocks noGrp="1"/>
          </p:cNvSpPr>
          <p:nvPr>
            <p:ph idx="1"/>
          </p:nvPr>
        </p:nvSpPr>
        <p:spPr/>
        <p:txBody>
          <a:bodyPr>
            <a:normAutofit/>
          </a:bodyPr>
          <a:lstStyle/>
          <a:p>
            <a:r>
              <a:rPr sz="2400" dirty="0"/>
              <a:t>Non‑contrast cardiac CT method that quantifies coronary atherosclerotic plaque burden.</a:t>
            </a:r>
          </a:p>
          <a:p>
            <a:r>
              <a:rPr sz="2400" dirty="0"/>
              <a:t>Provides incremental cardiovascular risk prediction beyond traditional risk factors.</a:t>
            </a:r>
          </a:p>
          <a:p>
            <a:r>
              <a:rPr sz="2400" dirty="0"/>
              <a:t>Highlighted in the 2024 ESC Guidelines for the management of arterial hypertension.</a:t>
            </a:r>
          </a:p>
          <a:p>
            <a:r>
              <a:rPr sz="2400" dirty="0"/>
              <a:t>Useful when cardiovascular risk estimation remains uncertain after SCORE2/SCORE2‑OP assessment.</a:t>
            </a:r>
          </a:p>
          <a:p>
            <a:r>
              <a:rPr sz="2400" dirty="0"/>
              <a:t>Helps identify subclinical coronary atherosclerosis in asymptomatic hypertensive patients.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3200" b="1" dirty="0">
                <a:solidFill>
                  <a:srgbClr val="C00000"/>
                </a:solidFill>
              </a:rPr>
              <a:t>Clinical Use of CAC in Hypertensive Patients</a:t>
            </a:r>
          </a:p>
        </p:txBody>
      </p:sp>
      <p:sp>
        <p:nvSpPr>
          <p:cNvPr id="3" name="Content Placeholder 2"/>
          <p:cNvSpPr>
            <a:spLocks noGrp="1"/>
          </p:cNvSpPr>
          <p:nvPr>
            <p:ph idx="1"/>
          </p:nvPr>
        </p:nvSpPr>
        <p:spPr/>
        <p:txBody>
          <a:bodyPr>
            <a:normAutofit/>
          </a:bodyPr>
          <a:lstStyle/>
          <a:p>
            <a:r>
              <a:rPr sz="2400" dirty="0"/>
              <a:t>Risk‑modifying tool in patients with borderline or intermediate cardiovascular risk.</a:t>
            </a:r>
          </a:p>
          <a:p>
            <a:r>
              <a:rPr sz="2400" dirty="0"/>
              <a:t>Supports decisions regarding preventive strategies (lipid‑lowering therapy, risk factor control).</a:t>
            </a:r>
          </a:p>
          <a:p>
            <a:r>
              <a:rPr sz="2400" dirty="0"/>
              <a:t>CAC &gt;100 </a:t>
            </a:r>
            <a:r>
              <a:rPr sz="2400" dirty="0" err="1"/>
              <a:t>Agatston</a:t>
            </a:r>
            <a:r>
              <a:rPr sz="2400" dirty="0"/>
              <a:t> units or ≥75th percentile: indicates higher cardiovascular risk.</a:t>
            </a:r>
          </a:p>
          <a:p>
            <a:r>
              <a:rPr sz="2400" dirty="0"/>
              <a:t>Encourages more intensive prevention and closer risk factor management.</a:t>
            </a:r>
          </a:p>
          <a:p>
            <a:r>
              <a:rPr sz="2400" dirty="0"/>
              <a:t>Primarily used for risk stratification, not for diagnosing obstructive coronary artery disease.</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3200" b="1" dirty="0">
                <a:solidFill>
                  <a:srgbClr val="C00000"/>
                </a:solidFill>
              </a:rPr>
              <a:t>CAC Score Categories and Risk Interpretation</a:t>
            </a:r>
          </a:p>
        </p:txBody>
      </p:sp>
      <p:sp>
        <p:nvSpPr>
          <p:cNvPr id="3" name="Content Placeholder 2"/>
          <p:cNvSpPr>
            <a:spLocks noGrp="1"/>
          </p:cNvSpPr>
          <p:nvPr>
            <p:ph idx="1"/>
          </p:nvPr>
        </p:nvSpPr>
        <p:spPr>
          <a:xfrm>
            <a:off x="457200" y="1285483"/>
            <a:ext cx="8047973" cy="4287033"/>
          </a:xfrm>
        </p:spPr>
        <p:txBody>
          <a:bodyPr>
            <a:normAutofit/>
          </a:bodyPr>
          <a:lstStyle/>
          <a:p>
            <a:r>
              <a:rPr sz="2400" dirty="0"/>
              <a:t>CAC = 0: Very low short‑term cardiovascular risk ("power of zero").</a:t>
            </a:r>
          </a:p>
          <a:p>
            <a:r>
              <a:rPr sz="2400" dirty="0"/>
              <a:t>CAC 1–99: Mild atherosclerosis – risk higher than CAC 0; consider preventive strategies.</a:t>
            </a:r>
          </a:p>
          <a:p>
            <a:r>
              <a:rPr sz="2400" dirty="0"/>
              <a:t>CAC 100–399: Moderate plaque burden – significant risk reclassification.</a:t>
            </a:r>
          </a:p>
          <a:p>
            <a:r>
              <a:rPr sz="2400" dirty="0"/>
              <a:t>CAC ≥400: High atherosclerotic burden – high cardiovascular risk.</a:t>
            </a:r>
          </a:p>
          <a:p>
            <a:r>
              <a:rPr sz="2400" dirty="0"/>
              <a:t>Higher CAC scores support more aggressive cardiovascular prevention.</a:t>
            </a:r>
          </a:p>
        </p:txBody>
      </p:sp>
      <p:pic>
        <p:nvPicPr>
          <p:cNvPr id="4" name="Picture 2" descr="Κατηγορίες Κινδύνου CAC">
            <a:extLst>
              <a:ext uri="{FF2B5EF4-FFF2-40B4-BE49-F238E27FC236}">
                <a16:creationId xmlns:a16="http://schemas.microsoft.com/office/drawing/2014/main" id="{7DE2E40F-83FC-451E-E1F9-2380A42EC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570" y="4872624"/>
            <a:ext cx="3507016" cy="233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3200" b="1" dirty="0">
                <a:solidFill>
                  <a:srgbClr val="C00000"/>
                </a:solidFill>
              </a:rPr>
              <a:t>CAC Score Categories and Risk Interpretation</a:t>
            </a:r>
          </a:p>
        </p:txBody>
      </p:sp>
      <p:sp>
        <p:nvSpPr>
          <p:cNvPr id="3" name="Content Placeholder 2"/>
          <p:cNvSpPr>
            <a:spLocks noGrp="1"/>
          </p:cNvSpPr>
          <p:nvPr>
            <p:ph idx="1"/>
          </p:nvPr>
        </p:nvSpPr>
        <p:spPr>
          <a:xfrm>
            <a:off x="457200" y="1285483"/>
            <a:ext cx="8047973" cy="4287033"/>
          </a:xfrm>
        </p:spPr>
        <p:txBody>
          <a:bodyPr>
            <a:normAutofit/>
          </a:bodyPr>
          <a:lstStyle/>
          <a:p>
            <a:r>
              <a:rPr sz="2400" dirty="0">
                <a:solidFill>
                  <a:schemeClr val="bg1">
                    <a:lumMod val="95000"/>
                  </a:schemeClr>
                </a:solidFill>
              </a:rPr>
              <a:t>CAC = 0: Very low short‑term cardiovascular risk ("power of zero").</a:t>
            </a:r>
          </a:p>
          <a:p>
            <a:r>
              <a:rPr sz="2400" dirty="0">
                <a:solidFill>
                  <a:schemeClr val="bg1">
                    <a:lumMod val="95000"/>
                  </a:schemeClr>
                </a:solidFill>
              </a:rPr>
              <a:t>CAC 1–99: Mild atherosclerosis – risk higher than CAC 0; consider preventive strategies.</a:t>
            </a:r>
          </a:p>
          <a:p>
            <a:r>
              <a:rPr sz="2400" dirty="0">
                <a:solidFill>
                  <a:schemeClr val="bg1">
                    <a:lumMod val="95000"/>
                  </a:schemeClr>
                </a:solidFill>
              </a:rPr>
              <a:t>CAC 100–399: Moderate plaque burden – significant risk reclassification.</a:t>
            </a:r>
          </a:p>
          <a:p>
            <a:r>
              <a:rPr sz="2400" dirty="0">
                <a:solidFill>
                  <a:schemeClr val="bg1">
                    <a:lumMod val="95000"/>
                  </a:schemeClr>
                </a:solidFill>
              </a:rPr>
              <a:t>CAC ≥400: High atherosclerotic burden – high cardiovascular risk.</a:t>
            </a:r>
          </a:p>
          <a:p>
            <a:r>
              <a:rPr sz="2400" dirty="0">
                <a:solidFill>
                  <a:schemeClr val="bg1">
                    <a:lumMod val="95000"/>
                  </a:schemeClr>
                </a:solidFill>
              </a:rPr>
              <a:t>Higher CAC scores support more aggressive cardiovascular prevention.</a:t>
            </a:r>
          </a:p>
        </p:txBody>
      </p:sp>
      <p:pic>
        <p:nvPicPr>
          <p:cNvPr id="4" name="Picture 2" descr="Κατηγορίες Κινδύνου CAC">
            <a:extLst>
              <a:ext uri="{FF2B5EF4-FFF2-40B4-BE49-F238E27FC236}">
                <a16:creationId xmlns:a16="http://schemas.microsoft.com/office/drawing/2014/main" id="{7DE2E40F-83FC-451E-E1F9-2380A42EC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570" y="4872624"/>
            <a:ext cx="3507016" cy="2338011"/>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a:extLst>
              <a:ext uri="{FF2B5EF4-FFF2-40B4-BE49-F238E27FC236}">
                <a16:creationId xmlns:a16="http://schemas.microsoft.com/office/drawing/2014/main" id="{9CA9C5CD-3D2A-2211-D1F7-445F8AE9F3CF}"/>
              </a:ext>
            </a:extLst>
          </p:cNvPr>
          <p:cNvPicPr>
            <a:picLocks noChangeAspect="1"/>
          </p:cNvPicPr>
          <p:nvPr/>
        </p:nvPicPr>
        <p:blipFill>
          <a:blip r:embed="rId3"/>
          <a:stretch>
            <a:fillRect/>
          </a:stretch>
        </p:blipFill>
        <p:spPr>
          <a:xfrm rot="21147771">
            <a:off x="869626" y="2923577"/>
            <a:ext cx="7223119" cy="1142999"/>
          </a:xfrm>
          <a:prstGeom prst="rect">
            <a:avLst/>
          </a:prstGeom>
        </p:spPr>
      </p:pic>
    </p:spTree>
    <p:extLst>
      <p:ext uri="{BB962C8B-B14F-4D97-AF65-F5344CB8AC3E}">
        <p14:creationId xmlns:p14="http://schemas.microsoft.com/office/powerpoint/2010/main" val="4408670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BB079A1A-B880-5940-8AA3-7ECD45670875}"/>
              </a:ext>
            </a:extLst>
          </p:cNvPr>
          <p:cNvSpPr/>
          <p:nvPr/>
        </p:nvSpPr>
        <p:spPr>
          <a:xfrm>
            <a:off x="366695" y="1830788"/>
            <a:ext cx="8446169"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r>
              <a:rPr lang="en-US" sz="2400" b="1" dirty="0">
                <a:latin typeface="Trebuchet MS" panose="020B0703020202090204" pitchFamily="34" charset="0"/>
              </a:rPr>
              <a:t>:</a:t>
            </a:r>
            <a:endParaRPr lang="el-GR" sz="2400" b="1" dirty="0">
              <a:latin typeface="Trebuchet MS" panose="020B0703020202090204" pitchFamily="34" charset="0"/>
            </a:endParaRPr>
          </a:p>
          <a:p>
            <a:pPr algn="ctr"/>
            <a:endParaRPr lang="el-GR" sz="2400" b="1" dirty="0">
              <a:solidFill>
                <a:srgbClr val="C00000"/>
              </a:solidFill>
              <a:latin typeface="Trebuchet MS" panose="020B0703020202090204" pitchFamily="34" charset="0"/>
            </a:endParaRPr>
          </a:p>
          <a:p>
            <a:pPr algn="ctr"/>
            <a:r>
              <a:rPr lang="el-GR" sz="2400" b="1" dirty="0">
                <a:solidFill>
                  <a:srgbClr val="C00000"/>
                </a:solidFill>
                <a:latin typeface="Trebuchet MS" panose="020B0703020202090204" pitchFamily="34" charset="0"/>
              </a:rPr>
              <a:t>Εγκέφαλος</a:t>
            </a:r>
          </a:p>
        </p:txBody>
      </p:sp>
      <p:sp>
        <p:nvSpPr>
          <p:cNvPr id="9" name="Rectangle 2">
            <a:extLst>
              <a:ext uri="{FF2B5EF4-FFF2-40B4-BE49-F238E27FC236}">
                <a16:creationId xmlns:a16="http://schemas.microsoft.com/office/drawing/2014/main" id="{B8451B86-7507-0C4B-9F2A-6B03714B775A}"/>
              </a:ext>
            </a:extLst>
          </p:cNvPr>
          <p:cNvSpPr/>
          <p:nvPr/>
        </p:nvSpPr>
        <p:spPr>
          <a:xfrm>
            <a:off x="212440" y="30302"/>
            <a:ext cx="8717248"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ΠΜΣ «</a:t>
            </a:r>
            <a:r>
              <a:rPr lang="el-GR" b="1" dirty="0" err="1"/>
              <a:t>Καρδιομεταβολική</a:t>
            </a:r>
            <a:r>
              <a:rPr lang="el-GR" b="1" dirty="0"/>
              <a:t> Ιατρική»</a:t>
            </a:r>
            <a:endParaRPr lang="en-US" b="1" dirty="0">
              <a:solidFill>
                <a:schemeClr val="tx2"/>
              </a:solidFill>
            </a:endParaRPr>
          </a:p>
          <a:p>
            <a:pPr algn="ctr">
              <a:spcBef>
                <a:spcPts val="600"/>
              </a:spcBef>
            </a:pPr>
            <a:r>
              <a:rPr lang="el-GR" b="1" dirty="0"/>
              <a:t>  Αρτηριακή Υπέρταση – Βλάβες οργάνων στόχων</a:t>
            </a:r>
          </a:p>
        </p:txBody>
      </p:sp>
    </p:spTree>
    <p:extLst>
      <p:ext uri="{BB962C8B-B14F-4D97-AF65-F5344CB8AC3E}">
        <p14:creationId xmlns:p14="http://schemas.microsoft.com/office/powerpoint/2010/main" val="24860648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AF51-CB05-4D49-88F6-D920C13C9607}"/>
              </a:ext>
            </a:extLst>
          </p:cNvPr>
          <p:cNvSpPr>
            <a:spLocks noGrp="1"/>
          </p:cNvSpPr>
          <p:nvPr>
            <p:ph type="title"/>
          </p:nvPr>
        </p:nvSpPr>
        <p:spPr/>
        <p:txBody>
          <a:bodyPr>
            <a:normAutofit/>
          </a:bodyPr>
          <a:lstStyle/>
          <a:p>
            <a:r>
              <a:rPr lang="en-US" sz="3200" b="1" dirty="0">
                <a:solidFill>
                  <a:srgbClr val="003366"/>
                </a:solidFill>
                <a:latin typeface="+mn-lt"/>
              </a:rPr>
              <a:t>Take home message</a:t>
            </a:r>
            <a:r>
              <a:rPr lang="en-US" sz="4000" dirty="0">
                <a:solidFill>
                  <a:srgbClr val="263CAA"/>
                </a:solidFill>
              </a:rPr>
              <a:t>…</a:t>
            </a:r>
          </a:p>
        </p:txBody>
      </p:sp>
      <p:sp>
        <p:nvSpPr>
          <p:cNvPr id="3" name="Content Placeholder 2">
            <a:extLst>
              <a:ext uri="{FF2B5EF4-FFF2-40B4-BE49-F238E27FC236}">
                <a16:creationId xmlns:a16="http://schemas.microsoft.com/office/drawing/2014/main" id="{79530B75-055C-A841-9DB9-48C164F150CF}"/>
              </a:ext>
            </a:extLst>
          </p:cNvPr>
          <p:cNvSpPr>
            <a:spLocks noGrp="1"/>
          </p:cNvSpPr>
          <p:nvPr>
            <p:ph idx="1"/>
          </p:nvPr>
        </p:nvSpPr>
        <p:spPr>
          <a:xfrm>
            <a:off x="179512" y="1600200"/>
            <a:ext cx="8964488" cy="4729348"/>
          </a:xfrm>
        </p:spPr>
        <p:txBody>
          <a:bodyPr>
            <a:normAutofit fontScale="70000" lnSpcReduction="20000"/>
          </a:bodyPr>
          <a:lstStyle/>
          <a:p>
            <a:pPr>
              <a:lnSpc>
                <a:spcPct val="120000"/>
              </a:lnSpc>
            </a:pPr>
            <a:r>
              <a:rPr lang="el-GR" dirty="0">
                <a:solidFill>
                  <a:srgbClr val="002060"/>
                </a:solidFill>
              </a:rPr>
              <a:t>Η υπέρταση σχετίζεται τόσο με ισχαιμικά όσο και με αιμορραγικά ΑΕΕ καθώς και με τη νόσο μικρών αγγείων (</a:t>
            </a:r>
            <a:r>
              <a:rPr lang="en-US" dirty="0">
                <a:solidFill>
                  <a:srgbClr val="002060"/>
                </a:solidFill>
              </a:rPr>
              <a:t>SVD)</a:t>
            </a:r>
            <a:r>
              <a:rPr lang="el-GR" dirty="0">
                <a:solidFill>
                  <a:srgbClr val="002060"/>
                </a:solidFill>
              </a:rPr>
              <a:t> </a:t>
            </a:r>
          </a:p>
          <a:p>
            <a:pPr>
              <a:lnSpc>
                <a:spcPct val="120000"/>
              </a:lnSpc>
            </a:pPr>
            <a:r>
              <a:rPr lang="en-US" dirty="0">
                <a:solidFill>
                  <a:srgbClr val="002060"/>
                </a:solidFill>
              </a:rPr>
              <a:t>H </a:t>
            </a:r>
            <a:r>
              <a:rPr lang="el-GR" dirty="0">
                <a:solidFill>
                  <a:srgbClr val="002060"/>
                </a:solidFill>
              </a:rPr>
              <a:t>υπέρταση διαταράσσει την αυτορρύθμιση της εγκεφαλικής αιματικής ροής τόσο σε χρόνια αύξηση της ΑΠ όσο και στην οξεία φάση του ΑΕΕ.</a:t>
            </a:r>
          </a:p>
          <a:p>
            <a:pPr>
              <a:lnSpc>
                <a:spcPct val="120000"/>
              </a:lnSpc>
            </a:pPr>
            <a:r>
              <a:rPr lang="el-GR" dirty="0">
                <a:solidFill>
                  <a:srgbClr val="002060"/>
                </a:solidFill>
              </a:rPr>
              <a:t>Οι </a:t>
            </a:r>
            <a:r>
              <a:rPr lang="el-GR" dirty="0" err="1">
                <a:solidFill>
                  <a:srgbClr val="002060"/>
                </a:solidFill>
              </a:rPr>
              <a:t>υπότυποι</a:t>
            </a:r>
            <a:r>
              <a:rPr lang="el-GR" dirty="0">
                <a:solidFill>
                  <a:srgbClr val="002060"/>
                </a:solidFill>
              </a:rPr>
              <a:t> ΑΕΕ που σχετίζονται κυρίως με ΑΥ είναι τα </a:t>
            </a:r>
            <a:r>
              <a:rPr lang="el-GR" dirty="0" err="1">
                <a:solidFill>
                  <a:srgbClr val="002060"/>
                </a:solidFill>
              </a:rPr>
              <a:t>κενοτοπιώδη</a:t>
            </a:r>
            <a:r>
              <a:rPr lang="el-GR" dirty="0">
                <a:solidFill>
                  <a:srgbClr val="002060"/>
                </a:solidFill>
              </a:rPr>
              <a:t> </a:t>
            </a:r>
            <a:r>
              <a:rPr lang="el-GR" dirty="0" err="1">
                <a:solidFill>
                  <a:srgbClr val="002060"/>
                </a:solidFill>
              </a:rPr>
              <a:t>έμφρακτα</a:t>
            </a:r>
            <a:r>
              <a:rPr lang="el-GR" dirty="0">
                <a:solidFill>
                  <a:srgbClr val="002060"/>
                </a:solidFill>
              </a:rPr>
              <a:t> και οι εν τω </a:t>
            </a:r>
            <a:r>
              <a:rPr lang="el-GR" dirty="0" err="1">
                <a:solidFill>
                  <a:srgbClr val="002060"/>
                </a:solidFill>
              </a:rPr>
              <a:t>βάθει</a:t>
            </a:r>
            <a:r>
              <a:rPr lang="el-GR" dirty="0">
                <a:solidFill>
                  <a:srgbClr val="002060"/>
                </a:solidFill>
              </a:rPr>
              <a:t> αιμορραγίες.</a:t>
            </a:r>
          </a:p>
          <a:p>
            <a:pPr>
              <a:lnSpc>
                <a:spcPct val="120000"/>
              </a:lnSpc>
            </a:pPr>
            <a:r>
              <a:rPr lang="el-GR" dirty="0">
                <a:solidFill>
                  <a:srgbClr val="002060"/>
                </a:solidFill>
              </a:rPr>
              <a:t>Η ΑΥ σχετίζεται με τη νόσο των μικρών αγγείων (</a:t>
            </a:r>
            <a:r>
              <a:rPr lang="en-US" dirty="0">
                <a:solidFill>
                  <a:srgbClr val="002060"/>
                </a:solidFill>
              </a:rPr>
              <a:t>SVD) </a:t>
            </a:r>
            <a:r>
              <a:rPr lang="el-GR" dirty="0">
                <a:solidFill>
                  <a:srgbClr val="002060"/>
                </a:solidFill>
              </a:rPr>
              <a:t>η οποία είναι αιτία εγκεφαλικών, μείωσης γνωσιακών λειτουργιών και σχετιζόμενης με την ηλικία λειτουργικής αναπηρίας </a:t>
            </a:r>
          </a:p>
          <a:p>
            <a:pPr>
              <a:lnSpc>
                <a:spcPct val="120000"/>
              </a:lnSpc>
            </a:pPr>
            <a:r>
              <a:rPr lang="el" dirty="0">
                <a:solidFill>
                  <a:srgbClr val="002060"/>
                </a:solidFill>
              </a:rPr>
              <a:t>Είναι απαραίτητο να δοθεί μεγαλύτερη προσοχή στην κατανόηση της παθογένειας της νόσου των μικρών αγγείων</a:t>
            </a:r>
            <a:endParaRPr lang="el-GR" dirty="0">
              <a:solidFill>
                <a:srgbClr val="002060"/>
              </a:solidFill>
            </a:endParaRPr>
          </a:p>
        </p:txBody>
      </p:sp>
      <p:sp>
        <p:nvSpPr>
          <p:cNvPr id="4" name="Rectangle 5">
            <a:extLst>
              <a:ext uri="{FF2B5EF4-FFF2-40B4-BE49-F238E27FC236}">
                <a16:creationId xmlns:a16="http://schemas.microsoft.com/office/drawing/2014/main" id="{A88C1ED5-8B54-1C15-F499-E5B0CC3EF555}"/>
              </a:ext>
            </a:extLst>
          </p:cNvPr>
          <p:cNvSpPr/>
          <p:nvPr/>
        </p:nvSpPr>
        <p:spPr>
          <a:xfrm>
            <a:off x="0" y="0"/>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ΑΥ – ΒΛΑΒΗ ΟΡΓΑΝΟΥ ΣΤΟΧΟΥ</a:t>
            </a:r>
          </a:p>
          <a:p>
            <a:pPr indent="722313" algn="ctr"/>
            <a:r>
              <a:rPr lang="el-GR" sz="3200" b="1" dirty="0"/>
              <a:t>ΕΓΚΕΦΑΛΟΣ</a:t>
            </a:r>
            <a:endParaRPr lang="el-GR" sz="2400" b="1" dirty="0"/>
          </a:p>
        </p:txBody>
      </p:sp>
    </p:spTree>
    <p:extLst>
      <p:ext uri="{BB962C8B-B14F-4D97-AF65-F5344CB8AC3E}">
        <p14:creationId xmlns:p14="http://schemas.microsoft.com/office/powerpoint/2010/main" val="2192346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F8A676-B4F2-6D43-B71D-0F0E47F47F00}"/>
              </a:ext>
            </a:extLst>
          </p:cNvPr>
          <p:cNvSpPr>
            <a:spLocks noGrp="1"/>
          </p:cNvSpPr>
          <p:nvPr>
            <p:ph type="title"/>
          </p:nvPr>
        </p:nvSpPr>
        <p:spPr>
          <a:xfrm>
            <a:off x="172386" y="155448"/>
            <a:ext cx="8634334" cy="1252728"/>
          </a:xfrm>
        </p:spPr>
        <p:txBody>
          <a:bodyPr>
            <a:normAutofit fontScale="90000"/>
          </a:bodyPr>
          <a:lstStyle/>
          <a:p>
            <a:r>
              <a:rPr lang="el-GR" dirty="0"/>
              <a:t>Υπέρταση και </a:t>
            </a:r>
            <a:r>
              <a:rPr lang="el-GR" dirty="0" err="1"/>
              <a:t>νεφρός</a:t>
            </a:r>
            <a:r>
              <a:rPr lang="el-GR" dirty="0"/>
              <a:t>: θύτης ή θύμα</a:t>
            </a:r>
          </a:p>
        </p:txBody>
      </p:sp>
      <p:pic>
        <p:nvPicPr>
          <p:cNvPr id="4" name="Θέση περιεχομένου 3">
            <a:extLst>
              <a:ext uri="{FF2B5EF4-FFF2-40B4-BE49-F238E27FC236}">
                <a16:creationId xmlns:a16="http://schemas.microsoft.com/office/drawing/2014/main" id="{1C3A48B0-8A52-6E4F-A655-66D47EB5F1C2}"/>
              </a:ext>
            </a:extLst>
          </p:cNvPr>
          <p:cNvPicPr>
            <a:picLocks noGrp="1" noChangeAspect="1"/>
          </p:cNvPicPr>
          <p:nvPr>
            <p:ph idx="1"/>
          </p:nvPr>
        </p:nvPicPr>
        <p:blipFill>
          <a:blip r:embed="rId2"/>
          <a:stretch>
            <a:fillRect/>
          </a:stretch>
        </p:blipFill>
        <p:spPr>
          <a:xfrm>
            <a:off x="1241548" y="1408176"/>
            <a:ext cx="6496009" cy="5436776"/>
          </a:xfrm>
          <a:prstGeom prst="rect">
            <a:avLst/>
          </a:prstGeom>
        </p:spPr>
      </p:pic>
    </p:spTree>
    <p:extLst>
      <p:ext uri="{BB962C8B-B14F-4D97-AF65-F5344CB8AC3E}">
        <p14:creationId xmlns:p14="http://schemas.microsoft.com/office/powerpoint/2010/main" val="34687710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3610" y="178047"/>
            <a:ext cx="6620703" cy="1743221"/>
          </a:xfrm>
          <a:prstGeom prst="rect">
            <a:avLst/>
          </a:prstGeom>
        </p:spPr>
      </p:pic>
      <p:sp>
        <p:nvSpPr>
          <p:cNvPr id="3" name="Rectangle 2">
            <a:extLst>
              <a:ext uri="{FF2B5EF4-FFF2-40B4-BE49-F238E27FC236}">
                <a16:creationId xmlns:a16="http://schemas.microsoft.com/office/drawing/2014/main" id="{FC711D0D-0FD9-664A-8B94-52F180178C2E}"/>
              </a:ext>
            </a:extLst>
          </p:cNvPr>
          <p:cNvSpPr/>
          <p:nvPr/>
        </p:nvSpPr>
        <p:spPr>
          <a:xfrm>
            <a:off x="3040083" y="6391006"/>
            <a:ext cx="5889617" cy="338554"/>
          </a:xfrm>
          <a:prstGeom prst="rect">
            <a:avLst/>
          </a:prstGeom>
        </p:spPr>
        <p:txBody>
          <a:bodyPr wrap="square">
            <a:spAutoFit/>
          </a:bodyPr>
          <a:lstStyle/>
          <a:p>
            <a:pPr algn="r"/>
            <a:r>
              <a:rPr lang="el-GR" sz="1600" i="1" dirty="0">
                <a:latin typeface="Helvetica" pitchFamily="2" charset="0"/>
              </a:rPr>
              <a:t>Ν</a:t>
            </a:r>
            <a:r>
              <a:rPr lang="en-US" sz="1600" i="1" dirty="0">
                <a:latin typeface="Helvetica" pitchFamily="2" charset="0"/>
              </a:rPr>
              <a:t> </a:t>
            </a:r>
            <a:r>
              <a:rPr lang="en-US" sz="1600" i="1" dirty="0" err="1">
                <a:latin typeface="Helvetica" pitchFamily="2" charset="0"/>
              </a:rPr>
              <a:t>Engl</a:t>
            </a:r>
            <a:r>
              <a:rPr lang="en-US" sz="1600" i="1" dirty="0">
                <a:latin typeface="Helvetica" pitchFamily="2" charset="0"/>
              </a:rPr>
              <a:t> J Med 354;14</a:t>
            </a:r>
            <a:r>
              <a:rPr lang="el-GR" sz="1600" i="1" dirty="0">
                <a:latin typeface="Helvetica" pitchFamily="2" charset="0"/>
              </a:rPr>
              <a:t>,</a:t>
            </a:r>
            <a:r>
              <a:rPr lang="en-US" sz="1600" i="1" dirty="0">
                <a:latin typeface="Helvetica" pitchFamily="2" charset="0"/>
              </a:rPr>
              <a:t> 2006</a:t>
            </a:r>
            <a:endParaRPr lang="en-US" sz="1600" i="1" dirty="0">
              <a:effectLst/>
              <a:latin typeface="Helvetica" pitchFamily="2" charset="0"/>
            </a:endParaRPr>
          </a:p>
        </p:txBody>
      </p:sp>
      <p:pic>
        <p:nvPicPr>
          <p:cNvPr id="5" name="Picture 4">
            <a:extLst>
              <a:ext uri="{FF2B5EF4-FFF2-40B4-BE49-F238E27FC236}">
                <a16:creationId xmlns:a16="http://schemas.microsoft.com/office/drawing/2014/main" id="{3F3BDDFC-D3C9-1B4F-84AB-D6C4AA458E9D}"/>
              </a:ext>
            </a:extLst>
          </p:cNvPr>
          <p:cNvPicPr>
            <a:picLocks noChangeAspect="1"/>
          </p:cNvPicPr>
          <p:nvPr/>
        </p:nvPicPr>
        <p:blipFill>
          <a:blip r:embed="rId3"/>
          <a:stretch>
            <a:fillRect/>
          </a:stretch>
        </p:blipFill>
        <p:spPr>
          <a:xfrm>
            <a:off x="1389687" y="1804730"/>
            <a:ext cx="6364626" cy="4664486"/>
          </a:xfrm>
          <a:prstGeom prst="rect">
            <a:avLst/>
          </a:prstGeom>
        </p:spPr>
      </p:pic>
    </p:spTree>
    <p:extLst>
      <p:ext uri="{BB962C8B-B14F-4D97-AF65-F5344CB8AC3E}">
        <p14:creationId xmlns:p14="http://schemas.microsoft.com/office/powerpoint/2010/main" val="8832905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28ECF-394F-B946-941A-48E37D4A86DA}"/>
              </a:ext>
            </a:extLst>
          </p:cNvPr>
          <p:cNvSpPr>
            <a:spLocks noGrp="1"/>
          </p:cNvSpPr>
          <p:nvPr>
            <p:ph type="title"/>
          </p:nvPr>
        </p:nvSpPr>
        <p:spPr/>
        <p:txBody>
          <a:bodyPr>
            <a:normAutofit/>
          </a:bodyPr>
          <a:lstStyle/>
          <a:p>
            <a:r>
              <a:rPr lang="el-GR" sz="3200" b="1" dirty="0">
                <a:solidFill>
                  <a:srgbClr val="003366"/>
                </a:solidFill>
                <a:latin typeface="Arial"/>
              </a:rPr>
              <a:t>Ν</a:t>
            </a:r>
            <a:r>
              <a:rPr lang="en-US" sz="3200" b="1" dirty="0" err="1">
                <a:solidFill>
                  <a:srgbClr val="003366"/>
                </a:solidFill>
                <a:latin typeface="Arial"/>
              </a:rPr>
              <a:t>ό</a:t>
            </a:r>
            <a:r>
              <a:rPr lang="el-GR" sz="3200" b="1" dirty="0" err="1">
                <a:solidFill>
                  <a:srgbClr val="003366"/>
                </a:solidFill>
                <a:latin typeface="Arial"/>
              </a:rPr>
              <a:t>σος</a:t>
            </a:r>
            <a:r>
              <a:rPr lang="el-GR" sz="3200" b="1" dirty="0">
                <a:solidFill>
                  <a:srgbClr val="003366"/>
                </a:solidFill>
                <a:latin typeface="Arial"/>
              </a:rPr>
              <a:t> μικρών αγγείων</a:t>
            </a:r>
            <a:endParaRPr lang="en-US" sz="3200" b="1" dirty="0">
              <a:solidFill>
                <a:srgbClr val="003366"/>
              </a:solidFill>
              <a:latin typeface="Arial"/>
            </a:endParaRPr>
          </a:p>
        </p:txBody>
      </p:sp>
      <p:sp>
        <p:nvSpPr>
          <p:cNvPr id="3" name="Content Placeholder 2">
            <a:extLst>
              <a:ext uri="{FF2B5EF4-FFF2-40B4-BE49-F238E27FC236}">
                <a16:creationId xmlns:a16="http://schemas.microsoft.com/office/drawing/2014/main" id="{A0DD0A37-17F9-414F-A5A8-7FA13B854F98}"/>
              </a:ext>
            </a:extLst>
          </p:cNvPr>
          <p:cNvSpPr>
            <a:spLocks noGrp="1"/>
          </p:cNvSpPr>
          <p:nvPr>
            <p:ph idx="1"/>
          </p:nvPr>
        </p:nvSpPr>
        <p:spPr>
          <a:xfrm>
            <a:off x="457200" y="1600201"/>
            <a:ext cx="8579296" cy="4525963"/>
          </a:xfrm>
        </p:spPr>
        <p:txBody>
          <a:bodyPr>
            <a:normAutofit fontScale="77500" lnSpcReduction="20000"/>
          </a:bodyPr>
          <a:lstStyle/>
          <a:p>
            <a:r>
              <a:rPr lang="el-GR" b="1" dirty="0">
                <a:solidFill>
                  <a:srgbClr val="002060"/>
                </a:solidFill>
              </a:rPr>
              <a:t>Κλινικά εκδηλώνονται </a:t>
            </a:r>
          </a:p>
          <a:p>
            <a:pPr lvl="1"/>
            <a:r>
              <a:rPr lang="el-GR" dirty="0"/>
              <a:t>Μικρά ισχαιμικά έμφρακτα</a:t>
            </a:r>
          </a:p>
          <a:p>
            <a:pPr lvl="1"/>
            <a:r>
              <a:rPr lang="el-GR" dirty="0"/>
              <a:t>Μείωση </a:t>
            </a:r>
            <a:r>
              <a:rPr lang="el-GR" dirty="0" err="1"/>
              <a:t>γνωσιακών</a:t>
            </a:r>
            <a:r>
              <a:rPr lang="el-GR" dirty="0"/>
              <a:t> λειτουργιών (άνοια) κυρίως σε μεγαλύτερες ηλικίες</a:t>
            </a:r>
          </a:p>
          <a:p>
            <a:pPr lvl="1"/>
            <a:r>
              <a:rPr lang="el-GR" dirty="0"/>
              <a:t>Μπορεί να είναι τελείως ασυμπτωματικά</a:t>
            </a:r>
          </a:p>
          <a:p>
            <a:r>
              <a:rPr lang="el-GR" b="1" dirty="0">
                <a:solidFill>
                  <a:srgbClr val="002060"/>
                </a:solidFill>
              </a:rPr>
              <a:t>Στην απεικόνιση του εγκεφάλου (</a:t>
            </a:r>
            <a:r>
              <a:rPr lang="en-US" b="1" dirty="0">
                <a:solidFill>
                  <a:srgbClr val="002060"/>
                </a:solidFill>
              </a:rPr>
              <a:t>MRI) </a:t>
            </a:r>
            <a:r>
              <a:rPr lang="el-GR" b="1" dirty="0">
                <a:solidFill>
                  <a:srgbClr val="002060"/>
                </a:solidFill>
              </a:rPr>
              <a:t>εμφανίζονται με πληθώρα ευρημάτων:</a:t>
            </a:r>
          </a:p>
          <a:p>
            <a:pPr lvl="1"/>
            <a:r>
              <a:rPr lang="el-GR" dirty="0"/>
              <a:t>Μικρά πρόσφατα υποφλοιώδη έμφρακτα</a:t>
            </a:r>
          </a:p>
          <a:p>
            <a:pPr lvl="1"/>
            <a:r>
              <a:rPr lang="el-GR" dirty="0"/>
              <a:t>Κενοτοπιώδη έμφρακτα</a:t>
            </a:r>
          </a:p>
          <a:p>
            <a:pPr lvl="1"/>
            <a:r>
              <a:rPr lang="el-GR" dirty="0"/>
              <a:t>Υπέρπυκνη απεικόνιση της λευκής ουσίας</a:t>
            </a:r>
          </a:p>
          <a:p>
            <a:pPr lvl="1"/>
            <a:r>
              <a:rPr lang="el-GR" dirty="0"/>
              <a:t>Διεύρυνση του περιαγγειακού χώρου</a:t>
            </a:r>
          </a:p>
          <a:p>
            <a:pPr lvl="1"/>
            <a:r>
              <a:rPr lang="el-GR" dirty="0"/>
              <a:t>Μικροαιμορραγίες</a:t>
            </a:r>
          </a:p>
          <a:p>
            <a:pPr lvl="1"/>
            <a:r>
              <a:rPr lang="el-GR" dirty="0"/>
              <a:t>Εγκεφαλική ατροφία</a:t>
            </a:r>
          </a:p>
          <a:p>
            <a:pPr lvl="1"/>
            <a:endParaRPr lang="en-US" dirty="0"/>
          </a:p>
          <a:p>
            <a:endParaRPr lang="en-US" dirty="0"/>
          </a:p>
        </p:txBody>
      </p:sp>
    </p:spTree>
    <p:extLst>
      <p:ext uri="{BB962C8B-B14F-4D97-AF65-F5344CB8AC3E}">
        <p14:creationId xmlns:p14="http://schemas.microsoft.com/office/powerpoint/2010/main" val="40948581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3366"/>
                </a:solidFill>
                <a:latin typeface="Arial"/>
              </a:rPr>
              <a:t>Definition of lacunes</a:t>
            </a:r>
          </a:p>
        </p:txBody>
      </p:sp>
      <p:sp>
        <p:nvSpPr>
          <p:cNvPr id="3" name="Content Placeholder 2"/>
          <p:cNvSpPr>
            <a:spLocks noGrp="1"/>
          </p:cNvSpPr>
          <p:nvPr>
            <p:ph idx="1"/>
          </p:nvPr>
        </p:nvSpPr>
        <p:spPr>
          <a:xfrm>
            <a:off x="457200" y="1255519"/>
            <a:ext cx="8229600" cy="3148733"/>
          </a:xfrm>
        </p:spPr>
        <p:txBody>
          <a:bodyPr>
            <a:normAutofit/>
          </a:bodyPr>
          <a:lstStyle/>
          <a:p>
            <a:r>
              <a:rPr lang="en-US" sz="2800" dirty="0" err="1"/>
              <a:t>Lacunes</a:t>
            </a:r>
            <a:r>
              <a:rPr lang="en-US" sz="2800" dirty="0"/>
              <a:t> may be defined as small subcortical infarcts (&lt; 15 mm in diameter) in the territory of the </a:t>
            </a:r>
            <a:r>
              <a:rPr lang="en-US" sz="2800" b="1" dirty="0"/>
              <a:t>deep penetrating </a:t>
            </a:r>
            <a:r>
              <a:rPr lang="en-US" sz="2800" dirty="0"/>
              <a:t>arteries.</a:t>
            </a:r>
          </a:p>
          <a:p>
            <a:r>
              <a:rPr lang="en-US" sz="2800" dirty="0"/>
              <a:t>These lesions may present with specific </a:t>
            </a:r>
            <a:r>
              <a:rPr lang="en-US" sz="2800" b="1" dirty="0">
                <a:solidFill>
                  <a:srgbClr val="FF0000"/>
                </a:solidFill>
              </a:rPr>
              <a:t>lacunar syndromes </a:t>
            </a:r>
            <a:r>
              <a:rPr lang="en-US" sz="2800" dirty="0"/>
              <a:t>or they may be </a:t>
            </a:r>
            <a:r>
              <a:rPr lang="en-US" sz="2800" b="1" dirty="0">
                <a:solidFill>
                  <a:srgbClr val="FF0000"/>
                </a:solidFill>
              </a:rPr>
              <a:t>asymptomatic</a:t>
            </a:r>
            <a:r>
              <a:rPr lang="en-US" sz="2800" dirty="0"/>
              <a:t>. </a:t>
            </a:r>
          </a:p>
          <a:p>
            <a:endParaRPr lang="en-US" dirty="0"/>
          </a:p>
        </p:txBody>
      </p:sp>
      <p:pic>
        <p:nvPicPr>
          <p:cNvPr id="5" name="Picture 4"/>
          <p:cNvPicPr>
            <a:picLocks noChangeAspect="1"/>
          </p:cNvPicPr>
          <p:nvPr/>
        </p:nvPicPr>
        <p:blipFill>
          <a:blip r:embed="rId2"/>
          <a:stretch>
            <a:fillRect/>
          </a:stretch>
        </p:blipFill>
        <p:spPr>
          <a:xfrm>
            <a:off x="1351165" y="4358245"/>
            <a:ext cx="2995440" cy="2418696"/>
          </a:xfrm>
          <a:prstGeom prst="rect">
            <a:avLst/>
          </a:prstGeom>
        </p:spPr>
      </p:pic>
      <p:pic>
        <p:nvPicPr>
          <p:cNvPr id="6" name="Picture 5"/>
          <p:cNvPicPr>
            <a:picLocks noChangeAspect="1"/>
          </p:cNvPicPr>
          <p:nvPr/>
        </p:nvPicPr>
        <p:blipFill>
          <a:blip r:embed="rId3"/>
          <a:stretch>
            <a:fillRect/>
          </a:stretch>
        </p:blipFill>
        <p:spPr>
          <a:xfrm>
            <a:off x="5582446" y="4358245"/>
            <a:ext cx="2069418" cy="2440466"/>
          </a:xfrm>
          <a:prstGeom prst="rect">
            <a:avLst/>
          </a:prstGeom>
        </p:spPr>
      </p:pic>
      <p:sp>
        <p:nvSpPr>
          <p:cNvPr id="4" name="Rectangle 5">
            <a:extLst>
              <a:ext uri="{FF2B5EF4-FFF2-40B4-BE49-F238E27FC236}">
                <a16:creationId xmlns:a16="http://schemas.microsoft.com/office/drawing/2014/main" id="{C5D3168B-9036-6626-F051-43485DA813D5}"/>
              </a:ext>
            </a:extLst>
          </p:cNvPr>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Εγκέφαλος και ΑΥ</a:t>
            </a:r>
            <a:endParaRPr lang="el-GR" sz="2400" b="1" dirty="0"/>
          </a:p>
        </p:txBody>
      </p:sp>
    </p:spTree>
    <p:extLst>
      <p:ext uri="{BB962C8B-B14F-4D97-AF65-F5344CB8AC3E}">
        <p14:creationId xmlns:p14="http://schemas.microsoft.com/office/powerpoint/2010/main" val="8614035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52AA1-E8AD-5742-805B-3537C4E1A4B7}"/>
              </a:ext>
            </a:extLst>
          </p:cNvPr>
          <p:cNvSpPr>
            <a:spLocks noGrp="1"/>
          </p:cNvSpPr>
          <p:nvPr>
            <p:ph type="title"/>
          </p:nvPr>
        </p:nvSpPr>
        <p:spPr/>
        <p:txBody>
          <a:bodyPr>
            <a:normAutofit/>
          </a:bodyPr>
          <a:lstStyle/>
          <a:p>
            <a:r>
              <a:rPr lang="el-GR" sz="3200" b="1" dirty="0">
                <a:solidFill>
                  <a:srgbClr val="003366"/>
                </a:solidFill>
                <a:latin typeface="Arial"/>
              </a:rPr>
              <a:t>Κύριοι μηχανισμοί στην ανάπτυξη </a:t>
            </a:r>
            <a:r>
              <a:rPr lang="el-GR" sz="3200" b="1" dirty="0" err="1">
                <a:solidFill>
                  <a:srgbClr val="003366"/>
                </a:solidFill>
                <a:latin typeface="Arial"/>
              </a:rPr>
              <a:t>κενοτοπιωδών</a:t>
            </a:r>
            <a:r>
              <a:rPr lang="el-GR" sz="3200" b="1" dirty="0">
                <a:solidFill>
                  <a:srgbClr val="003366"/>
                </a:solidFill>
                <a:latin typeface="Arial"/>
              </a:rPr>
              <a:t> εμφράκτων  </a:t>
            </a:r>
            <a:endParaRPr lang="en-US" sz="3200" b="1" dirty="0">
              <a:solidFill>
                <a:srgbClr val="003366"/>
              </a:solidFill>
              <a:latin typeface="Arial"/>
            </a:endParaRPr>
          </a:p>
        </p:txBody>
      </p:sp>
      <p:pic>
        <p:nvPicPr>
          <p:cNvPr id="4" name="Content Placeholder 3">
            <a:extLst>
              <a:ext uri="{FF2B5EF4-FFF2-40B4-BE49-F238E27FC236}">
                <a16:creationId xmlns:a16="http://schemas.microsoft.com/office/drawing/2014/main" id="{4F624117-0C0E-7749-BACC-495AB9F680DD}"/>
              </a:ext>
            </a:extLst>
          </p:cNvPr>
          <p:cNvPicPr>
            <a:picLocks noGrp="1" noChangeAspect="1"/>
          </p:cNvPicPr>
          <p:nvPr>
            <p:ph idx="1"/>
          </p:nvPr>
        </p:nvPicPr>
        <p:blipFill>
          <a:blip r:embed="rId2"/>
          <a:stretch>
            <a:fillRect/>
          </a:stretch>
        </p:blipFill>
        <p:spPr>
          <a:xfrm>
            <a:off x="914400" y="1528544"/>
            <a:ext cx="7202937" cy="4597620"/>
          </a:xfrm>
          <a:prstGeom prst="rect">
            <a:avLst/>
          </a:prstGeom>
          <a:ln>
            <a:solidFill>
              <a:schemeClr val="tx1"/>
            </a:solidFill>
          </a:ln>
        </p:spPr>
      </p:pic>
      <p:sp>
        <p:nvSpPr>
          <p:cNvPr id="3" name="Rectangle 2">
            <a:extLst>
              <a:ext uri="{FF2B5EF4-FFF2-40B4-BE49-F238E27FC236}">
                <a16:creationId xmlns:a16="http://schemas.microsoft.com/office/drawing/2014/main" id="{2075EB4F-04B6-5748-9496-872E23181BB7}"/>
              </a:ext>
            </a:extLst>
          </p:cNvPr>
          <p:cNvSpPr/>
          <p:nvPr/>
        </p:nvSpPr>
        <p:spPr>
          <a:xfrm>
            <a:off x="3087585" y="6308725"/>
            <a:ext cx="5741719" cy="307777"/>
          </a:xfrm>
          <a:prstGeom prst="rect">
            <a:avLst/>
          </a:prstGeom>
        </p:spPr>
        <p:txBody>
          <a:bodyPr wrap="square">
            <a:spAutoFit/>
          </a:bodyPr>
          <a:lstStyle/>
          <a:p>
            <a:r>
              <a:rPr lang="en-US" sz="1400" i="1" dirty="0">
                <a:latin typeface="Helvetica" pitchFamily="2" charset="0"/>
              </a:rPr>
              <a:t>Shi Y, Wardlaw JM. Stroke and Vascular Neurology 2016;1:e000035</a:t>
            </a:r>
            <a:endParaRPr lang="en-US" sz="1400" i="1" dirty="0"/>
          </a:p>
        </p:txBody>
      </p:sp>
    </p:spTree>
    <p:extLst>
      <p:ext uri="{BB962C8B-B14F-4D97-AF65-F5344CB8AC3E}">
        <p14:creationId xmlns:p14="http://schemas.microsoft.com/office/powerpoint/2010/main" val="12489603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rgbClr val="000090"/>
                </a:solidFill>
              </a:rPr>
              <a:t>Lacunar stroke</a:t>
            </a:r>
            <a:r>
              <a:rPr lang="el-GR" sz="3600" b="1" dirty="0">
                <a:solidFill>
                  <a:srgbClr val="000090"/>
                </a:solidFill>
              </a:rPr>
              <a:t> (</a:t>
            </a:r>
            <a:r>
              <a:rPr lang="el-GR" sz="3600" b="1" dirty="0" err="1">
                <a:solidFill>
                  <a:srgbClr val="000090"/>
                </a:solidFill>
              </a:rPr>
              <a:t>κενοτοπιώδη</a:t>
            </a:r>
            <a:r>
              <a:rPr lang="el-GR" sz="3600" b="1" dirty="0">
                <a:solidFill>
                  <a:srgbClr val="000090"/>
                </a:solidFill>
              </a:rPr>
              <a:t> </a:t>
            </a:r>
            <a:r>
              <a:rPr lang="el-GR" sz="3600" b="1" dirty="0" err="1">
                <a:solidFill>
                  <a:srgbClr val="000090"/>
                </a:solidFill>
              </a:rPr>
              <a:t>έμφρακτα</a:t>
            </a:r>
            <a:r>
              <a:rPr lang="el-GR" sz="3600" b="1" dirty="0">
                <a:solidFill>
                  <a:srgbClr val="000090"/>
                </a:solidFill>
              </a:rPr>
              <a:t>)</a:t>
            </a:r>
            <a:r>
              <a:rPr lang="en-US" sz="3600" b="1" dirty="0">
                <a:solidFill>
                  <a:srgbClr val="000090"/>
                </a:solidFill>
              </a:rPr>
              <a:t> vs Small vessel disease</a:t>
            </a:r>
            <a:r>
              <a:rPr lang="el-GR" sz="3600" b="1" dirty="0">
                <a:solidFill>
                  <a:srgbClr val="000090"/>
                </a:solidFill>
              </a:rPr>
              <a:t> (νόσος μικρών αγγείων)</a:t>
            </a:r>
            <a:endParaRPr lang="en-US" sz="3600" b="1" dirty="0">
              <a:solidFill>
                <a:srgbClr val="000090"/>
              </a:solidFill>
            </a:endParaRPr>
          </a:p>
        </p:txBody>
      </p:sp>
      <p:sp>
        <p:nvSpPr>
          <p:cNvPr id="3" name="Content Placeholder 2"/>
          <p:cNvSpPr>
            <a:spLocks noGrp="1"/>
          </p:cNvSpPr>
          <p:nvPr>
            <p:ph idx="1"/>
          </p:nvPr>
        </p:nvSpPr>
        <p:spPr>
          <a:xfrm>
            <a:off x="457200" y="2057399"/>
            <a:ext cx="8229600" cy="4525963"/>
          </a:xfrm>
        </p:spPr>
        <p:txBody>
          <a:bodyPr>
            <a:normAutofit/>
          </a:bodyPr>
          <a:lstStyle/>
          <a:p>
            <a:r>
              <a:rPr lang="en-US" b="1" dirty="0"/>
              <a:t>Lacunar stroke is usually</a:t>
            </a:r>
            <a:r>
              <a:rPr lang="el-GR" dirty="0"/>
              <a:t> </a:t>
            </a:r>
            <a:r>
              <a:rPr lang="en-US" dirty="0"/>
              <a:t>a </a:t>
            </a:r>
            <a:r>
              <a:rPr lang="en-US" u="sng" dirty="0"/>
              <a:t>clinical syndrome </a:t>
            </a:r>
            <a:r>
              <a:rPr lang="en-US" dirty="0"/>
              <a:t>with a an acute lesion on imaging studies</a:t>
            </a:r>
          </a:p>
          <a:p>
            <a:endParaRPr lang="en-US" b="1" dirty="0"/>
          </a:p>
          <a:p>
            <a:r>
              <a:rPr lang="en-US" b="1" dirty="0"/>
              <a:t>Small Vessel Diseases </a:t>
            </a:r>
            <a:r>
              <a:rPr lang="en-US" dirty="0"/>
              <a:t>are usually </a:t>
            </a:r>
            <a:r>
              <a:rPr lang="en-US" u="sng" dirty="0"/>
              <a:t>asymptomatic findings </a:t>
            </a:r>
            <a:r>
              <a:rPr lang="en-US" dirty="0"/>
              <a:t>on MRI / CT findings related to many other conditions and pathophysiological mechanisms</a:t>
            </a:r>
          </a:p>
          <a:p>
            <a:pPr marL="457200" lvl="1" indent="0">
              <a:buNone/>
            </a:pPr>
            <a:endParaRPr lang="en-US" dirty="0"/>
          </a:p>
        </p:txBody>
      </p:sp>
    </p:spTree>
    <p:extLst>
      <p:ext uri="{BB962C8B-B14F-4D97-AF65-F5344CB8AC3E}">
        <p14:creationId xmlns:p14="http://schemas.microsoft.com/office/powerpoint/2010/main" val="33049175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r>
              <a:rPr lang="en-US" sz="3200" b="1" dirty="0"/>
              <a:t>The brain in hypertension</a:t>
            </a:r>
            <a:endParaRPr lang="el-GR" sz="2400" b="1" dirty="0"/>
          </a:p>
        </p:txBody>
      </p:sp>
      <p:sp>
        <p:nvSpPr>
          <p:cNvPr id="2" name="TextBox 1">
            <a:extLst>
              <a:ext uri="{FF2B5EF4-FFF2-40B4-BE49-F238E27FC236}">
                <a16:creationId xmlns:a16="http://schemas.microsoft.com/office/drawing/2014/main" id="{E7A90D25-C67D-2D8B-F289-B772FEB8DDD0}"/>
              </a:ext>
            </a:extLst>
          </p:cNvPr>
          <p:cNvSpPr txBox="1"/>
          <p:nvPr/>
        </p:nvSpPr>
        <p:spPr>
          <a:xfrm>
            <a:off x="450575" y="1855304"/>
            <a:ext cx="7673008" cy="34778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342900" indent="-342900" algn="just">
              <a:buFont typeface="Arial" panose="020B0604020202020204" pitchFamily="34" charset="0"/>
              <a:buChar char="•"/>
            </a:pPr>
            <a:r>
              <a:rPr lang="en-US" sz="2000" b="1" dirty="0">
                <a:solidFill>
                  <a:srgbClr val="FF0000"/>
                </a:solidFill>
                <a:latin typeface="+mj-lt"/>
              </a:rPr>
              <a:t>T</a:t>
            </a:r>
            <a:r>
              <a:rPr lang="en-US" sz="2000" b="1" dirty="0">
                <a:solidFill>
                  <a:srgbClr val="FF0000"/>
                </a:solidFill>
                <a:effectLst/>
                <a:latin typeface="+mj-lt"/>
              </a:rPr>
              <a:t>ransient </a:t>
            </a:r>
            <a:r>
              <a:rPr lang="en-US" sz="2000" b="1" dirty="0" err="1">
                <a:solidFill>
                  <a:srgbClr val="FF0000"/>
                </a:solidFill>
                <a:effectLst/>
                <a:latin typeface="+mj-lt"/>
              </a:rPr>
              <a:t>ischaemic</a:t>
            </a:r>
            <a:r>
              <a:rPr lang="en-US" sz="2000" b="1" dirty="0">
                <a:solidFill>
                  <a:srgbClr val="FF0000"/>
                </a:solidFill>
                <a:effectLst/>
                <a:latin typeface="+mj-lt"/>
              </a:rPr>
              <a:t> attack (TIA) and stroke </a:t>
            </a:r>
            <a:r>
              <a:rPr lang="en-US" sz="2000" dirty="0">
                <a:effectLst/>
                <a:latin typeface="+mj-lt"/>
              </a:rPr>
              <a:t>are the most dramatic </a:t>
            </a:r>
            <a:endParaRPr lang="en-US" sz="2000" dirty="0">
              <a:latin typeface="+mj-lt"/>
            </a:endParaRPr>
          </a:p>
          <a:p>
            <a:pPr algn="just"/>
            <a:r>
              <a:rPr lang="en-US" sz="2000" dirty="0">
                <a:effectLst/>
                <a:latin typeface="+mj-lt"/>
              </a:rPr>
              <a:t>acute clinical manifestations. </a:t>
            </a:r>
          </a:p>
          <a:p>
            <a:pPr algn="just"/>
            <a:endParaRPr lang="en-US" sz="2000" dirty="0">
              <a:effectLst/>
              <a:latin typeface="+mj-lt"/>
            </a:endParaRPr>
          </a:p>
          <a:p>
            <a:pPr marL="342900" indent="-342900" algn="just">
              <a:buFont typeface="Arial" panose="020B0604020202020204" pitchFamily="34" charset="0"/>
              <a:buChar char="•"/>
            </a:pPr>
            <a:r>
              <a:rPr lang="en-US" sz="2000" dirty="0">
                <a:effectLst/>
                <a:latin typeface="+mj-lt"/>
              </a:rPr>
              <a:t>In the asymptomatic phase, brain damage can be detected by magnetic resonance imaging (MRI) as white matter hyperintensities, silent microinfarcts, (most of which are small and deep, i.e. lacunar infarctions), microbleeds, and brain atrophy. </a:t>
            </a:r>
          </a:p>
          <a:p>
            <a:pPr marL="342900" indent="-342900" algn="just">
              <a:buFont typeface="Arial" panose="020B0604020202020204" pitchFamily="34" charset="0"/>
              <a:buChar char="•"/>
            </a:pPr>
            <a:endParaRPr lang="en-US" sz="2000" dirty="0">
              <a:effectLst/>
              <a:latin typeface="+mj-lt"/>
            </a:endParaRPr>
          </a:p>
          <a:p>
            <a:pPr marL="342900" indent="-342900" algn="just">
              <a:buFont typeface="Arial" panose="020B0604020202020204" pitchFamily="34" charset="0"/>
              <a:buChar char="•"/>
            </a:pPr>
            <a:r>
              <a:rPr lang="en-US" sz="2000" dirty="0">
                <a:effectLst/>
                <a:latin typeface="+mj-lt"/>
              </a:rPr>
              <a:t>White matter hyperintensities and silent infarcts are associated with an increased risk of stroke and cognitive decline due to degenerative and vascular dementia. </a:t>
            </a:r>
            <a:endParaRPr lang="en-US" sz="2000" dirty="0">
              <a:latin typeface="+mj-lt"/>
            </a:endParaRPr>
          </a:p>
        </p:txBody>
      </p:sp>
    </p:spTree>
    <p:extLst>
      <p:ext uri="{BB962C8B-B14F-4D97-AF65-F5344CB8AC3E}">
        <p14:creationId xmlns:p14="http://schemas.microsoft.com/office/powerpoint/2010/main" val="32664303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n-US" sz="3200" b="1" dirty="0"/>
              <a:t>The brain in hypertension</a:t>
            </a:r>
            <a:endParaRPr lang="el-GR" sz="2400" b="1" dirty="0"/>
          </a:p>
        </p:txBody>
      </p:sp>
      <p:sp>
        <p:nvSpPr>
          <p:cNvPr id="2" name="TextBox 1">
            <a:extLst>
              <a:ext uri="{FF2B5EF4-FFF2-40B4-BE49-F238E27FC236}">
                <a16:creationId xmlns:a16="http://schemas.microsoft.com/office/drawing/2014/main" id="{E7A90D25-C67D-2D8B-F289-B772FEB8DDD0}"/>
              </a:ext>
            </a:extLst>
          </p:cNvPr>
          <p:cNvSpPr txBox="1"/>
          <p:nvPr/>
        </p:nvSpPr>
        <p:spPr>
          <a:xfrm>
            <a:off x="947068" y="4703510"/>
            <a:ext cx="7673008" cy="4001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342900" indent="-342900">
              <a:buFont typeface="Arial" panose="020B0604020202020204" pitchFamily="34" charset="0"/>
              <a:buChar char="•"/>
            </a:pPr>
            <a:r>
              <a:rPr lang="en-US" sz="2000" b="1" dirty="0">
                <a:effectLst/>
                <a:latin typeface="+mj-lt"/>
              </a:rPr>
              <a:t>Availability and cost do not permit the widespread use of brain MRI </a:t>
            </a:r>
            <a:endParaRPr lang="en-US" sz="2000" b="1" dirty="0">
              <a:latin typeface="+mj-lt"/>
            </a:endParaRPr>
          </a:p>
        </p:txBody>
      </p:sp>
      <p:pic>
        <p:nvPicPr>
          <p:cNvPr id="4" name="Εικόνα 3">
            <a:extLst>
              <a:ext uri="{FF2B5EF4-FFF2-40B4-BE49-F238E27FC236}">
                <a16:creationId xmlns:a16="http://schemas.microsoft.com/office/drawing/2014/main" id="{FCDD3CFB-5961-9B08-6AD3-D2BC66AB57C7}"/>
              </a:ext>
            </a:extLst>
          </p:cNvPr>
          <p:cNvPicPr>
            <a:picLocks noChangeAspect="1"/>
          </p:cNvPicPr>
          <p:nvPr/>
        </p:nvPicPr>
        <p:blipFill>
          <a:blip r:embed="rId2"/>
          <a:stretch>
            <a:fillRect/>
          </a:stretch>
        </p:blipFill>
        <p:spPr>
          <a:xfrm>
            <a:off x="1549400" y="2202627"/>
            <a:ext cx="6045200" cy="596900"/>
          </a:xfrm>
          <a:prstGeom prst="rect">
            <a:avLst/>
          </a:prstGeom>
        </p:spPr>
      </p:pic>
      <p:pic>
        <p:nvPicPr>
          <p:cNvPr id="7" name="Εικόνα 6">
            <a:extLst>
              <a:ext uri="{FF2B5EF4-FFF2-40B4-BE49-F238E27FC236}">
                <a16:creationId xmlns:a16="http://schemas.microsoft.com/office/drawing/2014/main" id="{F63EB343-2D86-665D-9E08-097F9C55A949}"/>
              </a:ext>
            </a:extLst>
          </p:cNvPr>
          <p:cNvPicPr>
            <a:picLocks noChangeAspect="1"/>
          </p:cNvPicPr>
          <p:nvPr/>
        </p:nvPicPr>
        <p:blipFill>
          <a:blip r:embed="rId3"/>
          <a:stretch>
            <a:fillRect/>
          </a:stretch>
        </p:blipFill>
        <p:spPr>
          <a:xfrm>
            <a:off x="0" y="2800951"/>
            <a:ext cx="9120986" cy="1082266"/>
          </a:xfrm>
          <a:prstGeom prst="rect">
            <a:avLst/>
          </a:prstGeom>
        </p:spPr>
      </p:pic>
      <p:pic>
        <p:nvPicPr>
          <p:cNvPr id="10" name="Εικόνα 9">
            <a:extLst>
              <a:ext uri="{FF2B5EF4-FFF2-40B4-BE49-F238E27FC236}">
                <a16:creationId xmlns:a16="http://schemas.microsoft.com/office/drawing/2014/main" id="{DAFA388E-F610-7206-6C19-33F807A74FE3}"/>
              </a:ext>
            </a:extLst>
          </p:cNvPr>
          <p:cNvPicPr>
            <a:picLocks noChangeAspect="1"/>
          </p:cNvPicPr>
          <p:nvPr/>
        </p:nvPicPr>
        <p:blipFill>
          <a:blip r:embed="rId4"/>
          <a:stretch>
            <a:fillRect/>
          </a:stretch>
        </p:blipFill>
        <p:spPr>
          <a:xfrm>
            <a:off x="1719006" y="1250711"/>
            <a:ext cx="5917096" cy="661256"/>
          </a:xfrm>
          <a:prstGeom prst="rect">
            <a:avLst/>
          </a:prstGeom>
        </p:spPr>
      </p:pic>
      <p:sp>
        <p:nvSpPr>
          <p:cNvPr id="11" name="Δεξιό βέλος 10">
            <a:extLst>
              <a:ext uri="{FF2B5EF4-FFF2-40B4-BE49-F238E27FC236}">
                <a16:creationId xmlns:a16="http://schemas.microsoft.com/office/drawing/2014/main" id="{4ECBDC55-10E1-64CF-D234-04E1BE7A4DFB}"/>
              </a:ext>
            </a:extLst>
          </p:cNvPr>
          <p:cNvSpPr/>
          <p:nvPr/>
        </p:nvSpPr>
        <p:spPr>
          <a:xfrm>
            <a:off x="689113" y="4703510"/>
            <a:ext cx="636104" cy="40011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4665163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BB079A1A-B880-5940-8AA3-7ECD45670875}"/>
              </a:ext>
            </a:extLst>
          </p:cNvPr>
          <p:cNvSpPr/>
          <p:nvPr/>
        </p:nvSpPr>
        <p:spPr>
          <a:xfrm>
            <a:off x="366695" y="1830788"/>
            <a:ext cx="8446169"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r>
              <a:rPr lang="en-US" sz="2400" b="1" dirty="0">
                <a:latin typeface="Trebuchet MS" panose="020B0703020202090204" pitchFamily="34" charset="0"/>
              </a:rPr>
              <a:t>:</a:t>
            </a:r>
            <a:endParaRPr lang="el-GR" sz="2400" b="1" dirty="0">
              <a:latin typeface="Trebuchet MS" panose="020B0703020202090204" pitchFamily="34" charset="0"/>
            </a:endParaRPr>
          </a:p>
          <a:p>
            <a:pPr algn="ctr"/>
            <a:endParaRPr lang="el-GR" sz="2400" b="1" dirty="0">
              <a:solidFill>
                <a:srgbClr val="C00000"/>
              </a:solidFill>
              <a:latin typeface="Trebuchet MS" panose="020B0703020202090204" pitchFamily="34" charset="0"/>
            </a:endParaRPr>
          </a:p>
          <a:p>
            <a:pPr algn="ctr"/>
            <a:r>
              <a:rPr lang="el-GR" sz="2400" b="1" dirty="0">
                <a:solidFill>
                  <a:srgbClr val="C00000"/>
                </a:solidFill>
                <a:latin typeface="Trebuchet MS" panose="020B0703020202090204" pitchFamily="34" charset="0"/>
              </a:rPr>
              <a:t>Υπερτασική </a:t>
            </a:r>
            <a:r>
              <a:rPr lang="el-GR" sz="2400" b="1" dirty="0" err="1">
                <a:solidFill>
                  <a:srgbClr val="C00000"/>
                </a:solidFill>
                <a:latin typeface="Trebuchet MS" panose="020B0703020202090204" pitchFamily="34" charset="0"/>
              </a:rPr>
              <a:t>αμφιβληστροειδοπάθεια</a:t>
            </a:r>
            <a:endParaRPr lang="el-GR" sz="2400" b="1" dirty="0">
              <a:solidFill>
                <a:srgbClr val="C00000"/>
              </a:solidFill>
              <a:latin typeface="Trebuchet MS" panose="020B0703020202090204" pitchFamily="34" charset="0"/>
            </a:endParaRPr>
          </a:p>
        </p:txBody>
      </p:sp>
      <p:sp>
        <p:nvSpPr>
          <p:cNvPr id="9" name="Rectangle 2">
            <a:extLst>
              <a:ext uri="{FF2B5EF4-FFF2-40B4-BE49-F238E27FC236}">
                <a16:creationId xmlns:a16="http://schemas.microsoft.com/office/drawing/2014/main" id="{B8451B86-7507-0C4B-9F2A-6B03714B775A}"/>
              </a:ext>
            </a:extLst>
          </p:cNvPr>
          <p:cNvSpPr/>
          <p:nvPr/>
        </p:nvSpPr>
        <p:spPr>
          <a:xfrm>
            <a:off x="212440" y="30302"/>
            <a:ext cx="8717248"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ΠΜΣ «</a:t>
            </a:r>
            <a:r>
              <a:rPr lang="el-GR" b="1" dirty="0" err="1"/>
              <a:t>Καρδιομεταβολική</a:t>
            </a:r>
            <a:r>
              <a:rPr lang="el-GR" b="1" dirty="0"/>
              <a:t> Ιατρική»</a:t>
            </a:r>
            <a:endParaRPr lang="en-US" b="1" dirty="0">
              <a:solidFill>
                <a:schemeClr val="tx2"/>
              </a:solidFill>
            </a:endParaRPr>
          </a:p>
          <a:p>
            <a:pPr algn="ctr">
              <a:spcBef>
                <a:spcPts val="600"/>
              </a:spcBef>
            </a:pPr>
            <a:r>
              <a:rPr lang="el-GR" b="1" dirty="0"/>
              <a:t>  Αρτηριακή Υπέρταση – Βλάβες οργάνων στόχων</a:t>
            </a:r>
          </a:p>
        </p:txBody>
      </p:sp>
    </p:spTree>
    <p:extLst>
      <p:ext uri="{BB962C8B-B14F-4D97-AF65-F5344CB8AC3E}">
        <p14:creationId xmlns:p14="http://schemas.microsoft.com/office/powerpoint/2010/main" val="10217506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ΥΠΕΡΤΑΣΙΚΗ ΑΜΦΙΒΛΗΣΤΡΟΕΙΔΟΠΑΘΕΙΑ</a:t>
            </a:r>
            <a:endParaRPr lang="el-GR" sz="2400" b="1" dirty="0"/>
          </a:p>
        </p:txBody>
      </p:sp>
      <p:pic>
        <p:nvPicPr>
          <p:cNvPr id="5" name="Εικόνα 4">
            <a:extLst>
              <a:ext uri="{FF2B5EF4-FFF2-40B4-BE49-F238E27FC236}">
                <a16:creationId xmlns:a16="http://schemas.microsoft.com/office/drawing/2014/main" id="{E40C2E84-4B06-6877-8843-7FF21D686B20}"/>
              </a:ext>
            </a:extLst>
          </p:cNvPr>
          <p:cNvPicPr>
            <a:picLocks noChangeAspect="1"/>
          </p:cNvPicPr>
          <p:nvPr/>
        </p:nvPicPr>
        <p:blipFill>
          <a:blip r:embed="rId2"/>
          <a:stretch>
            <a:fillRect/>
          </a:stretch>
        </p:blipFill>
        <p:spPr>
          <a:xfrm>
            <a:off x="1172768" y="2874967"/>
            <a:ext cx="5689600" cy="2933700"/>
          </a:xfrm>
          <a:prstGeom prst="rect">
            <a:avLst/>
          </a:prstGeom>
        </p:spPr>
      </p:pic>
      <p:sp>
        <p:nvSpPr>
          <p:cNvPr id="2" name="Στρογγυλεμένο ορθογώνιο 1">
            <a:extLst>
              <a:ext uri="{FF2B5EF4-FFF2-40B4-BE49-F238E27FC236}">
                <a16:creationId xmlns:a16="http://schemas.microsoft.com/office/drawing/2014/main" id="{85200F82-7860-EE6C-62BF-1EE5BAC72DF5}"/>
              </a:ext>
            </a:extLst>
          </p:cNvPr>
          <p:cNvSpPr/>
          <p:nvPr/>
        </p:nvSpPr>
        <p:spPr>
          <a:xfrm>
            <a:off x="1025386" y="4510916"/>
            <a:ext cx="6226037" cy="1185863"/>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8CF63B8B-5E24-131C-7259-200778387DE1}"/>
              </a:ext>
            </a:extLst>
          </p:cNvPr>
          <p:cNvSpPr txBox="1"/>
          <p:nvPr/>
        </p:nvSpPr>
        <p:spPr>
          <a:xfrm>
            <a:off x="1346338" y="2426256"/>
            <a:ext cx="5630067" cy="369332"/>
          </a:xfrm>
          <a:prstGeom prst="rect">
            <a:avLst/>
          </a:prstGeom>
          <a:noFill/>
        </p:spPr>
        <p:txBody>
          <a:bodyPr wrap="none" rtlCol="0">
            <a:spAutoFit/>
          </a:bodyPr>
          <a:lstStyle/>
          <a:p>
            <a:r>
              <a:rPr lang="el-GR" dirty="0" err="1">
                <a:solidFill>
                  <a:srgbClr val="211E1E"/>
                </a:solidFill>
                <a:latin typeface="UB"/>
              </a:rPr>
              <a:t>Κατηγοριοπο</a:t>
            </a:r>
            <a:r>
              <a:rPr lang="en-US" dirty="0" err="1">
                <a:solidFill>
                  <a:srgbClr val="211E1E"/>
                </a:solidFill>
                <a:latin typeface="UB"/>
              </a:rPr>
              <a:t>ί</a:t>
            </a:r>
            <a:r>
              <a:rPr lang="el-GR" dirty="0" err="1">
                <a:solidFill>
                  <a:srgbClr val="211E1E"/>
                </a:solidFill>
                <a:latin typeface="UB"/>
              </a:rPr>
              <a:t>ηση</a:t>
            </a:r>
            <a:r>
              <a:rPr lang="el-GR" dirty="0">
                <a:solidFill>
                  <a:srgbClr val="211E1E"/>
                </a:solidFill>
                <a:latin typeface="UB"/>
              </a:rPr>
              <a:t> υπερτασικής </a:t>
            </a:r>
            <a:r>
              <a:rPr lang="el-GR" dirty="0" err="1">
                <a:solidFill>
                  <a:srgbClr val="211E1E"/>
                </a:solidFill>
                <a:latin typeface="UB"/>
              </a:rPr>
              <a:t>αμφιβληστροειδοπάθειας</a:t>
            </a:r>
            <a:endParaRPr lang="en-US" dirty="0">
              <a:effectLst/>
            </a:endParaRPr>
          </a:p>
        </p:txBody>
      </p:sp>
      <p:sp>
        <p:nvSpPr>
          <p:cNvPr id="4" name="TextBox 3">
            <a:extLst>
              <a:ext uri="{FF2B5EF4-FFF2-40B4-BE49-F238E27FC236}">
                <a16:creationId xmlns:a16="http://schemas.microsoft.com/office/drawing/2014/main" id="{B4831D57-50CA-E157-BC11-218D69FD0F11}"/>
              </a:ext>
            </a:extLst>
          </p:cNvPr>
          <p:cNvSpPr txBox="1"/>
          <p:nvPr/>
        </p:nvSpPr>
        <p:spPr>
          <a:xfrm>
            <a:off x="7640456" y="4510916"/>
            <a:ext cx="1480530" cy="1200329"/>
          </a:xfrm>
          <a:prstGeom prst="rect">
            <a:avLst/>
          </a:prstGeom>
          <a:solidFill>
            <a:schemeClr val="tx2">
              <a:lumMod val="40000"/>
              <a:lumOff val="60000"/>
            </a:schemeClr>
          </a:solidFill>
        </p:spPr>
        <p:txBody>
          <a:bodyPr wrap="square" rtlCol="0">
            <a:spAutoFit/>
          </a:bodyPr>
          <a:lstStyle/>
          <a:p>
            <a:r>
              <a:rPr lang="el-GR" b="1" dirty="0"/>
              <a:t>ΙΙΙ και </a:t>
            </a:r>
            <a:r>
              <a:rPr lang="en-US" b="1" dirty="0"/>
              <a:t>IV:</a:t>
            </a:r>
          </a:p>
          <a:p>
            <a:r>
              <a:rPr lang="el-GR" b="1" dirty="0" err="1"/>
              <a:t>Βλ</a:t>
            </a:r>
            <a:r>
              <a:rPr lang="en-US" b="1" dirty="0" err="1"/>
              <a:t>ά</a:t>
            </a:r>
            <a:r>
              <a:rPr lang="el-GR" b="1" dirty="0" err="1"/>
              <a:t>βη</a:t>
            </a:r>
            <a:endParaRPr lang="el-GR" b="1" dirty="0"/>
          </a:p>
          <a:p>
            <a:r>
              <a:rPr lang="el-GR" b="1" dirty="0"/>
              <a:t>οργάνου</a:t>
            </a:r>
          </a:p>
          <a:p>
            <a:r>
              <a:rPr lang="el-GR" b="1" dirty="0"/>
              <a:t>στόχου</a:t>
            </a:r>
          </a:p>
        </p:txBody>
      </p:sp>
      <p:sp>
        <p:nvSpPr>
          <p:cNvPr id="7" name="Δεξιό βέλος 6">
            <a:extLst>
              <a:ext uri="{FF2B5EF4-FFF2-40B4-BE49-F238E27FC236}">
                <a16:creationId xmlns:a16="http://schemas.microsoft.com/office/drawing/2014/main" id="{586512F9-BE02-9E15-71FE-6CA45624B41D}"/>
              </a:ext>
            </a:extLst>
          </p:cNvPr>
          <p:cNvSpPr/>
          <p:nvPr/>
        </p:nvSpPr>
        <p:spPr>
          <a:xfrm>
            <a:off x="7228366" y="4760947"/>
            <a:ext cx="424257"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7899902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ΥΠΕΡΤΑΣΙΚΗ ΑΜΦΙΒΛΗΣΤΡΟΕΙΔΟΠΑΘΕΙΑ</a:t>
            </a:r>
            <a:endParaRPr lang="el-GR" sz="2400" b="1" dirty="0"/>
          </a:p>
        </p:txBody>
      </p:sp>
      <p:pic>
        <p:nvPicPr>
          <p:cNvPr id="3" name="Εικόνα 2">
            <a:extLst>
              <a:ext uri="{FF2B5EF4-FFF2-40B4-BE49-F238E27FC236}">
                <a16:creationId xmlns:a16="http://schemas.microsoft.com/office/drawing/2014/main" id="{DD63ED2A-EAF7-5397-B4B0-E32E5E276D9E}"/>
              </a:ext>
            </a:extLst>
          </p:cNvPr>
          <p:cNvPicPr>
            <a:picLocks noChangeAspect="1"/>
          </p:cNvPicPr>
          <p:nvPr/>
        </p:nvPicPr>
        <p:blipFill>
          <a:blip r:embed="rId2"/>
          <a:stretch>
            <a:fillRect/>
          </a:stretch>
        </p:blipFill>
        <p:spPr>
          <a:xfrm>
            <a:off x="238798" y="1515685"/>
            <a:ext cx="4060943" cy="3961896"/>
          </a:xfrm>
          <a:prstGeom prst="rect">
            <a:avLst/>
          </a:prstGeom>
        </p:spPr>
      </p:pic>
      <p:pic>
        <p:nvPicPr>
          <p:cNvPr id="7" name="Εικόνα 6">
            <a:extLst>
              <a:ext uri="{FF2B5EF4-FFF2-40B4-BE49-F238E27FC236}">
                <a16:creationId xmlns:a16="http://schemas.microsoft.com/office/drawing/2014/main" id="{1E975FA5-834C-70C4-BA34-790AF647E62D}"/>
              </a:ext>
            </a:extLst>
          </p:cNvPr>
          <p:cNvPicPr>
            <a:picLocks noChangeAspect="1"/>
          </p:cNvPicPr>
          <p:nvPr/>
        </p:nvPicPr>
        <p:blipFill>
          <a:blip r:embed="rId3"/>
          <a:stretch>
            <a:fillRect/>
          </a:stretch>
        </p:blipFill>
        <p:spPr>
          <a:xfrm>
            <a:off x="4560493" y="1515685"/>
            <a:ext cx="4033605" cy="3961896"/>
          </a:xfrm>
          <a:prstGeom prst="rect">
            <a:avLst/>
          </a:prstGeom>
        </p:spPr>
      </p:pic>
      <p:sp>
        <p:nvSpPr>
          <p:cNvPr id="9" name="TextBox 8">
            <a:extLst>
              <a:ext uri="{FF2B5EF4-FFF2-40B4-BE49-F238E27FC236}">
                <a16:creationId xmlns:a16="http://schemas.microsoft.com/office/drawing/2014/main" id="{3C63298A-BC60-71D1-7E30-A82B74F29A2C}"/>
              </a:ext>
            </a:extLst>
          </p:cNvPr>
          <p:cNvSpPr txBox="1"/>
          <p:nvPr/>
        </p:nvSpPr>
        <p:spPr>
          <a:xfrm>
            <a:off x="266136" y="5504997"/>
            <a:ext cx="2220544" cy="369332"/>
          </a:xfrm>
          <a:prstGeom prst="rect">
            <a:avLst/>
          </a:prstGeom>
          <a:noFill/>
        </p:spPr>
        <p:txBody>
          <a:bodyPr wrap="none" rtlCol="0">
            <a:spAutoFit/>
          </a:bodyPr>
          <a:lstStyle/>
          <a:p>
            <a:r>
              <a:rPr lang="el-GR" b="1" dirty="0" err="1"/>
              <a:t>Νορμοτασικός</a:t>
            </a:r>
            <a:r>
              <a:rPr lang="el-GR" b="1" dirty="0"/>
              <a:t> βυθός</a:t>
            </a:r>
          </a:p>
        </p:txBody>
      </p:sp>
      <p:sp>
        <p:nvSpPr>
          <p:cNvPr id="10" name="TextBox 9">
            <a:extLst>
              <a:ext uri="{FF2B5EF4-FFF2-40B4-BE49-F238E27FC236}">
                <a16:creationId xmlns:a16="http://schemas.microsoft.com/office/drawing/2014/main" id="{74FB6CDE-72E2-C42C-BD5D-50B150BBE77D}"/>
              </a:ext>
            </a:extLst>
          </p:cNvPr>
          <p:cNvSpPr txBox="1"/>
          <p:nvPr/>
        </p:nvSpPr>
        <p:spPr>
          <a:xfrm>
            <a:off x="4598905" y="5477581"/>
            <a:ext cx="4116833" cy="923330"/>
          </a:xfrm>
          <a:prstGeom prst="rect">
            <a:avLst/>
          </a:prstGeom>
          <a:noFill/>
        </p:spPr>
        <p:txBody>
          <a:bodyPr wrap="none" rtlCol="0">
            <a:spAutoFit/>
          </a:bodyPr>
          <a:lstStyle/>
          <a:p>
            <a:r>
              <a:rPr lang="el-GR" b="1" dirty="0"/>
              <a:t>Υπερτασικός βυθός</a:t>
            </a:r>
            <a:r>
              <a:rPr lang="el-GR" dirty="0"/>
              <a:t>. Οφιοειδής πορεία</a:t>
            </a:r>
          </a:p>
          <a:p>
            <a:r>
              <a:rPr lang="el-GR" dirty="0"/>
              <a:t>της φλέβας ως συνέπεια της διάτασης.</a:t>
            </a:r>
          </a:p>
          <a:p>
            <a:r>
              <a:rPr lang="el-GR" dirty="0"/>
              <a:t>Χαρακτηριστικό το σημείο διασταύρωσης</a:t>
            </a:r>
          </a:p>
        </p:txBody>
      </p:sp>
    </p:spTree>
    <p:extLst>
      <p:ext uri="{BB962C8B-B14F-4D97-AF65-F5344CB8AC3E}">
        <p14:creationId xmlns:p14="http://schemas.microsoft.com/office/powerpoint/2010/main" val="4161099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28600" y="228600"/>
            <a:ext cx="8839200" cy="1143000"/>
          </a:xfrm>
        </p:spPr>
        <p:txBody>
          <a:bodyPr>
            <a:normAutofit fontScale="90000"/>
          </a:bodyPr>
          <a:lstStyle/>
          <a:p>
            <a:r>
              <a:rPr lang="en-GB" sz="4000"/>
              <a:t>Hypertension is a risk for Renal failure</a:t>
            </a:r>
            <a:br>
              <a:rPr lang="en-GB" sz="4000"/>
            </a:br>
            <a:r>
              <a:rPr lang="en-GB" sz="3200"/>
              <a:t>332,544 men screened for MRFIT</a:t>
            </a:r>
          </a:p>
        </p:txBody>
      </p:sp>
      <p:sp>
        <p:nvSpPr>
          <p:cNvPr id="83972" name="Text Box 4"/>
          <p:cNvSpPr txBox="1">
            <a:spLocks noChangeArrowheads="1"/>
          </p:cNvSpPr>
          <p:nvPr/>
        </p:nvSpPr>
        <p:spPr bwMode="auto">
          <a:xfrm>
            <a:off x="5876925" y="5334000"/>
            <a:ext cx="19129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erdana" pitchFamily="34" charset="0"/>
                <a:ea typeface="+mn-ea"/>
                <a:cs typeface="+mn-cs"/>
              </a:rPr>
              <a:t>Hypertension</a:t>
            </a:r>
          </a:p>
        </p:txBody>
      </p:sp>
      <p:sp>
        <p:nvSpPr>
          <p:cNvPr id="83973" name="AutoShape 5"/>
          <p:cNvSpPr>
            <a:spLocks/>
          </p:cNvSpPr>
          <p:nvPr/>
        </p:nvSpPr>
        <p:spPr bwMode="auto">
          <a:xfrm rot="-5400000">
            <a:off x="6681787" y="3036888"/>
            <a:ext cx="295275" cy="4343400"/>
          </a:xfrm>
          <a:prstGeom prst="leftBrace">
            <a:avLst>
              <a:gd name="adj1" fmla="val 12258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83974" name="Rectangle 6"/>
          <p:cNvSpPr>
            <a:spLocks noChangeArrowheads="1"/>
          </p:cNvSpPr>
          <p:nvPr/>
        </p:nvSpPr>
        <p:spPr bwMode="auto">
          <a:xfrm>
            <a:off x="9525" y="6019800"/>
            <a:ext cx="5791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pitchFamily="34" charset="0"/>
                <a:ea typeface="+mn-ea"/>
                <a:cs typeface="+mn-cs"/>
              </a:rPr>
              <a:t>§ Men with optimal blood pressure was the reference category.</a:t>
            </a:r>
          </a:p>
        </p:txBody>
      </p:sp>
      <p:sp>
        <p:nvSpPr>
          <p:cNvPr id="83975" name="Text Box 7"/>
          <p:cNvSpPr txBox="1">
            <a:spLocks noChangeArrowheads="1"/>
          </p:cNvSpPr>
          <p:nvPr/>
        </p:nvSpPr>
        <p:spPr bwMode="auto">
          <a:xfrm>
            <a:off x="9525" y="6400800"/>
            <a:ext cx="5043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C0504D">
                    <a:lumMod val="75000"/>
                  </a:srgbClr>
                </a:solidFill>
                <a:effectLst/>
                <a:uLnTx/>
                <a:uFillTx/>
                <a:latin typeface="Verdana" pitchFamily="34" charset="0"/>
                <a:ea typeface="+mn-ea"/>
                <a:cs typeface="+mn-cs"/>
              </a:rPr>
              <a:t>Klag</a:t>
            </a:r>
            <a:r>
              <a:rPr kumimoji="0" lang="en-US" sz="1400" b="1" i="0" u="none" strike="noStrike" kern="1200" cap="none" spc="0" normalizeH="0" baseline="0" noProof="0" dirty="0">
                <a:ln>
                  <a:noFill/>
                </a:ln>
                <a:solidFill>
                  <a:srgbClr val="C0504D">
                    <a:lumMod val="75000"/>
                  </a:srgbClr>
                </a:solidFill>
                <a:effectLst/>
                <a:uLnTx/>
                <a:uFillTx/>
                <a:latin typeface="Verdana" pitchFamily="34" charset="0"/>
                <a:ea typeface="+mn-ea"/>
                <a:cs typeface="+mn-cs"/>
              </a:rPr>
              <a:t> MJ, et al. N </a:t>
            </a:r>
            <a:r>
              <a:rPr kumimoji="0" lang="en-US" sz="1400" b="1" i="0" u="none" strike="noStrike" kern="1200" cap="none" spc="0" normalizeH="0" baseline="0" noProof="0" dirty="0" err="1">
                <a:ln>
                  <a:noFill/>
                </a:ln>
                <a:solidFill>
                  <a:srgbClr val="C0504D">
                    <a:lumMod val="75000"/>
                  </a:srgbClr>
                </a:solidFill>
                <a:effectLst/>
                <a:uLnTx/>
                <a:uFillTx/>
                <a:latin typeface="Verdana" pitchFamily="34" charset="0"/>
                <a:ea typeface="+mn-ea"/>
                <a:cs typeface="+mn-cs"/>
              </a:rPr>
              <a:t>Engl</a:t>
            </a:r>
            <a:r>
              <a:rPr kumimoji="0" lang="en-US" sz="1400" b="1" i="0" u="none" strike="noStrike" kern="1200" cap="none" spc="0" normalizeH="0" baseline="0" noProof="0" dirty="0">
                <a:ln>
                  <a:noFill/>
                </a:ln>
                <a:solidFill>
                  <a:srgbClr val="C0504D">
                    <a:lumMod val="75000"/>
                  </a:srgbClr>
                </a:solidFill>
                <a:effectLst/>
                <a:uLnTx/>
                <a:uFillTx/>
                <a:latin typeface="Verdana" pitchFamily="34" charset="0"/>
                <a:ea typeface="+mn-ea"/>
                <a:cs typeface="+mn-cs"/>
              </a:rPr>
              <a:t> J Med. 1996;334(1):13-18</a:t>
            </a:r>
          </a:p>
        </p:txBody>
      </p:sp>
      <p:sp>
        <p:nvSpPr>
          <p:cNvPr id="83976" name="Text Box 8"/>
          <p:cNvSpPr txBox="1">
            <a:spLocks noChangeArrowheads="1"/>
          </p:cNvSpPr>
          <p:nvPr/>
        </p:nvSpPr>
        <p:spPr bwMode="auto">
          <a:xfrm>
            <a:off x="161925" y="5364163"/>
            <a:ext cx="180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erdana" pitchFamily="34" charset="0"/>
                <a:ea typeface="+mn-ea"/>
                <a:cs typeface="+mn-cs"/>
              </a:rPr>
              <a:t>* p&lt;0.001</a:t>
            </a:r>
          </a:p>
        </p:txBody>
      </p:sp>
      <p:sp>
        <p:nvSpPr>
          <p:cNvPr id="83977" name="Rectangle 9"/>
          <p:cNvSpPr>
            <a:spLocks noChangeArrowheads="1"/>
          </p:cNvSpPr>
          <p:nvPr/>
        </p:nvSpPr>
        <p:spPr bwMode="auto">
          <a:xfrm>
            <a:off x="5743575" y="624840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399FF"/>
              </a:solidFill>
              <a:effectLst/>
              <a:uLnTx/>
              <a:uFillTx/>
              <a:latin typeface="Verdana" pitchFamily="34" charset="0"/>
              <a:ea typeface="+mn-ea"/>
              <a:cs typeface="+mn-cs"/>
            </a:endParaRPr>
          </a:p>
        </p:txBody>
      </p:sp>
      <p:graphicFrame>
        <p:nvGraphicFramePr>
          <p:cNvPr id="2" name="Object 1"/>
          <p:cNvGraphicFramePr>
            <a:graphicFrameLocks noChangeAspect="1"/>
          </p:cNvGraphicFramePr>
          <p:nvPr/>
        </p:nvGraphicFramePr>
        <p:xfrm>
          <a:off x="539552" y="1556792"/>
          <a:ext cx="11658600" cy="6172200"/>
        </p:xfrm>
        <a:graphic>
          <a:graphicData uri="http://schemas.openxmlformats.org/presentationml/2006/ole">
            <mc:AlternateContent xmlns:mc="http://schemas.openxmlformats.org/markup-compatibility/2006">
              <mc:Choice xmlns:v="urn:schemas-microsoft-com:vml" Requires="v">
                <p:oleObj name="Chart" r:id="rId2" imgW="11658600" imgH="6172200" progId="MSGraph.Chart.8">
                  <p:embed followColorScheme="full"/>
                </p:oleObj>
              </mc:Choice>
              <mc:Fallback>
                <p:oleObj name="Chart" r:id="rId2" imgW="11658600" imgH="6172200" progId="MSGraph.Chart.8">
                  <p:embed followColorScheme="full"/>
                  <p:pic>
                    <p:nvPicPr>
                      <p:cNvPr id="2"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556792"/>
                        <a:ext cx="11658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9 - TextBox"/>
          <p:cNvSpPr txBox="1"/>
          <p:nvPr/>
        </p:nvSpPr>
        <p:spPr>
          <a:xfrm>
            <a:off x="2928926" y="1428736"/>
            <a:ext cx="4497770" cy="369332"/>
          </a:xfrm>
          <a:prstGeom prst="rect">
            <a:avLst/>
          </a:prstGeom>
          <a:solidFill>
            <a:schemeClr val="accent6">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12,866 Cr,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UPr</a:t>
            </a:r>
            <a:r>
              <a:rPr kumimoji="0" lang="en-US" sz="1800" b="1" i="0" u="none" strike="noStrike" kern="1200" cap="none" spc="0" normalizeH="0" baseline="0" noProof="0" dirty="0">
                <a:ln>
                  <a:noFill/>
                </a:ln>
                <a:solidFill>
                  <a:prstClr val="black"/>
                </a:solidFill>
                <a:effectLst/>
                <a:uLnTx/>
                <a:uFillTx/>
                <a:latin typeface="Calibri"/>
                <a:ea typeface="+mn-ea"/>
                <a:cs typeface="+mn-cs"/>
              </a:rPr>
              <a:t> – 7,817 Cr &lt;1.2 mg/dl,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UPr</a:t>
            </a:r>
            <a:r>
              <a:rPr kumimoji="0" lang="en-US" sz="1800" b="1" i="0" u="none" strike="noStrike" kern="1200" cap="none" spc="0" normalizeH="0" baseline="0" noProof="0" dirty="0">
                <a:ln>
                  <a:noFill/>
                </a:ln>
                <a:solidFill>
                  <a:prstClr val="black"/>
                </a:solidFill>
                <a:effectLst/>
                <a:uLnTx/>
                <a:uFillTx/>
                <a:latin typeface="Calibri"/>
                <a:ea typeface="+mn-ea"/>
                <a:cs typeface="+mn-cs"/>
              </a:rPr>
              <a:t> &lt; + </a:t>
            </a:r>
            <a:endParaRPr kumimoji="0" lang="el-GR"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015326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ΥΠΕΡΤΑΣΙΚΗ ΑΜΦΙΒΛΗΣΤΡΟΕΙΔΟΠΑΘΕΙΑ</a:t>
            </a:r>
            <a:endParaRPr lang="el-GR" sz="2400" b="1" dirty="0"/>
          </a:p>
        </p:txBody>
      </p:sp>
      <p:sp>
        <p:nvSpPr>
          <p:cNvPr id="9" name="TextBox 8">
            <a:extLst>
              <a:ext uri="{FF2B5EF4-FFF2-40B4-BE49-F238E27FC236}">
                <a16:creationId xmlns:a16="http://schemas.microsoft.com/office/drawing/2014/main" id="{3C63298A-BC60-71D1-7E30-A82B74F29A2C}"/>
              </a:ext>
            </a:extLst>
          </p:cNvPr>
          <p:cNvSpPr txBox="1"/>
          <p:nvPr/>
        </p:nvSpPr>
        <p:spPr>
          <a:xfrm>
            <a:off x="2767691" y="4744019"/>
            <a:ext cx="4199291" cy="1754326"/>
          </a:xfrm>
          <a:prstGeom prst="rect">
            <a:avLst/>
          </a:prstGeom>
          <a:noFill/>
        </p:spPr>
        <p:txBody>
          <a:bodyPr wrap="none" rtlCol="0">
            <a:spAutoFit/>
          </a:bodyPr>
          <a:lstStyle/>
          <a:p>
            <a:r>
              <a:rPr lang="el-GR" b="1" dirty="0" err="1"/>
              <a:t>Αμφιβληστροειδοπάθεια</a:t>
            </a:r>
            <a:r>
              <a:rPr lang="el-GR" b="1" dirty="0"/>
              <a:t>-στάδιο Ι</a:t>
            </a:r>
            <a:r>
              <a:rPr lang="en-US" b="1" dirty="0"/>
              <a:t>V</a:t>
            </a:r>
            <a:endParaRPr lang="el-GR" b="1" dirty="0"/>
          </a:p>
          <a:p>
            <a:pPr algn="ctr"/>
            <a:r>
              <a:rPr lang="el-GR" dirty="0"/>
              <a:t>Διακρίνουμε</a:t>
            </a:r>
            <a:r>
              <a:rPr lang="en-US" dirty="0"/>
              <a:t>:</a:t>
            </a:r>
          </a:p>
          <a:p>
            <a:pPr marL="342900" indent="-342900">
              <a:buAutoNum type="arabicPeriod"/>
            </a:pPr>
            <a:r>
              <a:rPr lang="el-GR" dirty="0" err="1"/>
              <a:t>Μαλακ</a:t>
            </a:r>
            <a:r>
              <a:rPr lang="en-US" dirty="0" err="1"/>
              <a:t>ά</a:t>
            </a:r>
            <a:r>
              <a:rPr lang="el-GR" dirty="0"/>
              <a:t> (</a:t>
            </a:r>
            <a:r>
              <a:rPr lang="el-GR" dirty="0" err="1"/>
              <a:t>βαμβακόμορφα</a:t>
            </a:r>
            <a:r>
              <a:rPr lang="el-GR" dirty="0"/>
              <a:t>) εξιδρώματα</a:t>
            </a:r>
          </a:p>
          <a:p>
            <a:pPr marL="342900" indent="-342900">
              <a:buAutoNum type="arabicPeriod"/>
            </a:pPr>
            <a:r>
              <a:rPr lang="el-GR" dirty="0"/>
              <a:t>Διάχυτο οίδημα του οπίσθιου πόλου</a:t>
            </a:r>
          </a:p>
          <a:p>
            <a:pPr marL="342900" indent="-342900">
              <a:buAutoNum type="arabicPeriod"/>
            </a:pPr>
            <a:r>
              <a:rPr lang="el-GR" dirty="0"/>
              <a:t>Ισχαιμικό οίδημα θηλής</a:t>
            </a:r>
          </a:p>
          <a:p>
            <a:pPr marL="342900" indent="-342900">
              <a:buAutoNum type="arabicPeriod"/>
            </a:pPr>
            <a:r>
              <a:rPr lang="el-GR" dirty="0" err="1"/>
              <a:t>Επιπολής</a:t>
            </a:r>
            <a:r>
              <a:rPr lang="el-GR" dirty="0"/>
              <a:t> αιμορραγία</a:t>
            </a:r>
          </a:p>
        </p:txBody>
      </p:sp>
      <p:pic>
        <p:nvPicPr>
          <p:cNvPr id="4" name="Εικόνα 3">
            <a:extLst>
              <a:ext uri="{FF2B5EF4-FFF2-40B4-BE49-F238E27FC236}">
                <a16:creationId xmlns:a16="http://schemas.microsoft.com/office/drawing/2014/main" id="{89DD88B5-0A2A-A1FD-2EEC-04C5B1F54E25}"/>
              </a:ext>
            </a:extLst>
          </p:cNvPr>
          <p:cNvPicPr>
            <a:picLocks noChangeAspect="1"/>
          </p:cNvPicPr>
          <p:nvPr/>
        </p:nvPicPr>
        <p:blipFill>
          <a:blip r:embed="rId2"/>
          <a:stretch>
            <a:fillRect/>
          </a:stretch>
        </p:blipFill>
        <p:spPr>
          <a:xfrm>
            <a:off x="2069681" y="1190260"/>
            <a:ext cx="5016500" cy="3482436"/>
          </a:xfrm>
          <a:prstGeom prst="rect">
            <a:avLst/>
          </a:prstGeom>
        </p:spPr>
      </p:pic>
    </p:spTree>
    <p:extLst>
      <p:ext uri="{BB962C8B-B14F-4D97-AF65-F5344CB8AC3E}">
        <p14:creationId xmlns:p14="http://schemas.microsoft.com/office/powerpoint/2010/main" val="38939699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ΥΠΕΡΤΑΣΙΚΗ ΑΜΦΙΒΛΗΣΤΡΟΕΙΔΟΠΑΘΕΙΑ</a:t>
            </a:r>
            <a:endParaRPr lang="el-GR" sz="2400" b="1" dirty="0"/>
          </a:p>
        </p:txBody>
      </p:sp>
      <p:pic>
        <p:nvPicPr>
          <p:cNvPr id="7" name="Εικόνα 6">
            <a:extLst>
              <a:ext uri="{FF2B5EF4-FFF2-40B4-BE49-F238E27FC236}">
                <a16:creationId xmlns:a16="http://schemas.microsoft.com/office/drawing/2014/main" id="{CEA0038B-1DBE-5591-3CF0-FE17D3392BA7}"/>
              </a:ext>
            </a:extLst>
          </p:cNvPr>
          <p:cNvPicPr>
            <a:picLocks noChangeAspect="1"/>
          </p:cNvPicPr>
          <p:nvPr/>
        </p:nvPicPr>
        <p:blipFill>
          <a:blip r:embed="rId2"/>
          <a:stretch>
            <a:fillRect/>
          </a:stretch>
        </p:blipFill>
        <p:spPr>
          <a:xfrm>
            <a:off x="1488667" y="2531940"/>
            <a:ext cx="6045200" cy="596900"/>
          </a:xfrm>
          <a:prstGeom prst="rect">
            <a:avLst/>
          </a:prstGeom>
        </p:spPr>
      </p:pic>
      <p:pic>
        <p:nvPicPr>
          <p:cNvPr id="4" name="Εικόνα 3">
            <a:extLst>
              <a:ext uri="{FF2B5EF4-FFF2-40B4-BE49-F238E27FC236}">
                <a16:creationId xmlns:a16="http://schemas.microsoft.com/office/drawing/2014/main" id="{53E73EE5-552A-C172-B5DF-B8E86AF1E843}"/>
              </a:ext>
            </a:extLst>
          </p:cNvPr>
          <p:cNvPicPr>
            <a:picLocks noChangeAspect="1"/>
          </p:cNvPicPr>
          <p:nvPr/>
        </p:nvPicPr>
        <p:blipFill>
          <a:blip r:embed="rId3"/>
          <a:stretch>
            <a:fillRect/>
          </a:stretch>
        </p:blipFill>
        <p:spPr>
          <a:xfrm>
            <a:off x="1549400" y="3195182"/>
            <a:ext cx="5727700" cy="2489200"/>
          </a:xfrm>
          <a:prstGeom prst="rect">
            <a:avLst/>
          </a:prstGeom>
        </p:spPr>
      </p:pic>
      <p:pic>
        <p:nvPicPr>
          <p:cNvPr id="8" name="Εικόνα 7">
            <a:extLst>
              <a:ext uri="{FF2B5EF4-FFF2-40B4-BE49-F238E27FC236}">
                <a16:creationId xmlns:a16="http://schemas.microsoft.com/office/drawing/2014/main" id="{013CD4E6-82BE-85A2-9A4F-C63EDE4A5C56}"/>
              </a:ext>
            </a:extLst>
          </p:cNvPr>
          <p:cNvPicPr>
            <a:picLocks noChangeAspect="1"/>
          </p:cNvPicPr>
          <p:nvPr/>
        </p:nvPicPr>
        <p:blipFill>
          <a:blip r:embed="rId4"/>
          <a:stretch>
            <a:fillRect/>
          </a:stretch>
        </p:blipFill>
        <p:spPr>
          <a:xfrm>
            <a:off x="1488667" y="1236249"/>
            <a:ext cx="6166665" cy="703838"/>
          </a:xfrm>
          <a:prstGeom prst="rect">
            <a:avLst/>
          </a:prstGeom>
        </p:spPr>
      </p:pic>
      <p:pic>
        <p:nvPicPr>
          <p:cNvPr id="10" name="Εικόνα 9">
            <a:extLst>
              <a:ext uri="{FF2B5EF4-FFF2-40B4-BE49-F238E27FC236}">
                <a16:creationId xmlns:a16="http://schemas.microsoft.com/office/drawing/2014/main" id="{43B6A1DF-A27D-DFE6-C4A4-AE53DC2E4B9B}"/>
              </a:ext>
            </a:extLst>
          </p:cNvPr>
          <p:cNvPicPr>
            <a:picLocks noChangeAspect="1"/>
          </p:cNvPicPr>
          <p:nvPr/>
        </p:nvPicPr>
        <p:blipFill>
          <a:blip r:embed="rId5"/>
          <a:stretch>
            <a:fillRect/>
          </a:stretch>
        </p:blipFill>
        <p:spPr>
          <a:xfrm>
            <a:off x="60064" y="6275394"/>
            <a:ext cx="2978672" cy="533025"/>
          </a:xfrm>
          <a:prstGeom prst="rect">
            <a:avLst/>
          </a:prstGeom>
        </p:spPr>
      </p:pic>
      <p:pic>
        <p:nvPicPr>
          <p:cNvPr id="12" name="Εικόνα 11">
            <a:extLst>
              <a:ext uri="{FF2B5EF4-FFF2-40B4-BE49-F238E27FC236}">
                <a16:creationId xmlns:a16="http://schemas.microsoft.com/office/drawing/2014/main" id="{9CE06A21-3BC7-722C-1E0E-3A44865F1F4E}"/>
              </a:ext>
            </a:extLst>
          </p:cNvPr>
          <p:cNvPicPr>
            <a:picLocks noChangeAspect="1"/>
          </p:cNvPicPr>
          <p:nvPr/>
        </p:nvPicPr>
        <p:blipFill>
          <a:blip r:embed="rId6"/>
          <a:stretch>
            <a:fillRect/>
          </a:stretch>
        </p:blipFill>
        <p:spPr>
          <a:xfrm>
            <a:off x="7086871" y="6470751"/>
            <a:ext cx="1997065" cy="337668"/>
          </a:xfrm>
          <a:prstGeom prst="rect">
            <a:avLst/>
          </a:prstGeom>
        </p:spPr>
      </p:pic>
    </p:spTree>
    <p:extLst>
      <p:ext uri="{BB962C8B-B14F-4D97-AF65-F5344CB8AC3E}">
        <p14:creationId xmlns:p14="http://schemas.microsoft.com/office/powerpoint/2010/main" val="5663269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err="1"/>
              <a:t>Αρτηριακ</a:t>
            </a:r>
            <a:r>
              <a:rPr lang="en-US" sz="3200" b="1" dirty="0" err="1"/>
              <a:t>ή</a:t>
            </a:r>
            <a:r>
              <a:rPr lang="el-GR" sz="3200" b="1" dirty="0"/>
              <a:t> Υπέρταση</a:t>
            </a:r>
          </a:p>
          <a:p>
            <a:pPr indent="722313" algn="ctr"/>
            <a:r>
              <a:rPr lang="el-GR" sz="3200" b="1" dirty="0"/>
              <a:t>και βλάβη οργάνων-στόχων</a:t>
            </a:r>
            <a:endParaRPr lang="en-US" sz="3200" b="1" dirty="0"/>
          </a:p>
        </p:txBody>
      </p:sp>
      <p:sp>
        <p:nvSpPr>
          <p:cNvPr id="2" name="TextBox 1">
            <a:extLst>
              <a:ext uri="{FF2B5EF4-FFF2-40B4-BE49-F238E27FC236}">
                <a16:creationId xmlns:a16="http://schemas.microsoft.com/office/drawing/2014/main" id="{C9F8332D-DC4B-9E3E-BB5E-FA11BFEA9E4E}"/>
              </a:ext>
            </a:extLst>
          </p:cNvPr>
          <p:cNvSpPr txBox="1"/>
          <p:nvPr/>
        </p:nvSpPr>
        <p:spPr>
          <a:xfrm>
            <a:off x="3293733" y="3198167"/>
            <a:ext cx="2133469" cy="461665"/>
          </a:xfrm>
          <a:prstGeom prst="rect">
            <a:avLst/>
          </a:prstGeom>
          <a:noFill/>
        </p:spPr>
        <p:txBody>
          <a:bodyPr wrap="none" rtlCol="0">
            <a:spAutoFit/>
          </a:bodyPr>
          <a:lstStyle/>
          <a:p>
            <a:r>
              <a:rPr lang="el-GR" sz="2400" b="1" dirty="0"/>
              <a:t>Συνοψίζοντας..</a:t>
            </a:r>
          </a:p>
        </p:txBody>
      </p:sp>
    </p:spTree>
    <p:extLst>
      <p:ext uri="{BB962C8B-B14F-4D97-AF65-F5344CB8AC3E}">
        <p14:creationId xmlns:p14="http://schemas.microsoft.com/office/powerpoint/2010/main" val="41637842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3CACCA6E-71F0-0CE9-3A8D-0D809E1698D6}"/>
              </a:ext>
            </a:extLst>
          </p:cNvPr>
          <p:cNvPicPr>
            <a:picLocks noChangeAspect="1"/>
          </p:cNvPicPr>
          <p:nvPr/>
        </p:nvPicPr>
        <p:blipFill>
          <a:blip r:embed="rId2"/>
          <a:stretch>
            <a:fillRect/>
          </a:stretch>
        </p:blipFill>
        <p:spPr>
          <a:xfrm>
            <a:off x="1728592" y="1073170"/>
            <a:ext cx="5060515" cy="5672080"/>
          </a:xfrm>
          <a:prstGeom prst="rect">
            <a:avLst/>
          </a:prstGeom>
        </p:spPr>
      </p:pic>
      <p:pic>
        <p:nvPicPr>
          <p:cNvPr id="5" name="Εικόνα 4">
            <a:extLst>
              <a:ext uri="{FF2B5EF4-FFF2-40B4-BE49-F238E27FC236}">
                <a16:creationId xmlns:a16="http://schemas.microsoft.com/office/drawing/2014/main" id="{8DB5AC3F-A24D-703A-99FE-09FFC02D8468}"/>
              </a:ext>
            </a:extLst>
          </p:cNvPr>
          <p:cNvPicPr>
            <a:picLocks noChangeAspect="1"/>
          </p:cNvPicPr>
          <p:nvPr/>
        </p:nvPicPr>
        <p:blipFill>
          <a:blip r:embed="rId3"/>
          <a:stretch>
            <a:fillRect/>
          </a:stretch>
        </p:blipFill>
        <p:spPr>
          <a:xfrm>
            <a:off x="1296823" y="0"/>
            <a:ext cx="6166665" cy="703838"/>
          </a:xfrm>
          <a:prstGeom prst="rect">
            <a:avLst/>
          </a:prstGeom>
        </p:spPr>
      </p:pic>
      <p:sp>
        <p:nvSpPr>
          <p:cNvPr id="7" name="TextBox 6">
            <a:extLst>
              <a:ext uri="{FF2B5EF4-FFF2-40B4-BE49-F238E27FC236}">
                <a16:creationId xmlns:a16="http://schemas.microsoft.com/office/drawing/2014/main" id="{A8772039-5735-9F03-5E6A-2C6CC78BF23E}"/>
              </a:ext>
            </a:extLst>
          </p:cNvPr>
          <p:cNvSpPr txBox="1"/>
          <p:nvPr/>
        </p:nvSpPr>
        <p:spPr>
          <a:xfrm>
            <a:off x="1130530" y="703838"/>
            <a:ext cx="6716647" cy="369332"/>
          </a:xfrm>
          <a:prstGeom prst="rect">
            <a:avLst/>
          </a:prstGeom>
          <a:noFill/>
        </p:spPr>
        <p:txBody>
          <a:bodyPr wrap="none" rtlCol="0">
            <a:spAutoFit/>
          </a:bodyPr>
          <a:lstStyle/>
          <a:p>
            <a:r>
              <a:rPr lang="en-US" sz="1800" b="1" dirty="0">
                <a:solidFill>
                  <a:srgbClr val="C00000"/>
                </a:solidFill>
                <a:effectLst/>
                <a:latin typeface="GillSansNova"/>
              </a:rPr>
              <a:t>Tests and criteria for defining hypertension-mediated organ damage </a:t>
            </a:r>
            <a:endParaRPr lang="en-US" b="1" dirty="0">
              <a:solidFill>
                <a:srgbClr val="C00000"/>
              </a:solidFill>
            </a:endParaRPr>
          </a:p>
        </p:txBody>
      </p:sp>
    </p:spTree>
    <p:extLst>
      <p:ext uri="{BB962C8B-B14F-4D97-AF65-F5344CB8AC3E}">
        <p14:creationId xmlns:p14="http://schemas.microsoft.com/office/powerpoint/2010/main" val="40844436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err="1"/>
              <a:t>Αρτηριακ</a:t>
            </a:r>
            <a:r>
              <a:rPr lang="en-US" sz="3200" b="1" dirty="0" err="1"/>
              <a:t>ή</a:t>
            </a:r>
            <a:r>
              <a:rPr lang="el-GR" sz="3200" b="1" dirty="0"/>
              <a:t> Υπέρταση</a:t>
            </a:r>
          </a:p>
          <a:p>
            <a:pPr indent="722313" algn="ctr"/>
            <a:r>
              <a:rPr lang="el-GR" sz="3200" b="1" dirty="0"/>
              <a:t>και βλάβη οργάνων-στόχων</a:t>
            </a:r>
            <a:endParaRPr lang="en-US" sz="3200" b="1" dirty="0"/>
          </a:p>
        </p:txBody>
      </p:sp>
      <p:sp>
        <p:nvSpPr>
          <p:cNvPr id="3" name="TextBox 2">
            <a:extLst>
              <a:ext uri="{FF2B5EF4-FFF2-40B4-BE49-F238E27FC236}">
                <a16:creationId xmlns:a16="http://schemas.microsoft.com/office/drawing/2014/main" id="{7EA190DF-1B39-8ED1-11E0-5C1BEA980770}"/>
              </a:ext>
            </a:extLst>
          </p:cNvPr>
          <p:cNvSpPr txBox="1"/>
          <p:nvPr/>
        </p:nvSpPr>
        <p:spPr>
          <a:xfrm>
            <a:off x="2805717" y="3198167"/>
            <a:ext cx="4418389" cy="461665"/>
          </a:xfrm>
          <a:prstGeom prst="rect">
            <a:avLst/>
          </a:prstGeom>
          <a:noFill/>
        </p:spPr>
        <p:txBody>
          <a:bodyPr wrap="none" rtlCol="0">
            <a:spAutoFit/>
          </a:bodyPr>
          <a:lstStyle/>
          <a:p>
            <a:r>
              <a:rPr lang="el-GR" sz="2400" b="1" dirty="0"/>
              <a:t>Ευχαριστ</a:t>
            </a:r>
            <a:r>
              <a:rPr lang="en-US" sz="2400" b="1" dirty="0"/>
              <a:t>ώ</a:t>
            </a:r>
            <a:r>
              <a:rPr lang="el-GR" sz="2400" b="1" dirty="0"/>
              <a:t> για την προσοχή σας!</a:t>
            </a:r>
          </a:p>
        </p:txBody>
      </p:sp>
    </p:spTree>
    <p:extLst>
      <p:ext uri="{BB962C8B-B14F-4D97-AF65-F5344CB8AC3E}">
        <p14:creationId xmlns:p14="http://schemas.microsoft.com/office/powerpoint/2010/main" val="4085482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Εκτίμηση νεφρικής λειτουργίας</a:t>
            </a:r>
            <a:endParaRPr lang="en-US" dirty="0"/>
          </a:p>
        </p:txBody>
      </p:sp>
      <p:sp>
        <p:nvSpPr>
          <p:cNvPr id="3" name="Content Placeholder 2"/>
          <p:cNvSpPr>
            <a:spLocks noGrp="1"/>
          </p:cNvSpPr>
          <p:nvPr>
            <p:ph idx="1"/>
          </p:nvPr>
        </p:nvSpPr>
        <p:spPr>
          <a:xfrm>
            <a:off x="457200" y="1532304"/>
            <a:ext cx="8229600" cy="4625609"/>
          </a:xfrm>
        </p:spPr>
        <p:txBody>
          <a:bodyPr/>
          <a:lstStyle/>
          <a:p>
            <a:r>
              <a:rPr lang="el-GR" b="1" dirty="0"/>
              <a:t>Όχι</a:t>
            </a:r>
            <a:r>
              <a:rPr lang="el-GR" dirty="0"/>
              <a:t> </a:t>
            </a:r>
            <a:r>
              <a:rPr lang="en-US" dirty="0"/>
              <a:t> </a:t>
            </a:r>
            <a:r>
              <a:rPr lang="el-GR" dirty="0"/>
              <a:t>με ουρία και κρεατινίνη</a:t>
            </a:r>
            <a:endParaRPr lang="en-US" dirty="0"/>
          </a:p>
          <a:p>
            <a:r>
              <a:rPr lang="el-GR" dirty="0"/>
              <a:t>Αλλά με το ρυθμό σπειραματικής διήθησης (</a:t>
            </a:r>
            <a:r>
              <a:rPr lang="en-US" dirty="0"/>
              <a:t>Glomerular Filtration Rate-GFR)</a:t>
            </a:r>
          </a:p>
        </p:txBody>
      </p:sp>
      <p:pic>
        <p:nvPicPr>
          <p:cNvPr id="1028" name="Picture 4">
            <a:extLst>
              <a:ext uri="{FF2B5EF4-FFF2-40B4-BE49-F238E27FC236}">
                <a16:creationId xmlns:a16="http://schemas.microsoft.com/office/drawing/2014/main" id="{B653B0AD-FFB6-4A58-9460-FDF819E63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166" y="3160574"/>
            <a:ext cx="5037571" cy="2638728"/>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a:extLst>
              <a:ext uri="{FF2B5EF4-FFF2-40B4-BE49-F238E27FC236}">
                <a16:creationId xmlns:a16="http://schemas.microsoft.com/office/drawing/2014/main" id="{D21F0FE8-5599-B30A-F772-3716D58609D2}"/>
              </a:ext>
            </a:extLst>
          </p:cNvPr>
          <p:cNvPicPr>
            <a:picLocks noChangeAspect="1"/>
          </p:cNvPicPr>
          <p:nvPr/>
        </p:nvPicPr>
        <p:blipFill>
          <a:blip r:embed="rId3"/>
          <a:stretch>
            <a:fillRect/>
          </a:stretch>
        </p:blipFill>
        <p:spPr>
          <a:xfrm>
            <a:off x="5392737" y="5799302"/>
            <a:ext cx="3736975" cy="903250"/>
          </a:xfrm>
          <a:prstGeom prst="rect">
            <a:avLst/>
          </a:prstGeom>
        </p:spPr>
      </p:pic>
    </p:spTree>
    <p:extLst>
      <p:ext uri="{BB962C8B-B14F-4D97-AF65-F5344CB8AC3E}">
        <p14:creationId xmlns:p14="http://schemas.microsoft.com/office/powerpoint/2010/main" val="172083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
          <p:cNvPicPr>
            <a:picLocks noChangeAspect="1" noChangeArrowheads="1"/>
          </p:cNvPicPr>
          <p:nvPr/>
        </p:nvPicPr>
        <p:blipFill>
          <a:blip r:embed="rId2">
            <a:extLst>
              <a:ext uri="{28A0092B-C50C-407E-A947-70E740481C1C}">
                <a14:useLocalDpi xmlns:a14="http://schemas.microsoft.com/office/drawing/2010/main" val="0"/>
              </a:ext>
            </a:extLst>
          </a:blip>
          <a:srcRect l="3688" r="4646" b="3717"/>
          <a:stretch>
            <a:fillRect/>
          </a:stretch>
        </p:blipFill>
        <p:spPr bwMode="auto">
          <a:xfrm>
            <a:off x="1474788" y="1098550"/>
            <a:ext cx="6265862" cy="564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1" name="Line 5"/>
          <p:cNvSpPr>
            <a:spLocks noChangeShapeType="1"/>
          </p:cNvSpPr>
          <p:nvPr/>
        </p:nvSpPr>
        <p:spPr bwMode="auto">
          <a:xfrm flipV="1">
            <a:off x="3203575" y="5446713"/>
            <a:ext cx="0" cy="5032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5542" name="Line 6"/>
          <p:cNvSpPr>
            <a:spLocks noChangeShapeType="1"/>
          </p:cNvSpPr>
          <p:nvPr/>
        </p:nvSpPr>
        <p:spPr bwMode="auto">
          <a:xfrm flipH="1">
            <a:off x="2700338" y="5445125"/>
            <a:ext cx="503237" cy="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5543" name="Line 7"/>
          <p:cNvSpPr>
            <a:spLocks noChangeShapeType="1"/>
          </p:cNvSpPr>
          <p:nvPr/>
        </p:nvSpPr>
        <p:spPr bwMode="auto">
          <a:xfrm flipV="1">
            <a:off x="3203575" y="4076700"/>
            <a:ext cx="0" cy="1871663"/>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5545" name="Line 9"/>
          <p:cNvSpPr>
            <a:spLocks noChangeShapeType="1"/>
          </p:cNvSpPr>
          <p:nvPr/>
        </p:nvSpPr>
        <p:spPr bwMode="auto">
          <a:xfrm flipH="1">
            <a:off x="2700338" y="4076700"/>
            <a:ext cx="503237" cy="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7896" name="Line 12"/>
          <p:cNvSpPr>
            <a:spLocks noChangeShapeType="1"/>
          </p:cNvSpPr>
          <p:nvPr/>
        </p:nvSpPr>
        <p:spPr bwMode="auto">
          <a:xfrm>
            <a:off x="0" y="981075"/>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9" name="Title 1"/>
          <p:cNvSpPr txBox="1">
            <a:spLocks/>
          </p:cNvSpPr>
          <p:nvPr/>
        </p:nvSpPr>
        <p:spPr>
          <a:xfrm>
            <a:off x="274394" y="155448"/>
            <a:ext cx="8553526" cy="1252728"/>
          </a:xfrm>
          <a:prstGeom prst="rect">
            <a:avLst/>
          </a:prstGeom>
        </p:spPr>
        <p:txBody>
          <a:bodyPr vert="horz" lIns="91440" tIns="0" rIns="45720" bIns="0" rtlCol="0" anchor="t">
            <a:normAutofit fontScale="90000"/>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4700" b="1" kern="1200">
                <a:solidFill>
                  <a:srgbClr val="FFC800"/>
                </a:solidFill>
                <a:latin typeface="+mj-lt"/>
                <a:ea typeface="ＭＳ Ｐゴシック" charset="0"/>
                <a:cs typeface="ＭＳ Ｐゴシック" charset="0"/>
              </a:defRPr>
            </a:lvl1pPr>
            <a:lvl2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2pPr>
            <a:lvl3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3pPr>
            <a:lvl4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4pPr>
            <a:lvl5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5pPr>
            <a:lvl6pPr marL="457200" algn="l" rtl="0" fontAlgn="base">
              <a:spcBef>
                <a:spcPct val="0"/>
              </a:spcBef>
              <a:spcAft>
                <a:spcPct val="0"/>
              </a:spcAft>
              <a:defRPr sz="4500" b="1">
                <a:solidFill>
                  <a:srgbClr val="FFC800"/>
                </a:solidFill>
                <a:latin typeface="Corbel" charset="0"/>
                <a:ea typeface="ＭＳ Ｐゴシック" charset="0"/>
                <a:cs typeface="ＭＳ Ｐゴシック" charset="0"/>
              </a:defRPr>
            </a:lvl6pPr>
            <a:lvl7pPr marL="914400" algn="l" rtl="0" fontAlgn="base">
              <a:spcBef>
                <a:spcPct val="0"/>
              </a:spcBef>
              <a:spcAft>
                <a:spcPct val="0"/>
              </a:spcAft>
              <a:defRPr sz="4500" b="1">
                <a:solidFill>
                  <a:srgbClr val="FFC800"/>
                </a:solidFill>
                <a:latin typeface="Corbel" charset="0"/>
                <a:ea typeface="ＭＳ Ｐゴシック" charset="0"/>
                <a:cs typeface="ＭＳ Ｐゴシック" charset="0"/>
              </a:defRPr>
            </a:lvl7pPr>
            <a:lvl8pPr marL="1371600" algn="l" rtl="0" fontAlgn="base">
              <a:spcBef>
                <a:spcPct val="0"/>
              </a:spcBef>
              <a:spcAft>
                <a:spcPct val="0"/>
              </a:spcAft>
              <a:defRPr sz="4500" b="1">
                <a:solidFill>
                  <a:srgbClr val="FFC800"/>
                </a:solidFill>
                <a:latin typeface="Corbel" charset="0"/>
                <a:ea typeface="ＭＳ Ｐゴシック" charset="0"/>
                <a:cs typeface="ＭＳ Ｐゴシック" charset="0"/>
              </a:defRPr>
            </a:lvl8pPr>
            <a:lvl9pPr marL="1828800" algn="l" rtl="0" fontAlgn="base">
              <a:spcBef>
                <a:spcPct val="0"/>
              </a:spcBef>
              <a:spcAft>
                <a:spcPct val="0"/>
              </a:spcAft>
              <a:defRPr sz="4500" b="1">
                <a:solidFill>
                  <a:srgbClr val="FFC800"/>
                </a:solidFill>
                <a:latin typeface="Corbel" charset="0"/>
                <a:ea typeface="ＭＳ Ｐゴシック" charset="0"/>
                <a:cs typeface="ＭＳ Ｐゴシック" charset="0"/>
              </a:defRPr>
            </a:lvl9pPr>
            <a:extLst/>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4700" b="1" i="0" u="none" strike="noStrike" kern="1200" cap="none" spc="0" normalizeH="0" baseline="0" noProof="0">
                <a:ln>
                  <a:noFill/>
                </a:ln>
                <a:solidFill>
                  <a:srgbClr val="F0AD00">
                    <a:satMod val="150000"/>
                  </a:srgbClr>
                </a:solidFill>
                <a:effectLst/>
                <a:uLnTx/>
                <a:uFillTx/>
                <a:latin typeface="Times New Roman"/>
                <a:ea typeface="ＭＳ Ｐゴシック" charset="0"/>
                <a:cs typeface="Times New Roman"/>
              </a:rPr>
              <a:t>ΣΧΕΣΗ ΚΡΕΑΤΙΝΙΝΗΣ ΚΑΙ </a:t>
            </a:r>
            <a:r>
              <a:rPr kumimoji="0" lang="en-US" sz="4700" b="1" i="0" u="none" strike="noStrike" kern="1200" cap="none" spc="0" normalizeH="0" baseline="0" noProof="0">
                <a:ln>
                  <a:noFill/>
                </a:ln>
                <a:solidFill>
                  <a:srgbClr val="F0AD00">
                    <a:satMod val="150000"/>
                  </a:srgbClr>
                </a:solidFill>
                <a:effectLst/>
                <a:uLnTx/>
                <a:uFillTx/>
                <a:latin typeface="Times New Roman"/>
                <a:ea typeface="ＭＳ Ｐゴシック" charset="0"/>
                <a:cs typeface="Times New Roman"/>
              </a:rPr>
              <a:t>GFR</a:t>
            </a:r>
            <a:endParaRPr kumimoji="0" lang="en-US" sz="4700" b="1" i="0" u="none" strike="noStrike" kern="1200" cap="none" spc="0" normalizeH="0" baseline="0" noProof="0" dirty="0">
              <a:ln>
                <a:noFill/>
              </a:ln>
              <a:solidFill>
                <a:srgbClr val="F0AD00">
                  <a:satMod val="150000"/>
                </a:srgbClr>
              </a:solidFill>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2152828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F8A676-B4F2-6D43-B71D-0F0E47F47F00}"/>
              </a:ext>
            </a:extLst>
          </p:cNvPr>
          <p:cNvSpPr>
            <a:spLocks noGrp="1"/>
          </p:cNvSpPr>
          <p:nvPr>
            <p:ph type="title"/>
          </p:nvPr>
        </p:nvSpPr>
        <p:spPr>
          <a:xfrm>
            <a:off x="172386" y="155448"/>
            <a:ext cx="8634334" cy="1252728"/>
          </a:xfrm>
        </p:spPr>
        <p:txBody>
          <a:bodyPr>
            <a:normAutofit fontScale="90000"/>
          </a:bodyPr>
          <a:lstStyle/>
          <a:p>
            <a:r>
              <a:rPr lang="el-GR" dirty="0"/>
              <a:t>Υπέρταση και </a:t>
            </a:r>
            <a:r>
              <a:rPr lang="el-GR" dirty="0" err="1"/>
              <a:t>νεφρός</a:t>
            </a:r>
            <a:r>
              <a:rPr lang="el-GR" dirty="0"/>
              <a:t>: θύτης ή θύμα</a:t>
            </a:r>
          </a:p>
        </p:txBody>
      </p:sp>
      <p:sp>
        <p:nvSpPr>
          <p:cNvPr id="7" name="TextBox 6">
            <a:extLst>
              <a:ext uri="{FF2B5EF4-FFF2-40B4-BE49-F238E27FC236}">
                <a16:creationId xmlns:a16="http://schemas.microsoft.com/office/drawing/2014/main" id="{357539FC-D865-25EF-6D3D-090A3410B4B5}"/>
              </a:ext>
            </a:extLst>
          </p:cNvPr>
          <p:cNvSpPr txBox="1"/>
          <p:nvPr/>
        </p:nvSpPr>
        <p:spPr>
          <a:xfrm>
            <a:off x="607219" y="2785041"/>
            <a:ext cx="7929562" cy="1287917"/>
          </a:xfrm>
          <a:prstGeom prst="rect">
            <a:avLst/>
          </a:prstGeom>
          <a:noFill/>
        </p:spPr>
        <p:txBody>
          <a:bodyPr wrap="square" rtlCol="0">
            <a:spAutoFit/>
          </a:bodyPr>
          <a:lstStyle/>
          <a:p>
            <a:pPr algn="just">
              <a:lnSpc>
                <a:spcPct val="150000"/>
              </a:lnSpc>
            </a:pPr>
            <a:r>
              <a:rPr lang="en-US" sz="1800" dirty="0">
                <a:effectLst/>
                <a:latin typeface="Trebuchet MS" panose="020B0703020202090204" pitchFamily="34" charset="0"/>
              </a:rPr>
              <a:t>A progressive reduction in eGFR and increased albuminuria indicate progressive loss of renal function, and are both independent and additive predictors of increased CV risk and progression of renal disease</a:t>
            </a:r>
            <a:endParaRPr lang="en-US" dirty="0">
              <a:latin typeface="Trebuchet MS" panose="020B0703020202090204" pitchFamily="34" charset="0"/>
            </a:endParaRPr>
          </a:p>
        </p:txBody>
      </p:sp>
    </p:spTree>
    <p:extLst>
      <p:ext uri="{BB962C8B-B14F-4D97-AF65-F5344CB8AC3E}">
        <p14:creationId xmlns:p14="http://schemas.microsoft.com/office/powerpoint/2010/main" val="3289210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B0C09E9B-0A07-4340-8843-30DD8668BB7A}"/>
              </a:ext>
            </a:extLst>
          </p:cNvPr>
          <p:cNvSpPr>
            <a:spLocks noGrp="1"/>
          </p:cNvSpPr>
          <p:nvPr>
            <p:ph type="title" idx="4294967295"/>
          </p:nvPr>
        </p:nvSpPr>
        <p:spPr>
          <a:xfrm>
            <a:off x="546537" y="1395794"/>
            <a:ext cx="8229600" cy="3964480"/>
          </a:xfrm>
        </p:spPr>
        <p:txBody>
          <a:bodyPr>
            <a:normAutofit fontScale="90000"/>
          </a:bodyPr>
          <a:lstStyle/>
          <a:p>
            <a:pPr algn="ctr"/>
            <a:r>
              <a:rPr lang="el-GR" dirty="0">
                <a:latin typeface="Calibri" panose="020F0502020204030204" pitchFamily="34" charset="0"/>
                <a:cs typeface="Calibri" panose="020F0502020204030204" pitchFamily="34" charset="0"/>
              </a:rPr>
              <a:t>Το </a:t>
            </a:r>
            <a:r>
              <a:rPr lang="en-US" dirty="0">
                <a:latin typeface="Calibri" panose="020F0502020204030204" pitchFamily="34" charset="0"/>
                <a:cs typeface="Calibri" panose="020F0502020204030204" pitchFamily="34" charset="0"/>
              </a:rPr>
              <a:t>GFR </a:t>
            </a:r>
            <a:r>
              <a:rPr lang="el-GR" dirty="0">
                <a:latin typeface="Calibri" panose="020F0502020204030204" pitchFamily="34" charset="0"/>
                <a:cs typeface="Calibri" panose="020F0502020204030204" pitchFamily="34" charset="0"/>
              </a:rPr>
              <a:t>δεν αρκεί για</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την εκτίμηση της νεφρικής βλάβης </a:t>
            </a:r>
            <a:br>
              <a:rPr lang="el-GR" dirty="0">
                <a:latin typeface="Calibri" panose="020F0502020204030204" pitchFamily="34" charset="0"/>
                <a:cs typeface="Calibri" panose="020F0502020204030204" pitchFamily="34" charset="0"/>
              </a:rPr>
            </a:b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Πως θα εκτιμηθεί η νεφρική λειτουργία</a:t>
            </a:r>
            <a:br>
              <a:rPr lang="el-GR" dirty="0">
                <a:latin typeface="Calibri" panose="020F0502020204030204" pitchFamily="34" charset="0"/>
                <a:cs typeface="Calibri" panose="020F0502020204030204" pitchFamily="34" charset="0"/>
              </a:rPr>
            </a:br>
            <a:endParaRPr lang="el-G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7124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a:t>
            </a:r>
            <a:r>
              <a:rPr lang="el-GR" sz="4400" dirty="0" err="1"/>
              <a:t>Λειτουγική</a:t>
            </a:r>
            <a:r>
              <a:rPr lang="el-GR" sz="4400" dirty="0"/>
              <a:t> εφεδρεία νεφρού </a:t>
            </a:r>
            <a:br>
              <a:rPr lang="el-GR" sz="4400" dirty="0"/>
            </a:br>
            <a:r>
              <a:rPr lang="el-GR" sz="4400" dirty="0"/>
              <a:t>(</a:t>
            </a:r>
            <a:r>
              <a:rPr lang="en-US" sz="4400" dirty="0"/>
              <a:t>Renal Reserve</a:t>
            </a:r>
            <a:r>
              <a:rPr lang="el-GR" sz="4400" dirty="0"/>
              <a:t>)</a:t>
            </a:r>
            <a:r>
              <a:rPr lang="en-US" sz="4400" dirty="0"/>
              <a:t>”</a:t>
            </a:r>
            <a:endParaRPr lang="el-GR" sz="4400" dirty="0"/>
          </a:p>
        </p:txBody>
      </p:sp>
      <p:sp>
        <p:nvSpPr>
          <p:cNvPr id="3" name="Content Placeholder 2"/>
          <p:cNvSpPr>
            <a:spLocks noGrp="1"/>
          </p:cNvSpPr>
          <p:nvPr>
            <p:ph idx="1"/>
          </p:nvPr>
        </p:nvSpPr>
        <p:spPr>
          <a:xfrm>
            <a:off x="457200" y="1542847"/>
            <a:ext cx="8229600" cy="2504498"/>
          </a:xfrm>
        </p:spPr>
        <p:txBody>
          <a:bodyPr>
            <a:normAutofit/>
          </a:bodyPr>
          <a:lstStyle/>
          <a:p>
            <a:r>
              <a:rPr lang="el-GR" dirty="0"/>
              <a:t>Ορισμός:  Η ικανότητα των νεφρών να αυξάνουν</a:t>
            </a:r>
            <a:r>
              <a:rPr lang="en-US" dirty="0"/>
              <a:t> </a:t>
            </a:r>
            <a:r>
              <a:rPr lang="el-GR" dirty="0"/>
              <a:t>το ρυθμό σπειραματικής διήθησης </a:t>
            </a:r>
            <a:r>
              <a:rPr lang="en-US" dirty="0"/>
              <a:t>(GFR) </a:t>
            </a:r>
            <a:r>
              <a:rPr lang="el-GR" dirty="0"/>
              <a:t>ως απάντηση σε φυσιολογικά ή παθολογικά ερεθίσματα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789040"/>
            <a:ext cx="3672408" cy="28758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7011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E7C3D1-476A-2A46-BD4C-2D0FBB4E7271}"/>
              </a:ext>
            </a:extLst>
          </p:cNvPr>
          <p:cNvSpPr>
            <a:spLocks noGrp="1"/>
          </p:cNvSpPr>
          <p:nvPr>
            <p:ph type="title"/>
          </p:nvPr>
        </p:nvSpPr>
        <p:spPr/>
        <p:txBody>
          <a:bodyPr>
            <a:normAutofit fontScale="90000"/>
          </a:bodyPr>
          <a:lstStyle/>
          <a:p>
            <a:pPr algn="ctr"/>
            <a:r>
              <a:rPr lang="el-GR" b="1" dirty="0"/>
              <a:t>Λειτουργικές Εφεδρείες Νεφρού (</a:t>
            </a:r>
            <a:r>
              <a:rPr lang="en-US" b="1" dirty="0"/>
              <a:t>RFR)</a:t>
            </a:r>
            <a:endParaRPr lang="el-GR" b="1" dirty="0"/>
          </a:p>
        </p:txBody>
      </p:sp>
      <p:sp>
        <p:nvSpPr>
          <p:cNvPr id="3" name="Θέση περιεχομένου 2">
            <a:extLst>
              <a:ext uri="{FF2B5EF4-FFF2-40B4-BE49-F238E27FC236}">
                <a16:creationId xmlns:a16="http://schemas.microsoft.com/office/drawing/2014/main" id="{3B620481-6529-EE48-B5F3-B7DF70418949}"/>
              </a:ext>
            </a:extLst>
          </p:cNvPr>
          <p:cNvSpPr>
            <a:spLocks noGrp="1"/>
          </p:cNvSpPr>
          <p:nvPr>
            <p:ph idx="1"/>
          </p:nvPr>
        </p:nvSpPr>
        <p:spPr/>
        <p:txBody>
          <a:bodyPr>
            <a:normAutofit/>
          </a:bodyPr>
          <a:lstStyle/>
          <a:p>
            <a:pPr algn="just"/>
            <a:r>
              <a:rPr lang="en-US" dirty="0"/>
              <a:t>Renal Functional Reserve (</a:t>
            </a:r>
            <a:r>
              <a:rPr lang="en" dirty="0"/>
              <a:t>RFR) describes the capacity of the kidney to increase GFR under certain stimuli or demands</a:t>
            </a:r>
            <a:endParaRPr lang="el-GR" dirty="0"/>
          </a:p>
          <a:p>
            <a:pPr algn="just"/>
            <a:endParaRPr lang="el-GR" dirty="0"/>
          </a:p>
          <a:p>
            <a:pPr algn="just"/>
            <a:r>
              <a:rPr lang="en" dirty="0"/>
              <a:t>Conceptually, </a:t>
            </a:r>
            <a:r>
              <a:rPr lang="en" u="sng" dirty="0"/>
              <a:t>the capacity to increase GFR during stress can alter the results of renal function studies</a:t>
            </a:r>
            <a:endParaRPr lang="el-GR" u="sng" dirty="0"/>
          </a:p>
        </p:txBody>
      </p:sp>
      <p:sp>
        <p:nvSpPr>
          <p:cNvPr id="4" name="Ορθογώνιο 3">
            <a:extLst>
              <a:ext uri="{FF2B5EF4-FFF2-40B4-BE49-F238E27FC236}">
                <a16:creationId xmlns:a16="http://schemas.microsoft.com/office/drawing/2014/main" id="{A723B1B7-192A-B34F-BB6D-8B5F705739D8}"/>
              </a:ext>
            </a:extLst>
          </p:cNvPr>
          <p:cNvSpPr/>
          <p:nvPr/>
        </p:nvSpPr>
        <p:spPr>
          <a:xfrm>
            <a:off x="6400802" y="6276201"/>
            <a:ext cx="2743198" cy="27699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rbel"/>
                <a:ea typeface="+mn-ea"/>
                <a:cs typeface="+mn-cs"/>
              </a:rPr>
              <a:t>Sharma et </a:t>
            </a:r>
            <a:r>
              <a:rPr kumimoji="0" lang="en-US" sz="1200" b="0" i="0" u="none" strike="noStrike" kern="1200" cap="none" spc="0" normalizeH="0" baseline="0" noProof="0" dirty="0" err="1">
                <a:ln>
                  <a:noFill/>
                </a:ln>
                <a:solidFill>
                  <a:prstClr val="black"/>
                </a:solidFill>
                <a:effectLst/>
                <a:uLnTx/>
                <a:uFillTx/>
                <a:latin typeface="Corbel"/>
                <a:ea typeface="+mn-ea"/>
                <a:cs typeface="+mn-cs"/>
              </a:rPr>
              <a:t>al.Clin</a:t>
            </a:r>
            <a:r>
              <a:rPr kumimoji="0" lang="en-US" sz="1200" b="0" i="0" u="none" strike="noStrike" kern="1200" cap="none" spc="0" normalizeH="0" baseline="0" noProof="0" dirty="0">
                <a:ln>
                  <a:noFill/>
                </a:ln>
                <a:solidFill>
                  <a:prstClr val="black"/>
                </a:solidFill>
                <a:effectLst/>
                <a:uLnTx/>
                <a:uFillTx/>
                <a:latin typeface="Corbel"/>
                <a:ea typeface="+mn-ea"/>
                <a:cs typeface="+mn-cs"/>
              </a:rPr>
              <a:t> </a:t>
            </a:r>
            <a:r>
              <a:rPr kumimoji="0" lang="en-US" sz="1200" b="0" i="0" u="none" strike="noStrike" kern="1200" cap="none" spc="0" normalizeH="0" baseline="0" noProof="0" dirty="0" err="1">
                <a:ln>
                  <a:noFill/>
                </a:ln>
                <a:solidFill>
                  <a:prstClr val="black"/>
                </a:solidFill>
                <a:effectLst/>
                <a:uLnTx/>
                <a:uFillTx/>
                <a:latin typeface="Corbel"/>
                <a:ea typeface="+mn-ea"/>
                <a:cs typeface="+mn-cs"/>
              </a:rPr>
              <a:t>Pract</a:t>
            </a:r>
            <a:r>
              <a:rPr kumimoji="0" lang="en-US" sz="1200" b="0" i="0" u="none" strike="noStrike" kern="1200" cap="none" spc="0" normalizeH="0" baseline="0" noProof="0" dirty="0">
                <a:ln>
                  <a:noFill/>
                </a:ln>
                <a:solidFill>
                  <a:prstClr val="black"/>
                </a:solidFill>
                <a:effectLst/>
                <a:uLnTx/>
                <a:uFillTx/>
                <a:latin typeface="Corbel"/>
                <a:ea typeface="+mn-ea"/>
                <a:cs typeface="+mn-cs"/>
              </a:rPr>
              <a:t> 2014;127:94–100 </a:t>
            </a:r>
          </a:p>
        </p:txBody>
      </p:sp>
    </p:spTree>
    <p:extLst>
      <p:ext uri="{BB962C8B-B14F-4D97-AF65-F5344CB8AC3E}">
        <p14:creationId xmlns:p14="http://schemas.microsoft.com/office/powerpoint/2010/main" val="1259504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685800" y="304800"/>
            <a:ext cx="7772400" cy="1143000"/>
          </a:xfrm>
        </p:spPr>
        <p:txBody>
          <a:bodyPr/>
          <a:lstStyle/>
          <a:p>
            <a:r>
              <a:rPr lang="en-US" sz="3200">
                <a:solidFill>
                  <a:srgbClr val="FFFF00"/>
                </a:solidFill>
              </a:rPr>
              <a:t>Nephron Number in Patients with Hypertension</a:t>
            </a:r>
            <a:endParaRPr lang="en-GB" sz="3200">
              <a:solidFill>
                <a:srgbClr val="FFFF00"/>
              </a:solidFill>
            </a:endParaRPr>
          </a:p>
        </p:txBody>
      </p:sp>
      <p:pic>
        <p:nvPicPr>
          <p:cNvPr id="1075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2057400"/>
            <a:ext cx="2738438"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057400"/>
            <a:ext cx="3440113" cy="450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5" name="Text Box 5"/>
          <p:cNvSpPr txBox="1">
            <a:spLocks noChangeArrowheads="1"/>
          </p:cNvSpPr>
          <p:nvPr/>
        </p:nvSpPr>
        <p:spPr bwMode="auto">
          <a:xfrm>
            <a:off x="228600" y="2286000"/>
            <a:ext cx="1114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Normal</a:t>
            </a:r>
            <a:endParaRPr kumimoji="0" lang="en-GB"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
        <p:nvSpPr>
          <p:cNvPr id="107526" name="Text Box 6"/>
          <p:cNvSpPr txBox="1">
            <a:spLocks noChangeArrowheads="1"/>
          </p:cNvSpPr>
          <p:nvPr/>
        </p:nvSpPr>
        <p:spPr bwMode="auto">
          <a:xfrm>
            <a:off x="184150" y="4419600"/>
            <a:ext cx="150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itchFamily="18" charset="0"/>
                <a:ea typeface="+mn-ea"/>
                <a:cs typeface="+mn-cs"/>
              </a:rPr>
              <a:t>Hypertension</a:t>
            </a:r>
            <a:endParaRPr kumimoji="0" lang="en-GB" sz="1800" b="1"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07527" name="Text Box 7"/>
          <p:cNvSpPr txBox="1">
            <a:spLocks noChangeArrowheads="1"/>
          </p:cNvSpPr>
          <p:nvPr/>
        </p:nvSpPr>
        <p:spPr bwMode="auto">
          <a:xfrm>
            <a:off x="6300788" y="2060575"/>
            <a:ext cx="1268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itchFamily="18" charset="0"/>
                <a:ea typeface="+mn-ea"/>
                <a:cs typeface="+mn-cs"/>
              </a:rPr>
              <a:t>Number</a:t>
            </a:r>
            <a:endParaRPr kumimoji="0" lang="en-GB" sz="2400" b="1" i="0" u="none" strike="noStrike" kern="1200" cap="none" spc="0" normalizeH="0" baseline="0" noProof="0">
              <a:ln>
                <a:noFill/>
              </a:ln>
              <a:solidFill>
                <a:srgbClr val="FF0000"/>
              </a:solidFill>
              <a:effectLst/>
              <a:uLnTx/>
              <a:uFillTx/>
              <a:latin typeface="Times New Roman" pitchFamily="18" charset="0"/>
              <a:ea typeface="+mn-ea"/>
              <a:cs typeface="+mn-cs"/>
            </a:endParaRPr>
          </a:p>
        </p:txBody>
      </p:sp>
      <p:sp>
        <p:nvSpPr>
          <p:cNvPr id="107528" name="Text Box 8"/>
          <p:cNvSpPr txBox="1">
            <a:spLocks noChangeArrowheads="1"/>
          </p:cNvSpPr>
          <p:nvPr/>
        </p:nvSpPr>
        <p:spPr bwMode="auto">
          <a:xfrm>
            <a:off x="6372225" y="6021388"/>
            <a:ext cx="120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itchFamily="18" charset="0"/>
                <a:ea typeface="+mn-ea"/>
                <a:cs typeface="+mn-cs"/>
              </a:rPr>
              <a:t>Volume</a:t>
            </a:r>
            <a:endParaRPr kumimoji="0" lang="en-GB" sz="2400" b="1" i="0" u="none" strike="noStrike" kern="1200" cap="none" spc="0" normalizeH="0" baseline="0" noProof="0">
              <a:ln>
                <a:noFill/>
              </a:ln>
              <a:solidFill>
                <a:srgbClr val="FF0000"/>
              </a:solidFill>
              <a:effectLst/>
              <a:uLnTx/>
              <a:uFillTx/>
              <a:latin typeface="Times New Roman" pitchFamily="18" charset="0"/>
              <a:ea typeface="+mn-ea"/>
              <a:cs typeface="+mn-cs"/>
            </a:endParaRPr>
          </a:p>
        </p:txBody>
      </p:sp>
      <p:sp>
        <p:nvSpPr>
          <p:cNvPr id="107529" name="Text Box 9"/>
          <p:cNvSpPr txBox="1">
            <a:spLocks noChangeArrowheads="1"/>
          </p:cNvSpPr>
          <p:nvPr/>
        </p:nvSpPr>
        <p:spPr bwMode="auto">
          <a:xfrm>
            <a:off x="1752600" y="1447800"/>
            <a:ext cx="570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Times New Roman" pitchFamily="18" charset="0"/>
                <a:ea typeface="+mn-ea"/>
                <a:cs typeface="+mn-cs"/>
              </a:rPr>
              <a:t>Keller G et al. N Engl J Med 2003;348:101-8</a:t>
            </a:r>
            <a:endParaRPr kumimoji="0" lang="en-GB" sz="2400" b="0" i="0" u="none" strike="noStrike" kern="1200" cap="none" spc="0" normalizeH="0" baseline="0" noProof="0">
              <a:ln>
                <a:noFill/>
              </a:ln>
              <a:solidFill>
                <a:srgbClr val="FFFF00"/>
              </a:solidFill>
              <a:effectLst/>
              <a:uLnTx/>
              <a:uFillTx/>
              <a:latin typeface="Times New Roman" pitchFamily="18" charset="0"/>
              <a:ea typeface="+mn-ea"/>
              <a:cs typeface="+mn-cs"/>
            </a:endParaRPr>
          </a:p>
        </p:txBody>
      </p:sp>
      <p:sp>
        <p:nvSpPr>
          <p:cNvPr id="107530" name="Text Box 10"/>
          <p:cNvSpPr txBox="1">
            <a:spLocks noChangeArrowheads="1"/>
          </p:cNvSpPr>
          <p:nvPr/>
        </p:nvSpPr>
        <p:spPr bwMode="auto">
          <a:xfrm>
            <a:off x="6083636" y="2490788"/>
            <a:ext cx="718465" cy="400110"/>
          </a:xfrm>
          <a:prstGeom prst="rect">
            <a:avLst/>
          </a:prstGeom>
          <a:solidFill>
            <a:srgbClr val="99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46%</a:t>
            </a:r>
            <a:endParaRPr kumimoji="0" lang="el-GR" sz="2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07531" name="Line 11"/>
          <p:cNvSpPr>
            <a:spLocks noChangeShapeType="1"/>
          </p:cNvSpPr>
          <p:nvPr/>
        </p:nvSpPr>
        <p:spPr bwMode="auto">
          <a:xfrm>
            <a:off x="6156325" y="2565400"/>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07532" name="Text Box 12"/>
          <p:cNvSpPr txBox="1">
            <a:spLocks noChangeArrowheads="1"/>
          </p:cNvSpPr>
          <p:nvPr/>
        </p:nvSpPr>
        <p:spPr bwMode="auto">
          <a:xfrm>
            <a:off x="6053138" y="4292600"/>
            <a:ext cx="839787" cy="396875"/>
          </a:xfrm>
          <a:prstGeom prst="rect">
            <a:avLst/>
          </a:prstGeom>
          <a:solidFill>
            <a:srgbClr val="99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133%</a:t>
            </a:r>
            <a:endParaRPr kumimoji="0" lang="el-GR" sz="2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07533" name="Line 13"/>
          <p:cNvSpPr>
            <a:spLocks noChangeShapeType="1"/>
          </p:cNvSpPr>
          <p:nvPr/>
        </p:nvSpPr>
        <p:spPr bwMode="auto">
          <a:xfrm flipV="1">
            <a:off x="6156325" y="4365625"/>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2330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09011" y="5349895"/>
            <a:ext cx="3947822" cy="1508105"/>
          </a:xfrm>
          <a:prstGeom prst="rect">
            <a:avLst/>
          </a:prstGeom>
          <a:noFill/>
        </p:spPr>
        <p:txBody>
          <a:bodyPr wrap="square" rtlCol="0">
            <a:spAutoFit/>
          </a:bodyPr>
          <a:lstStyle/>
          <a:p>
            <a:pPr algn="ctr"/>
            <a:r>
              <a:rPr lang="el-GR" sz="2000" b="1" dirty="0"/>
              <a:t>Χρήστος Γεωργακόπουλος</a:t>
            </a:r>
          </a:p>
          <a:p>
            <a:pPr algn="ctr"/>
            <a:r>
              <a:rPr lang="el-GR" b="1" dirty="0">
                <a:solidFill>
                  <a:schemeClr val="tx2"/>
                </a:solidFill>
              </a:rPr>
              <a:t>Καρδιολόγος</a:t>
            </a:r>
          </a:p>
          <a:p>
            <a:pPr algn="ctr"/>
            <a:r>
              <a:rPr lang="el-GR" b="1" dirty="0">
                <a:solidFill>
                  <a:schemeClr val="tx2"/>
                </a:solidFill>
              </a:rPr>
              <a:t>Επιμελητής</a:t>
            </a:r>
            <a:r>
              <a:rPr lang="en-US" b="1" dirty="0">
                <a:solidFill>
                  <a:schemeClr val="tx2"/>
                </a:solidFill>
              </a:rPr>
              <a:t> B’</a:t>
            </a:r>
            <a:endParaRPr lang="el-GR" b="1" dirty="0">
              <a:solidFill>
                <a:schemeClr val="tx2"/>
              </a:solidFill>
            </a:endParaRPr>
          </a:p>
          <a:p>
            <a:pPr algn="ctr"/>
            <a:r>
              <a:rPr lang="el-GR" b="1" dirty="0" err="1">
                <a:solidFill>
                  <a:schemeClr val="tx2"/>
                </a:solidFill>
              </a:rPr>
              <a:t>Τμ</a:t>
            </a:r>
            <a:r>
              <a:rPr lang="en-US" b="1" dirty="0" err="1">
                <a:solidFill>
                  <a:schemeClr val="tx2"/>
                </a:solidFill>
              </a:rPr>
              <a:t>ή</a:t>
            </a:r>
            <a:r>
              <a:rPr lang="el-GR" b="1" dirty="0">
                <a:solidFill>
                  <a:schemeClr val="tx2"/>
                </a:solidFill>
              </a:rPr>
              <a:t>μα Επειγόντων Περιστατικών</a:t>
            </a:r>
          </a:p>
          <a:p>
            <a:pPr algn="ctr"/>
            <a:r>
              <a:rPr lang="el-GR" b="1" dirty="0">
                <a:solidFill>
                  <a:schemeClr val="tx2"/>
                </a:solidFill>
              </a:rPr>
              <a:t>ΓΝΝΘΑ «Η ΣΩΤΗΡΙΑ»</a:t>
            </a:r>
            <a:endParaRPr lang="en-US" b="1" dirty="0">
              <a:solidFill>
                <a:schemeClr val="tx2"/>
              </a:solidFill>
            </a:endParaRPr>
          </a:p>
        </p:txBody>
      </p:sp>
      <p:sp>
        <p:nvSpPr>
          <p:cNvPr id="3" name="Rectangle 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Καρδιομεταβολική</a:t>
            </a:r>
            <a:r>
              <a:rPr lang="el-GR" b="1" dirty="0"/>
              <a:t> Ιατρική»</a:t>
            </a:r>
            <a:endParaRPr lang="en-US" b="1" dirty="0">
              <a:solidFill>
                <a:schemeClr val="tx2"/>
              </a:solidFill>
            </a:endParaRPr>
          </a:p>
          <a:p>
            <a:pPr algn="ctr">
              <a:spcBef>
                <a:spcPts val="600"/>
              </a:spcBef>
            </a:pPr>
            <a:r>
              <a:rPr lang="el-GR" b="1" dirty="0"/>
              <a:t>  Αθήνα, </a:t>
            </a:r>
            <a:r>
              <a:rPr lang="en-US" b="1" dirty="0"/>
              <a:t>17</a:t>
            </a:r>
            <a:r>
              <a:rPr lang="el-GR" b="1" dirty="0"/>
              <a:t>/</a:t>
            </a:r>
            <a:r>
              <a:rPr lang="en-US" b="1" dirty="0"/>
              <a:t>3</a:t>
            </a:r>
            <a:r>
              <a:rPr lang="el-GR" b="1" dirty="0"/>
              <a:t>/202</a:t>
            </a:r>
            <a:r>
              <a:rPr lang="en-US" b="1" dirty="0"/>
              <a:t>6</a:t>
            </a:r>
            <a:endParaRPr lang="el-GR" b="1" dirty="0"/>
          </a:p>
        </p:txBody>
      </p:sp>
      <p:sp>
        <p:nvSpPr>
          <p:cNvPr id="2" name="Ορθογώνιο 1">
            <a:extLst>
              <a:ext uri="{FF2B5EF4-FFF2-40B4-BE49-F238E27FC236}">
                <a16:creationId xmlns:a16="http://schemas.microsoft.com/office/drawing/2014/main" id="{92E6F5CA-A777-5446-8A03-83A237EBE06E}"/>
              </a:ext>
            </a:extLst>
          </p:cNvPr>
          <p:cNvSpPr/>
          <p:nvPr/>
        </p:nvSpPr>
        <p:spPr>
          <a:xfrm>
            <a:off x="1344622" y="1397378"/>
            <a:ext cx="7131162" cy="461665"/>
          </a:xfrm>
          <a:prstGeom prst="rect">
            <a:avLst/>
          </a:prstGeom>
        </p:spPr>
        <p:txBody>
          <a:bodyPr wrap="square">
            <a:spAutoFit/>
          </a:bodyPr>
          <a:lstStyle/>
          <a:p>
            <a:pPr algn="ctr"/>
            <a:r>
              <a:rPr lang="el-GR" sz="2400" b="1" dirty="0">
                <a:solidFill>
                  <a:srgbClr val="C00000"/>
                </a:solidFill>
                <a:latin typeface="Trebuchet MS" panose="020B0703020202090204" pitchFamily="34" charset="0"/>
              </a:rPr>
              <a:t>Αρτηριακή Υπέρταση - Βλάβες οργάνων στόχων</a:t>
            </a:r>
          </a:p>
        </p:txBody>
      </p:sp>
      <p:pic>
        <p:nvPicPr>
          <p:cNvPr id="47" name="Εικόνα 46">
            <a:extLst>
              <a:ext uri="{FF2B5EF4-FFF2-40B4-BE49-F238E27FC236}">
                <a16:creationId xmlns:a16="http://schemas.microsoft.com/office/drawing/2014/main" id="{B3D5D906-DF63-109C-3866-005D1CB00EE8}"/>
              </a:ext>
            </a:extLst>
          </p:cNvPr>
          <p:cNvPicPr>
            <a:picLocks noChangeAspect="1"/>
          </p:cNvPicPr>
          <p:nvPr/>
        </p:nvPicPr>
        <p:blipFill>
          <a:blip r:embed="rId2"/>
          <a:stretch>
            <a:fillRect/>
          </a:stretch>
        </p:blipFill>
        <p:spPr>
          <a:xfrm>
            <a:off x="2571750" y="2314104"/>
            <a:ext cx="4590465" cy="2684854"/>
          </a:xfrm>
          <a:prstGeom prst="rect">
            <a:avLst/>
          </a:prstGeom>
          <a:solidFill>
            <a:schemeClr val="tx2">
              <a:lumMod val="40000"/>
              <a:lumOff val="60000"/>
            </a:schemeClr>
          </a:solidFill>
        </p:spPr>
      </p:pic>
    </p:spTree>
    <p:extLst>
      <p:ext uri="{BB962C8B-B14F-4D97-AF65-F5344CB8AC3E}">
        <p14:creationId xmlns:p14="http://schemas.microsoft.com/office/powerpoint/2010/main" val="254248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dirty="0">
                <a:latin typeface="Times New Roman"/>
                <a:cs typeface="Times New Roman"/>
              </a:rPr>
              <a:t>Λευκωματουρία</a:t>
            </a:r>
            <a:endParaRPr lang="en-US" sz="3200" dirty="0">
              <a:latin typeface="Times New Roman"/>
              <a:cs typeface="Times New Roman"/>
            </a:endParaRPr>
          </a:p>
        </p:txBody>
      </p:sp>
      <p:pic>
        <p:nvPicPr>
          <p:cNvPr id="4" name="Content Placeholder 3"/>
          <p:cNvPicPr>
            <a:picLocks noGrp="1" noChangeAspect="1"/>
          </p:cNvPicPr>
          <p:nvPr>
            <p:ph idx="1"/>
          </p:nvPr>
        </p:nvPicPr>
        <p:blipFill rotWithShape="1">
          <a:blip r:embed="rId2" cstate="print"/>
          <a:srcRect l="-381" t="11757" r="381" b="-10382"/>
          <a:stretch/>
        </p:blipFill>
        <p:spPr>
          <a:xfrm>
            <a:off x="457200" y="1795349"/>
            <a:ext cx="8229600" cy="3998377"/>
          </a:xfrm>
        </p:spPr>
      </p:pic>
    </p:spTree>
    <p:extLst>
      <p:ext uri="{BB962C8B-B14F-4D97-AF65-F5344CB8AC3E}">
        <p14:creationId xmlns:p14="http://schemas.microsoft.com/office/powerpoint/2010/main" val="2486307790"/>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 Θέση υποσέλιδου"/>
          <p:cNvSpPr>
            <a:spLocks noGrp="1"/>
          </p:cNvSpPr>
          <p:nvPr>
            <p:ph type="ftr" sz="quarter" idx="11"/>
          </p:nvPr>
        </p:nvSpPr>
        <p:spPr>
          <a:xfrm>
            <a:off x="6172200" y="5883275"/>
            <a:ext cx="28956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95000"/>
                  </a:prstClr>
                </a:solidFill>
                <a:effectLst/>
                <a:uLnTx/>
                <a:uFillTx/>
                <a:latin typeface="Corbel"/>
                <a:ea typeface="+mn-ea"/>
                <a:cs typeface="+mn-cs"/>
              </a:rPr>
              <a:t>Am J Kidney Dis 2002; 39(S2): S1-246</a:t>
            </a:r>
          </a:p>
        </p:txBody>
      </p:sp>
      <p:sp>
        <p:nvSpPr>
          <p:cNvPr id="30723" name="Rectangle 2"/>
          <p:cNvSpPr>
            <a:spLocks noGrp="1" noRot="1" noChangeArrowheads="1"/>
          </p:cNvSpPr>
          <p:nvPr>
            <p:ph type="title"/>
          </p:nvPr>
        </p:nvSpPr>
        <p:spPr/>
        <p:txBody>
          <a:bodyPr/>
          <a:lstStyle/>
          <a:p>
            <a:pPr eaLnBrk="1" hangingPunct="1"/>
            <a:r>
              <a:rPr lang="el-GR" dirty="0">
                <a:latin typeface="Calibri" charset="0"/>
              </a:rPr>
              <a:t>Λευκωματουρία</a:t>
            </a:r>
            <a:endParaRPr lang="en-US" dirty="0">
              <a:latin typeface="Calibri" charset="0"/>
            </a:endParaRPr>
          </a:p>
        </p:txBody>
      </p:sp>
      <p:sp>
        <p:nvSpPr>
          <p:cNvPr id="30724" name="Rectangle 3"/>
          <p:cNvSpPr>
            <a:spLocks noGrp="1" noRot="1" noChangeArrowheads="1"/>
          </p:cNvSpPr>
          <p:nvPr>
            <p:ph type="body" idx="1"/>
          </p:nvPr>
        </p:nvSpPr>
        <p:spPr>
          <a:xfrm>
            <a:off x="457200" y="1775840"/>
            <a:ext cx="8229600" cy="4525963"/>
          </a:xfrm>
        </p:spPr>
        <p:txBody>
          <a:bodyPr/>
          <a:lstStyle/>
          <a:p>
            <a:pPr eaLnBrk="1" hangingPunct="1">
              <a:lnSpc>
                <a:spcPct val="90000"/>
              </a:lnSpc>
            </a:pPr>
            <a:r>
              <a:rPr lang="el-GR" sz="2800" dirty="0">
                <a:latin typeface="Calibri" charset="0"/>
              </a:rPr>
              <a:t>Ο καλύτερος δείκτης για την εξέλιξη της ΧΝΝ</a:t>
            </a:r>
            <a:endParaRPr lang="en-US" sz="2800" dirty="0">
              <a:latin typeface="Calibri" charset="0"/>
            </a:endParaRPr>
          </a:p>
          <a:p>
            <a:pPr eaLnBrk="1" hangingPunct="1">
              <a:lnSpc>
                <a:spcPct val="90000"/>
              </a:lnSpc>
            </a:pPr>
            <a:endParaRPr lang="en-US" sz="2800" dirty="0">
              <a:latin typeface="Calibri" charset="0"/>
            </a:endParaRPr>
          </a:p>
          <a:p>
            <a:pPr eaLnBrk="1" hangingPunct="1">
              <a:lnSpc>
                <a:spcPct val="90000"/>
              </a:lnSpc>
            </a:pPr>
            <a:r>
              <a:rPr lang="en-US" sz="2800" dirty="0">
                <a:latin typeface="Calibri" charset="0"/>
              </a:rPr>
              <a:t>Normal albumin excretion</a:t>
            </a:r>
          </a:p>
          <a:p>
            <a:pPr lvl="1" eaLnBrk="1" hangingPunct="1">
              <a:lnSpc>
                <a:spcPct val="90000"/>
              </a:lnSpc>
            </a:pPr>
            <a:r>
              <a:rPr lang="en-US" sz="2400" dirty="0">
                <a:latin typeface="Calibri" charset="0"/>
              </a:rPr>
              <a:t>&lt;30 mg/24 hours</a:t>
            </a:r>
          </a:p>
          <a:p>
            <a:pPr eaLnBrk="1" hangingPunct="1">
              <a:lnSpc>
                <a:spcPct val="90000"/>
              </a:lnSpc>
            </a:pPr>
            <a:r>
              <a:rPr lang="en-US" sz="2800" dirty="0" err="1">
                <a:latin typeface="Calibri" charset="0"/>
              </a:rPr>
              <a:t>Microalbuminuria</a:t>
            </a:r>
            <a:endParaRPr lang="en-US" sz="2800" dirty="0">
              <a:latin typeface="Calibri" charset="0"/>
            </a:endParaRPr>
          </a:p>
          <a:p>
            <a:pPr lvl="1" eaLnBrk="1" hangingPunct="1">
              <a:lnSpc>
                <a:spcPct val="90000"/>
              </a:lnSpc>
            </a:pPr>
            <a:r>
              <a:rPr lang="en-US" sz="2400" dirty="0">
                <a:latin typeface="Calibri" charset="0"/>
              </a:rPr>
              <a:t>20-200 </a:t>
            </a:r>
            <a:r>
              <a:rPr lang="en-US" sz="2400" dirty="0">
                <a:latin typeface="Calibri" charset="0"/>
                <a:sym typeface="Symbol" charset="0"/>
              </a:rPr>
              <a:t></a:t>
            </a:r>
            <a:r>
              <a:rPr lang="en-US" sz="2400" dirty="0">
                <a:latin typeface="Calibri" charset="0"/>
              </a:rPr>
              <a:t>g/min or 30-300 mg/24 hours</a:t>
            </a:r>
          </a:p>
          <a:p>
            <a:pPr eaLnBrk="1" hangingPunct="1">
              <a:lnSpc>
                <a:spcPct val="90000"/>
              </a:lnSpc>
            </a:pPr>
            <a:r>
              <a:rPr lang="en-US" sz="2800" dirty="0" err="1">
                <a:latin typeface="Calibri" charset="0"/>
              </a:rPr>
              <a:t>Macroalbuminuria</a:t>
            </a:r>
            <a:endParaRPr lang="en-US" sz="2800" dirty="0">
              <a:latin typeface="Calibri" charset="0"/>
            </a:endParaRPr>
          </a:p>
          <a:p>
            <a:pPr lvl="1" eaLnBrk="1" hangingPunct="1">
              <a:lnSpc>
                <a:spcPct val="90000"/>
              </a:lnSpc>
            </a:pPr>
            <a:r>
              <a:rPr lang="en-US" sz="2400" dirty="0">
                <a:latin typeface="Calibri" charset="0"/>
              </a:rPr>
              <a:t>&gt;300 mg/24 hours</a:t>
            </a:r>
          </a:p>
          <a:p>
            <a:pPr eaLnBrk="1" hangingPunct="1">
              <a:lnSpc>
                <a:spcPct val="90000"/>
              </a:lnSpc>
            </a:pPr>
            <a:r>
              <a:rPr lang="en-US" sz="2800" dirty="0" err="1">
                <a:latin typeface="Calibri" charset="0"/>
              </a:rPr>
              <a:t>Nephrotic</a:t>
            </a:r>
            <a:r>
              <a:rPr lang="en-US" sz="2800" dirty="0">
                <a:latin typeface="Calibri" charset="0"/>
              </a:rPr>
              <a:t> range proteinuria</a:t>
            </a:r>
          </a:p>
          <a:p>
            <a:pPr lvl="1" eaLnBrk="1" hangingPunct="1">
              <a:lnSpc>
                <a:spcPct val="90000"/>
              </a:lnSpc>
            </a:pPr>
            <a:r>
              <a:rPr lang="en-US" sz="2400" dirty="0">
                <a:latin typeface="Calibri" charset="0"/>
              </a:rPr>
              <a:t>&gt;3 g/24 hours</a:t>
            </a:r>
          </a:p>
        </p:txBody>
      </p:sp>
    </p:spTree>
    <p:extLst>
      <p:ext uri="{BB962C8B-B14F-4D97-AF65-F5344CB8AC3E}">
        <p14:creationId xmlns:p14="http://schemas.microsoft.com/office/powerpoint/2010/main" val="58989849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3DF62DC-6603-D84F-B442-DC92CA41C777}"/>
              </a:ext>
            </a:extLst>
          </p:cNvPr>
          <p:cNvSpPr>
            <a:spLocks noGrp="1"/>
          </p:cNvSpPr>
          <p:nvPr>
            <p:ph type="title"/>
          </p:nvPr>
        </p:nvSpPr>
        <p:spPr>
          <a:xfrm>
            <a:off x="123567" y="155448"/>
            <a:ext cx="8872151" cy="1252728"/>
          </a:xfrm>
        </p:spPr>
        <p:txBody>
          <a:bodyPr>
            <a:normAutofit fontScale="90000"/>
          </a:bodyPr>
          <a:lstStyle/>
          <a:p>
            <a:pPr algn="ctr"/>
            <a:r>
              <a:rPr lang="el-GR" dirty="0" err="1"/>
              <a:t>Εκτ</a:t>
            </a:r>
            <a:r>
              <a:rPr lang="en-US" dirty="0" err="1"/>
              <a:t>ί</a:t>
            </a:r>
            <a:r>
              <a:rPr lang="el-GR" dirty="0" err="1"/>
              <a:t>μηση</a:t>
            </a:r>
            <a:r>
              <a:rPr lang="el-GR" dirty="0"/>
              <a:t> πρωτεΐνης/</a:t>
            </a:r>
            <a:r>
              <a:rPr lang="el-GR" dirty="0" err="1"/>
              <a:t>αλβουμίνης</a:t>
            </a:r>
            <a:r>
              <a:rPr lang="el-GR" dirty="0"/>
              <a:t> ούρων</a:t>
            </a:r>
          </a:p>
        </p:txBody>
      </p:sp>
      <p:sp>
        <p:nvSpPr>
          <p:cNvPr id="6" name="Θέση περιεχομένου 5">
            <a:extLst>
              <a:ext uri="{FF2B5EF4-FFF2-40B4-BE49-F238E27FC236}">
                <a16:creationId xmlns:a16="http://schemas.microsoft.com/office/drawing/2014/main" id="{CD203804-5D55-C74A-8E77-D189C7B46051}"/>
              </a:ext>
            </a:extLst>
          </p:cNvPr>
          <p:cNvSpPr>
            <a:spLocks noGrp="1"/>
          </p:cNvSpPr>
          <p:nvPr>
            <p:ph idx="1"/>
          </p:nvPr>
        </p:nvSpPr>
        <p:spPr/>
        <p:txBody>
          <a:bodyPr>
            <a:normAutofit lnSpcReduction="10000"/>
          </a:bodyPr>
          <a:lstStyle/>
          <a:p>
            <a:r>
              <a:rPr lang="el-GR" dirty="0" err="1"/>
              <a:t>Υπο</a:t>
            </a:r>
            <a:r>
              <a:rPr lang="el-GR" dirty="0"/>
              <a:t> φυσιολογικές συνθήκες δεν έχουμε πρωτεΐνη ή </a:t>
            </a:r>
            <a:r>
              <a:rPr lang="el-GR" dirty="0" err="1"/>
              <a:t>αλβουμίνη</a:t>
            </a:r>
            <a:r>
              <a:rPr lang="el-GR" dirty="0"/>
              <a:t> στα ούρα </a:t>
            </a:r>
          </a:p>
          <a:p>
            <a:endParaRPr lang="el-GR" dirty="0"/>
          </a:p>
          <a:p>
            <a:endParaRPr lang="el-GR" dirty="0"/>
          </a:p>
          <a:p>
            <a:r>
              <a:rPr lang="el-GR" dirty="0"/>
              <a:t>Διηθείται μια  ποσότητα που διασπάται σε αμινοξέα ή </a:t>
            </a:r>
            <a:r>
              <a:rPr lang="el-GR" dirty="0" err="1"/>
              <a:t>ενδοκυττώνεται</a:t>
            </a:r>
            <a:r>
              <a:rPr lang="el-GR" dirty="0"/>
              <a:t>  και </a:t>
            </a:r>
            <a:r>
              <a:rPr lang="el-GR" dirty="0" err="1"/>
              <a:t>επαναρροφάται</a:t>
            </a:r>
            <a:r>
              <a:rPr lang="el-GR" dirty="0"/>
              <a:t> </a:t>
            </a:r>
          </a:p>
          <a:p>
            <a:endParaRPr lang="el-GR" dirty="0"/>
          </a:p>
          <a:p>
            <a:r>
              <a:rPr lang="el-GR" dirty="0"/>
              <a:t>60-80% των πρωτεϊνών των ούρων είναι </a:t>
            </a:r>
            <a:r>
              <a:rPr lang="el-GR" dirty="0" err="1"/>
              <a:t>αλβουμίνη</a:t>
            </a:r>
            <a:endParaRPr lang="el-GR" dirty="0"/>
          </a:p>
        </p:txBody>
      </p:sp>
    </p:spTree>
    <p:extLst>
      <p:ext uri="{BB962C8B-B14F-4D97-AF65-F5344CB8AC3E}">
        <p14:creationId xmlns:p14="http://schemas.microsoft.com/office/powerpoint/2010/main" val="514968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id="{80551FD9-A08A-ED41-9093-9BC42FEAB2BD}"/>
              </a:ext>
            </a:extLst>
          </p:cNvPr>
          <p:cNvSpPr/>
          <p:nvPr/>
        </p:nvSpPr>
        <p:spPr>
          <a:xfrm>
            <a:off x="52465" y="1882436"/>
            <a:ext cx="9039069" cy="4102470"/>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Persistent albumin excretion between 30 and 300 mg/day (20 to 200 mcg/min) is called moderately increased albuminuria (formerly called "microalbuminuria")..</a:t>
            </a:r>
            <a:endParaRPr kumimoji="0" lang="el-GR"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Albumin excretion </a:t>
            </a:r>
            <a:r>
              <a:rPr kumimoji="0" lang="en" sz="2200" b="1" i="0" u="sng"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above 300 mg/day </a:t>
            </a:r>
            <a:r>
              <a:rPr kumimoji="0" lang="en"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(200 mcg/min) is considered overt proteinuria or severely increased albuminuria (formerly called "</a:t>
            </a:r>
            <a:r>
              <a:rPr kumimoji="0" lang="en" sz="2200" b="0" i="0" u="none" strike="noStrike" kern="1200" cap="none" spc="0" normalizeH="0" baseline="0" noProof="0" dirty="0" err="1">
                <a:ln>
                  <a:noFill/>
                </a:ln>
                <a:solidFill>
                  <a:srgbClr val="232323"/>
                </a:solidFill>
                <a:effectLst/>
                <a:uLnTx/>
                <a:uFillTx/>
                <a:latin typeface="Calibri" panose="020F0502020204030204" pitchFamily="34" charset="0"/>
                <a:ea typeface="+mn-ea"/>
                <a:cs typeface="Calibri" panose="020F0502020204030204" pitchFamily="34" charset="0"/>
              </a:rPr>
              <a:t>macroalbuminuria</a:t>
            </a:r>
            <a:r>
              <a:rPr kumimoji="0" lang="en"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a:t>
            </a:r>
            <a:r>
              <a:rPr kumimoji="0" lang="en" sz="2200" b="1"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 the level at which the standard dipstick becomes positive. </a:t>
            </a:r>
            <a:r>
              <a:rPr kumimoji="0" lang="en"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At this level, much of the protein in the urine consists of albumin</a:t>
            </a:r>
          </a:p>
        </p:txBody>
      </p:sp>
      <p:sp>
        <p:nvSpPr>
          <p:cNvPr id="6" name="Τίτλος 5">
            <a:extLst>
              <a:ext uri="{FF2B5EF4-FFF2-40B4-BE49-F238E27FC236}">
                <a16:creationId xmlns:a16="http://schemas.microsoft.com/office/drawing/2014/main" id="{041E51BF-A3B2-094E-8C2A-C804A7EEF8E7}"/>
              </a:ext>
            </a:extLst>
          </p:cNvPr>
          <p:cNvSpPr>
            <a:spLocks noGrp="1"/>
          </p:cNvSpPr>
          <p:nvPr>
            <p:ph type="title"/>
          </p:nvPr>
        </p:nvSpPr>
        <p:spPr/>
        <p:txBody>
          <a:bodyPr>
            <a:normAutofit fontScale="90000"/>
          </a:bodyPr>
          <a:lstStyle/>
          <a:p>
            <a:pPr algn="ctr"/>
            <a:r>
              <a:rPr lang="en" sz="4800" dirty="0">
                <a:solidFill>
                  <a:srgbClr val="FFFF00"/>
                </a:solidFill>
                <a:latin typeface="MyanmarText"/>
              </a:rPr>
              <a:t>Normal urinary protein excretion </a:t>
            </a:r>
            <a:endParaRPr lang="el-GR" dirty="0"/>
          </a:p>
        </p:txBody>
      </p:sp>
    </p:spTree>
    <p:extLst>
      <p:ext uri="{BB962C8B-B14F-4D97-AF65-F5344CB8AC3E}">
        <p14:creationId xmlns:p14="http://schemas.microsoft.com/office/powerpoint/2010/main" val="375378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143000" y="2386014"/>
            <a:ext cx="6858000" cy="3246814"/>
          </a:xfrm>
          <a:prstGeom prst="rect">
            <a:avLst/>
          </a:prstGeom>
        </p:spPr>
      </p:pic>
      <p:sp>
        <p:nvSpPr>
          <p:cNvPr id="5" name="Title 4"/>
          <p:cNvSpPr>
            <a:spLocks noGrp="1"/>
          </p:cNvSpPr>
          <p:nvPr>
            <p:ph type="title"/>
          </p:nvPr>
        </p:nvSpPr>
        <p:spPr/>
        <p:txBody>
          <a:bodyPr/>
          <a:lstStyle/>
          <a:p>
            <a:r>
              <a:rPr lang="en-US" dirty="0"/>
              <a:t>Beware of Transient Albuminuria</a:t>
            </a:r>
            <a:endParaRPr lang="en-CA" dirty="0"/>
          </a:p>
        </p:txBody>
      </p:sp>
    </p:spTree>
    <p:extLst>
      <p:ext uri="{BB962C8B-B14F-4D97-AF65-F5344CB8AC3E}">
        <p14:creationId xmlns:p14="http://schemas.microsoft.com/office/powerpoint/2010/main" val="68207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Detecting early CKD</a:t>
            </a:r>
          </a:p>
        </p:txBody>
      </p:sp>
      <p:pic>
        <p:nvPicPr>
          <p:cNvPr id="5" name="Picture 4"/>
          <p:cNvPicPr>
            <a:picLocks noChangeAspect="1"/>
          </p:cNvPicPr>
          <p:nvPr/>
        </p:nvPicPr>
        <p:blipFill>
          <a:blip r:embed="rId3"/>
          <a:stretch>
            <a:fillRect/>
          </a:stretch>
        </p:blipFill>
        <p:spPr>
          <a:xfrm>
            <a:off x="1198268" y="1802755"/>
            <a:ext cx="6878932" cy="4677369"/>
          </a:xfrm>
          <a:prstGeom prst="rect">
            <a:avLst/>
          </a:prstGeom>
        </p:spPr>
      </p:pic>
    </p:spTree>
    <p:extLst>
      <p:ext uri="{BB962C8B-B14F-4D97-AF65-F5344CB8AC3E}">
        <p14:creationId xmlns:p14="http://schemas.microsoft.com/office/powerpoint/2010/main" val="1623416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64DCA3-8203-3D43-8727-F752A18DEBD6}"/>
              </a:ext>
            </a:extLst>
          </p:cNvPr>
          <p:cNvSpPr>
            <a:spLocks noGrp="1"/>
          </p:cNvSpPr>
          <p:nvPr>
            <p:ph type="title"/>
          </p:nvPr>
        </p:nvSpPr>
        <p:spPr/>
        <p:txBody>
          <a:bodyPr/>
          <a:lstStyle/>
          <a:p>
            <a:r>
              <a:rPr lang="el-GR" dirty="0" err="1"/>
              <a:t>Μικροαλβουμινουρία</a:t>
            </a:r>
            <a:endParaRPr lang="el-GR" dirty="0"/>
          </a:p>
        </p:txBody>
      </p:sp>
      <p:sp>
        <p:nvSpPr>
          <p:cNvPr id="3" name="Θέση περιεχομένου 2">
            <a:extLst>
              <a:ext uri="{FF2B5EF4-FFF2-40B4-BE49-F238E27FC236}">
                <a16:creationId xmlns:a16="http://schemas.microsoft.com/office/drawing/2014/main" id="{755A027C-F929-174C-977C-A64B74AFD7E7}"/>
              </a:ext>
            </a:extLst>
          </p:cNvPr>
          <p:cNvSpPr>
            <a:spLocks noGrp="1"/>
          </p:cNvSpPr>
          <p:nvPr>
            <p:ph idx="1"/>
          </p:nvPr>
        </p:nvSpPr>
        <p:spPr>
          <a:xfrm>
            <a:off x="187377" y="1775191"/>
            <a:ext cx="8499423" cy="4927361"/>
          </a:xfrm>
        </p:spPr>
        <p:txBody>
          <a:bodyPr>
            <a:normAutofit fontScale="92500" lnSpcReduction="10000"/>
          </a:bodyPr>
          <a:lstStyle/>
          <a:p>
            <a:r>
              <a:rPr lang="el-GR" dirty="0">
                <a:latin typeface="Calibri" panose="020F0502020204030204" pitchFamily="34" charset="0"/>
                <a:cs typeface="Calibri" panose="020F0502020204030204" pitchFamily="34" charset="0"/>
              </a:rPr>
              <a:t>Ανευρίσκεται σε ένα ποσοστό ασθενών με υπέρταση(5-30%)</a:t>
            </a:r>
          </a:p>
          <a:p>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Έχει συσχετισθεί με αυξημένο καρδιαγγειακό κίνδυνο σε ασθενείς με υπέρταση</a:t>
            </a:r>
          </a:p>
          <a:p>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Δεν σημαίνει απαραίτητα νεφρική βλάβη( για αυτό και δεν σχετίζεται με την εμφάνιση νεφροπάθειας)</a:t>
            </a:r>
          </a:p>
          <a:p>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Φαίνεται να αποτελεί ενδοθηλιακή βλάβη </a:t>
            </a:r>
          </a:p>
        </p:txBody>
      </p:sp>
    </p:spTree>
    <p:extLst>
      <p:ext uri="{BB962C8B-B14F-4D97-AF65-F5344CB8AC3E}">
        <p14:creationId xmlns:p14="http://schemas.microsoft.com/office/powerpoint/2010/main" val="2748614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GFR</a:t>
            </a:r>
          </a:p>
        </p:txBody>
      </p:sp>
      <p:sp>
        <p:nvSpPr>
          <p:cNvPr id="3" name="Content Placeholder 2"/>
          <p:cNvSpPr>
            <a:spLocks noGrp="1"/>
          </p:cNvSpPr>
          <p:nvPr>
            <p:ph idx="1"/>
          </p:nvPr>
        </p:nvSpPr>
        <p:spPr/>
        <p:txBody>
          <a:bodyPr>
            <a:normAutofit lnSpcReduction="10000"/>
          </a:bodyPr>
          <a:lstStyle/>
          <a:p>
            <a:r>
              <a:rPr lang="el-GR" dirty="0"/>
              <a:t>Εκτίμηση νεφρικής λειτουργίας</a:t>
            </a:r>
          </a:p>
          <a:p>
            <a:endParaRPr lang="el-GR" dirty="0"/>
          </a:p>
          <a:p>
            <a:r>
              <a:rPr lang="el-GR" dirty="0"/>
              <a:t>Εκτίμηση σταδίου νεφρικής ανεπάρκειας</a:t>
            </a:r>
            <a:endParaRPr lang="en-US" dirty="0"/>
          </a:p>
          <a:p>
            <a:endParaRPr lang="en-US" dirty="0"/>
          </a:p>
          <a:p>
            <a:r>
              <a:rPr lang="el-GR" dirty="0"/>
              <a:t>Παρακολούθηση πορείας νόσου</a:t>
            </a:r>
            <a:endParaRPr lang="en-US" dirty="0"/>
          </a:p>
          <a:p>
            <a:endParaRPr lang="en-US" dirty="0"/>
          </a:p>
          <a:p>
            <a:r>
              <a:rPr lang="el-GR" dirty="0"/>
              <a:t>Προσδιορισμός δοσολογίας φαρμάκων</a:t>
            </a:r>
            <a:endParaRPr lang="en-US" dirty="0"/>
          </a:p>
          <a:p>
            <a:endParaRPr lang="en-US" dirty="0"/>
          </a:p>
          <a:p>
            <a:r>
              <a:rPr lang="el-GR" b="1" u="sng" dirty="0"/>
              <a:t>ΟΧΙ όμως</a:t>
            </a:r>
            <a:r>
              <a:rPr lang="el-GR" b="1" dirty="0"/>
              <a:t> </a:t>
            </a:r>
            <a:r>
              <a:rPr lang="el-GR" dirty="0"/>
              <a:t>η</a:t>
            </a:r>
            <a:r>
              <a:rPr lang="el-GR" b="1" dirty="0"/>
              <a:t> </a:t>
            </a:r>
            <a:r>
              <a:rPr lang="el-GR" dirty="0"/>
              <a:t>φύση της υποκείμενης νεφρικής βλάβης</a:t>
            </a:r>
          </a:p>
          <a:p>
            <a:endParaRPr lang="en-US" dirty="0"/>
          </a:p>
          <a:p>
            <a:endParaRPr lang="el-GR" dirty="0"/>
          </a:p>
          <a:p>
            <a:endParaRPr lang="en-US" dirty="0"/>
          </a:p>
          <a:p>
            <a:endParaRPr lang="el-GR" dirty="0"/>
          </a:p>
          <a:p>
            <a:endParaRPr lang="en-US" dirty="0"/>
          </a:p>
          <a:p>
            <a:endParaRPr lang="el-GR" dirty="0"/>
          </a:p>
          <a:p>
            <a:endParaRPr lang="en-US" dirty="0"/>
          </a:p>
          <a:p>
            <a:endParaRPr lang="en-US" dirty="0"/>
          </a:p>
        </p:txBody>
      </p:sp>
    </p:spTree>
    <p:extLst>
      <p:ext uri="{BB962C8B-B14F-4D97-AF65-F5344CB8AC3E}">
        <p14:creationId xmlns:p14="http://schemas.microsoft.com/office/powerpoint/2010/main" val="3298008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A72FA3-EF26-5D43-A412-C08D1392F971}"/>
              </a:ext>
            </a:extLst>
          </p:cNvPr>
          <p:cNvSpPr>
            <a:spLocks noGrp="1"/>
          </p:cNvSpPr>
          <p:nvPr>
            <p:ph type="title"/>
          </p:nvPr>
        </p:nvSpPr>
        <p:spPr/>
        <p:txBody>
          <a:bodyPr>
            <a:normAutofit fontScale="90000"/>
          </a:bodyPr>
          <a:lstStyle/>
          <a:p>
            <a:r>
              <a:rPr lang="el-GR" dirty="0" err="1">
                <a:latin typeface="Calibri" panose="020F0502020204030204" pitchFamily="34" charset="0"/>
                <a:cs typeface="Calibri" panose="020F0502020204030204" pitchFamily="34" charset="0"/>
              </a:rPr>
              <a:t>Υπερηχογρ</a:t>
            </a:r>
            <a:r>
              <a:rPr lang="en-US" dirty="0" err="1">
                <a:latin typeface="Calibri" panose="020F0502020204030204" pitchFamily="34" charset="0"/>
                <a:cs typeface="Calibri" panose="020F0502020204030204" pitchFamily="34" charset="0"/>
              </a:rPr>
              <a:t>ά</a:t>
            </a:r>
            <a:r>
              <a:rPr lang="el-GR" dirty="0" err="1">
                <a:latin typeface="Calibri" panose="020F0502020204030204" pitchFamily="34" charset="0"/>
                <a:cs typeface="Calibri" panose="020F0502020204030204" pitchFamily="34" charset="0"/>
              </a:rPr>
              <a:t>φημα</a:t>
            </a:r>
            <a:r>
              <a:rPr lang="el-GR" dirty="0">
                <a:latin typeface="Calibri" panose="020F0502020204030204" pitchFamily="34" charset="0"/>
                <a:cs typeface="Calibri" panose="020F0502020204030204" pitchFamily="34" charset="0"/>
              </a:rPr>
              <a:t> νεφρών στην αρτηριακή υπέρταση</a:t>
            </a:r>
          </a:p>
        </p:txBody>
      </p:sp>
      <p:sp>
        <p:nvSpPr>
          <p:cNvPr id="3" name="Θέση περιεχομένου 2">
            <a:extLst>
              <a:ext uri="{FF2B5EF4-FFF2-40B4-BE49-F238E27FC236}">
                <a16:creationId xmlns:a16="http://schemas.microsoft.com/office/drawing/2014/main" id="{ECE83F0E-59BA-EA4E-A0B1-821EFD22E9D9}"/>
              </a:ext>
            </a:extLst>
          </p:cNvPr>
          <p:cNvSpPr>
            <a:spLocks noGrp="1"/>
          </p:cNvSpPr>
          <p:nvPr>
            <p:ph idx="1"/>
          </p:nvPr>
        </p:nvSpPr>
        <p:spPr/>
        <p:txBody>
          <a:bodyPr>
            <a:normAutofit/>
          </a:bodyPr>
          <a:lstStyle/>
          <a:p>
            <a:r>
              <a:rPr lang="el-GR" dirty="0">
                <a:latin typeface="Calibri" panose="020F0502020204030204" pitchFamily="34" charset="0"/>
                <a:cs typeface="Calibri" panose="020F0502020204030204" pitchFamily="34" charset="0"/>
              </a:rPr>
              <a:t>Σημαντικές πληροφορίες για το μέγεθος του νεφρού </a:t>
            </a:r>
          </a:p>
          <a:p>
            <a:r>
              <a:rPr lang="el-GR" dirty="0">
                <a:latin typeface="Calibri" panose="020F0502020204030204" pitchFamily="34" charset="0"/>
                <a:cs typeface="Calibri" panose="020F0502020204030204" pitchFamily="34" charset="0"/>
              </a:rPr>
              <a:t>πιθανές ανωμαλίες του νεφρού</a:t>
            </a:r>
          </a:p>
          <a:p>
            <a:r>
              <a:rPr lang="el-GR" dirty="0">
                <a:latin typeface="Calibri" panose="020F0502020204030204" pitchFamily="34" charset="0"/>
                <a:cs typeface="Calibri" panose="020F0502020204030204" pitchFamily="34" charset="0"/>
              </a:rPr>
              <a:t>Πάχος και </a:t>
            </a:r>
            <a:r>
              <a:rPr lang="el-GR" dirty="0" err="1">
                <a:latin typeface="Calibri" panose="020F0502020204030204" pitchFamily="34" charset="0"/>
                <a:cs typeface="Calibri" panose="020F0502020204030204" pitchFamily="34" charset="0"/>
              </a:rPr>
              <a:t>ηχογένεια</a:t>
            </a:r>
            <a:r>
              <a:rPr lang="el-GR" dirty="0">
                <a:latin typeface="Calibri" panose="020F0502020204030204" pitchFamily="34" charset="0"/>
                <a:cs typeface="Calibri" panose="020F0502020204030204" pitchFamily="34" charset="0"/>
              </a:rPr>
              <a:t> φλοιού</a:t>
            </a:r>
          </a:p>
          <a:p>
            <a:r>
              <a:rPr lang="el-GR" dirty="0">
                <a:latin typeface="Calibri" panose="020F0502020204030204" pitchFamily="34" charset="0"/>
                <a:cs typeface="Calibri" panose="020F0502020204030204" pitchFamily="34" charset="0"/>
              </a:rPr>
              <a:t>Εύκολη εξέταση</a:t>
            </a:r>
          </a:p>
          <a:p>
            <a:r>
              <a:rPr lang="el-GR" dirty="0" err="1">
                <a:latin typeface="Calibri" panose="020F0502020204030204" pitchFamily="34" charset="0"/>
                <a:cs typeface="Calibri" panose="020F0502020204030204" pitchFamily="34" charset="0"/>
              </a:rPr>
              <a:t>Επαναληψιμότητα</a:t>
            </a:r>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Επηρεάζεται από τον χειριστή</a:t>
            </a:r>
          </a:p>
          <a:p>
            <a:r>
              <a:rPr lang="el-GR" dirty="0">
                <a:latin typeface="Calibri" panose="020F0502020204030204" pitchFamily="34" charset="0"/>
                <a:cs typeface="Calibri" panose="020F0502020204030204" pitchFamily="34" charset="0"/>
              </a:rPr>
              <a:t>Πιο δ</a:t>
            </a:r>
            <a:r>
              <a:rPr lang="en-US" dirty="0" err="1">
                <a:latin typeface="Calibri" panose="020F0502020204030204" pitchFamily="34" charset="0"/>
                <a:cs typeface="Calibri" panose="020F0502020204030204" pitchFamily="34" charset="0"/>
              </a:rPr>
              <a:t>ύ</a:t>
            </a:r>
            <a:r>
              <a:rPr lang="el-GR" dirty="0" err="1">
                <a:latin typeface="Calibri" panose="020F0502020204030204" pitchFamily="34" charset="0"/>
                <a:cs typeface="Calibri" panose="020F0502020204030204" pitchFamily="34" charset="0"/>
              </a:rPr>
              <a:t>σκολη</a:t>
            </a:r>
            <a:r>
              <a:rPr lang="el-GR" dirty="0">
                <a:latin typeface="Calibri" panose="020F0502020204030204" pitchFamily="34" charset="0"/>
                <a:cs typeface="Calibri" panose="020F0502020204030204" pitchFamily="34" charset="0"/>
              </a:rPr>
              <a:t> εξέταση σε ευτραφείς και σε μετεωρισμό του εντέρου</a:t>
            </a:r>
          </a:p>
        </p:txBody>
      </p:sp>
    </p:spTree>
    <p:extLst>
      <p:ext uri="{BB962C8B-B14F-4D97-AF65-F5344CB8AC3E}">
        <p14:creationId xmlns:p14="http://schemas.microsoft.com/office/powerpoint/2010/main" val="569720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88DDBA-93B5-A84F-B3D4-BE4974620F1F}"/>
              </a:ext>
            </a:extLst>
          </p:cNvPr>
          <p:cNvSpPr>
            <a:spLocks noGrp="1"/>
          </p:cNvSpPr>
          <p:nvPr>
            <p:ph type="title"/>
          </p:nvPr>
        </p:nvSpPr>
        <p:spPr/>
        <p:txBody>
          <a:bodyPr/>
          <a:lstStyle/>
          <a:p>
            <a:r>
              <a:rPr lang="el-GR" dirty="0">
                <a:latin typeface="Calibri" panose="020F0502020204030204" pitchFamily="34" charset="0"/>
                <a:cs typeface="Calibri" panose="020F0502020204030204" pitchFamily="34" charset="0"/>
              </a:rPr>
              <a:t>ΣΥΜΠΕΡΑΣΜΑΤΑ</a:t>
            </a:r>
          </a:p>
        </p:txBody>
      </p:sp>
      <p:sp>
        <p:nvSpPr>
          <p:cNvPr id="3" name="Θέση περιεχομένου 2">
            <a:extLst>
              <a:ext uri="{FF2B5EF4-FFF2-40B4-BE49-F238E27FC236}">
                <a16:creationId xmlns:a16="http://schemas.microsoft.com/office/drawing/2014/main" id="{CFCAF0AB-1FDF-0842-B979-001A791D4C7C}"/>
              </a:ext>
            </a:extLst>
          </p:cNvPr>
          <p:cNvSpPr>
            <a:spLocks noGrp="1"/>
          </p:cNvSpPr>
          <p:nvPr>
            <p:ph idx="1"/>
          </p:nvPr>
        </p:nvSpPr>
        <p:spPr/>
        <p:txBody>
          <a:bodyPr>
            <a:normAutofit/>
          </a:bodyPr>
          <a:lstStyle/>
          <a:p>
            <a:pPr algn="just"/>
            <a:r>
              <a:rPr lang="el-GR" dirty="0">
                <a:latin typeface="Calibri" panose="020F0502020204030204" pitchFamily="34" charset="0"/>
                <a:cs typeface="Calibri" panose="020F0502020204030204" pitchFamily="34" charset="0"/>
              </a:rPr>
              <a:t>Η εκτίμηση της νεφρικής λειτουργίας είναι σημαντική στους υπερτασικούς ασθενείς </a:t>
            </a:r>
          </a:p>
          <a:p>
            <a:pPr algn="just"/>
            <a:endParaRPr lang="el-GR" dirty="0">
              <a:latin typeface="Calibri" panose="020F0502020204030204" pitchFamily="34" charset="0"/>
              <a:cs typeface="Calibri" panose="020F0502020204030204" pitchFamily="34" charset="0"/>
            </a:endParaRPr>
          </a:p>
          <a:p>
            <a:pPr algn="just"/>
            <a:r>
              <a:rPr lang="el-GR" dirty="0">
                <a:latin typeface="Calibri" panose="020F0502020204030204" pitchFamily="34" charset="0"/>
                <a:cs typeface="Calibri" panose="020F0502020204030204" pitchFamily="34" charset="0"/>
              </a:rPr>
              <a:t>Η παρουσία </a:t>
            </a:r>
            <a:r>
              <a:rPr lang="el-GR" dirty="0" err="1">
                <a:latin typeface="Calibri" panose="020F0502020204030204" pitchFamily="34" charset="0"/>
                <a:cs typeface="Calibri" panose="020F0502020204030204" pitchFamily="34" charset="0"/>
              </a:rPr>
              <a:t>μικροαλβουμινουρίας</a:t>
            </a:r>
            <a:r>
              <a:rPr lang="el-GR" dirty="0">
                <a:latin typeface="Calibri" panose="020F0502020204030204" pitchFamily="34" charset="0"/>
                <a:cs typeface="Calibri" panose="020F0502020204030204" pitchFamily="34" charset="0"/>
              </a:rPr>
              <a:t> φαίνεται να έχει προγνωστικό ρόλο και </a:t>
            </a:r>
            <a:r>
              <a:rPr lang="el-GR" dirty="0" err="1">
                <a:latin typeface="Calibri" panose="020F0502020204030204" pitchFamily="34" charset="0"/>
                <a:cs typeface="Calibri" panose="020F0502020204030204" pitchFamily="34" charset="0"/>
              </a:rPr>
              <a:t>ισως</a:t>
            </a:r>
            <a:r>
              <a:rPr lang="el-GR" dirty="0">
                <a:latin typeface="Calibri" panose="020F0502020204030204" pitchFamily="34" charset="0"/>
                <a:cs typeface="Calibri" panose="020F0502020204030204" pitchFamily="34" charset="0"/>
              </a:rPr>
              <a:t> να υποδηλώνει ενδοθηλιακή βλάβη</a:t>
            </a:r>
          </a:p>
          <a:p>
            <a:pPr marL="118872" indent="0" algn="just">
              <a:buNone/>
            </a:pPr>
            <a:r>
              <a:rPr lang="el-GR" dirty="0">
                <a:latin typeface="Calibri" panose="020F0502020204030204" pitchFamily="34" charset="0"/>
                <a:cs typeface="Calibri" panose="020F0502020204030204" pitchFamily="34" charset="0"/>
              </a:rPr>
              <a:t> </a:t>
            </a:r>
          </a:p>
          <a:p>
            <a:pPr algn="just"/>
            <a:r>
              <a:rPr lang="el-GR" dirty="0">
                <a:latin typeface="Calibri" panose="020F0502020204030204" pitchFamily="34" charset="0"/>
                <a:cs typeface="Calibri" panose="020F0502020204030204" pitchFamily="34" charset="0"/>
              </a:rPr>
              <a:t>Αρχική εκτίμηση</a:t>
            </a:r>
            <a:r>
              <a:rPr lang="en-US" dirty="0">
                <a:latin typeface="Calibri" panose="020F0502020204030204" pitchFamily="34" charset="0"/>
                <a:cs typeface="Calibri" panose="020F0502020204030204" pitchFamily="34" charset="0"/>
              </a:rPr>
              <a:t>: </a:t>
            </a:r>
            <a:r>
              <a:rPr lang="el-GR" dirty="0" err="1">
                <a:latin typeface="Calibri" panose="020F0502020204030204" pitchFamily="34" charset="0"/>
                <a:cs typeface="Calibri" panose="020F0502020204030204" pitchFamily="34" charset="0"/>
              </a:rPr>
              <a:t>κρεατινίνη</a:t>
            </a:r>
            <a:r>
              <a:rPr lang="el-GR" dirty="0">
                <a:latin typeface="Calibri" panose="020F0502020204030204" pitchFamily="34" charset="0"/>
                <a:cs typeface="Calibri" panose="020F0502020204030204" pitchFamily="34" charset="0"/>
              </a:rPr>
              <a:t> αίματος, </a:t>
            </a:r>
            <a:r>
              <a:rPr lang="en-US" dirty="0" err="1">
                <a:latin typeface="Calibri" panose="020F0502020204030204" pitchFamily="34" charset="0"/>
                <a:cs typeface="Calibri" panose="020F0502020204030204" pitchFamily="34" charset="0"/>
              </a:rPr>
              <a:t>egfr</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και </a:t>
            </a:r>
            <a:r>
              <a:rPr lang="el-GR" dirty="0" err="1">
                <a:latin typeface="Calibri" panose="020F0502020204030204" pitchFamily="34" charset="0"/>
                <a:cs typeface="Calibri" panose="020F0502020204030204" pitchFamily="34" charset="0"/>
              </a:rPr>
              <a:t>αλβουμινη</a:t>
            </a:r>
            <a:r>
              <a:rPr lang="el-GR" dirty="0">
                <a:latin typeface="Calibri" panose="020F0502020204030204" pitchFamily="34" charset="0"/>
                <a:cs typeface="Calibri" panose="020F0502020204030204" pitchFamily="34" charset="0"/>
              </a:rPr>
              <a:t>/</a:t>
            </a:r>
            <a:r>
              <a:rPr lang="el-GR" dirty="0" err="1">
                <a:latin typeface="Calibri" panose="020F0502020204030204" pitchFamily="34" charset="0"/>
                <a:cs typeface="Calibri" panose="020F0502020204030204" pitchFamily="34" charset="0"/>
              </a:rPr>
              <a:t>κρεατινίνη</a:t>
            </a:r>
            <a:r>
              <a:rPr lang="el-GR" dirty="0">
                <a:latin typeface="Calibri" panose="020F0502020204030204" pitchFamily="34" charset="0"/>
                <a:cs typeface="Calibri" panose="020F0502020204030204" pitchFamily="34" charset="0"/>
              </a:rPr>
              <a:t> ούρων</a:t>
            </a:r>
          </a:p>
          <a:p>
            <a:pPr algn="just"/>
            <a:endParaRPr lang="el-G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1084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788671" y="2314156"/>
            <a:ext cx="2698750" cy="769441"/>
          </a:xfrm>
          <a:prstGeom prst="rect">
            <a:avLst/>
          </a:prstGeom>
        </p:spPr>
        <p:txBody>
          <a:bodyPr>
            <a:spAutoFit/>
          </a:bodyPr>
          <a:lstStyle/>
          <a:p>
            <a:pPr algn="l">
              <a:defRPr/>
            </a:pPr>
            <a:r>
              <a:rPr lang="el-GR" sz="2200" b="1" dirty="0">
                <a:solidFill>
                  <a:schemeClr val="tx1">
                    <a:lumMod val="95000"/>
                    <a:lumOff val="5000"/>
                  </a:schemeClr>
                </a:solidFill>
                <a:ea typeface="ＭＳ Ｐゴシック" pitchFamily="34" charset="-128"/>
              </a:rPr>
              <a:t>Ένα παιχνίδι των </a:t>
            </a:r>
            <a:r>
              <a:rPr lang="el-GR" sz="2200" b="1" dirty="0" err="1">
                <a:solidFill>
                  <a:schemeClr val="tx1">
                    <a:lumMod val="95000"/>
                    <a:lumOff val="5000"/>
                  </a:schemeClr>
                </a:solidFill>
                <a:ea typeface="ＭＳ Ｐゴシック" pitchFamily="34" charset="-128"/>
              </a:rPr>
              <a:t>βιοστατιστικών</a:t>
            </a:r>
            <a:r>
              <a:rPr lang="el-GR" sz="2200" b="1" dirty="0">
                <a:solidFill>
                  <a:schemeClr val="tx1">
                    <a:lumMod val="95000"/>
                    <a:lumOff val="5000"/>
                  </a:schemeClr>
                </a:solidFill>
                <a:ea typeface="ＭＳ Ｐゴシック" pitchFamily="34" charset="-128"/>
              </a:rPr>
              <a:t>;</a:t>
            </a:r>
          </a:p>
        </p:txBody>
      </p:sp>
      <p:pic>
        <p:nvPicPr>
          <p:cNvPr id="136196" name="Picture 2" descr="http://cdn.screenrant.com/wp-content/uploads/Risk1.jpg"/>
          <p:cNvPicPr>
            <a:picLocks noChangeAspect="1" noChangeArrowheads="1"/>
          </p:cNvPicPr>
          <p:nvPr/>
        </p:nvPicPr>
        <p:blipFill>
          <a:blip r:embed="rId3"/>
          <a:srcRect b="8495"/>
          <a:stretch>
            <a:fillRect/>
          </a:stretch>
        </p:blipFill>
        <p:spPr bwMode="auto">
          <a:xfrm>
            <a:off x="573363" y="1438388"/>
            <a:ext cx="4276702" cy="2611414"/>
          </a:xfrm>
          <a:prstGeom prst="rect">
            <a:avLst/>
          </a:prstGeom>
          <a:noFill/>
          <a:ln w="9525">
            <a:noFill/>
            <a:miter lim="800000"/>
            <a:headEnd/>
            <a:tailEnd/>
          </a:ln>
        </p:spPr>
      </p:pic>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r"/>
            <a:r>
              <a:rPr lang="el-GR" sz="2800" b="1" dirty="0"/>
              <a:t>         Πρόβλεψη του συνολικού καρδιαγγειακού κινδύνου</a:t>
            </a:r>
          </a:p>
        </p:txBody>
      </p:sp>
      <p:grpSp>
        <p:nvGrpSpPr>
          <p:cNvPr id="11" name="10 - Ομάδα"/>
          <p:cNvGrpSpPr/>
          <p:nvPr/>
        </p:nvGrpSpPr>
        <p:grpSpPr>
          <a:xfrm>
            <a:off x="786420" y="4352924"/>
            <a:ext cx="7853401" cy="2505076"/>
            <a:chOff x="786420" y="4352924"/>
            <a:chExt cx="7853401" cy="2505076"/>
          </a:xfrm>
        </p:grpSpPr>
        <p:pic>
          <p:nvPicPr>
            <p:cNvPr id="91138" name="Picture 2" descr="http://karensandler.files.wordpress.com/2012/10/crystal-ball.jpg"/>
            <p:cNvPicPr>
              <a:picLocks noChangeAspect="1" noChangeArrowheads="1"/>
            </p:cNvPicPr>
            <p:nvPr/>
          </p:nvPicPr>
          <p:blipFill>
            <a:blip r:embed="rId4"/>
            <a:srcRect/>
            <a:stretch>
              <a:fillRect/>
            </a:stretch>
          </p:blipFill>
          <p:spPr bwMode="auto">
            <a:xfrm>
              <a:off x="786420" y="4352924"/>
              <a:ext cx="3810000" cy="2505076"/>
            </a:xfrm>
            <a:prstGeom prst="rect">
              <a:avLst/>
            </a:prstGeom>
            <a:noFill/>
          </p:spPr>
        </p:pic>
        <p:sp>
          <p:nvSpPr>
            <p:cNvPr id="10" name="Rectangle 8"/>
            <p:cNvSpPr/>
            <p:nvPr/>
          </p:nvSpPr>
          <p:spPr>
            <a:xfrm>
              <a:off x="5941071" y="5090446"/>
              <a:ext cx="2698750" cy="769441"/>
            </a:xfrm>
            <a:prstGeom prst="rect">
              <a:avLst/>
            </a:prstGeom>
          </p:spPr>
          <p:txBody>
            <a:bodyPr>
              <a:spAutoFit/>
            </a:bodyPr>
            <a:lstStyle/>
            <a:p>
              <a:pPr algn="l">
                <a:defRPr/>
              </a:pPr>
              <a:r>
                <a:rPr lang="el-GR" sz="2200" b="1" dirty="0">
                  <a:solidFill>
                    <a:schemeClr val="tx1">
                      <a:lumMod val="95000"/>
                      <a:lumOff val="5000"/>
                    </a:schemeClr>
                  </a:solidFill>
                  <a:ea typeface="ＭＳ Ｐゴシック" pitchFamily="34" charset="-128"/>
                </a:rPr>
                <a:t>Μια απατηλή διαδικασία;</a:t>
              </a:r>
            </a:p>
          </p:txBody>
        </p:sp>
      </p:grpSp>
    </p:spTree>
    <p:extLst>
      <p:ext uri="{BB962C8B-B14F-4D97-AF65-F5344CB8AC3E}">
        <p14:creationId xmlns:p14="http://schemas.microsoft.com/office/powerpoint/2010/main" val="41566634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7" name="Rectangle 9"/>
          <p:cNvSpPr>
            <a:spLocks noChangeArrowheads="1"/>
          </p:cNvSpPr>
          <p:nvPr/>
        </p:nvSpPr>
        <p:spPr bwMode="auto">
          <a:xfrm>
            <a:off x="5743575" y="624840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399FF"/>
              </a:solidFill>
              <a:effectLst/>
              <a:uLnTx/>
              <a:uFillTx/>
              <a:latin typeface="Verdana" pitchFamily="34" charset="0"/>
              <a:ea typeface="+mn-ea"/>
              <a:cs typeface="+mn-cs"/>
            </a:endParaRPr>
          </a:p>
        </p:txBody>
      </p:sp>
      <p:sp>
        <p:nvSpPr>
          <p:cNvPr id="12" name="Rectangle 5">
            <a:extLst>
              <a:ext uri="{FF2B5EF4-FFF2-40B4-BE49-F238E27FC236}">
                <a16:creationId xmlns:a16="http://schemas.microsoft.com/office/drawing/2014/main" id="{63002BE8-B807-3E59-FD04-FB1869CAD7CD}"/>
              </a:ext>
            </a:extLst>
          </p:cNvPr>
          <p:cNvSpPr/>
          <p:nvPr/>
        </p:nvSpPr>
        <p:spPr>
          <a:xfrm>
            <a:off x="371475" y="0"/>
            <a:ext cx="8320886" cy="1118942"/>
          </a:xfrm>
          <a:prstGeom prst="rect">
            <a:avLst/>
          </a:prstGeom>
          <a:solidFill>
            <a:srgbClr val="4F81BD">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nchorCtr="1"/>
          <a:lstStyle/>
          <a:p>
            <a:pPr marL="0" marR="0" lvl="0" indent="722313"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err="1">
                <a:ln>
                  <a:noFill/>
                </a:ln>
                <a:solidFill>
                  <a:prstClr val="white"/>
                </a:solidFill>
                <a:effectLst/>
                <a:uLnTx/>
                <a:uFillTx/>
                <a:latin typeface="Calibri"/>
                <a:ea typeface="+mn-ea"/>
                <a:cs typeface="+mn-cs"/>
              </a:rPr>
              <a:t>Αρτηριακ</a:t>
            </a:r>
            <a:r>
              <a:rPr kumimoji="0" lang="en-US" sz="2400" b="1" i="0" u="none" strike="noStrike" kern="0" cap="none" spc="0" normalizeH="0" baseline="0" noProof="0" dirty="0" err="1">
                <a:ln>
                  <a:noFill/>
                </a:ln>
                <a:solidFill>
                  <a:prstClr val="white"/>
                </a:solidFill>
                <a:effectLst/>
                <a:uLnTx/>
                <a:uFillTx/>
                <a:latin typeface="Calibri"/>
                <a:ea typeface="+mn-ea"/>
                <a:cs typeface="+mn-cs"/>
              </a:rPr>
              <a:t>ή</a:t>
            </a:r>
            <a:r>
              <a:rPr kumimoji="0" lang="el-GR" sz="2400" b="1" i="0" u="none" strike="noStrike" kern="0" cap="none" spc="0" normalizeH="0" baseline="0" noProof="0" dirty="0">
                <a:ln>
                  <a:noFill/>
                </a:ln>
                <a:solidFill>
                  <a:prstClr val="white"/>
                </a:solidFill>
                <a:effectLst/>
                <a:uLnTx/>
                <a:uFillTx/>
                <a:latin typeface="Calibri"/>
                <a:ea typeface="+mn-ea"/>
                <a:cs typeface="+mn-cs"/>
              </a:rPr>
              <a:t> Υπέρταση</a:t>
            </a:r>
            <a:r>
              <a:rPr kumimoji="0" lang="en-US" sz="2400" b="1" i="0" u="none" strike="noStrike" kern="0" cap="none" spc="0" normalizeH="0" baseline="0" noProof="0" dirty="0">
                <a:ln>
                  <a:noFill/>
                </a:ln>
                <a:solidFill>
                  <a:prstClr val="white"/>
                </a:solidFill>
                <a:effectLst/>
                <a:uLnTx/>
                <a:uFillTx/>
                <a:latin typeface="Calibri"/>
                <a:ea typeface="+mn-ea"/>
                <a:cs typeface="+mn-cs"/>
              </a:rPr>
              <a:t> </a:t>
            </a:r>
            <a:r>
              <a:rPr kumimoji="0" lang="el-GR" sz="2400" b="1" i="0" u="none" strike="noStrike" kern="0" cap="none" spc="0" normalizeH="0" baseline="0" noProof="0" dirty="0">
                <a:ln>
                  <a:noFill/>
                </a:ln>
                <a:solidFill>
                  <a:prstClr val="white"/>
                </a:solidFill>
                <a:effectLst/>
                <a:uLnTx/>
                <a:uFillTx/>
                <a:latin typeface="Calibri"/>
                <a:ea typeface="+mn-ea"/>
                <a:cs typeface="+mn-cs"/>
              </a:rPr>
              <a:t>και βλάβη οργάνων-στόχων</a:t>
            </a:r>
            <a:endParaRPr lang="en-US" sz="2400" b="1" kern="0" noProof="0" dirty="0">
              <a:solidFill>
                <a:prstClr val="white"/>
              </a:solidFill>
              <a:latin typeface="Calibri"/>
            </a:endParaRPr>
          </a:p>
          <a:p>
            <a:pPr marL="0" marR="0" lvl="0" indent="722313" algn="just"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dirty="0">
                <a:ln>
                  <a:noFill/>
                </a:ln>
                <a:solidFill>
                  <a:prstClr val="white"/>
                </a:solidFill>
                <a:effectLst/>
                <a:uLnTx/>
                <a:uFillTx/>
                <a:latin typeface="Calibri"/>
                <a:ea typeface="+mn-ea"/>
                <a:cs typeface="+mn-cs"/>
              </a:rPr>
              <a:t>                                 </a:t>
            </a:r>
            <a:r>
              <a:rPr kumimoji="0" lang="el-GR" sz="2400" b="1" i="0" u="none" strike="noStrike" kern="0" cap="none" spc="0" normalizeH="0" baseline="0" noProof="0" dirty="0" err="1">
                <a:ln>
                  <a:noFill/>
                </a:ln>
                <a:solidFill>
                  <a:prstClr val="white"/>
                </a:solidFill>
                <a:effectLst/>
                <a:uLnTx/>
                <a:uFillTx/>
                <a:latin typeface="Calibri"/>
                <a:ea typeface="+mn-ea"/>
                <a:cs typeface="+mn-cs"/>
              </a:rPr>
              <a:t>Νεφρ</a:t>
            </a:r>
            <a:r>
              <a:rPr kumimoji="0" lang="en-US" sz="2400" b="1" i="0" u="none" strike="noStrike" kern="0" cap="none" spc="0" normalizeH="0" baseline="0" noProof="0" dirty="0">
                <a:ln>
                  <a:noFill/>
                </a:ln>
                <a:solidFill>
                  <a:prstClr val="white"/>
                </a:solidFill>
                <a:effectLst/>
                <a:uLnTx/>
                <a:uFillTx/>
                <a:latin typeface="Calibri"/>
                <a:ea typeface="+mn-ea"/>
                <a:cs typeface="+mn-cs"/>
              </a:rPr>
              <a:t>ό</a:t>
            </a:r>
            <a:r>
              <a:rPr kumimoji="0" lang="el-GR" sz="2400" b="1" i="0" u="none" strike="noStrike" kern="0" cap="none" spc="0" normalizeH="0" baseline="0" noProof="0" dirty="0">
                <a:ln>
                  <a:noFill/>
                </a:ln>
                <a:solidFill>
                  <a:prstClr val="white"/>
                </a:solidFill>
                <a:effectLst/>
                <a:uLnTx/>
                <a:uFillTx/>
                <a:latin typeface="Calibri"/>
                <a:ea typeface="+mn-ea"/>
                <a:cs typeface="+mn-cs"/>
              </a:rPr>
              <a:t>ς</a:t>
            </a:r>
            <a:endParaRPr kumimoji="0" lang="en-US" sz="2400" b="1" i="0" u="none" strike="noStrike" kern="0" cap="none" spc="0" normalizeH="0" baseline="0" noProof="0" dirty="0">
              <a:ln>
                <a:noFill/>
              </a:ln>
              <a:solidFill>
                <a:prstClr val="white"/>
              </a:solidFill>
              <a:effectLst/>
              <a:uLnTx/>
              <a:uFillTx/>
              <a:latin typeface="Calibri"/>
              <a:ea typeface="+mn-ea"/>
              <a:cs typeface="+mn-cs"/>
            </a:endParaRPr>
          </a:p>
        </p:txBody>
      </p:sp>
      <p:pic>
        <p:nvPicPr>
          <p:cNvPr id="2" name="Εικόνα 1">
            <a:extLst>
              <a:ext uri="{FF2B5EF4-FFF2-40B4-BE49-F238E27FC236}">
                <a16:creationId xmlns:a16="http://schemas.microsoft.com/office/drawing/2014/main" id="{40C457D4-91F1-E1A3-BB8A-6905D48521C4}"/>
              </a:ext>
            </a:extLst>
          </p:cNvPr>
          <p:cNvPicPr>
            <a:picLocks noChangeAspect="1"/>
          </p:cNvPicPr>
          <p:nvPr/>
        </p:nvPicPr>
        <p:blipFill>
          <a:blip r:embed="rId2"/>
          <a:stretch>
            <a:fillRect/>
          </a:stretch>
        </p:blipFill>
        <p:spPr>
          <a:xfrm>
            <a:off x="2048005" y="1212644"/>
            <a:ext cx="5047990" cy="576157"/>
          </a:xfrm>
          <a:prstGeom prst="rect">
            <a:avLst/>
          </a:prstGeom>
        </p:spPr>
      </p:pic>
      <p:pic>
        <p:nvPicPr>
          <p:cNvPr id="4" name="Εικόνα 3">
            <a:extLst>
              <a:ext uri="{FF2B5EF4-FFF2-40B4-BE49-F238E27FC236}">
                <a16:creationId xmlns:a16="http://schemas.microsoft.com/office/drawing/2014/main" id="{C3AE4F41-DD5A-E0A1-56B5-307E5C918FFC}"/>
              </a:ext>
            </a:extLst>
          </p:cNvPr>
          <p:cNvPicPr>
            <a:picLocks noChangeAspect="1"/>
          </p:cNvPicPr>
          <p:nvPr/>
        </p:nvPicPr>
        <p:blipFill>
          <a:blip r:embed="rId3"/>
          <a:stretch>
            <a:fillRect/>
          </a:stretch>
        </p:blipFill>
        <p:spPr>
          <a:xfrm>
            <a:off x="1699371" y="2180504"/>
            <a:ext cx="5745258" cy="4535730"/>
          </a:xfrm>
          <a:prstGeom prst="rect">
            <a:avLst/>
          </a:prstGeom>
        </p:spPr>
      </p:pic>
      <p:sp>
        <p:nvSpPr>
          <p:cNvPr id="5" name="TextBox 4">
            <a:extLst>
              <a:ext uri="{FF2B5EF4-FFF2-40B4-BE49-F238E27FC236}">
                <a16:creationId xmlns:a16="http://schemas.microsoft.com/office/drawing/2014/main" id="{AE712123-7846-A497-F578-86689FF7184D}"/>
              </a:ext>
            </a:extLst>
          </p:cNvPr>
          <p:cNvSpPr txBox="1"/>
          <p:nvPr/>
        </p:nvSpPr>
        <p:spPr>
          <a:xfrm>
            <a:off x="971793" y="1786047"/>
            <a:ext cx="7531101" cy="369332"/>
          </a:xfrm>
          <a:prstGeom prst="rect">
            <a:avLst/>
          </a:prstGeom>
          <a:noFill/>
        </p:spPr>
        <p:txBody>
          <a:bodyPr wrap="none" rtlCol="0">
            <a:spAutoFit/>
          </a:bodyPr>
          <a:lstStyle/>
          <a:p>
            <a:r>
              <a:rPr lang="en-US" sz="1800" dirty="0">
                <a:effectLst/>
                <a:latin typeface="GillSansNova"/>
              </a:rPr>
              <a:t>Recommendations for assessing renal hypertension-mediated organ damage </a:t>
            </a:r>
            <a:endParaRPr lang="en-US" dirty="0"/>
          </a:p>
        </p:txBody>
      </p:sp>
    </p:spTree>
    <p:extLst>
      <p:ext uri="{BB962C8B-B14F-4D97-AF65-F5344CB8AC3E}">
        <p14:creationId xmlns:p14="http://schemas.microsoft.com/office/powerpoint/2010/main" val="3937968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Καρδιομεταβολική</a:t>
            </a:r>
            <a:r>
              <a:rPr lang="el-GR" b="1" dirty="0"/>
              <a:t> Ιατρική»</a:t>
            </a:r>
            <a:endParaRPr lang="en-US" b="1" dirty="0">
              <a:solidFill>
                <a:schemeClr val="tx2"/>
              </a:solidFill>
            </a:endParaRPr>
          </a:p>
          <a:p>
            <a:pPr algn="ctr">
              <a:spcBef>
                <a:spcPts val="600"/>
              </a:spcBef>
            </a:pPr>
            <a:r>
              <a:rPr lang="el-GR" b="1" dirty="0"/>
              <a:t>  Αρτηριακή Υπέρταση – Βλάβες οργάνων στόχων</a:t>
            </a:r>
          </a:p>
        </p:txBody>
      </p:sp>
      <p:sp>
        <p:nvSpPr>
          <p:cNvPr id="2" name="Ορθογώνιο 1">
            <a:extLst>
              <a:ext uri="{FF2B5EF4-FFF2-40B4-BE49-F238E27FC236}">
                <a16:creationId xmlns:a16="http://schemas.microsoft.com/office/drawing/2014/main" id="{92E6F5CA-A777-5446-8A03-83A237EBE06E}"/>
              </a:ext>
            </a:extLst>
          </p:cNvPr>
          <p:cNvSpPr/>
          <p:nvPr/>
        </p:nvSpPr>
        <p:spPr>
          <a:xfrm>
            <a:off x="1006419" y="2828835"/>
            <a:ext cx="7131162"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p>
          <a:p>
            <a:pPr algn="ctr"/>
            <a:endParaRPr lang="el-GR" sz="2400" b="1" dirty="0">
              <a:solidFill>
                <a:srgbClr val="C00000"/>
              </a:solidFill>
              <a:latin typeface="Trebuchet MS" panose="020B0703020202090204" pitchFamily="34" charset="0"/>
            </a:endParaRPr>
          </a:p>
          <a:p>
            <a:pPr algn="ctr"/>
            <a:r>
              <a:rPr lang="el-GR" sz="2400" b="1" dirty="0">
                <a:solidFill>
                  <a:srgbClr val="C00000"/>
                </a:solidFill>
                <a:latin typeface="Trebuchet MS" panose="020B0703020202090204" pitchFamily="34" charset="0"/>
              </a:rPr>
              <a:t>ΚΑΡΔΙΑ</a:t>
            </a:r>
          </a:p>
        </p:txBody>
      </p:sp>
      <p:pic>
        <p:nvPicPr>
          <p:cNvPr id="4" name="Picture 6" descr="Heart most at risk for lifestyle Heart: most at risk for lifestyle">
            <a:extLst>
              <a:ext uri="{FF2B5EF4-FFF2-40B4-BE49-F238E27FC236}">
                <a16:creationId xmlns:a16="http://schemas.microsoft.com/office/drawing/2014/main" id="{3FA34F63-0238-3966-2779-536B7BD65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7292" y="5032554"/>
            <a:ext cx="2456708" cy="182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855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4 - TextBox">
            <a:extLst>
              <a:ext uri="{FF2B5EF4-FFF2-40B4-BE49-F238E27FC236}">
                <a16:creationId xmlns:a16="http://schemas.microsoft.com/office/drawing/2014/main" id="{CEBB8A38-2712-8ECE-F1C5-3E484504061D}"/>
              </a:ext>
            </a:extLst>
          </p:cNvPr>
          <p:cNvSpPr txBox="1">
            <a:spLocks noChangeArrowheads="1"/>
          </p:cNvSpPr>
          <p:nvPr/>
        </p:nvSpPr>
        <p:spPr bwMode="auto">
          <a:xfrm>
            <a:off x="1285875" y="4268921"/>
            <a:ext cx="6572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l-GR" altLang="el-GR" sz="2800" b="1" dirty="0">
                <a:solidFill>
                  <a:srgbClr val="002060"/>
                </a:solidFill>
                <a:latin typeface="Times New Roman" panose="02020603050405020304" pitchFamily="18" charset="0"/>
                <a:cs typeface="Times New Roman" panose="02020603050405020304" pitchFamily="18" charset="0"/>
              </a:rPr>
              <a:t>Υπερτροφία της αριστερής κοιλίας</a:t>
            </a:r>
            <a:endParaRPr lang="en-US" altLang="el-GR" sz="2800" b="1" dirty="0">
              <a:solidFill>
                <a:srgbClr val="002060"/>
              </a:solidFill>
              <a:latin typeface="Times New Roman" panose="02020603050405020304" pitchFamily="18" charset="0"/>
              <a:cs typeface="Times New Roman" panose="02020603050405020304" pitchFamily="18" charset="0"/>
            </a:endParaRPr>
          </a:p>
        </p:txBody>
      </p:sp>
      <p:pic>
        <p:nvPicPr>
          <p:cNvPr id="4101" name="Picture 6" descr="Heart most at risk for lifestyle Heart: most at risk for lifestyle">
            <a:extLst>
              <a:ext uri="{FF2B5EF4-FFF2-40B4-BE49-F238E27FC236}">
                <a16:creationId xmlns:a16="http://schemas.microsoft.com/office/drawing/2014/main" id="{06E47A0A-C6FE-92D1-BD99-70D798979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7292" y="5032554"/>
            <a:ext cx="2456708" cy="182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Ορθογώνιο 3">
            <a:extLst>
              <a:ext uri="{FF2B5EF4-FFF2-40B4-BE49-F238E27FC236}">
                <a16:creationId xmlns:a16="http://schemas.microsoft.com/office/drawing/2014/main" id="{C8DE3B94-6361-30D1-01B3-D617B0E227B9}"/>
              </a:ext>
            </a:extLst>
          </p:cNvPr>
          <p:cNvSpPr/>
          <p:nvPr/>
        </p:nvSpPr>
        <p:spPr>
          <a:xfrm>
            <a:off x="1006419" y="2828835"/>
            <a:ext cx="7131162"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p>
          <a:p>
            <a:pPr algn="ctr"/>
            <a:endParaRPr lang="el-GR" sz="2400" b="1" dirty="0">
              <a:solidFill>
                <a:srgbClr val="C00000"/>
              </a:solidFill>
              <a:latin typeface="Trebuchet MS" panose="020B0703020202090204" pitchFamily="34" charset="0"/>
            </a:endParaRPr>
          </a:p>
          <a:p>
            <a:pPr algn="ctr"/>
            <a:r>
              <a:rPr lang="el-GR" sz="2400" b="1" dirty="0">
                <a:solidFill>
                  <a:srgbClr val="C00000"/>
                </a:solidFill>
                <a:latin typeface="Trebuchet MS" panose="020B0703020202090204" pitchFamily="34" charset="0"/>
              </a:rPr>
              <a:t>ΚΑΡΔΙΑ</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ctr"/>
            <a:r>
              <a:rPr lang="el-GR" sz="2800" b="1" dirty="0"/>
              <a:t>Συνολικός καρδιαγγειακός κίνδυνος και </a:t>
            </a:r>
          </a:p>
          <a:p>
            <a:pPr algn="ctr"/>
            <a:r>
              <a:rPr lang="el-GR" sz="2800" b="1" dirty="0"/>
              <a:t>ο ρόλος των  βιοδεικτών</a:t>
            </a:r>
            <a:endParaRPr lang="el-GR" dirty="0"/>
          </a:p>
        </p:txBody>
      </p:sp>
      <p:sp>
        <p:nvSpPr>
          <p:cNvPr id="3" name="TextBox 2"/>
          <p:cNvSpPr txBox="1"/>
          <p:nvPr/>
        </p:nvSpPr>
        <p:spPr>
          <a:xfrm>
            <a:off x="976348" y="1199555"/>
            <a:ext cx="7191304" cy="492443"/>
          </a:xfrm>
          <a:prstGeom prst="rect">
            <a:avLst/>
          </a:prstGeom>
          <a:noFill/>
        </p:spPr>
        <p:txBody>
          <a:bodyPr wrap="none" rtlCol="0">
            <a:spAutoFit/>
          </a:bodyPr>
          <a:lstStyle/>
          <a:p>
            <a:pPr algn="ctr"/>
            <a:r>
              <a:rPr lang="el-GR" sz="2600" b="1" dirty="0"/>
              <a:t>Ανίχνευση υποκλινικής - ασυμπτωματικής βλάβης </a:t>
            </a:r>
            <a:endParaRPr lang="en-US" sz="2600" b="1" dirty="0"/>
          </a:p>
        </p:txBody>
      </p:sp>
      <p:graphicFrame>
        <p:nvGraphicFramePr>
          <p:cNvPr id="2" name="Table 1"/>
          <p:cNvGraphicFramePr>
            <a:graphicFrameLocks noGrp="1"/>
          </p:cNvGraphicFramePr>
          <p:nvPr/>
        </p:nvGraphicFramePr>
        <p:xfrm>
          <a:off x="283535" y="1832927"/>
          <a:ext cx="8576930" cy="4483808"/>
        </p:xfrm>
        <a:graphic>
          <a:graphicData uri="http://schemas.openxmlformats.org/drawingml/2006/table">
            <a:tbl>
              <a:tblPr firstRow="1" bandRow="1">
                <a:tableStyleId>{5C22544A-7EE6-4342-B048-85BDC9FD1C3A}</a:tableStyleId>
              </a:tblPr>
              <a:tblGrid>
                <a:gridCol w="2920410">
                  <a:extLst>
                    <a:ext uri="{9D8B030D-6E8A-4147-A177-3AD203B41FA5}">
                      <a16:colId xmlns:a16="http://schemas.microsoft.com/office/drawing/2014/main" val="20000"/>
                    </a:ext>
                  </a:extLst>
                </a:gridCol>
                <a:gridCol w="5656520">
                  <a:extLst>
                    <a:ext uri="{9D8B030D-6E8A-4147-A177-3AD203B41FA5}">
                      <a16:colId xmlns:a16="http://schemas.microsoft.com/office/drawing/2014/main" val="20001"/>
                    </a:ext>
                  </a:extLst>
                </a:gridCol>
              </a:tblGrid>
              <a:tr h="572312">
                <a:tc>
                  <a:txBody>
                    <a:bodyPr/>
                    <a:lstStyle/>
                    <a:p>
                      <a:r>
                        <a:rPr lang="el-GR" sz="2800" dirty="0" err="1">
                          <a:solidFill>
                            <a:schemeClr val="bg1"/>
                          </a:solidFill>
                        </a:rPr>
                        <a:t>Βιοδείκτες</a:t>
                      </a:r>
                      <a:r>
                        <a:rPr lang="el-GR" sz="2800" dirty="0">
                          <a:solidFill>
                            <a:schemeClr val="bg1"/>
                          </a:solidFill>
                        </a:rPr>
                        <a:t> </a:t>
                      </a:r>
                    </a:p>
                  </a:txBody>
                  <a:tcPr/>
                </a:tc>
                <a:tc>
                  <a:txBody>
                    <a:bodyPr/>
                    <a:lstStyle/>
                    <a:p>
                      <a:r>
                        <a:rPr lang="el-GR" sz="2800" dirty="0">
                          <a:solidFill>
                            <a:schemeClr val="bg1"/>
                          </a:solidFill>
                        </a:rPr>
                        <a:t>Μέθοδοι / Τεχνικές</a:t>
                      </a:r>
                    </a:p>
                  </a:txBody>
                  <a:tcPr/>
                </a:tc>
                <a:extLst>
                  <a:ext uri="{0D108BD9-81ED-4DB2-BD59-A6C34878D82A}">
                    <a16:rowId xmlns:a16="http://schemas.microsoft.com/office/drawing/2014/main" val="10000"/>
                  </a:ext>
                </a:extLst>
              </a:tr>
              <a:tr h="572312">
                <a:tc>
                  <a:txBody>
                    <a:bodyPr/>
                    <a:lstStyle/>
                    <a:p>
                      <a:r>
                        <a:rPr lang="el-GR" sz="2200" dirty="0"/>
                        <a:t>Καρδιακοί δείκτες</a:t>
                      </a:r>
                    </a:p>
                  </a:txBody>
                  <a:tcPr/>
                </a:tc>
                <a:tc>
                  <a:txBody>
                    <a:bodyPr/>
                    <a:lstStyle/>
                    <a:p>
                      <a:r>
                        <a:rPr lang="el-GR" sz="2200" dirty="0"/>
                        <a:t>ΗΚΓ,</a:t>
                      </a:r>
                      <a:r>
                        <a:rPr lang="el-GR" sz="2200" baseline="0" dirty="0"/>
                        <a:t> </a:t>
                      </a:r>
                      <a:r>
                        <a:rPr lang="en-US" sz="2200" baseline="0" dirty="0"/>
                        <a:t>U/S</a:t>
                      </a:r>
                      <a:endParaRPr lang="el-GR" sz="2200" dirty="0"/>
                    </a:p>
                  </a:txBody>
                  <a:tcPr/>
                </a:tc>
                <a:extLst>
                  <a:ext uri="{0D108BD9-81ED-4DB2-BD59-A6C34878D82A}">
                    <a16:rowId xmlns:a16="http://schemas.microsoft.com/office/drawing/2014/main" val="10001"/>
                  </a:ext>
                </a:extLst>
              </a:tr>
              <a:tr h="572312">
                <a:tc>
                  <a:txBody>
                    <a:bodyPr/>
                    <a:lstStyle/>
                    <a:p>
                      <a:r>
                        <a:rPr lang="el-GR" sz="2200" dirty="0"/>
                        <a:t>Αγγειακοί</a:t>
                      </a:r>
                      <a:r>
                        <a:rPr lang="el-GR" sz="2200" baseline="0" dirty="0"/>
                        <a:t> δείκτες</a:t>
                      </a:r>
                    </a:p>
                    <a:p>
                      <a:r>
                        <a:rPr lang="el-GR" sz="2200" baseline="0" dirty="0"/>
                        <a:t>(</a:t>
                      </a:r>
                      <a:r>
                        <a:rPr lang="el-GR" sz="2200" baseline="0" dirty="0" err="1"/>
                        <a:t>Μακροκυκλοφορία</a:t>
                      </a:r>
                      <a:r>
                        <a:rPr lang="el-GR" sz="2200" baseline="0" dirty="0"/>
                        <a:t>)</a:t>
                      </a:r>
                      <a:endParaRPr lang="el-GR" sz="2200" dirty="0"/>
                    </a:p>
                  </a:txBody>
                  <a:tcPr/>
                </a:tc>
                <a:tc>
                  <a:txBody>
                    <a:bodyPr/>
                    <a:lstStyle/>
                    <a:p>
                      <a:r>
                        <a:rPr lang="el-GR" sz="2200" dirty="0">
                          <a:solidFill>
                            <a:schemeClr val="tx1"/>
                          </a:solidFill>
                        </a:rPr>
                        <a:t>Πάχος έσω-μέσου χιτώνα</a:t>
                      </a:r>
                      <a:r>
                        <a:rPr lang="en-US" sz="2200" dirty="0">
                          <a:solidFill>
                            <a:schemeClr val="tx1"/>
                          </a:solidFill>
                        </a:rPr>
                        <a:t>/</a:t>
                      </a:r>
                      <a:r>
                        <a:rPr lang="el-GR" sz="2200" dirty="0">
                          <a:solidFill>
                            <a:schemeClr val="tx1"/>
                          </a:solidFill>
                        </a:rPr>
                        <a:t>πλάκα καρωτίδας</a:t>
                      </a:r>
                    </a:p>
                    <a:p>
                      <a:r>
                        <a:rPr lang="el-GR" sz="2200" dirty="0">
                          <a:solidFill>
                            <a:schemeClr val="tx1"/>
                          </a:solidFill>
                        </a:rPr>
                        <a:t>Ελαστικότητα αορτής</a:t>
                      </a:r>
                    </a:p>
                    <a:p>
                      <a:r>
                        <a:rPr lang="el-GR" sz="2200" dirty="0">
                          <a:solidFill>
                            <a:schemeClr val="tx1"/>
                          </a:solidFill>
                        </a:rPr>
                        <a:t>Δείκτης σφυρών βραχίονα</a:t>
                      </a:r>
                    </a:p>
                    <a:p>
                      <a:r>
                        <a:rPr lang="el-GR" sz="2200" dirty="0">
                          <a:solidFill>
                            <a:schemeClr val="tx1"/>
                          </a:solidFill>
                        </a:rPr>
                        <a:t>Αορτικοί </a:t>
                      </a:r>
                      <a:r>
                        <a:rPr lang="el-GR" sz="2200" dirty="0" err="1">
                          <a:solidFill>
                            <a:schemeClr val="tx1"/>
                          </a:solidFill>
                        </a:rPr>
                        <a:t>αιμοδυναμικοί</a:t>
                      </a:r>
                      <a:r>
                        <a:rPr lang="el-GR" sz="2200" dirty="0">
                          <a:solidFill>
                            <a:schemeClr val="tx1"/>
                          </a:solidFill>
                        </a:rPr>
                        <a:t> </a:t>
                      </a:r>
                      <a:r>
                        <a:rPr lang="el-GR" sz="2200" dirty="0" err="1">
                          <a:solidFill>
                            <a:schemeClr val="tx1"/>
                          </a:solidFill>
                        </a:rPr>
                        <a:t>βιοδείκτες</a:t>
                      </a:r>
                      <a:endParaRPr lang="el-GR" sz="2200" dirty="0">
                        <a:solidFill>
                          <a:schemeClr val="tx1"/>
                        </a:solidFill>
                      </a:endParaRPr>
                    </a:p>
                  </a:txBody>
                  <a:tcPr/>
                </a:tc>
                <a:extLst>
                  <a:ext uri="{0D108BD9-81ED-4DB2-BD59-A6C34878D82A}">
                    <a16:rowId xmlns:a16="http://schemas.microsoft.com/office/drawing/2014/main" val="10002"/>
                  </a:ext>
                </a:extLst>
              </a:tr>
              <a:tr h="572312">
                <a:tc>
                  <a:txBody>
                    <a:bodyPr/>
                    <a:lstStyle/>
                    <a:p>
                      <a:r>
                        <a:rPr lang="el-GR" sz="2200" dirty="0"/>
                        <a:t>Αγγειακοί</a:t>
                      </a:r>
                      <a:r>
                        <a:rPr lang="el-GR" sz="2200" baseline="0" dirty="0"/>
                        <a:t> δείκτες</a:t>
                      </a:r>
                    </a:p>
                    <a:p>
                      <a:r>
                        <a:rPr lang="el-GR" sz="2200" baseline="0" dirty="0"/>
                        <a:t>(Μικροκυκλοφορία)</a:t>
                      </a:r>
                      <a:endParaRPr lang="el-GR" sz="2200" dirty="0"/>
                    </a:p>
                  </a:txBody>
                  <a:tcPr/>
                </a:tc>
                <a:tc>
                  <a:txBody>
                    <a:bodyPr/>
                    <a:lstStyle/>
                    <a:p>
                      <a:r>
                        <a:rPr lang="el-GR" sz="2200" dirty="0"/>
                        <a:t>Βυθοσκόπηση</a:t>
                      </a:r>
                    </a:p>
                  </a:txBody>
                  <a:tcPr/>
                </a:tc>
                <a:extLst>
                  <a:ext uri="{0D108BD9-81ED-4DB2-BD59-A6C34878D82A}">
                    <a16:rowId xmlns:a16="http://schemas.microsoft.com/office/drawing/2014/main" val="10003"/>
                  </a:ext>
                </a:extLst>
              </a:tr>
              <a:tr h="572312">
                <a:tc>
                  <a:txBody>
                    <a:bodyPr/>
                    <a:lstStyle/>
                    <a:p>
                      <a:r>
                        <a:rPr lang="el-GR" sz="2200" dirty="0"/>
                        <a:t>Νεφρικοί δείκτες</a:t>
                      </a:r>
                    </a:p>
                  </a:txBody>
                  <a:tcPr/>
                </a:tc>
                <a:tc>
                  <a:txBody>
                    <a:bodyPr/>
                    <a:lstStyle/>
                    <a:p>
                      <a:r>
                        <a:rPr lang="en-US" sz="2200" dirty="0" err="1"/>
                        <a:t>eGFR</a:t>
                      </a:r>
                      <a:r>
                        <a:rPr lang="en-US" sz="2200" dirty="0"/>
                        <a:t>, </a:t>
                      </a:r>
                      <a:r>
                        <a:rPr lang="el-GR" sz="2200" dirty="0"/>
                        <a:t>λεύκωμα ούρων, </a:t>
                      </a:r>
                      <a:r>
                        <a:rPr lang="el-GR" sz="2200" dirty="0" err="1"/>
                        <a:t>μικροαλβουμινουρία</a:t>
                      </a:r>
                      <a:endParaRPr lang="el-GR" sz="2200" dirty="0"/>
                    </a:p>
                  </a:txBody>
                  <a:tcPr/>
                </a:tc>
                <a:extLst>
                  <a:ext uri="{0D108BD9-81ED-4DB2-BD59-A6C34878D82A}">
                    <a16:rowId xmlns:a16="http://schemas.microsoft.com/office/drawing/2014/main" val="10004"/>
                  </a:ext>
                </a:extLst>
              </a:tr>
              <a:tr h="572312">
                <a:tc>
                  <a:txBody>
                    <a:bodyPr/>
                    <a:lstStyle/>
                    <a:p>
                      <a:r>
                        <a:rPr lang="el-GR" sz="2200" dirty="0"/>
                        <a:t>Εγκεφαλικοί δείκτες </a:t>
                      </a:r>
                    </a:p>
                  </a:txBody>
                  <a:tcPr/>
                </a:tc>
                <a:tc>
                  <a:txBody>
                    <a:bodyPr/>
                    <a:lstStyle/>
                    <a:p>
                      <a:r>
                        <a:rPr lang="en-US" sz="2200" dirty="0"/>
                        <a:t>MRI</a:t>
                      </a:r>
                      <a:r>
                        <a:rPr lang="el-GR" sz="2200" dirty="0"/>
                        <a:t>/</a:t>
                      </a:r>
                      <a:r>
                        <a:rPr lang="en-US" sz="2200" dirty="0"/>
                        <a:t>CT</a:t>
                      </a:r>
                      <a:r>
                        <a:rPr lang="en-US" sz="2200" baseline="0" dirty="0"/>
                        <a:t> </a:t>
                      </a:r>
                      <a:r>
                        <a:rPr lang="el-GR" sz="2200" baseline="0" dirty="0"/>
                        <a:t>εγκεφάλου</a:t>
                      </a:r>
                      <a:endParaRPr lang="el-GR" sz="2200" dirty="0"/>
                    </a:p>
                  </a:txBody>
                  <a:tcPr/>
                </a:tc>
                <a:extLst>
                  <a:ext uri="{0D108BD9-81ED-4DB2-BD59-A6C34878D82A}">
                    <a16:rowId xmlns:a16="http://schemas.microsoft.com/office/drawing/2014/main" val="10005"/>
                  </a:ext>
                </a:extLst>
              </a:tr>
            </a:tbl>
          </a:graphicData>
        </a:graphic>
      </p:graphicFrame>
      <p:sp>
        <p:nvSpPr>
          <p:cNvPr id="4" name="Στρογγυλεμένο ορθογώνιο 3">
            <a:extLst>
              <a:ext uri="{FF2B5EF4-FFF2-40B4-BE49-F238E27FC236}">
                <a16:creationId xmlns:a16="http://schemas.microsoft.com/office/drawing/2014/main" id="{D4DB4FA5-3314-1281-E8C9-B36D51E8FE78}"/>
              </a:ext>
            </a:extLst>
          </p:cNvPr>
          <p:cNvSpPr/>
          <p:nvPr/>
        </p:nvSpPr>
        <p:spPr>
          <a:xfrm>
            <a:off x="283535" y="2386013"/>
            <a:ext cx="6617328" cy="585787"/>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700569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3 - Τίτλος">
            <a:extLst>
              <a:ext uri="{FF2B5EF4-FFF2-40B4-BE49-F238E27FC236}">
                <a16:creationId xmlns:a16="http://schemas.microsoft.com/office/drawing/2014/main" id="{2B800906-48D2-C0D9-FF3D-984327D9645B}"/>
              </a:ext>
            </a:extLst>
          </p:cNvPr>
          <p:cNvSpPr>
            <a:spLocks noGrp="1"/>
          </p:cNvSpPr>
          <p:nvPr>
            <p:ph type="title"/>
          </p:nvPr>
        </p:nvSpPr>
        <p:spPr/>
        <p:txBody>
          <a:bodyPr>
            <a:normAutofit fontScale="90000"/>
          </a:bodyPr>
          <a:lstStyle/>
          <a:p>
            <a:pPr algn="just"/>
            <a:r>
              <a:rPr lang="en-US" altLang="el-GR" sz="2400" dirty="0">
                <a:solidFill>
                  <a:srgbClr val="002060"/>
                </a:solidFill>
                <a:latin typeface="Times New Roman" panose="02020603050405020304" pitchFamily="18" charset="0"/>
                <a:cs typeface="Times New Roman" panose="02020603050405020304" pitchFamily="18" charset="0"/>
              </a:rPr>
              <a:t>. </a:t>
            </a:r>
            <a:br>
              <a:rPr lang="en-US" altLang="el-GR" sz="2400" dirty="0">
                <a:solidFill>
                  <a:srgbClr val="002060"/>
                </a:solidFill>
                <a:latin typeface="Times New Roman" panose="02020603050405020304" pitchFamily="18" charset="0"/>
                <a:cs typeface="Times New Roman" panose="02020603050405020304" pitchFamily="18" charset="0"/>
              </a:rPr>
            </a:br>
            <a:br>
              <a:rPr lang="el-GR" altLang="el-GR" dirty="0"/>
            </a:br>
            <a:endParaRPr lang="el-GR" altLang="el-GR" dirty="0"/>
          </a:p>
        </p:txBody>
      </p:sp>
      <p:sp>
        <p:nvSpPr>
          <p:cNvPr id="8195" name="4 - Θέση περιεχομένου">
            <a:extLst>
              <a:ext uri="{FF2B5EF4-FFF2-40B4-BE49-F238E27FC236}">
                <a16:creationId xmlns:a16="http://schemas.microsoft.com/office/drawing/2014/main" id="{2013C833-29A0-74CB-7849-4F7BC7DE4F40}"/>
              </a:ext>
            </a:extLst>
          </p:cNvPr>
          <p:cNvSpPr>
            <a:spLocks noGrp="1"/>
          </p:cNvSpPr>
          <p:nvPr>
            <p:ph idx="1"/>
          </p:nvPr>
        </p:nvSpPr>
        <p:spPr>
          <a:xfrm>
            <a:off x="428625" y="2017713"/>
            <a:ext cx="8526463" cy="4114800"/>
          </a:xfrm>
        </p:spPr>
        <p:txBody>
          <a:bodyPr/>
          <a:lstStyle/>
          <a:p>
            <a:pPr algn="just">
              <a:buFont typeface="Wingdings" pitchFamily="2" charset="2"/>
              <a:buChar char="Ø"/>
            </a:pPr>
            <a:r>
              <a:rPr lang="en-US" altLang="el-GR" sz="2200" b="1" dirty="0">
                <a:solidFill>
                  <a:srgbClr val="002060"/>
                </a:solidFill>
                <a:latin typeface="Times New Roman" panose="02020603050405020304" pitchFamily="18" charset="0"/>
                <a:cs typeface="Times New Roman" panose="02020603050405020304" pitchFamily="18" charset="0"/>
              </a:rPr>
              <a:t>Hypertension causes</a:t>
            </a:r>
            <a:r>
              <a:rPr lang="en-US" altLang="el-GR" sz="2200" dirty="0">
                <a:solidFill>
                  <a:srgbClr val="002060"/>
                </a:solidFill>
                <a:latin typeface="Times New Roman" panose="02020603050405020304" pitchFamily="18" charset="0"/>
                <a:cs typeface="Times New Roman" panose="02020603050405020304" pitchFamily="18" charset="0"/>
              </a:rPr>
              <a:t>:</a:t>
            </a:r>
          </a:p>
          <a:p>
            <a:pPr algn="just">
              <a:buFont typeface="Wingdings" pitchFamily="2" charset="2"/>
              <a:buNone/>
            </a:pPr>
            <a:r>
              <a:rPr lang="en-US" altLang="el-GR" sz="2200" dirty="0">
                <a:solidFill>
                  <a:srgbClr val="002060"/>
                </a:solidFill>
                <a:latin typeface="Times New Roman" panose="02020603050405020304" pitchFamily="18" charset="0"/>
                <a:cs typeface="Times New Roman" panose="02020603050405020304" pitchFamily="18" charset="0"/>
              </a:rPr>
              <a:t> </a:t>
            </a:r>
          </a:p>
          <a:p>
            <a:pPr algn="just">
              <a:buFont typeface="Wingdings" pitchFamily="2" charset="2"/>
              <a:buNone/>
            </a:pPr>
            <a:r>
              <a:rPr lang="en-US" altLang="el-GR" sz="2200" dirty="0">
                <a:solidFill>
                  <a:srgbClr val="002060"/>
                </a:solidFill>
                <a:latin typeface="Times New Roman" panose="02020603050405020304" pitchFamily="18" charset="0"/>
                <a:cs typeface="Times New Roman" panose="02020603050405020304" pitchFamily="18" charset="0"/>
              </a:rPr>
              <a:t>1. </a:t>
            </a:r>
            <a:r>
              <a:rPr lang="en-US" altLang="el-GR" sz="2200" b="1" dirty="0">
                <a:solidFill>
                  <a:srgbClr val="002060"/>
                </a:solidFill>
                <a:latin typeface="Times New Roman" panose="02020603050405020304" pitchFamily="18" charset="0"/>
                <a:cs typeface="Times New Roman" panose="02020603050405020304" pitchFamily="18" charset="0"/>
              </a:rPr>
              <a:t>LVH</a:t>
            </a:r>
            <a:r>
              <a:rPr lang="en-US" altLang="el-GR" sz="2200" dirty="0">
                <a:solidFill>
                  <a:srgbClr val="002060"/>
                </a:solidFill>
                <a:latin typeface="Times New Roman" panose="02020603050405020304" pitchFamily="18" charset="0"/>
                <a:cs typeface="Times New Roman" panose="02020603050405020304" pitchFamily="18" charset="0"/>
              </a:rPr>
              <a:t>, which </a:t>
            </a:r>
            <a:r>
              <a:rPr lang="en-US" altLang="el-GR" sz="2200" b="1" dirty="0">
                <a:solidFill>
                  <a:srgbClr val="002060"/>
                </a:solidFill>
                <a:latin typeface="Times New Roman" panose="02020603050405020304" pitchFamily="18" charset="0"/>
                <a:cs typeface="Times New Roman" panose="02020603050405020304" pitchFamily="18" charset="0"/>
              </a:rPr>
              <a:t>impairs LV</a:t>
            </a:r>
            <a:r>
              <a:rPr lang="el-GR" altLang="el-GR" sz="2200" b="1" dirty="0">
                <a:solidFill>
                  <a:srgbClr val="002060"/>
                </a:solidFill>
                <a:latin typeface="Times New Roman" panose="02020603050405020304" pitchFamily="18" charset="0"/>
                <a:cs typeface="Times New Roman" panose="02020603050405020304" pitchFamily="18" charset="0"/>
              </a:rPr>
              <a:t> </a:t>
            </a:r>
            <a:r>
              <a:rPr lang="en-US" altLang="el-GR" sz="2200" b="1" dirty="0">
                <a:solidFill>
                  <a:srgbClr val="002060"/>
                </a:solidFill>
                <a:latin typeface="Times New Roman" panose="02020603050405020304" pitchFamily="18" charset="0"/>
                <a:cs typeface="Times New Roman" panose="02020603050405020304" pitchFamily="18" charset="0"/>
              </a:rPr>
              <a:t>relaxation </a:t>
            </a:r>
            <a:r>
              <a:rPr lang="en-US" altLang="el-GR" sz="2200" dirty="0">
                <a:solidFill>
                  <a:srgbClr val="002060"/>
                </a:solidFill>
                <a:latin typeface="Times New Roman" panose="02020603050405020304" pitchFamily="18" charset="0"/>
                <a:cs typeface="Times New Roman" panose="02020603050405020304" pitchFamily="18" charset="0"/>
              </a:rPr>
              <a:t>(so-called diastolic dysfunction) and is a potent predictor of heart failure, even when LV systolic function is normal and there</a:t>
            </a:r>
            <a:r>
              <a:rPr lang="el-GR" altLang="el-GR" sz="2200" dirty="0">
                <a:solidFill>
                  <a:srgbClr val="002060"/>
                </a:solidFill>
                <a:latin typeface="Times New Roman" panose="02020603050405020304" pitchFamily="18" charset="0"/>
                <a:cs typeface="Times New Roman" panose="02020603050405020304" pitchFamily="18" charset="0"/>
              </a:rPr>
              <a:t> </a:t>
            </a:r>
            <a:r>
              <a:rPr lang="en-US" altLang="el-GR" sz="2200" dirty="0">
                <a:solidFill>
                  <a:srgbClr val="002060"/>
                </a:solidFill>
                <a:latin typeface="Times New Roman" panose="02020603050405020304" pitchFamily="18" charset="0"/>
                <a:cs typeface="Times New Roman" panose="02020603050405020304" pitchFamily="18" charset="0"/>
              </a:rPr>
              <a:t>is</a:t>
            </a:r>
            <a:r>
              <a:rPr lang="el-GR" altLang="el-GR" sz="2200" dirty="0">
                <a:solidFill>
                  <a:srgbClr val="002060"/>
                </a:solidFill>
                <a:latin typeface="Times New Roman" panose="02020603050405020304" pitchFamily="18" charset="0"/>
                <a:cs typeface="Times New Roman" panose="02020603050405020304" pitchFamily="18" charset="0"/>
              </a:rPr>
              <a:t> </a:t>
            </a:r>
            <a:r>
              <a:rPr lang="en-US" altLang="el-GR" sz="2200" dirty="0">
                <a:solidFill>
                  <a:srgbClr val="002060"/>
                </a:solidFill>
                <a:latin typeface="Times New Roman" panose="02020603050405020304" pitchFamily="18" charset="0"/>
                <a:cs typeface="Times New Roman" panose="02020603050405020304" pitchFamily="18" charset="0"/>
              </a:rPr>
              <a:t>no preceding myocardial infarction (</a:t>
            </a:r>
            <a:r>
              <a:rPr lang="en-US" altLang="el-GR" sz="2200" dirty="0" err="1">
                <a:solidFill>
                  <a:srgbClr val="002060"/>
                </a:solidFill>
                <a:latin typeface="Times New Roman" panose="02020603050405020304" pitchFamily="18" charset="0"/>
                <a:cs typeface="Times New Roman" panose="02020603050405020304" pitchFamily="18" charset="0"/>
              </a:rPr>
              <a:t>HFpEF</a:t>
            </a:r>
            <a:r>
              <a:rPr lang="en-US" altLang="el-GR" sz="2200" dirty="0">
                <a:solidFill>
                  <a:srgbClr val="002060"/>
                </a:solidFill>
                <a:latin typeface="Times New Roman" panose="02020603050405020304" pitchFamily="18" charset="0"/>
                <a:cs typeface="Times New Roman" panose="02020603050405020304" pitchFamily="18" charset="0"/>
              </a:rPr>
              <a:t>).</a:t>
            </a:r>
          </a:p>
          <a:p>
            <a:pPr algn="just">
              <a:buFont typeface="Wingdings" pitchFamily="2" charset="2"/>
              <a:buChar char="Ø"/>
            </a:pPr>
            <a:endParaRPr lang="en-US" altLang="el-GR" sz="2200" dirty="0">
              <a:solidFill>
                <a:srgbClr val="002060"/>
              </a:solidFill>
              <a:latin typeface="Times New Roman" panose="02020603050405020304" pitchFamily="18" charset="0"/>
              <a:cs typeface="Times New Roman" panose="02020603050405020304" pitchFamily="18" charset="0"/>
            </a:endParaRPr>
          </a:p>
          <a:p>
            <a:pPr algn="just">
              <a:buFont typeface="Wingdings" pitchFamily="2" charset="2"/>
              <a:buNone/>
            </a:pPr>
            <a:r>
              <a:rPr lang="en-US" altLang="el-GR" sz="2200" dirty="0">
                <a:solidFill>
                  <a:srgbClr val="002060"/>
                </a:solidFill>
                <a:latin typeface="Times New Roman" panose="02020603050405020304" pitchFamily="18" charset="0"/>
                <a:cs typeface="Times New Roman" panose="02020603050405020304" pitchFamily="18" charset="0"/>
              </a:rPr>
              <a:t>2. </a:t>
            </a:r>
            <a:r>
              <a:rPr lang="en-US" altLang="el-GR" sz="2200" b="1" dirty="0">
                <a:solidFill>
                  <a:srgbClr val="002060"/>
                </a:solidFill>
                <a:latin typeface="Times New Roman" panose="02020603050405020304" pitchFamily="18" charset="0"/>
                <a:cs typeface="Times New Roman" panose="02020603050405020304" pitchFamily="18" charset="0"/>
              </a:rPr>
              <a:t>Fibrosis</a:t>
            </a:r>
            <a:r>
              <a:rPr lang="en-US" altLang="el-GR" sz="2200" dirty="0">
                <a:solidFill>
                  <a:srgbClr val="002060"/>
                </a:solidFill>
                <a:latin typeface="Times New Roman" panose="02020603050405020304" pitchFamily="18" charset="0"/>
                <a:cs typeface="Times New Roman" panose="02020603050405020304" pitchFamily="18" charset="0"/>
              </a:rPr>
              <a:t> and structural alteration of large and small arteries</a:t>
            </a:r>
            <a:r>
              <a:rPr lang="el-GR" altLang="el-GR" sz="2200" dirty="0">
                <a:solidFill>
                  <a:srgbClr val="002060"/>
                </a:solidFill>
                <a:latin typeface="Times New Roman" panose="02020603050405020304" pitchFamily="18" charset="0"/>
                <a:cs typeface="Times New Roman" panose="02020603050405020304" pitchFamily="18" charset="0"/>
              </a:rPr>
              <a:t> </a:t>
            </a:r>
            <a:r>
              <a:rPr lang="en-US" altLang="el-GR" sz="2200" dirty="0">
                <a:solidFill>
                  <a:srgbClr val="002060"/>
                </a:solidFill>
                <a:latin typeface="Times New Roman" panose="02020603050405020304" pitchFamily="18" charset="0"/>
                <a:cs typeface="Times New Roman" panose="02020603050405020304" pitchFamily="18" charset="0"/>
              </a:rPr>
              <a:t>(</a:t>
            </a:r>
            <a:r>
              <a:rPr lang="en-US" altLang="el-GR" sz="2200" b="1" dirty="0">
                <a:solidFill>
                  <a:srgbClr val="002060"/>
                </a:solidFill>
                <a:latin typeface="Times New Roman" panose="02020603050405020304" pitchFamily="18" charset="0"/>
                <a:cs typeface="Times New Roman" panose="02020603050405020304" pitchFamily="18" charset="0"/>
              </a:rPr>
              <a:t>microvascular disease</a:t>
            </a:r>
            <a:r>
              <a:rPr lang="en-US" altLang="el-GR" sz="2200" dirty="0">
                <a:solidFill>
                  <a:srgbClr val="002060"/>
                </a:solidFill>
                <a:latin typeface="Times New Roman" panose="02020603050405020304" pitchFamily="18" charset="0"/>
                <a:cs typeface="Times New Roman" panose="02020603050405020304" pitchFamily="18" charset="0"/>
              </a:rPr>
              <a:t>) which in turn also contribute</a:t>
            </a:r>
            <a:r>
              <a:rPr lang="el-GR" altLang="el-GR" sz="2200" dirty="0">
                <a:solidFill>
                  <a:srgbClr val="002060"/>
                </a:solidFill>
                <a:latin typeface="Times New Roman" panose="02020603050405020304" pitchFamily="18" charset="0"/>
                <a:cs typeface="Times New Roman" panose="02020603050405020304" pitchFamily="18" charset="0"/>
              </a:rPr>
              <a:t> </a:t>
            </a:r>
            <a:r>
              <a:rPr lang="en-US" altLang="el-GR" sz="2200" dirty="0">
                <a:solidFill>
                  <a:srgbClr val="002060"/>
                </a:solidFill>
                <a:latin typeface="Times New Roman" panose="02020603050405020304" pitchFamily="18" charset="0"/>
                <a:cs typeface="Times New Roman" panose="02020603050405020304" pitchFamily="18" charset="0"/>
              </a:rPr>
              <a:t>to LVH.</a:t>
            </a:r>
            <a:endParaRPr lang="el-GR" altLang="el-GR" sz="2200" dirty="0">
              <a:solidFill>
                <a:srgbClr val="002060"/>
              </a:solidFill>
            </a:endParaRPr>
          </a:p>
        </p:txBody>
      </p:sp>
      <p:sp>
        <p:nvSpPr>
          <p:cNvPr id="6" name="Rectangle 2">
            <a:extLst>
              <a:ext uri="{FF2B5EF4-FFF2-40B4-BE49-F238E27FC236}">
                <a16:creationId xmlns:a16="http://schemas.microsoft.com/office/drawing/2014/main" id="{6EC9CC63-D4C4-59DF-724C-8BD63CFE2A1E}"/>
              </a:ext>
            </a:extLst>
          </p:cNvPr>
          <p:cNvSpPr txBox="1">
            <a:spLocks noChangeArrowheads="1"/>
          </p:cNvSpPr>
          <p:nvPr/>
        </p:nvSpPr>
        <p:spPr>
          <a:xfrm>
            <a:off x="700088" y="274638"/>
            <a:ext cx="7353300" cy="668337"/>
          </a:xfrm>
          <a:prstGeom prst="rect">
            <a:avLst/>
          </a:prstGeom>
        </p:spPr>
        <p:txBody>
          <a:bodyPr/>
          <a:lstStyle/>
          <a:p>
            <a:pPr algn="ctr" eaLnBrk="0" hangingPunct="0">
              <a:defRPr/>
            </a:pPr>
            <a:r>
              <a:rPr lang="en-US" sz="2800" b="1" kern="0" dirty="0">
                <a:solidFill>
                  <a:srgbClr val="002060"/>
                </a:solidFill>
                <a:latin typeface="+mj-lt"/>
                <a:ea typeface="+mj-ea"/>
                <a:cs typeface="Times New Roman" pitchFamily="18" charset="0"/>
              </a:rPr>
              <a:t>Hypertension-induced LVH</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extLst>
              <a:ext uri="{FF2B5EF4-FFF2-40B4-BE49-F238E27FC236}">
                <a16:creationId xmlns:a16="http://schemas.microsoft.com/office/drawing/2014/main" id="{39B65626-49A9-3B70-1610-152B123081D0}"/>
              </a:ext>
            </a:extLst>
          </p:cNvPr>
          <p:cNvPicPr>
            <a:picLocks noChangeAspect="1" noChangeArrowheads="1"/>
          </p:cNvPicPr>
          <p:nvPr/>
        </p:nvPicPr>
        <p:blipFill>
          <a:blip r:embed="rId2"/>
          <a:srcRect/>
          <a:stretch>
            <a:fillRect/>
          </a:stretch>
        </p:blipFill>
        <p:spPr bwMode="auto">
          <a:xfrm>
            <a:off x="1118519" y="1228725"/>
            <a:ext cx="3953543" cy="54038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77827" name="Picture 3">
            <a:extLst>
              <a:ext uri="{FF2B5EF4-FFF2-40B4-BE49-F238E27FC236}">
                <a16:creationId xmlns:a16="http://schemas.microsoft.com/office/drawing/2014/main" id="{92516CA8-3182-26D7-5973-3A72910AA290}"/>
              </a:ext>
            </a:extLst>
          </p:cNvPr>
          <p:cNvPicPr>
            <a:picLocks noChangeAspect="1" noChangeArrowheads="1"/>
          </p:cNvPicPr>
          <p:nvPr/>
        </p:nvPicPr>
        <p:blipFill>
          <a:blip r:embed="rId3"/>
          <a:srcRect/>
          <a:stretch>
            <a:fillRect/>
          </a:stretch>
        </p:blipFill>
        <p:spPr bwMode="auto">
          <a:xfrm>
            <a:off x="5357813" y="1857375"/>
            <a:ext cx="3486150" cy="28003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4" name="3 - Στρογγυλεμένο ορθογώνιο">
            <a:extLst>
              <a:ext uri="{FF2B5EF4-FFF2-40B4-BE49-F238E27FC236}">
                <a16:creationId xmlns:a16="http://schemas.microsoft.com/office/drawing/2014/main" id="{6411962B-BE65-D4C4-E955-A032E7B0C7E0}"/>
              </a:ext>
            </a:extLst>
          </p:cNvPr>
          <p:cNvSpPr/>
          <p:nvPr/>
        </p:nvSpPr>
        <p:spPr>
          <a:xfrm>
            <a:off x="987883" y="5029201"/>
            <a:ext cx="4214813" cy="357187"/>
          </a:xfrm>
          <a:prstGeom prst="round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 name="4 - Στρογγυλεμένο ορθογώνιο">
            <a:extLst>
              <a:ext uri="{FF2B5EF4-FFF2-40B4-BE49-F238E27FC236}">
                <a16:creationId xmlns:a16="http://schemas.microsoft.com/office/drawing/2014/main" id="{0E181DAE-CF5B-B83D-A4D8-2CD9E4B5E57B}"/>
              </a:ext>
            </a:extLst>
          </p:cNvPr>
          <p:cNvSpPr/>
          <p:nvPr/>
        </p:nvSpPr>
        <p:spPr>
          <a:xfrm>
            <a:off x="5500688" y="2928938"/>
            <a:ext cx="2214562" cy="857250"/>
          </a:xfrm>
          <a:prstGeom prst="round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 name="Rectangle 2">
            <a:extLst>
              <a:ext uri="{FF2B5EF4-FFF2-40B4-BE49-F238E27FC236}">
                <a16:creationId xmlns:a16="http://schemas.microsoft.com/office/drawing/2014/main" id="{A1E013F2-3482-7808-48A9-AAE01CDEF192}"/>
              </a:ext>
            </a:extLst>
          </p:cNvPr>
          <p:cNvSpPr txBox="1">
            <a:spLocks noChangeArrowheads="1"/>
          </p:cNvSpPr>
          <p:nvPr/>
        </p:nvSpPr>
        <p:spPr>
          <a:xfrm>
            <a:off x="700088" y="274638"/>
            <a:ext cx="7353300" cy="668337"/>
          </a:xfrm>
          <a:prstGeom prst="rect">
            <a:avLst/>
          </a:prstGeom>
        </p:spPr>
        <p:txBody>
          <a:bodyPr/>
          <a:lstStyle/>
          <a:p>
            <a:pPr algn="ctr" eaLnBrk="0" hangingPunct="0">
              <a:defRPr/>
            </a:pPr>
            <a:r>
              <a:rPr lang="en-US" sz="2800" b="1" kern="0" dirty="0">
                <a:solidFill>
                  <a:srgbClr val="002060"/>
                </a:solidFill>
                <a:latin typeface="+mj-lt"/>
                <a:ea typeface="+mj-ea"/>
                <a:cs typeface="Times New Roman" pitchFamily="18" charset="0"/>
              </a:rPr>
              <a:t>Hypertension-induced LVH</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descr="C:\Users\Γιάννης\Desktop\ScreenHunter_006.jpg">
            <a:extLst>
              <a:ext uri="{FF2B5EF4-FFF2-40B4-BE49-F238E27FC236}">
                <a16:creationId xmlns:a16="http://schemas.microsoft.com/office/drawing/2014/main" id="{3AD3A79F-6165-2C59-A795-9F104B184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8929688"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 Στρογγυλεμένο ορθογώνιο">
            <a:extLst>
              <a:ext uri="{FF2B5EF4-FFF2-40B4-BE49-F238E27FC236}">
                <a16:creationId xmlns:a16="http://schemas.microsoft.com/office/drawing/2014/main" id="{9D3A3099-6324-E4B2-6146-138AD1E7A6FF}"/>
              </a:ext>
            </a:extLst>
          </p:cNvPr>
          <p:cNvSpPr/>
          <p:nvPr/>
        </p:nvSpPr>
        <p:spPr>
          <a:xfrm>
            <a:off x="1928813" y="4000500"/>
            <a:ext cx="4214812" cy="285750"/>
          </a:xfrm>
          <a:prstGeom prst="round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C:\Users\Γιάννης\Desktop\ScreenHunter_005.jpg">
            <a:extLst>
              <a:ext uri="{FF2B5EF4-FFF2-40B4-BE49-F238E27FC236}">
                <a16:creationId xmlns:a16="http://schemas.microsoft.com/office/drawing/2014/main" id="{5AB28FE2-8692-2C7E-1511-66EDD6BE0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0913"/>
            <a:ext cx="914400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 Στρογγυλεμένο ορθογώνιο">
            <a:extLst>
              <a:ext uri="{FF2B5EF4-FFF2-40B4-BE49-F238E27FC236}">
                <a16:creationId xmlns:a16="http://schemas.microsoft.com/office/drawing/2014/main" id="{FA84F564-BCFF-CD7C-3885-6C50F8B26C08}"/>
              </a:ext>
            </a:extLst>
          </p:cNvPr>
          <p:cNvSpPr/>
          <p:nvPr/>
        </p:nvSpPr>
        <p:spPr>
          <a:xfrm>
            <a:off x="0" y="3714750"/>
            <a:ext cx="8929688" cy="107156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 name="3 - Στρογγυλεμένο ορθογώνιο">
            <a:extLst>
              <a:ext uri="{FF2B5EF4-FFF2-40B4-BE49-F238E27FC236}">
                <a16:creationId xmlns:a16="http://schemas.microsoft.com/office/drawing/2014/main" id="{6C0D4938-640D-18CF-4906-B0AB89963B41}"/>
              </a:ext>
            </a:extLst>
          </p:cNvPr>
          <p:cNvSpPr/>
          <p:nvPr/>
        </p:nvSpPr>
        <p:spPr>
          <a:xfrm>
            <a:off x="1428750" y="3786188"/>
            <a:ext cx="500063" cy="2857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 name="Rectangle 2">
            <a:extLst>
              <a:ext uri="{FF2B5EF4-FFF2-40B4-BE49-F238E27FC236}">
                <a16:creationId xmlns:a16="http://schemas.microsoft.com/office/drawing/2014/main" id="{85F10A7B-8E68-B469-679B-BFE25CE74249}"/>
              </a:ext>
            </a:extLst>
          </p:cNvPr>
          <p:cNvSpPr txBox="1">
            <a:spLocks noChangeArrowheads="1"/>
          </p:cNvSpPr>
          <p:nvPr/>
        </p:nvSpPr>
        <p:spPr>
          <a:xfrm>
            <a:off x="700088" y="274638"/>
            <a:ext cx="7353300" cy="668337"/>
          </a:xfrm>
          <a:prstGeom prst="rect">
            <a:avLst/>
          </a:prstGeom>
        </p:spPr>
        <p:txBody>
          <a:bodyPr/>
          <a:lstStyle/>
          <a:p>
            <a:pPr algn="ctr" eaLnBrk="0" hangingPunct="0">
              <a:defRPr/>
            </a:pPr>
            <a:r>
              <a:rPr lang="en-US" sz="2800" b="1" kern="0" dirty="0">
                <a:solidFill>
                  <a:srgbClr val="002060"/>
                </a:solidFill>
                <a:latin typeface="+mj-lt"/>
                <a:ea typeface="+mj-ea"/>
                <a:cs typeface="Times New Roman" pitchFamily="18" charset="0"/>
              </a:rPr>
              <a:t>Hypertension-induced LVH</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a:extLst>
              <a:ext uri="{FF2B5EF4-FFF2-40B4-BE49-F238E27FC236}">
                <a16:creationId xmlns:a16="http://schemas.microsoft.com/office/drawing/2014/main" id="{3F5EBCB2-D103-B6B2-F34E-AB91BE90FB08}"/>
              </a:ext>
            </a:extLst>
          </p:cNvPr>
          <p:cNvSpPr>
            <a:spLocks noGrp="1"/>
          </p:cNvSpPr>
          <p:nvPr>
            <p:ph type="title"/>
          </p:nvPr>
        </p:nvSpPr>
        <p:spPr>
          <a:xfrm>
            <a:off x="1071563" y="285750"/>
            <a:ext cx="7793037" cy="792163"/>
          </a:xfrm>
        </p:spPr>
        <p:txBody>
          <a:bodyPr/>
          <a:lstStyle/>
          <a:p>
            <a:pPr algn="ctr"/>
            <a:r>
              <a:rPr lang="en-US" altLang="el-GR" sz="2800">
                <a:solidFill>
                  <a:srgbClr val="002060"/>
                </a:solidFill>
                <a:latin typeface="Times New Roman" panose="02020603050405020304" pitchFamily="18" charset="0"/>
                <a:cs typeface="Times New Roman" panose="02020603050405020304" pitchFamily="18" charset="0"/>
              </a:rPr>
              <a:t>Subclinical organ damage</a:t>
            </a:r>
            <a:endParaRPr lang="el-GR" altLang="el-GR" sz="2800">
              <a:solidFill>
                <a:srgbClr val="002060"/>
              </a:solidFill>
              <a:latin typeface="Times New Roman" panose="02020603050405020304" pitchFamily="18" charset="0"/>
              <a:cs typeface="Times New Roman" panose="02020603050405020304" pitchFamily="18" charset="0"/>
            </a:endParaRPr>
          </a:p>
        </p:txBody>
      </p:sp>
      <p:sp>
        <p:nvSpPr>
          <p:cNvPr id="14339" name="2 - Θέση περιεχομένου">
            <a:extLst>
              <a:ext uri="{FF2B5EF4-FFF2-40B4-BE49-F238E27FC236}">
                <a16:creationId xmlns:a16="http://schemas.microsoft.com/office/drawing/2014/main" id="{E3E084DE-8456-06A5-9C3F-81BD8BE304F3}"/>
              </a:ext>
            </a:extLst>
          </p:cNvPr>
          <p:cNvSpPr>
            <a:spLocks noGrp="1"/>
          </p:cNvSpPr>
          <p:nvPr>
            <p:ph idx="1"/>
          </p:nvPr>
        </p:nvSpPr>
        <p:spPr>
          <a:xfrm>
            <a:off x="107950" y="2060575"/>
            <a:ext cx="4140200" cy="4681538"/>
          </a:xfrm>
        </p:spPr>
        <p:txBody>
          <a:bodyPr/>
          <a:lstStyle/>
          <a:p>
            <a:pPr algn="just"/>
            <a:r>
              <a:rPr lang="en-US" altLang="el-GR" sz="2000">
                <a:solidFill>
                  <a:srgbClr val="002060"/>
                </a:solidFill>
                <a:latin typeface="Bookman Old Style" panose="02050604050505020204" pitchFamily="18" charset="0"/>
              </a:rPr>
              <a:t>A large body of evidence is available on the crucial role of asymptomatic organ damage (OD) in determining the CV risk of individuals with (and without) abnormal BP. </a:t>
            </a:r>
          </a:p>
          <a:p>
            <a:pPr algn="just"/>
            <a:endParaRPr lang="en-US" altLang="el-GR" sz="2000">
              <a:solidFill>
                <a:srgbClr val="002060"/>
              </a:solidFill>
              <a:latin typeface="Bookman Old Style" panose="02050604050505020204" pitchFamily="18" charset="0"/>
            </a:endParaRPr>
          </a:p>
          <a:p>
            <a:pPr algn="just"/>
            <a:r>
              <a:rPr lang="en-US" altLang="el-GR" sz="2000">
                <a:solidFill>
                  <a:srgbClr val="002060"/>
                </a:solidFill>
                <a:latin typeface="Bookman Old Style" panose="02050604050505020204" pitchFamily="18" charset="0"/>
              </a:rPr>
              <a:t>Any of the four main markers of OD (LVH, microalbuminuria, increased PWV, and carotid plaques) can predict CV mortality.</a:t>
            </a:r>
            <a:endParaRPr lang="el-GR" altLang="el-GR" sz="2000">
              <a:solidFill>
                <a:srgbClr val="002060"/>
              </a:solidFill>
            </a:endParaRPr>
          </a:p>
        </p:txBody>
      </p:sp>
      <p:pic>
        <p:nvPicPr>
          <p:cNvPr id="14340" name="Picture 3" descr="C:\Documents and Settings\eltra\Επιφάνεια εργασίας\ScreenHunter_002.bmp">
            <a:extLst>
              <a:ext uri="{FF2B5EF4-FFF2-40B4-BE49-F238E27FC236}">
                <a16:creationId xmlns:a16="http://schemas.microsoft.com/office/drawing/2014/main" id="{541F5A3B-FABA-35D3-7BE4-373C7561E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575" y="2428875"/>
            <a:ext cx="43656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Στρογγυλεμένο ορθογώνιο">
            <a:extLst>
              <a:ext uri="{FF2B5EF4-FFF2-40B4-BE49-F238E27FC236}">
                <a16:creationId xmlns:a16="http://schemas.microsoft.com/office/drawing/2014/main" id="{DBC2276F-DEE8-E18A-9A6E-69320A8393CA}"/>
              </a:ext>
            </a:extLst>
          </p:cNvPr>
          <p:cNvSpPr/>
          <p:nvPr/>
        </p:nvSpPr>
        <p:spPr>
          <a:xfrm>
            <a:off x="4643438" y="2928938"/>
            <a:ext cx="4286250" cy="857250"/>
          </a:xfrm>
          <a:prstGeom prst="round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περιεχομένου">
            <a:extLst>
              <a:ext uri="{FF2B5EF4-FFF2-40B4-BE49-F238E27FC236}">
                <a16:creationId xmlns:a16="http://schemas.microsoft.com/office/drawing/2014/main" id="{D5920346-E6E4-8426-0A43-8EDB9387AEC4}"/>
              </a:ext>
            </a:extLst>
          </p:cNvPr>
          <p:cNvSpPr>
            <a:spLocks noGrp="1"/>
          </p:cNvSpPr>
          <p:nvPr>
            <p:ph idx="1"/>
          </p:nvPr>
        </p:nvSpPr>
        <p:spPr>
          <a:xfrm>
            <a:off x="285750" y="2017713"/>
            <a:ext cx="8669338" cy="4114800"/>
          </a:xfrm>
        </p:spPr>
        <p:txBody>
          <a:bodyPr/>
          <a:lstStyle/>
          <a:p>
            <a:pPr>
              <a:defRPr/>
            </a:pPr>
            <a:r>
              <a:rPr lang="el-GR" sz="2400" dirty="0">
                <a:solidFill>
                  <a:srgbClr val="002060"/>
                </a:solidFill>
                <a:latin typeface="Times New Roman" pitchFamily="18" charset="0"/>
                <a:cs typeface="Times New Roman" pitchFamily="18" charset="0"/>
              </a:rPr>
              <a:t>Η υποβολή ενός υπερτασικού ασθενούς  σε ΗΚΓ κατά την αρχική εκτίμηση του</a:t>
            </a:r>
            <a:r>
              <a:rPr lang="en-US" sz="2400" dirty="0">
                <a:solidFill>
                  <a:srgbClr val="002060"/>
                </a:solidFill>
                <a:latin typeface="Times New Roman" pitchFamily="18" charset="0"/>
                <a:cs typeface="Times New Roman" pitchFamily="18" charset="0"/>
              </a:rPr>
              <a:t>:</a:t>
            </a:r>
            <a:endParaRPr lang="el-GR" sz="2400" dirty="0">
              <a:solidFill>
                <a:srgbClr val="002060"/>
              </a:solidFill>
              <a:latin typeface="Times New Roman" pitchFamily="18" charset="0"/>
              <a:cs typeface="Times New Roman" pitchFamily="18" charset="0"/>
            </a:endParaRPr>
          </a:p>
          <a:p>
            <a:pPr marL="457200" indent="-457200" algn="just">
              <a:lnSpc>
                <a:spcPct val="150000"/>
              </a:lnSpc>
              <a:buFont typeface="+mj-lt"/>
              <a:buAutoNum type="arabicPeriod"/>
              <a:defRPr/>
            </a:pPr>
            <a:endParaRPr lang="el-GR" sz="2400" dirty="0">
              <a:solidFill>
                <a:srgbClr val="002060"/>
              </a:solidFill>
              <a:latin typeface="Times New Roman" pitchFamily="18" charset="0"/>
              <a:cs typeface="Times New Roman" pitchFamily="18" charset="0"/>
            </a:endParaRPr>
          </a:p>
          <a:p>
            <a:pPr marL="0" indent="0" algn="ctr">
              <a:buNone/>
              <a:defRPr/>
            </a:pPr>
            <a:r>
              <a:rPr lang="el-GR" sz="2400" u="sng" dirty="0">
                <a:solidFill>
                  <a:srgbClr val="002060"/>
                </a:solidFill>
                <a:latin typeface="Times New Roman" pitchFamily="18" charset="0"/>
                <a:cs typeface="Times New Roman" pitchFamily="18" charset="0"/>
              </a:rPr>
              <a:t>είναι απαραίτητη</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3"/>
          <p:cNvSpPr>
            <a:spLocks noGrp="1"/>
          </p:cNvSpPr>
          <p:nvPr>
            <p:ph type="title" idx="4294967295"/>
          </p:nvPr>
        </p:nvSpPr>
        <p:spPr>
          <a:xfrm>
            <a:off x="134825" y="3981450"/>
            <a:ext cx="3284917" cy="685800"/>
          </a:xfrm>
        </p:spPr>
        <p:txBody>
          <a:bodyPr/>
          <a:lstStyle/>
          <a:p>
            <a:pPr eaLnBrk="1" hangingPunct="1"/>
            <a:r>
              <a:rPr lang="en-GB" sz="3600" dirty="0" err="1">
                <a:latin typeface="+mn-lt"/>
                <a:cs typeface="Arial" pitchFamily="34" charset="0"/>
              </a:rPr>
              <a:t>HeartSCORE</a:t>
            </a:r>
            <a:endParaRPr lang="en-US" sz="3600" dirty="0">
              <a:latin typeface="+mn-lt"/>
              <a:cs typeface="Arial" pitchFamily="34" charset="0"/>
            </a:endParaRPr>
          </a:p>
        </p:txBody>
      </p:sp>
      <p:pic>
        <p:nvPicPr>
          <p:cNvPr id="138243" name="Picture 8" descr="SCOREhighrisk.jpg"/>
          <p:cNvPicPr>
            <a:picLocks noChangeAspect="1"/>
          </p:cNvPicPr>
          <p:nvPr/>
        </p:nvPicPr>
        <p:blipFill>
          <a:blip r:embed="rId3"/>
          <a:srcRect/>
          <a:stretch>
            <a:fillRect/>
          </a:stretch>
        </p:blipFill>
        <p:spPr bwMode="auto">
          <a:xfrm>
            <a:off x="3657600" y="1600200"/>
            <a:ext cx="5365750" cy="4813300"/>
          </a:xfrm>
          <a:prstGeom prst="rect">
            <a:avLst/>
          </a:prstGeom>
          <a:noFill/>
          <a:ln w="9525">
            <a:noFill/>
            <a:miter lim="800000"/>
            <a:headEnd/>
            <a:tailEnd/>
          </a:ln>
        </p:spPr>
      </p:pic>
      <p:sp>
        <p:nvSpPr>
          <p:cNvPr id="138244" name="TextBox 8"/>
          <p:cNvSpPr txBox="1">
            <a:spLocks noChangeArrowheads="1"/>
          </p:cNvSpPr>
          <p:nvPr/>
        </p:nvSpPr>
        <p:spPr bwMode="auto">
          <a:xfrm>
            <a:off x="0" y="1419225"/>
            <a:ext cx="3657600" cy="1785104"/>
          </a:xfrm>
          <a:prstGeom prst="rect">
            <a:avLst/>
          </a:prstGeom>
          <a:noFill/>
          <a:ln w="9525">
            <a:noFill/>
            <a:miter lim="800000"/>
            <a:headEnd/>
            <a:tailEnd/>
          </a:ln>
        </p:spPr>
        <p:txBody>
          <a:bodyPr>
            <a:spAutoFit/>
          </a:bodyPr>
          <a:lstStyle/>
          <a:p>
            <a:pPr algn="l">
              <a:buFont typeface="Arial" pitchFamily="34" charset="0"/>
              <a:buChar char="•"/>
            </a:pPr>
            <a:r>
              <a:rPr lang="en-GB">
                <a:solidFill>
                  <a:schemeClr val="tx1"/>
                </a:solidFill>
              </a:rPr>
              <a:t> High/low risk countries</a:t>
            </a:r>
          </a:p>
          <a:p>
            <a:pPr algn="l">
              <a:buFont typeface="Arial" pitchFamily="34" charset="0"/>
              <a:buChar char="•"/>
            </a:pPr>
            <a:endParaRPr lang="en-GB">
              <a:solidFill>
                <a:schemeClr val="tx1"/>
              </a:solidFill>
            </a:endParaRPr>
          </a:p>
          <a:p>
            <a:pPr algn="l">
              <a:buFont typeface="Arial" pitchFamily="34" charset="0"/>
              <a:buChar char="•"/>
            </a:pPr>
            <a:r>
              <a:rPr lang="en-GB">
                <a:solidFill>
                  <a:schemeClr val="tx1"/>
                </a:solidFill>
              </a:rPr>
              <a:t> </a:t>
            </a:r>
            <a:r>
              <a:rPr lang="en-GB" sz="2000" i="1">
                <a:solidFill>
                  <a:schemeClr val="tx1"/>
                </a:solidFill>
              </a:rPr>
              <a:t>Variables:</a:t>
            </a:r>
            <a:endParaRPr lang="en-GB" i="1">
              <a:solidFill>
                <a:schemeClr val="tx1"/>
              </a:solidFill>
            </a:endParaRPr>
          </a:p>
          <a:p>
            <a:pPr algn="l"/>
            <a:r>
              <a:rPr lang="en-GB">
                <a:solidFill>
                  <a:schemeClr val="tx1"/>
                </a:solidFill>
              </a:rPr>
              <a:t>Gender, age, smoking, SBP, TC:HDL ratio</a:t>
            </a:r>
          </a:p>
          <a:p>
            <a:pPr algn="l">
              <a:buFont typeface="Arial" pitchFamily="34" charset="0"/>
              <a:buChar char="•"/>
            </a:pPr>
            <a:endParaRPr lang="en-US">
              <a:solidFill>
                <a:schemeClr val="tx1"/>
              </a:solidFill>
            </a:endParaRPr>
          </a:p>
        </p:txBody>
      </p:sp>
      <p:sp>
        <p:nvSpPr>
          <p:cNvPr id="9"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r"/>
            <a:r>
              <a:rPr lang="el-GR" sz="2800" b="1" dirty="0"/>
              <a:t>         Πρόβλεψη του συνολικού καρδιαγγειακού κινδύνου</a:t>
            </a:r>
          </a:p>
        </p:txBody>
      </p:sp>
    </p:spTree>
    <p:extLst>
      <p:ext uri="{BB962C8B-B14F-4D97-AF65-F5344CB8AC3E}">
        <p14:creationId xmlns:p14="http://schemas.microsoft.com/office/powerpoint/2010/main" val="186465696"/>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2345B593-1E87-2ADE-A1F8-098C53123B0D}"/>
              </a:ext>
            </a:extLst>
          </p:cNvPr>
          <p:cNvPicPr>
            <a:picLocks noChangeAspect="1" noChangeArrowheads="1"/>
          </p:cNvPicPr>
          <p:nvPr/>
        </p:nvPicPr>
        <p:blipFill>
          <a:blip r:embed="rId2"/>
          <a:srcRect/>
          <a:stretch>
            <a:fillRect/>
          </a:stretch>
        </p:blipFill>
        <p:spPr bwMode="auto">
          <a:xfrm>
            <a:off x="168275" y="285750"/>
            <a:ext cx="8761413" cy="245427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 name="Picture 2">
            <a:extLst>
              <a:ext uri="{FF2B5EF4-FFF2-40B4-BE49-F238E27FC236}">
                <a16:creationId xmlns:a16="http://schemas.microsoft.com/office/drawing/2014/main" id="{99C3A1B7-CD2D-8D74-F7BF-5646B0389A0E}"/>
              </a:ext>
            </a:extLst>
          </p:cNvPr>
          <p:cNvPicPr>
            <a:picLocks noChangeAspect="1" noChangeArrowheads="1"/>
          </p:cNvPicPr>
          <p:nvPr/>
        </p:nvPicPr>
        <p:blipFill>
          <a:blip r:embed="rId3"/>
          <a:srcRect/>
          <a:stretch>
            <a:fillRect/>
          </a:stretch>
        </p:blipFill>
        <p:spPr bwMode="auto">
          <a:xfrm>
            <a:off x="428625" y="3000375"/>
            <a:ext cx="4286250" cy="35877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4" name="Picture 3">
            <a:extLst>
              <a:ext uri="{FF2B5EF4-FFF2-40B4-BE49-F238E27FC236}">
                <a16:creationId xmlns:a16="http://schemas.microsoft.com/office/drawing/2014/main" id="{B3F82414-13FC-1EBF-BB8F-B4EF45D87AEA}"/>
              </a:ext>
            </a:extLst>
          </p:cNvPr>
          <p:cNvPicPr>
            <a:picLocks noChangeAspect="1" noChangeArrowheads="1"/>
          </p:cNvPicPr>
          <p:nvPr/>
        </p:nvPicPr>
        <p:blipFill>
          <a:blip r:embed="rId4"/>
          <a:srcRect/>
          <a:stretch>
            <a:fillRect/>
          </a:stretch>
        </p:blipFill>
        <p:spPr bwMode="auto">
          <a:xfrm>
            <a:off x="5143500" y="2873375"/>
            <a:ext cx="3000375" cy="3770313"/>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 name="4 - Στρογγυλεμένο ορθογώνιο">
            <a:extLst>
              <a:ext uri="{FF2B5EF4-FFF2-40B4-BE49-F238E27FC236}">
                <a16:creationId xmlns:a16="http://schemas.microsoft.com/office/drawing/2014/main" id="{97AF636C-2A63-37D5-6BA7-BD737EA9D858}"/>
              </a:ext>
            </a:extLst>
          </p:cNvPr>
          <p:cNvSpPr/>
          <p:nvPr/>
        </p:nvSpPr>
        <p:spPr>
          <a:xfrm>
            <a:off x="5286375" y="4286250"/>
            <a:ext cx="2714625" cy="500063"/>
          </a:xfrm>
          <a:prstGeom prst="round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 name="5 - Στρογγυλεμένο ορθογώνιο">
            <a:extLst>
              <a:ext uri="{FF2B5EF4-FFF2-40B4-BE49-F238E27FC236}">
                <a16:creationId xmlns:a16="http://schemas.microsoft.com/office/drawing/2014/main" id="{20F30C74-64E9-F686-E8D9-AA31767EDF95}"/>
              </a:ext>
            </a:extLst>
          </p:cNvPr>
          <p:cNvSpPr/>
          <p:nvPr/>
        </p:nvSpPr>
        <p:spPr>
          <a:xfrm>
            <a:off x="357188" y="1357313"/>
            <a:ext cx="3857625" cy="3571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3 - Τίτλος">
            <a:extLst>
              <a:ext uri="{FF2B5EF4-FFF2-40B4-BE49-F238E27FC236}">
                <a16:creationId xmlns:a16="http://schemas.microsoft.com/office/drawing/2014/main" id="{34CF0C1A-6510-B64D-65E1-36B0E60FA36D}"/>
              </a:ext>
            </a:extLst>
          </p:cNvPr>
          <p:cNvSpPr>
            <a:spLocks noGrp="1"/>
          </p:cNvSpPr>
          <p:nvPr>
            <p:ph type="title"/>
          </p:nvPr>
        </p:nvSpPr>
        <p:spPr>
          <a:xfrm>
            <a:off x="457200" y="71438"/>
            <a:ext cx="8229600" cy="1296987"/>
          </a:xfrm>
        </p:spPr>
        <p:txBody>
          <a:bodyPr>
            <a:normAutofit fontScale="90000"/>
          </a:bodyPr>
          <a:lstStyle/>
          <a:p>
            <a:pPr algn="ctr" eaLnBrk="1" hangingPunct="1"/>
            <a:r>
              <a:rPr lang="el-GR" altLang="el-GR" sz="2800">
                <a:solidFill>
                  <a:srgbClr val="002060"/>
                </a:solidFill>
                <a:latin typeface="Times New Roman" panose="02020603050405020304" pitchFamily="18" charset="0"/>
                <a:cs typeface="Times New Roman" panose="02020603050405020304" pitchFamily="18" charset="0"/>
              </a:rPr>
              <a:t>ΗΚΓικά και υπερηχογραφικά ευρήματα </a:t>
            </a:r>
            <a:br>
              <a:rPr lang="el-GR" altLang="el-GR" sz="2800">
                <a:solidFill>
                  <a:srgbClr val="002060"/>
                </a:solidFill>
                <a:latin typeface="Times New Roman" panose="02020603050405020304" pitchFamily="18" charset="0"/>
                <a:cs typeface="Times New Roman" panose="02020603050405020304" pitchFamily="18" charset="0"/>
              </a:rPr>
            </a:br>
            <a:r>
              <a:rPr lang="el-GR" altLang="el-GR" sz="2800">
                <a:solidFill>
                  <a:srgbClr val="002060"/>
                </a:solidFill>
                <a:latin typeface="Times New Roman" panose="02020603050405020304" pitchFamily="18" charset="0"/>
                <a:cs typeface="Times New Roman" panose="02020603050405020304" pitchFamily="18" charset="0"/>
              </a:rPr>
              <a:t>στην υπερτροφία της αριστερής κοιλίας</a:t>
            </a:r>
            <a:br>
              <a:rPr lang="el-GR" altLang="el-GR" sz="2800">
                <a:solidFill>
                  <a:srgbClr val="002060"/>
                </a:solidFill>
                <a:latin typeface="Times New Roman" panose="02020603050405020304" pitchFamily="18" charset="0"/>
                <a:cs typeface="Times New Roman" panose="02020603050405020304" pitchFamily="18" charset="0"/>
              </a:rPr>
            </a:br>
            <a:r>
              <a:rPr lang="en-US" altLang="el-GR" sz="2800">
                <a:solidFill>
                  <a:srgbClr val="002060"/>
                </a:solidFill>
                <a:latin typeface="Times New Roman" panose="02020603050405020304" pitchFamily="18" charset="0"/>
                <a:cs typeface="Times New Roman" panose="02020603050405020304" pitchFamily="18" charset="0"/>
              </a:rPr>
              <a:t>Cost-effect</a:t>
            </a:r>
            <a:endParaRPr lang="el-GR" altLang="el-GR" sz="2800">
              <a:solidFill>
                <a:srgbClr val="002060"/>
              </a:solidFill>
              <a:latin typeface="Times New Roman" panose="02020603050405020304" pitchFamily="18" charset="0"/>
              <a:cs typeface="Times New Roman" panose="02020603050405020304" pitchFamily="18" charset="0"/>
            </a:endParaRPr>
          </a:p>
        </p:txBody>
      </p:sp>
      <p:sp>
        <p:nvSpPr>
          <p:cNvPr id="17412" name="2 - Ορθογώνιο">
            <a:extLst>
              <a:ext uri="{FF2B5EF4-FFF2-40B4-BE49-F238E27FC236}">
                <a16:creationId xmlns:a16="http://schemas.microsoft.com/office/drawing/2014/main" id="{0F6C0802-EA1C-D5AB-C834-145E55CAF977}"/>
              </a:ext>
            </a:extLst>
          </p:cNvPr>
          <p:cNvSpPr>
            <a:spLocks noChangeArrowheads="1"/>
          </p:cNvSpPr>
          <p:nvPr/>
        </p:nvSpPr>
        <p:spPr bwMode="auto">
          <a:xfrm>
            <a:off x="428625" y="5291138"/>
            <a:ext cx="8429625" cy="12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just" eaLnBrk="1" hangingPunct="1">
              <a:lnSpc>
                <a:spcPct val="150000"/>
              </a:lnSpc>
              <a:buFont typeface="Wingdings" pitchFamily="2" charset="2"/>
              <a:buChar char="Ø"/>
            </a:pPr>
            <a:r>
              <a:rPr lang="en-US" altLang="el-GR" dirty="0">
                <a:solidFill>
                  <a:srgbClr val="002060"/>
                </a:solidFill>
              </a:rPr>
              <a:t>A cost effectiveness analysis of which signs of OD should best be assessed in the follow-up of hypertensive patients is needed. </a:t>
            </a:r>
          </a:p>
          <a:p>
            <a:pPr algn="just" eaLnBrk="1" hangingPunct="1">
              <a:lnSpc>
                <a:spcPct val="150000"/>
              </a:lnSpc>
              <a:buFont typeface="Wingdings" pitchFamily="2" charset="2"/>
              <a:buChar char="Ø"/>
            </a:pPr>
            <a:r>
              <a:rPr lang="en-US" altLang="el-GR" dirty="0">
                <a:solidFill>
                  <a:srgbClr val="002060"/>
                </a:solidFill>
              </a:rPr>
              <a:t>The </a:t>
            </a:r>
            <a:r>
              <a:rPr lang="en-US" altLang="el-GR" b="1" dirty="0">
                <a:solidFill>
                  <a:srgbClr val="002060"/>
                </a:solidFill>
              </a:rPr>
              <a:t>low cost and wide availability suggest regular repetition </a:t>
            </a:r>
            <a:r>
              <a:rPr lang="en-US" altLang="el-GR" dirty="0">
                <a:solidFill>
                  <a:srgbClr val="002060"/>
                </a:solidFill>
              </a:rPr>
              <a:t>of an ECG. </a:t>
            </a:r>
            <a:endParaRPr lang="el-GR" altLang="el-GR" b="1" dirty="0">
              <a:solidFill>
                <a:srgbClr val="002060"/>
              </a:solidFill>
            </a:endParaRPr>
          </a:p>
        </p:txBody>
      </p:sp>
      <p:pic>
        <p:nvPicPr>
          <p:cNvPr id="17413" name="Picture 2">
            <a:extLst>
              <a:ext uri="{FF2B5EF4-FFF2-40B4-BE49-F238E27FC236}">
                <a16:creationId xmlns:a16="http://schemas.microsoft.com/office/drawing/2014/main" id="{2C48B3AB-79CE-745A-A2A3-50F8D7C2E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571625"/>
            <a:ext cx="631507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 Στρογγυλεμένο ορθογώνιο">
            <a:extLst>
              <a:ext uri="{FF2B5EF4-FFF2-40B4-BE49-F238E27FC236}">
                <a16:creationId xmlns:a16="http://schemas.microsoft.com/office/drawing/2014/main" id="{02C8956A-C0EA-87C1-8113-0339B185F00B}"/>
              </a:ext>
            </a:extLst>
          </p:cNvPr>
          <p:cNvSpPr/>
          <p:nvPr/>
        </p:nvSpPr>
        <p:spPr>
          <a:xfrm>
            <a:off x="1571625" y="1928813"/>
            <a:ext cx="5643563" cy="50006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3 - Τίτλος">
            <a:extLst>
              <a:ext uri="{FF2B5EF4-FFF2-40B4-BE49-F238E27FC236}">
                <a16:creationId xmlns:a16="http://schemas.microsoft.com/office/drawing/2014/main" id="{CCE0240D-B6E4-4E2A-DDE6-16934A8BDBBB}"/>
              </a:ext>
            </a:extLst>
          </p:cNvPr>
          <p:cNvSpPr>
            <a:spLocks noGrp="1"/>
          </p:cNvSpPr>
          <p:nvPr>
            <p:ph type="title"/>
          </p:nvPr>
        </p:nvSpPr>
        <p:spPr>
          <a:xfrm>
            <a:off x="457200" y="274638"/>
            <a:ext cx="8229600" cy="868362"/>
          </a:xfrm>
        </p:spPr>
        <p:txBody>
          <a:bodyPr>
            <a:normAutofit fontScale="90000"/>
          </a:bodyPr>
          <a:lstStyle/>
          <a:p>
            <a:pPr algn="ctr" eaLnBrk="1" hangingPunct="1"/>
            <a:r>
              <a:rPr lang="el-GR" altLang="el-GR" sz="2800">
                <a:solidFill>
                  <a:srgbClr val="002060"/>
                </a:solidFill>
                <a:latin typeface="Times New Roman" panose="02020603050405020304" pitchFamily="18" charset="0"/>
                <a:cs typeface="Times New Roman" panose="02020603050405020304" pitchFamily="18" charset="0"/>
              </a:rPr>
              <a:t>ΗΚΓικά ευρήματα </a:t>
            </a:r>
            <a:br>
              <a:rPr lang="el-GR" altLang="el-GR" sz="2800">
                <a:solidFill>
                  <a:srgbClr val="002060"/>
                </a:solidFill>
                <a:latin typeface="Times New Roman" panose="02020603050405020304" pitchFamily="18" charset="0"/>
                <a:cs typeface="Times New Roman" panose="02020603050405020304" pitchFamily="18" charset="0"/>
              </a:rPr>
            </a:br>
            <a:r>
              <a:rPr lang="el-GR" altLang="el-GR" sz="2800">
                <a:solidFill>
                  <a:srgbClr val="002060"/>
                </a:solidFill>
                <a:latin typeface="Times New Roman" panose="02020603050405020304" pitchFamily="18" charset="0"/>
                <a:cs typeface="Times New Roman" panose="02020603050405020304" pitchFamily="18" charset="0"/>
              </a:rPr>
              <a:t>στην υπερτροφία της αριστερής κοιλίας</a:t>
            </a:r>
          </a:p>
        </p:txBody>
      </p:sp>
      <p:sp>
        <p:nvSpPr>
          <p:cNvPr id="19460" name="5 - TextBox">
            <a:extLst>
              <a:ext uri="{FF2B5EF4-FFF2-40B4-BE49-F238E27FC236}">
                <a16:creationId xmlns:a16="http://schemas.microsoft.com/office/drawing/2014/main" id="{DB00B8F2-4683-431B-F7D5-758C2DACAF7C}"/>
              </a:ext>
            </a:extLst>
          </p:cNvPr>
          <p:cNvSpPr txBox="1">
            <a:spLocks noChangeArrowheads="1"/>
          </p:cNvSpPr>
          <p:nvPr/>
        </p:nvSpPr>
        <p:spPr bwMode="auto">
          <a:xfrm>
            <a:off x="428625" y="1882775"/>
            <a:ext cx="8215313"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just" eaLnBrk="1" hangingPunct="1">
              <a:lnSpc>
                <a:spcPct val="150000"/>
              </a:lnSpc>
              <a:buFont typeface="Arial" panose="020B0604020202020204" pitchFamily="34" charset="0"/>
              <a:buChar char="•"/>
            </a:pPr>
            <a:r>
              <a:rPr lang="en-US" altLang="el-GR" dirty="0">
                <a:solidFill>
                  <a:srgbClr val="002060"/>
                </a:solidFill>
              </a:rPr>
              <a:t>  The sensitivity of ECG in detecting LVH is low.</a:t>
            </a:r>
          </a:p>
          <a:p>
            <a:pPr algn="just" eaLnBrk="1" hangingPunct="1">
              <a:lnSpc>
                <a:spcPct val="150000"/>
              </a:lnSpc>
              <a:buFont typeface="Arial" panose="020B0604020202020204" pitchFamily="34" charset="0"/>
              <a:buChar char="•"/>
            </a:pPr>
            <a:endParaRPr lang="en-US" altLang="el-GR" dirty="0">
              <a:solidFill>
                <a:srgbClr val="002060"/>
              </a:solidFill>
            </a:endParaRPr>
          </a:p>
          <a:p>
            <a:pPr algn="just" eaLnBrk="1" hangingPunct="1">
              <a:lnSpc>
                <a:spcPct val="150000"/>
              </a:lnSpc>
              <a:buFont typeface="Arial" panose="020B0604020202020204" pitchFamily="34" charset="0"/>
              <a:buChar char="•"/>
            </a:pPr>
            <a:r>
              <a:rPr lang="en-US" altLang="el-GR" dirty="0">
                <a:solidFill>
                  <a:srgbClr val="002060"/>
                </a:solidFill>
              </a:rPr>
              <a:t>  </a:t>
            </a:r>
            <a:r>
              <a:rPr lang="en-US" altLang="el-GR" b="1" dirty="0">
                <a:solidFill>
                  <a:srgbClr val="002060"/>
                </a:solidFill>
              </a:rPr>
              <a:t>However,</a:t>
            </a:r>
            <a:r>
              <a:rPr lang="en-US" altLang="el-GR" dirty="0">
                <a:solidFill>
                  <a:srgbClr val="002060"/>
                </a:solidFill>
              </a:rPr>
              <a:t> LVH detected by ECG indices has been found in</a:t>
            </a:r>
            <a:r>
              <a:rPr lang="el-GR" altLang="el-GR" dirty="0">
                <a:solidFill>
                  <a:srgbClr val="002060"/>
                </a:solidFill>
              </a:rPr>
              <a:t> </a:t>
            </a:r>
            <a:r>
              <a:rPr lang="en-US" altLang="el-GR" dirty="0">
                <a:solidFill>
                  <a:srgbClr val="002060"/>
                </a:solidFill>
              </a:rPr>
              <a:t>observational studies and clinical trials to be an </a:t>
            </a:r>
            <a:r>
              <a:rPr lang="en-US" altLang="el-GR" b="1" dirty="0">
                <a:solidFill>
                  <a:srgbClr val="002060"/>
                </a:solidFill>
              </a:rPr>
              <a:t>independent predictor</a:t>
            </a:r>
            <a:r>
              <a:rPr lang="el-GR" altLang="el-GR" b="1" dirty="0">
                <a:solidFill>
                  <a:srgbClr val="002060"/>
                </a:solidFill>
              </a:rPr>
              <a:t> </a:t>
            </a:r>
            <a:r>
              <a:rPr lang="en-US" altLang="el-GR" b="1" dirty="0">
                <a:solidFill>
                  <a:srgbClr val="002060"/>
                </a:solidFill>
              </a:rPr>
              <a:t>of CV events</a:t>
            </a:r>
            <a:r>
              <a:rPr lang="en-US" altLang="el-GR" dirty="0">
                <a:solidFill>
                  <a:srgbClr val="002060"/>
                </a:solidFill>
              </a:rPr>
              <a:t>.</a:t>
            </a:r>
            <a:endParaRPr lang="en-US" altLang="el-GR" dirty="0">
              <a:solidFill>
                <a:srgbClr val="C00000"/>
              </a:solidFill>
            </a:endParaRPr>
          </a:p>
          <a:p>
            <a:pPr algn="just" eaLnBrk="1" hangingPunct="1">
              <a:lnSpc>
                <a:spcPct val="150000"/>
              </a:lnSpc>
              <a:buFont typeface="Arial" panose="020B0604020202020204" pitchFamily="34" charset="0"/>
              <a:buChar char="•"/>
            </a:pPr>
            <a:endParaRPr lang="en-US" altLang="el-GR" dirty="0">
              <a:solidFill>
                <a:srgbClr val="C00000"/>
              </a:solidFill>
            </a:endParaRPr>
          </a:p>
          <a:p>
            <a:pPr algn="just" eaLnBrk="1" hangingPunct="1">
              <a:lnSpc>
                <a:spcPct val="150000"/>
              </a:lnSpc>
              <a:buClr>
                <a:schemeClr val="tx2"/>
              </a:buClr>
              <a:buFont typeface="Wingdings" pitchFamily="2" charset="2"/>
              <a:buChar char="Ø"/>
            </a:pPr>
            <a:r>
              <a:rPr lang="en-US" altLang="el-GR" dirty="0">
                <a:solidFill>
                  <a:srgbClr val="C00000"/>
                </a:solidFill>
              </a:rPr>
              <a:t>  </a:t>
            </a:r>
            <a:r>
              <a:rPr lang="en-US" altLang="el-GR" dirty="0">
                <a:solidFill>
                  <a:srgbClr val="002060"/>
                </a:solidFill>
              </a:rPr>
              <a:t>Sokolow-Lyon index (SV1 +RV5 &gt;3.5 mV)</a:t>
            </a:r>
          </a:p>
          <a:p>
            <a:pPr algn="just" eaLnBrk="1" hangingPunct="1">
              <a:lnSpc>
                <a:spcPct val="150000"/>
              </a:lnSpc>
              <a:buFont typeface="Wingdings" pitchFamily="2" charset="2"/>
              <a:buChar char="Ø"/>
            </a:pPr>
            <a:r>
              <a:rPr lang="en-US" altLang="el-GR" dirty="0">
                <a:solidFill>
                  <a:srgbClr val="002060"/>
                </a:solidFill>
              </a:rPr>
              <a:t>  Modified Sokolow-Lyon index (largest</a:t>
            </a:r>
            <a:r>
              <a:rPr lang="el-GR" altLang="el-GR" dirty="0">
                <a:solidFill>
                  <a:srgbClr val="002060"/>
                </a:solidFill>
              </a:rPr>
              <a:t> </a:t>
            </a:r>
            <a:r>
              <a:rPr lang="en-US" altLang="el-GR" dirty="0">
                <a:solidFill>
                  <a:srgbClr val="002060"/>
                </a:solidFill>
              </a:rPr>
              <a:t>S-wave + largest R-wave &gt;3.5 mV) </a:t>
            </a:r>
          </a:p>
          <a:p>
            <a:pPr algn="just" eaLnBrk="1" hangingPunct="1">
              <a:lnSpc>
                <a:spcPct val="150000"/>
              </a:lnSpc>
              <a:buFont typeface="Wingdings" pitchFamily="2" charset="2"/>
              <a:buChar char="Ø"/>
            </a:pPr>
            <a:r>
              <a:rPr lang="en-US" altLang="el-GR" dirty="0">
                <a:solidFill>
                  <a:srgbClr val="002060"/>
                </a:solidFill>
              </a:rPr>
              <a:t>  R wave in </a:t>
            </a:r>
            <a:r>
              <a:rPr lang="en-US" altLang="el-GR" dirty="0" err="1">
                <a:solidFill>
                  <a:srgbClr val="002060"/>
                </a:solidFill>
              </a:rPr>
              <a:t>aVL</a:t>
            </a:r>
            <a:r>
              <a:rPr lang="en-US" altLang="el-GR" dirty="0">
                <a:solidFill>
                  <a:srgbClr val="002060"/>
                </a:solidFill>
              </a:rPr>
              <a:t> &gt;1.1 mV </a:t>
            </a:r>
          </a:p>
          <a:p>
            <a:pPr algn="just" eaLnBrk="1" hangingPunct="1">
              <a:lnSpc>
                <a:spcPct val="150000"/>
              </a:lnSpc>
              <a:buFont typeface="Wingdings" pitchFamily="2" charset="2"/>
              <a:buChar char="Ø"/>
            </a:pPr>
            <a:r>
              <a:rPr lang="en-US" altLang="el-GR" dirty="0">
                <a:solidFill>
                  <a:srgbClr val="002060"/>
                </a:solidFill>
              </a:rPr>
              <a:t>  Cornell</a:t>
            </a:r>
            <a:r>
              <a:rPr lang="el-GR" altLang="el-GR" dirty="0">
                <a:solidFill>
                  <a:srgbClr val="002060"/>
                </a:solidFill>
              </a:rPr>
              <a:t> </a:t>
            </a:r>
            <a:r>
              <a:rPr lang="en-US" altLang="el-GR" dirty="0">
                <a:solidFill>
                  <a:srgbClr val="002060"/>
                </a:solidFill>
              </a:rPr>
              <a:t>voltage QRS duration product (&gt;244 mV*</a:t>
            </a:r>
            <a:r>
              <a:rPr lang="en-US" altLang="el-GR" dirty="0" err="1">
                <a:solidFill>
                  <a:srgbClr val="002060"/>
                </a:solidFill>
              </a:rPr>
              <a:t>ms</a:t>
            </a:r>
            <a:r>
              <a:rPr lang="en-US" altLang="el-GR" dirty="0">
                <a:solidFill>
                  <a:srgbClr val="002060"/>
                </a:solidFill>
              </a:rPr>
              <a:t>).</a:t>
            </a:r>
            <a:endParaRPr lang="el-GR" altLang="el-GR" dirty="0">
              <a:solidFill>
                <a:srgbClr val="00206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Γιάννης\Desktop\LVH Slide 03.png">
            <a:extLst>
              <a:ext uri="{FF2B5EF4-FFF2-40B4-BE49-F238E27FC236}">
                <a16:creationId xmlns:a16="http://schemas.microsoft.com/office/drawing/2014/main" id="{923CA04D-CC31-191F-19F7-D1AD9E776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857375"/>
            <a:ext cx="74930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6 - Ορθογώνιο">
            <a:extLst>
              <a:ext uri="{FF2B5EF4-FFF2-40B4-BE49-F238E27FC236}">
                <a16:creationId xmlns:a16="http://schemas.microsoft.com/office/drawing/2014/main" id="{2BE70D56-B6E0-55FE-CF40-27EB4EF7C16E}"/>
              </a:ext>
            </a:extLst>
          </p:cNvPr>
          <p:cNvSpPr>
            <a:spLocks noChangeArrowheads="1"/>
          </p:cNvSpPr>
          <p:nvPr/>
        </p:nvSpPr>
        <p:spPr bwMode="auto">
          <a:xfrm>
            <a:off x="142875" y="428625"/>
            <a:ext cx="88582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just" eaLnBrk="1" hangingPunct="1">
              <a:lnSpc>
                <a:spcPct val="150000"/>
              </a:lnSpc>
              <a:buFont typeface="Arial" panose="020B0604020202020204" pitchFamily="34" charset="0"/>
              <a:buChar char="•"/>
            </a:pPr>
            <a:r>
              <a:rPr lang="en-US" altLang="el-GR" sz="2200">
                <a:solidFill>
                  <a:srgbClr val="002060"/>
                </a:solidFill>
                <a:latin typeface="Times New Roman" panose="02020603050405020304" pitchFamily="18" charset="0"/>
                <a:cs typeface="Times New Roman" panose="02020603050405020304" pitchFamily="18" charset="0"/>
              </a:rPr>
              <a:t> </a:t>
            </a:r>
            <a:r>
              <a:rPr lang="en-US" altLang="el-GR" sz="2200" i="1">
                <a:solidFill>
                  <a:srgbClr val="002060"/>
                </a:solidFill>
                <a:latin typeface="Times New Roman" panose="02020603050405020304" pitchFamily="18" charset="0"/>
                <a:cs typeface="Times New Roman" panose="02020603050405020304" pitchFamily="18" charset="0"/>
              </a:rPr>
              <a:t>Sokolow-Lyon index </a:t>
            </a:r>
            <a:r>
              <a:rPr lang="en-US" altLang="el-GR" sz="2200">
                <a:solidFill>
                  <a:srgbClr val="002060"/>
                </a:solidFill>
                <a:latin typeface="Times New Roman" panose="02020603050405020304" pitchFamily="18" charset="0"/>
                <a:cs typeface="Times New Roman" panose="02020603050405020304" pitchFamily="18" charset="0"/>
              </a:rPr>
              <a:t>(</a:t>
            </a:r>
            <a:r>
              <a:rPr lang="en-US" altLang="el-GR" sz="2200" b="1">
                <a:solidFill>
                  <a:srgbClr val="002060"/>
                </a:solidFill>
                <a:latin typeface="Times New Roman" panose="02020603050405020304" pitchFamily="18" charset="0"/>
                <a:cs typeface="Times New Roman" panose="02020603050405020304" pitchFamily="18" charset="0"/>
              </a:rPr>
              <a:t>SV1 +RV5 &gt;3.5 mV</a:t>
            </a:r>
            <a:r>
              <a:rPr lang="en-US" altLang="el-GR" sz="2200">
                <a:solidFill>
                  <a:srgbClr val="002060"/>
                </a:solidFill>
                <a:latin typeface="Times New Roman" panose="02020603050405020304" pitchFamily="18" charset="0"/>
                <a:cs typeface="Times New Roman" panose="02020603050405020304" pitchFamily="18" charset="0"/>
              </a:rPr>
              <a:t>)</a:t>
            </a:r>
          </a:p>
          <a:p>
            <a:pPr algn="just" eaLnBrk="1" hangingPunct="1">
              <a:lnSpc>
                <a:spcPct val="150000"/>
              </a:lnSpc>
              <a:buFont typeface="Arial" panose="020B0604020202020204" pitchFamily="34" charset="0"/>
              <a:buChar char="•"/>
            </a:pPr>
            <a:r>
              <a:rPr lang="en-US" altLang="el-GR" sz="2200">
                <a:solidFill>
                  <a:srgbClr val="002060"/>
                </a:solidFill>
                <a:latin typeface="Times New Roman" panose="02020603050405020304" pitchFamily="18" charset="0"/>
                <a:cs typeface="Times New Roman" panose="02020603050405020304" pitchFamily="18" charset="0"/>
              </a:rPr>
              <a:t> </a:t>
            </a:r>
            <a:r>
              <a:rPr lang="en-US" altLang="el-GR" sz="2200" i="1">
                <a:solidFill>
                  <a:srgbClr val="002060"/>
                </a:solidFill>
                <a:latin typeface="Times New Roman" panose="02020603050405020304" pitchFamily="18" charset="0"/>
                <a:cs typeface="Times New Roman" panose="02020603050405020304" pitchFamily="18" charset="0"/>
              </a:rPr>
              <a:t>Modified Sokolow-Lyon index </a:t>
            </a:r>
            <a:r>
              <a:rPr lang="en-US" altLang="el-GR" sz="2200">
                <a:solidFill>
                  <a:srgbClr val="002060"/>
                </a:solidFill>
                <a:latin typeface="Times New Roman" panose="02020603050405020304" pitchFamily="18" charset="0"/>
                <a:cs typeface="Times New Roman" panose="02020603050405020304" pitchFamily="18" charset="0"/>
              </a:rPr>
              <a:t>(</a:t>
            </a:r>
            <a:r>
              <a:rPr lang="en-US" altLang="el-GR" sz="2200" b="1">
                <a:solidFill>
                  <a:srgbClr val="002060"/>
                </a:solidFill>
                <a:latin typeface="Times New Roman" panose="02020603050405020304" pitchFamily="18" charset="0"/>
                <a:cs typeface="Times New Roman" panose="02020603050405020304" pitchFamily="18" charset="0"/>
              </a:rPr>
              <a:t>largest</a:t>
            </a:r>
            <a:r>
              <a:rPr lang="el-GR" altLang="el-GR" sz="2200" b="1">
                <a:solidFill>
                  <a:srgbClr val="002060"/>
                </a:solidFill>
                <a:latin typeface="Times New Roman" panose="02020603050405020304" pitchFamily="18" charset="0"/>
                <a:cs typeface="Times New Roman" panose="02020603050405020304" pitchFamily="18" charset="0"/>
              </a:rPr>
              <a:t> </a:t>
            </a:r>
            <a:r>
              <a:rPr lang="en-US" altLang="el-GR" sz="2200" b="1">
                <a:solidFill>
                  <a:srgbClr val="002060"/>
                </a:solidFill>
                <a:latin typeface="Times New Roman" panose="02020603050405020304" pitchFamily="18" charset="0"/>
                <a:cs typeface="Times New Roman" panose="02020603050405020304" pitchFamily="18" charset="0"/>
              </a:rPr>
              <a:t>S-wave + largest R-wave &gt;3.5 mV</a:t>
            </a:r>
            <a:r>
              <a:rPr lang="en-US" altLang="el-GR" sz="2200">
                <a:solidFill>
                  <a:srgbClr val="002060"/>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a:extLst>
              <a:ext uri="{FF2B5EF4-FFF2-40B4-BE49-F238E27FC236}">
                <a16:creationId xmlns:a16="http://schemas.microsoft.com/office/drawing/2014/main" id="{8EDB7CC3-FD3C-F9A2-8E17-B41C655134A3}"/>
              </a:ext>
            </a:extLst>
          </p:cNvPr>
          <p:cNvSpPr>
            <a:spLocks noGrp="1"/>
          </p:cNvSpPr>
          <p:nvPr>
            <p:ph type="title"/>
          </p:nvPr>
        </p:nvSpPr>
        <p:spPr/>
        <p:txBody>
          <a:bodyPr/>
          <a:lstStyle/>
          <a:p>
            <a:r>
              <a:rPr lang="en-US" altLang="el-GR" sz="2400" b="1" i="1">
                <a:solidFill>
                  <a:srgbClr val="002060"/>
                </a:solidFill>
                <a:latin typeface="Times New Roman" panose="02020603050405020304" pitchFamily="18" charset="0"/>
                <a:cs typeface="Times New Roman" panose="02020603050405020304" pitchFamily="18" charset="0"/>
              </a:rPr>
              <a:t>R wave in aVL lead &gt;1.1 mV</a:t>
            </a:r>
            <a:endParaRPr lang="el-GR" altLang="el-GR" sz="2400" b="1" i="1">
              <a:solidFill>
                <a:srgbClr val="002060"/>
              </a:solidFill>
              <a:latin typeface="Times New Roman" panose="02020603050405020304" pitchFamily="18" charset="0"/>
              <a:cs typeface="Times New Roman" panose="02020603050405020304" pitchFamily="18" charset="0"/>
            </a:endParaRPr>
          </a:p>
        </p:txBody>
      </p:sp>
      <p:pic>
        <p:nvPicPr>
          <p:cNvPr id="22531" name="Picture 2" descr="C:\Users\Γιάννης\Desktop\000063-10v.jpg">
            <a:extLst>
              <a:ext uri="{FF2B5EF4-FFF2-40B4-BE49-F238E27FC236}">
                <a16:creationId xmlns:a16="http://schemas.microsoft.com/office/drawing/2014/main" id="{781D2C41-BDD0-0BE4-B9BB-0684904AF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3" y="1571625"/>
            <a:ext cx="78930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 Έλλειψη">
            <a:extLst>
              <a:ext uri="{FF2B5EF4-FFF2-40B4-BE49-F238E27FC236}">
                <a16:creationId xmlns:a16="http://schemas.microsoft.com/office/drawing/2014/main" id="{279D8429-111B-3978-E15F-3D5DF0B2C81B}"/>
              </a:ext>
            </a:extLst>
          </p:cNvPr>
          <p:cNvSpPr/>
          <p:nvPr/>
        </p:nvSpPr>
        <p:spPr>
          <a:xfrm>
            <a:off x="3071813" y="2357438"/>
            <a:ext cx="500062"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Τίτλος">
            <a:extLst>
              <a:ext uri="{FF2B5EF4-FFF2-40B4-BE49-F238E27FC236}">
                <a16:creationId xmlns:a16="http://schemas.microsoft.com/office/drawing/2014/main" id="{A899170B-6E24-C2F7-5B3B-CC38E149414B}"/>
              </a:ext>
            </a:extLst>
          </p:cNvPr>
          <p:cNvSpPr>
            <a:spLocks noGrp="1"/>
          </p:cNvSpPr>
          <p:nvPr>
            <p:ph type="title"/>
          </p:nvPr>
        </p:nvSpPr>
        <p:spPr>
          <a:xfrm>
            <a:off x="457200" y="0"/>
            <a:ext cx="8229600" cy="796925"/>
          </a:xfrm>
        </p:spPr>
        <p:txBody>
          <a:bodyPr/>
          <a:lstStyle/>
          <a:p>
            <a:r>
              <a:rPr lang="en-US" altLang="el-GR">
                <a:solidFill>
                  <a:srgbClr val="002060"/>
                </a:solidFill>
                <a:latin typeface="Arial" panose="020B0604020202020204" pitchFamily="34" charset="0"/>
              </a:rPr>
              <a:t> </a:t>
            </a:r>
            <a:r>
              <a:rPr lang="en-US" altLang="el-GR" sz="2800">
                <a:solidFill>
                  <a:srgbClr val="002060"/>
                </a:solidFill>
                <a:latin typeface="Times New Roman" panose="02020603050405020304" pitchFamily="18" charset="0"/>
                <a:cs typeface="Times New Roman" panose="02020603050405020304" pitchFamily="18" charset="0"/>
              </a:rPr>
              <a:t>Cornell</a:t>
            </a:r>
            <a:r>
              <a:rPr lang="el-GR" altLang="el-GR" sz="2800">
                <a:solidFill>
                  <a:srgbClr val="002060"/>
                </a:solidFill>
                <a:latin typeface="Times New Roman" panose="02020603050405020304" pitchFamily="18" charset="0"/>
                <a:cs typeface="Times New Roman" panose="02020603050405020304" pitchFamily="18" charset="0"/>
              </a:rPr>
              <a:t> </a:t>
            </a:r>
            <a:r>
              <a:rPr lang="en-US" altLang="el-GR" sz="2800">
                <a:solidFill>
                  <a:srgbClr val="002060"/>
                </a:solidFill>
                <a:latin typeface="Times New Roman" panose="02020603050405020304" pitchFamily="18" charset="0"/>
                <a:cs typeface="Times New Roman" panose="02020603050405020304" pitchFamily="18" charset="0"/>
              </a:rPr>
              <a:t>voltage QRS duration product (&gt;244 mV*ms).</a:t>
            </a:r>
            <a:endParaRPr lang="el-GR" altLang="el-GR" sz="2800">
              <a:solidFill>
                <a:srgbClr val="002060"/>
              </a:solidFill>
              <a:latin typeface="Times New Roman" panose="02020603050405020304" pitchFamily="18" charset="0"/>
              <a:cs typeface="Times New Roman" panose="02020603050405020304" pitchFamily="18" charset="0"/>
            </a:endParaRPr>
          </a:p>
        </p:txBody>
      </p:sp>
      <p:sp>
        <p:nvSpPr>
          <p:cNvPr id="23555" name="2 - Ορθογώνιο">
            <a:extLst>
              <a:ext uri="{FF2B5EF4-FFF2-40B4-BE49-F238E27FC236}">
                <a16:creationId xmlns:a16="http://schemas.microsoft.com/office/drawing/2014/main" id="{D068BAA2-8913-D2BA-2E1E-584D3F50014B}"/>
              </a:ext>
            </a:extLst>
          </p:cNvPr>
          <p:cNvSpPr>
            <a:spLocks noChangeArrowheads="1"/>
          </p:cNvSpPr>
          <p:nvPr/>
        </p:nvSpPr>
        <p:spPr bwMode="auto">
          <a:xfrm>
            <a:off x="1357313" y="1285875"/>
            <a:ext cx="77152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l-GR">
                <a:solidFill>
                  <a:srgbClr val="002060"/>
                </a:solidFill>
              </a:rPr>
              <a:t>The Cornell product or voltage product is calculated by: </a:t>
            </a:r>
          </a:p>
          <a:p>
            <a:pPr eaLnBrk="1" hangingPunct="1"/>
            <a:endParaRPr lang="en-US" altLang="el-GR">
              <a:solidFill>
                <a:srgbClr val="002060"/>
              </a:solidFill>
            </a:endParaRPr>
          </a:p>
          <a:p>
            <a:pPr algn="ctr" eaLnBrk="1" hangingPunct="1"/>
            <a:r>
              <a:rPr lang="en-US" altLang="el-GR">
                <a:solidFill>
                  <a:srgbClr val="002060"/>
                </a:solidFill>
              </a:rPr>
              <a:t>Cornell voltage sum*  x  QRS duration (mV•ms**) (&gt;240 mV.ms)</a:t>
            </a:r>
          </a:p>
          <a:p>
            <a:pPr eaLnBrk="1" hangingPunct="1"/>
            <a:endParaRPr lang="en-US" altLang="el-GR">
              <a:solidFill>
                <a:srgbClr val="002060"/>
              </a:solidFill>
            </a:endParaRPr>
          </a:p>
          <a:p>
            <a:pPr eaLnBrk="1" hangingPunct="1"/>
            <a:r>
              <a:rPr lang="en-US" altLang="el-GR">
                <a:solidFill>
                  <a:srgbClr val="002060"/>
                </a:solidFill>
              </a:rPr>
              <a:t>*  Cornell voltage sum in mV= (S in V3 in mV) + (R in aVL in mV) </a:t>
            </a:r>
          </a:p>
          <a:p>
            <a:pPr eaLnBrk="1" hangingPunct="1"/>
            <a:r>
              <a:rPr lang="en-US" altLang="el-GR">
                <a:solidFill>
                  <a:srgbClr val="002060"/>
                </a:solidFill>
              </a:rPr>
              <a:t>** Duration of the QRS complex in milliseconds</a:t>
            </a:r>
          </a:p>
        </p:txBody>
      </p:sp>
      <p:pic>
        <p:nvPicPr>
          <p:cNvPr id="23556" name="Picture 2" descr="C:\Users\Γιάννης\Desktop\LVH vltage criteria. frca.co.uk.jpg">
            <a:extLst>
              <a:ext uri="{FF2B5EF4-FFF2-40B4-BE49-F238E27FC236}">
                <a16:creationId xmlns:a16="http://schemas.microsoft.com/office/drawing/2014/main" id="{EA70F53B-EFE4-B257-F566-12A9EEDF5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86125"/>
            <a:ext cx="6075363"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5 - TextBox">
            <a:extLst>
              <a:ext uri="{FF2B5EF4-FFF2-40B4-BE49-F238E27FC236}">
                <a16:creationId xmlns:a16="http://schemas.microsoft.com/office/drawing/2014/main" id="{1A4607FE-5282-9F24-C15D-735D1DEC5182}"/>
              </a:ext>
            </a:extLst>
          </p:cNvPr>
          <p:cNvSpPr txBox="1">
            <a:spLocks noChangeArrowheads="1"/>
          </p:cNvSpPr>
          <p:nvPr/>
        </p:nvSpPr>
        <p:spPr bwMode="auto">
          <a:xfrm>
            <a:off x="6000750" y="4143375"/>
            <a:ext cx="30718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l-GR" sz="1600">
                <a:solidFill>
                  <a:srgbClr val="002060"/>
                </a:solidFill>
              </a:rPr>
              <a:t>*   0.9+1.6=2.5 mV</a:t>
            </a:r>
          </a:p>
          <a:p>
            <a:pPr eaLnBrk="1" hangingPunct="1"/>
            <a:r>
              <a:rPr lang="en-US" altLang="el-GR" sz="1600">
                <a:solidFill>
                  <a:srgbClr val="002060"/>
                </a:solidFill>
              </a:rPr>
              <a:t>** 100 sec</a:t>
            </a:r>
          </a:p>
          <a:p>
            <a:pPr eaLnBrk="1" hangingPunct="1"/>
            <a:endParaRPr lang="en-US" altLang="el-GR" sz="1600">
              <a:solidFill>
                <a:srgbClr val="002060"/>
              </a:solidFill>
            </a:endParaRPr>
          </a:p>
          <a:p>
            <a:pPr eaLnBrk="1" hangingPunct="1"/>
            <a:r>
              <a:rPr lang="en-US" altLang="el-GR" sz="1600" b="1">
                <a:solidFill>
                  <a:srgbClr val="002060"/>
                </a:solidFill>
              </a:rPr>
              <a:t>Calculation=250 mV</a:t>
            </a:r>
            <a:r>
              <a:rPr lang="en-US" altLang="el-GR" sz="1200" b="1">
                <a:solidFill>
                  <a:srgbClr val="002060"/>
                </a:solidFill>
              </a:rPr>
              <a:t>●</a:t>
            </a:r>
            <a:r>
              <a:rPr lang="en-US" altLang="el-GR" sz="1600" b="1">
                <a:solidFill>
                  <a:srgbClr val="002060"/>
                </a:solidFill>
              </a:rPr>
              <a:t>msec</a:t>
            </a:r>
            <a:endParaRPr lang="el-GR" altLang="el-GR" sz="1600" b="1">
              <a:solidFill>
                <a:srgbClr val="00206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2 - Ορθογώνιο">
            <a:extLst>
              <a:ext uri="{FF2B5EF4-FFF2-40B4-BE49-F238E27FC236}">
                <a16:creationId xmlns:a16="http://schemas.microsoft.com/office/drawing/2014/main" id="{AA7763B1-2588-B6A3-FA9C-85D6A7456B84}"/>
              </a:ext>
            </a:extLst>
          </p:cNvPr>
          <p:cNvSpPr>
            <a:spLocks noChangeArrowheads="1"/>
          </p:cNvSpPr>
          <p:nvPr/>
        </p:nvSpPr>
        <p:spPr bwMode="auto">
          <a:xfrm>
            <a:off x="357188" y="2071688"/>
            <a:ext cx="8643937"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lnSpc>
                <a:spcPct val="150000"/>
              </a:lnSpc>
            </a:pPr>
            <a:r>
              <a:rPr lang="en-US" altLang="el-GR">
                <a:solidFill>
                  <a:srgbClr val="002060"/>
                </a:solidFill>
              </a:rPr>
              <a:t>Electrocardiography can</a:t>
            </a:r>
            <a:r>
              <a:rPr lang="el-GR" altLang="el-GR">
                <a:solidFill>
                  <a:srgbClr val="002060"/>
                </a:solidFill>
              </a:rPr>
              <a:t> </a:t>
            </a:r>
            <a:r>
              <a:rPr lang="en-US" altLang="el-GR">
                <a:solidFill>
                  <a:srgbClr val="002060"/>
                </a:solidFill>
              </a:rPr>
              <a:t>also be used to detect patterns of:</a:t>
            </a:r>
          </a:p>
          <a:p>
            <a:pPr algn="just" eaLnBrk="1" hangingPunct="1">
              <a:lnSpc>
                <a:spcPct val="150000"/>
              </a:lnSpc>
            </a:pPr>
            <a:endParaRPr lang="en-US" altLang="el-GR">
              <a:solidFill>
                <a:srgbClr val="002060"/>
              </a:solidFill>
            </a:endParaRPr>
          </a:p>
          <a:p>
            <a:pPr algn="just" eaLnBrk="1" hangingPunct="1">
              <a:lnSpc>
                <a:spcPct val="200000"/>
              </a:lnSpc>
              <a:buFont typeface="Wingdings" pitchFamily="2" charset="2"/>
              <a:buChar char="Ø"/>
            </a:pPr>
            <a:r>
              <a:rPr lang="en-US" altLang="el-GR">
                <a:solidFill>
                  <a:srgbClr val="002060"/>
                </a:solidFill>
              </a:rPr>
              <a:t>  ventricular overload or ‘strain’,</a:t>
            </a:r>
            <a:r>
              <a:rPr lang="el-GR" altLang="el-GR">
                <a:solidFill>
                  <a:srgbClr val="002060"/>
                </a:solidFill>
              </a:rPr>
              <a:t> </a:t>
            </a:r>
            <a:r>
              <a:rPr lang="en-US" altLang="el-GR">
                <a:solidFill>
                  <a:srgbClr val="002060"/>
                </a:solidFill>
              </a:rPr>
              <a:t>which indicates more severe risk</a:t>
            </a:r>
          </a:p>
          <a:p>
            <a:pPr algn="just" eaLnBrk="1" hangingPunct="1">
              <a:lnSpc>
                <a:spcPct val="200000"/>
              </a:lnSpc>
              <a:buFont typeface="Wingdings" pitchFamily="2" charset="2"/>
              <a:buChar char="Ø"/>
            </a:pPr>
            <a:r>
              <a:rPr lang="en-US" altLang="el-GR">
                <a:solidFill>
                  <a:srgbClr val="002060"/>
                </a:solidFill>
              </a:rPr>
              <a:t>  conduction</a:t>
            </a:r>
            <a:r>
              <a:rPr lang="el-GR" altLang="el-GR">
                <a:solidFill>
                  <a:srgbClr val="002060"/>
                </a:solidFill>
              </a:rPr>
              <a:t> </a:t>
            </a:r>
            <a:r>
              <a:rPr lang="en-US" altLang="el-GR">
                <a:solidFill>
                  <a:srgbClr val="002060"/>
                </a:solidFill>
              </a:rPr>
              <a:t>abnormalities, </a:t>
            </a:r>
          </a:p>
          <a:p>
            <a:pPr algn="just" eaLnBrk="1" hangingPunct="1">
              <a:lnSpc>
                <a:spcPct val="200000"/>
              </a:lnSpc>
              <a:buFont typeface="Wingdings" pitchFamily="2" charset="2"/>
              <a:buChar char="Ø"/>
            </a:pPr>
            <a:r>
              <a:rPr lang="en-US" altLang="el-GR">
                <a:solidFill>
                  <a:srgbClr val="002060"/>
                </a:solidFill>
              </a:rPr>
              <a:t>  left atrial dilatation </a:t>
            </a:r>
          </a:p>
          <a:p>
            <a:pPr algn="just" eaLnBrk="1" hangingPunct="1">
              <a:lnSpc>
                <a:spcPct val="200000"/>
              </a:lnSpc>
              <a:buFont typeface="Wingdings" pitchFamily="2" charset="2"/>
              <a:buChar char="Ø"/>
            </a:pPr>
            <a:r>
              <a:rPr lang="en-US" altLang="el-GR">
                <a:solidFill>
                  <a:srgbClr val="002060"/>
                </a:solidFill>
              </a:rPr>
              <a:t>  arrhythmias, including atrial</a:t>
            </a:r>
            <a:r>
              <a:rPr lang="el-GR" altLang="el-GR">
                <a:solidFill>
                  <a:srgbClr val="002060"/>
                </a:solidFill>
              </a:rPr>
              <a:t> </a:t>
            </a:r>
            <a:r>
              <a:rPr lang="en-US" altLang="el-GR">
                <a:solidFill>
                  <a:srgbClr val="002060"/>
                </a:solidFill>
              </a:rPr>
              <a:t>fibrillation</a:t>
            </a:r>
          </a:p>
          <a:p>
            <a:pPr algn="just" eaLnBrk="1" hangingPunct="1">
              <a:lnSpc>
                <a:spcPct val="200000"/>
              </a:lnSpc>
              <a:buFont typeface="Wingdings" pitchFamily="2" charset="2"/>
              <a:buChar char="Ø"/>
            </a:pPr>
            <a:endParaRPr lang="en-US" altLang="el-GR">
              <a:solidFill>
                <a:srgbClr val="002060"/>
              </a:solidFill>
            </a:endParaRPr>
          </a:p>
          <a:p>
            <a:pPr algn="ctr" eaLnBrk="1" hangingPunct="1">
              <a:lnSpc>
                <a:spcPct val="150000"/>
              </a:lnSpc>
            </a:pPr>
            <a:r>
              <a:rPr lang="en-US" altLang="el-GR">
                <a:solidFill>
                  <a:srgbClr val="002060"/>
                </a:solidFill>
              </a:rPr>
              <a:t>which might be present in LVH also.</a:t>
            </a:r>
          </a:p>
        </p:txBody>
      </p:sp>
      <p:sp>
        <p:nvSpPr>
          <p:cNvPr id="24579" name="3 - Τίτλος">
            <a:extLst>
              <a:ext uri="{FF2B5EF4-FFF2-40B4-BE49-F238E27FC236}">
                <a16:creationId xmlns:a16="http://schemas.microsoft.com/office/drawing/2014/main" id="{90D83730-08E6-E3B9-46DA-54C6662574EA}"/>
              </a:ext>
            </a:extLst>
          </p:cNvPr>
          <p:cNvSpPr>
            <a:spLocks noGrp="1"/>
          </p:cNvSpPr>
          <p:nvPr>
            <p:ph type="title"/>
          </p:nvPr>
        </p:nvSpPr>
        <p:spPr>
          <a:xfrm>
            <a:off x="457200" y="274638"/>
            <a:ext cx="8229600" cy="868362"/>
          </a:xfrm>
        </p:spPr>
        <p:txBody>
          <a:bodyPr>
            <a:normAutofit fontScale="90000"/>
          </a:bodyPr>
          <a:lstStyle/>
          <a:p>
            <a:pPr algn="ctr" eaLnBrk="1" hangingPunct="1"/>
            <a:r>
              <a:rPr lang="el-GR" altLang="el-GR" sz="2800">
                <a:solidFill>
                  <a:srgbClr val="002060"/>
                </a:solidFill>
                <a:latin typeface="Times New Roman" panose="02020603050405020304" pitchFamily="18" charset="0"/>
                <a:cs typeface="Times New Roman" panose="02020603050405020304" pitchFamily="18" charset="0"/>
              </a:rPr>
              <a:t>ΗΚΓικά ευρήματα </a:t>
            </a:r>
            <a:br>
              <a:rPr lang="el-GR" altLang="el-GR" sz="2800">
                <a:solidFill>
                  <a:srgbClr val="002060"/>
                </a:solidFill>
                <a:latin typeface="Times New Roman" panose="02020603050405020304" pitchFamily="18" charset="0"/>
                <a:cs typeface="Times New Roman" panose="02020603050405020304" pitchFamily="18" charset="0"/>
              </a:rPr>
            </a:br>
            <a:r>
              <a:rPr lang="el-GR" altLang="el-GR" sz="2800">
                <a:solidFill>
                  <a:srgbClr val="002060"/>
                </a:solidFill>
                <a:latin typeface="Times New Roman" panose="02020603050405020304" pitchFamily="18" charset="0"/>
                <a:cs typeface="Times New Roman" panose="02020603050405020304" pitchFamily="18" charset="0"/>
              </a:rPr>
              <a:t>στην υπερτροφία της αριστερής κοιλίας</a:t>
            </a:r>
          </a:p>
        </p:txBody>
      </p:sp>
      <p:pic>
        <p:nvPicPr>
          <p:cNvPr id="24581" name="Picture 5" descr="C:\Users\Γιάννης\Desktop\LV-strain.jpg">
            <a:extLst>
              <a:ext uri="{FF2B5EF4-FFF2-40B4-BE49-F238E27FC236}">
                <a16:creationId xmlns:a16="http://schemas.microsoft.com/office/drawing/2014/main" id="{987797F5-5A25-DE44-9A97-53072448D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063" y="2786063"/>
            <a:ext cx="1474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5" descr="C:\Users\Γιάννης\Desktop\Left_bundle_branch_block_ECG_characteristics.png">
            <a:extLst>
              <a:ext uri="{FF2B5EF4-FFF2-40B4-BE49-F238E27FC236}">
                <a16:creationId xmlns:a16="http://schemas.microsoft.com/office/drawing/2014/main" id="{44134C35-9EE5-88D9-8862-6C327FD1D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3429000"/>
            <a:ext cx="814388"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6" descr="C:\Users\Γιάννης\Desktop\ScreenHunter_001.jpg">
            <a:extLst>
              <a:ext uri="{FF2B5EF4-FFF2-40B4-BE49-F238E27FC236}">
                <a16:creationId xmlns:a16="http://schemas.microsoft.com/office/drawing/2014/main" id="{0A3688A2-E6EF-F676-6290-0307F97078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4214813"/>
            <a:ext cx="74771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7" descr="C:\Users\Γιάννης\Desktop\κατάλογος.jpg">
            <a:extLst>
              <a:ext uri="{FF2B5EF4-FFF2-40B4-BE49-F238E27FC236}">
                <a16:creationId xmlns:a16="http://schemas.microsoft.com/office/drawing/2014/main" id="{3B9848A9-0931-FF01-D220-B1938D58AC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4679950"/>
            <a:ext cx="22193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4 - Θέση περιεχομένου">
            <a:extLst>
              <a:ext uri="{FF2B5EF4-FFF2-40B4-BE49-F238E27FC236}">
                <a16:creationId xmlns:a16="http://schemas.microsoft.com/office/drawing/2014/main" id="{39D1D861-9A79-DC99-3511-FEB4721437ED}"/>
              </a:ext>
            </a:extLst>
          </p:cNvPr>
          <p:cNvSpPr>
            <a:spLocks noGrp="1"/>
          </p:cNvSpPr>
          <p:nvPr>
            <p:ph idx="1"/>
          </p:nvPr>
        </p:nvSpPr>
        <p:spPr>
          <a:xfrm>
            <a:off x="642938" y="2017713"/>
            <a:ext cx="8312150" cy="4114800"/>
          </a:xfrm>
        </p:spPr>
        <p:txBody>
          <a:bodyPr/>
          <a:lstStyle/>
          <a:p>
            <a:pPr>
              <a:buFont typeface="Wingdings" pitchFamily="2" charset="2"/>
              <a:buChar char="Ø"/>
              <a:defRPr/>
            </a:pPr>
            <a:r>
              <a:rPr lang="el-GR" sz="2400" dirty="0">
                <a:solidFill>
                  <a:srgbClr val="002060"/>
                </a:solidFill>
                <a:latin typeface="Times New Roman" pitchFamily="18" charset="0"/>
                <a:cs typeface="Times New Roman" pitchFamily="18" charset="0"/>
              </a:rPr>
              <a:t>Η μείωση του βαθμού υπερτροφίας  της αριστερής κοιλίας  κατόπιν </a:t>
            </a:r>
            <a:r>
              <a:rPr lang="el-GR" sz="2400" dirty="0" err="1">
                <a:solidFill>
                  <a:srgbClr val="002060"/>
                </a:solidFill>
                <a:latin typeface="Times New Roman" pitchFamily="18" charset="0"/>
                <a:cs typeface="Times New Roman" pitchFamily="18" charset="0"/>
              </a:rPr>
              <a:t>αντιυπερτασικής</a:t>
            </a:r>
            <a:r>
              <a:rPr lang="el-GR" sz="2400" dirty="0">
                <a:solidFill>
                  <a:srgbClr val="002060"/>
                </a:solidFill>
                <a:latin typeface="Times New Roman" pitchFamily="18" charset="0"/>
                <a:cs typeface="Times New Roman" pitchFamily="18" charset="0"/>
              </a:rPr>
              <a:t> θεραπείας στο ΗΚΓ</a:t>
            </a:r>
            <a:r>
              <a:rPr lang="en-US" sz="2400" dirty="0">
                <a:solidFill>
                  <a:srgbClr val="002060"/>
                </a:solidFill>
                <a:latin typeface="Times New Roman" pitchFamily="18" charset="0"/>
                <a:cs typeface="Times New Roman" pitchFamily="18" charset="0"/>
              </a:rPr>
              <a:t>:</a:t>
            </a:r>
            <a:endParaRPr lang="el-GR" sz="2400" dirty="0">
              <a:solidFill>
                <a:srgbClr val="002060"/>
              </a:solidFill>
              <a:latin typeface="Times New Roman" pitchFamily="18" charset="0"/>
              <a:cs typeface="Times New Roman" pitchFamily="18" charset="0"/>
            </a:endParaRPr>
          </a:p>
          <a:p>
            <a:pPr marL="457200" indent="-457200" algn="just">
              <a:lnSpc>
                <a:spcPct val="150000"/>
              </a:lnSpc>
              <a:buFont typeface="Wingdings" pitchFamily="2" charset="2"/>
              <a:buChar char="Ø"/>
              <a:defRPr/>
            </a:pPr>
            <a:endParaRPr lang="el-GR" sz="2400" dirty="0">
              <a:solidFill>
                <a:srgbClr val="002060"/>
              </a:solidFill>
              <a:latin typeface="Times New Roman" pitchFamily="18" charset="0"/>
              <a:cs typeface="Times New Roman" pitchFamily="18" charset="0"/>
            </a:endParaRPr>
          </a:p>
          <a:p>
            <a:pPr marL="0" indent="0" algn="just">
              <a:buNone/>
              <a:defRPr/>
            </a:pPr>
            <a:r>
              <a:rPr lang="el-GR" sz="2400" dirty="0">
                <a:solidFill>
                  <a:srgbClr val="002060"/>
                </a:solidFill>
                <a:latin typeface="Times New Roman" pitchFamily="18" charset="0"/>
                <a:cs typeface="Times New Roman" pitchFamily="18" charset="0"/>
              </a:rPr>
              <a:t>			ευαισθησία και προγνωστική αξία</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658C5358-CCD5-884B-7065-DD7C8F51256A}"/>
              </a:ext>
            </a:extLst>
          </p:cNvPr>
          <p:cNvPicPr>
            <a:picLocks noChangeAspect="1" noChangeArrowheads="1"/>
          </p:cNvPicPr>
          <p:nvPr/>
        </p:nvPicPr>
        <p:blipFill>
          <a:blip r:embed="rId2"/>
          <a:srcRect/>
          <a:stretch>
            <a:fillRect/>
          </a:stretch>
        </p:blipFill>
        <p:spPr bwMode="auto">
          <a:xfrm>
            <a:off x="87313" y="785813"/>
            <a:ext cx="8969375" cy="52863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 name="2 - Στρογγυλεμένο ορθογώνιο">
            <a:extLst>
              <a:ext uri="{FF2B5EF4-FFF2-40B4-BE49-F238E27FC236}">
                <a16:creationId xmlns:a16="http://schemas.microsoft.com/office/drawing/2014/main" id="{23903B85-B235-50DB-A6BE-21F716FDE6A3}"/>
              </a:ext>
            </a:extLst>
          </p:cNvPr>
          <p:cNvSpPr/>
          <p:nvPr/>
        </p:nvSpPr>
        <p:spPr>
          <a:xfrm>
            <a:off x="714375" y="2071688"/>
            <a:ext cx="7500938" cy="1143000"/>
          </a:xfrm>
          <a:prstGeom prst="round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980ABE1-3353-4EAE-FD29-C7658EE5B404}"/>
              </a:ext>
            </a:extLst>
          </p:cNvPr>
          <p:cNvSpPr>
            <a:spLocks noGrp="1" noChangeArrowheads="1"/>
          </p:cNvSpPr>
          <p:nvPr>
            <p:ph type="title" idx="4294967295"/>
          </p:nvPr>
        </p:nvSpPr>
        <p:spPr>
          <a:xfrm>
            <a:off x="500063" y="142875"/>
            <a:ext cx="8429625" cy="785813"/>
          </a:xfrm>
          <a:noFill/>
        </p:spPr>
        <p:txBody>
          <a:bodyPr>
            <a:normAutofit fontScale="90000"/>
          </a:bodyPr>
          <a:lstStyle/>
          <a:p>
            <a:br>
              <a:rPr lang="en-US" altLang="el-GR" sz="3200">
                <a:solidFill>
                  <a:srgbClr val="002060"/>
                </a:solidFill>
                <a:latin typeface="Bookman Old Style" panose="02050604050505020204" pitchFamily="18" charset="0"/>
              </a:rPr>
            </a:br>
            <a:endParaRPr lang="el-GR" altLang="el-GR" sz="2400">
              <a:solidFill>
                <a:srgbClr val="002060"/>
              </a:solidFill>
              <a:latin typeface="Bookman Old Style" panose="02050604050505020204" pitchFamily="18" charset="0"/>
            </a:endParaRPr>
          </a:p>
        </p:txBody>
      </p:sp>
      <p:sp>
        <p:nvSpPr>
          <p:cNvPr id="34819" name="Rectangle 3">
            <a:extLst>
              <a:ext uri="{FF2B5EF4-FFF2-40B4-BE49-F238E27FC236}">
                <a16:creationId xmlns:a16="http://schemas.microsoft.com/office/drawing/2014/main" id="{1D2807D7-A67E-BFF8-7496-7D1A9408F0C9}"/>
              </a:ext>
            </a:extLst>
          </p:cNvPr>
          <p:cNvSpPr>
            <a:spLocks noGrp="1" noChangeArrowheads="1"/>
          </p:cNvSpPr>
          <p:nvPr>
            <p:ph type="body" idx="4294967295"/>
          </p:nvPr>
        </p:nvSpPr>
        <p:spPr>
          <a:xfrm>
            <a:off x="142875" y="2000250"/>
            <a:ext cx="4857750" cy="3786188"/>
          </a:xfrm>
        </p:spPr>
        <p:txBody>
          <a:bodyPr/>
          <a:lstStyle/>
          <a:p>
            <a:pPr algn="just" defTabSz="355600">
              <a:buFont typeface="Wingdings" pitchFamily="2" charset="2"/>
              <a:buChar char="Ø"/>
            </a:pPr>
            <a:r>
              <a:rPr lang="en-US" altLang="el-GR" sz="2000" b="1">
                <a:solidFill>
                  <a:srgbClr val="002060"/>
                </a:solidFill>
                <a:latin typeface="Times New Roman" panose="02020603050405020304" pitchFamily="18" charset="0"/>
                <a:cs typeface="Times New Roman" panose="02020603050405020304" pitchFamily="18" charset="0"/>
              </a:rPr>
              <a:t>Survival rate </a:t>
            </a:r>
            <a:r>
              <a:rPr lang="en-US" altLang="el-GR" sz="2000">
                <a:solidFill>
                  <a:srgbClr val="002060"/>
                </a:solidFill>
                <a:latin typeface="Times New Roman" panose="02020603050405020304" pitchFamily="18" charset="0"/>
                <a:cs typeface="Times New Roman" panose="02020603050405020304" pitchFamily="18" charset="0"/>
              </a:rPr>
              <a:t>of systolic HF has improved.</a:t>
            </a:r>
            <a:endParaRPr lang="el-GR" altLang="el-GR" sz="2000">
              <a:solidFill>
                <a:srgbClr val="002060"/>
              </a:solidFill>
              <a:latin typeface="Times New Roman" panose="02020603050405020304" pitchFamily="18" charset="0"/>
              <a:cs typeface="Times New Roman" panose="02020603050405020304" pitchFamily="18" charset="0"/>
            </a:endParaRPr>
          </a:p>
          <a:p>
            <a:pPr algn="just" defTabSz="355600">
              <a:buFont typeface="Wingdings" pitchFamily="2" charset="2"/>
              <a:buChar char="Ø"/>
            </a:pPr>
            <a:endParaRPr lang="en-US" altLang="el-GR" sz="1000">
              <a:solidFill>
                <a:srgbClr val="002060"/>
              </a:solidFill>
              <a:latin typeface="Times New Roman" panose="02020603050405020304" pitchFamily="18" charset="0"/>
              <a:cs typeface="Times New Roman" panose="02020603050405020304" pitchFamily="18" charset="0"/>
            </a:endParaRPr>
          </a:p>
          <a:p>
            <a:pPr algn="just" defTabSz="355600">
              <a:buFont typeface="Wingdings" pitchFamily="2" charset="2"/>
              <a:buChar char="Ø"/>
            </a:pPr>
            <a:r>
              <a:rPr lang="en-US" altLang="el-GR" sz="2000">
                <a:solidFill>
                  <a:srgbClr val="002060"/>
                </a:solidFill>
                <a:latin typeface="Times New Roman" panose="02020603050405020304" pitchFamily="18" charset="0"/>
                <a:cs typeface="Times New Roman" panose="02020603050405020304" pitchFamily="18" charset="0"/>
              </a:rPr>
              <a:t>HFpEF carries a </a:t>
            </a:r>
            <a:r>
              <a:rPr lang="en-US" altLang="el-GR" sz="2000" b="1">
                <a:solidFill>
                  <a:srgbClr val="002060"/>
                </a:solidFill>
                <a:latin typeface="Times New Roman" panose="02020603050405020304" pitchFamily="18" charset="0"/>
                <a:cs typeface="Times New Roman" panose="02020603050405020304" pitchFamily="18" charset="0"/>
              </a:rPr>
              <a:t>mortality risk </a:t>
            </a:r>
            <a:r>
              <a:rPr lang="en-US" altLang="el-GR" sz="2000">
                <a:solidFill>
                  <a:srgbClr val="002060"/>
                </a:solidFill>
                <a:latin typeface="Times New Roman" panose="02020603050405020304" pitchFamily="18" charset="0"/>
                <a:cs typeface="Times New Roman" panose="02020603050405020304" pitchFamily="18" charset="0"/>
              </a:rPr>
              <a:t>that is currently estimated to be similar to systolic HF (15%/year in older patients). </a:t>
            </a:r>
            <a:endParaRPr lang="el-GR" altLang="el-GR" sz="2000">
              <a:solidFill>
                <a:srgbClr val="002060"/>
              </a:solidFill>
              <a:latin typeface="Times New Roman" panose="02020603050405020304" pitchFamily="18" charset="0"/>
              <a:cs typeface="Times New Roman" panose="02020603050405020304" pitchFamily="18" charset="0"/>
            </a:endParaRPr>
          </a:p>
          <a:p>
            <a:pPr algn="just" defTabSz="355600">
              <a:buFont typeface="Wingdings" pitchFamily="2" charset="2"/>
              <a:buChar char="Ø"/>
            </a:pPr>
            <a:endParaRPr lang="en-US" altLang="el-GR" sz="1000">
              <a:solidFill>
                <a:srgbClr val="002060"/>
              </a:solidFill>
              <a:latin typeface="Times New Roman" panose="02020603050405020304" pitchFamily="18" charset="0"/>
              <a:cs typeface="Times New Roman" panose="02020603050405020304" pitchFamily="18" charset="0"/>
            </a:endParaRPr>
          </a:p>
          <a:p>
            <a:pPr algn="just" defTabSz="355600">
              <a:buFont typeface="Wingdings" pitchFamily="2" charset="2"/>
              <a:buChar char="Ø"/>
            </a:pPr>
            <a:r>
              <a:rPr lang="en-US" altLang="el-GR" sz="2000">
                <a:solidFill>
                  <a:srgbClr val="002060"/>
                </a:solidFill>
                <a:latin typeface="Times New Roman" panose="02020603050405020304" pitchFamily="18" charset="0"/>
                <a:cs typeface="Times New Roman" panose="02020603050405020304" pitchFamily="18" charset="0"/>
              </a:rPr>
              <a:t>The prognosis for </a:t>
            </a:r>
            <a:r>
              <a:rPr lang="en-US" altLang="el-GR" sz="2000" b="1">
                <a:solidFill>
                  <a:srgbClr val="002060"/>
                </a:solidFill>
                <a:latin typeface="Times New Roman" panose="02020603050405020304" pitchFamily="18" charset="0"/>
                <a:cs typeface="Times New Roman" panose="02020603050405020304" pitchFamily="18" charset="0"/>
              </a:rPr>
              <a:t>diastolic HF remains unchanged</a:t>
            </a:r>
            <a:r>
              <a:rPr lang="en-US" altLang="el-GR" sz="2000">
                <a:solidFill>
                  <a:srgbClr val="002060"/>
                </a:solidFill>
                <a:latin typeface="Times New Roman" panose="02020603050405020304" pitchFamily="18" charset="0"/>
                <a:cs typeface="Times New Roman" panose="02020603050405020304" pitchFamily="18" charset="0"/>
              </a:rPr>
              <a:t>. This is at least in part attributable to the fact that the definition, diagnosis, and natural history of </a:t>
            </a:r>
            <a:r>
              <a:rPr lang="en-US" altLang="el-GR" sz="2000" b="1">
                <a:solidFill>
                  <a:srgbClr val="002060"/>
                </a:solidFill>
                <a:latin typeface="Times New Roman" panose="02020603050405020304" pitchFamily="18" charset="0"/>
                <a:cs typeface="Times New Roman" panose="02020603050405020304" pitchFamily="18" charset="0"/>
              </a:rPr>
              <a:t>diastolic HF are less well recognized. </a:t>
            </a:r>
          </a:p>
        </p:txBody>
      </p:sp>
      <p:pic>
        <p:nvPicPr>
          <p:cNvPr id="34820" name="Picture 9" descr="LOGO3ATTIKON">
            <a:extLst>
              <a:ext uri="{FF2B5EF4-FFF2-40B4-BE49-F238E27FC236}">
                <a16:creationId xmlns:a16="http://schemas.microsoft.com/office/drawing/2014/main" id="{31DBAEF3-73D4-3DD0-D433-14BD78A9D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875" y="5942013"/>
            <a:ext cx="3651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descr="C:\Documents and Settings\eltra\Επιφάνεια εργασίας\ScreenHunter_001.bmp">
            <a:extLst>
              <a:ext uri="{FF2B5EF4-FFF2-40B4-BE49-F238E27FC236}">
                <a16:creationId xmlns:a16="http://schemas.microsoft.com/office/drawing/2014/main" id="{3EB4D144-9F9B-2C06-301B-514B19ED1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1481138"/>
            <a:ext cx="36290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DAD87DC1-C8E2-C487-03EF-751671034990}"/>
              </a:ext>
            </a:extLst>
          </p:cNvPr>
          <p:cNvSpPr txBox="1">
            <a:spLocks noChangeArrowheads="1"/>
          </p:cNvSpPr>
          <p:nvPr/>
        </p:nvSpPr>
        <p:spPr>
          <a:xfrm>
            <a:off x="419099" y="175418"/>
            <a:ext cx="8224838" cy="649288"/>
          </a:xfrm>
          <a:prstGeom prst="rect">
            <a:avLst/>
          </a:prstGeom>
        </p:spPr>
        <p:txBody>
          <a:bodyPr/>
          <a:lstStyle/>
          <a:p>
            <a:pPr algn="ctr" eaLnBrk="0" hangingPunct="0">
              <a:defRPr/>
            </a:pPr>
            <a:r>
              <a:rPr lang="el-GR" sz="2800" dirty="0">
                <a:solidFill>
                  <a:srgbClr val="002060"/>
                </a:solidFill>
                <a:latin typeface="Times New Roman" pitchFamily="18" charset="0"/>
                <a:ea typeface="+mj-ea"/>
                <a:cs typeface="Times New Roman" pitchFamily="18" charset="0"/>
              </a:rPr>
              <a:t> </a:t>
            </a:r>
            <a:r>
              <a:rPr lang="en-US" sz="2800" dirty="0">
                <a:solidFill>
                  <a:srgbClr val="002060"/>
                </a:solidFill>
                <a:latin typeface="Times New Roman" pitchFamily="18" charset="0"/>
                <a:ea typeface="+mj-ea"/>
                <a:cs typeface="Times New Roman" pitchFamily="18" charset="0"/>
              </a:rPr>
              <a:t>Heart U/S</a:t>
            </a:r>
          </a:p>
          <a:p>
            <a:pPr algn="ctr" eaLnBrk="0" hangingPunct="0">
              <a:defRPr/>
            </a:pPr>
            <a:r>
              <a:rPr lang="en-US" sz="2800" b="1" dirty="0">
                <a:solidFill>
                  <a:srgbClr val="002060"/>
                </a:solidFill>
                <a:latin typeface="Times New Roman" pitchFamily="18" charset="0"/>
                <a:ea typeface="+mj-ea"/>
                <a:cs typeface="Times New Roman" pitchFamily="18" charset="0"/>
              </a:rPr>
              <a:t>Heart failure with preserved Ejection Fraction</a:t>
            </a:r>
            <a:endParaRPr lang="el-GR" sz="2800" b="1" dirty="0">
              <a:solidFill>
                <a:srgbClr val="002060"/>
              </a:solidFill>
              <a:latin typeface="Times New Roman" pitchFamily="18" charset="0"/>
              <a:ea typeface="+mj-ea"/>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περιεχομένου"/>
          <p:cNvSpPr>
            <a:spLocks noGrp="1"/>
          </p:cNvSpPr>
          <p:nvPr>
            <p:ph idx="4294967295"/>
          </p:nvPr>
        </p:nvSpPr>
        <p:spPr>
          <a:xfrm>
            <a:off x="428625" y="1752600"/>
            <a:ext cx="8229600" cy="4438650"/>
          </a:xfrm>
          <a:noFill/>
        </p:spPr>
        <p:txBody>
          <a:bodyPr>
            <a:normAutofit/>
          </a:bodyPr>
          <a:lstStyle/>
          <a:p>
            <a:pPr marL="273050" indent="-273050"/>
            <a:r>
              <a:rPr lang="el-GR" sz="2800" dirty="0">
                <a:latin typeface="Calibri" pitchFamily="34" charset="0"/>
              </a:rPr>
              <a:t>Υπάρχει ένα υπολογίσιμο ποσοστό κινδύνου που δεν μπορεί να προβλεφθεί από τα υπάρχοντα μοντέλα κινδύνου</a:t>
            </a:r>
          </a:p>
          <a:p>
            <a:pPr marL="273050" indent="-273050"/>
            <a:endParaRPr lang="el-GR" sz="2800" dirty="0">
              <a:latin typeface="Calibri" pitchFamily="34" charset="0"/>
            </a:endParaRPr>
          </a:p>
          <a:p>
            <a:pPr marL="273050" indent="-273050"/>
            <a:r>
              <a:rPr lang="el-GR" sz="2800" dirty="0">
                <a:latin typeface="Calibri" pitchFamily="34" charset="0"/>
              </a:rPr>
              <a:t>Οι παραδοσιακές μέθοδοι διάγνωσης είναι συχνά ανεπαρκείς. </a:t>
            </a:r>
          </a:p>
          <a:p>
            <a:pPr marL="273050" indent="-273050">
              <a:buNone/>
            </a:pPr>
            <a:r>
              <a:rPr lang="el-GR" sz="2000" dirty="0">
                <a:latin typeface="Calibri" pitchFamily="34" charset="0"/>
              </a:rPr>
              <a:t>Τα περισσότερα εμφράγματα προέρχονται από στενώσεις στα στεφανιαία &lt;50%, οι οποίες συχνά δεν μπορούν να ανιχνευτούν με τις παραδοσιακές μεθόδους (π.χ. δοκιμασία κοπώσεως, </a:t>
            </a:r>
            <a:r>
              <a:rPr lang="el-GR" sz="2000" dirty="0" err="1">
                <a:latin typeface="Calibri" pitchFamily="34" charset="0"/>
              </a:rPr>
              <a:t>stress</a:t>
            </a:r>
            <a:r>
              <a:rPr lang="el-GR" sz="2000" dirty="0">
                <a:latin typeface="Calibri" pitchFamily="34" charset="0"/>
              </a:rPr>
              <a:t> </a:t>
            </a:r>
            <a:r>
              <a:rPr lang="el-GR" sz="2000" dirty="0" err="1">
                <a:latin typeface="Calibri" pitchFamily="34" charset="0"/>
              </a:rPr>
              <a:t>echo</a:t>
            </a:r>
            <a:r>
              <a:rPr lang="el-GR" sz="2000" dirty="0">
                <a:latin typeface="Calibri" pitchFamily="34" charset="0"/>
              </a:rPr>
              <a:t> </a:t>
            </a:r>
            <a:r>
              <a:rPr lang="el-GR" sz="2000" dirty="0" err="1">
                <a:latin typeface="Calibri" pitchFamily="34" charset="0"/>
              </a:rPr>
              <a:t>κ.α</a:t>
            </a:r>
            <a:r>
              <a:rPr lang="el-GR" sz="2000" dirty="0">
                <a:latin typeface="Calibri" pitchFamily="34" charset="0"/>
              </a:rPr>
              <a:t>)</a:t>
            </a:r>
            <a:endParaRPr lang="el-GR" sz="2400" dirty="0">
              <a:latin typeface="Calibri" pitchFamily="34" charset="0"/>
            </a:endParaRPr>
          </a:p>
          <a:p>
            <a:pPr marL="273050" indent="-273050"/>
            <a:endParaRPr lang="el-GR" sz="2800" dirty="0">
              <a:latin typeface="Calibri" pitchFamily="34" charset="0"/>
            </a:endParaRPr>
          </a:p>
          <a:p>
            <a:pPr marL="273050" indent="-273050"/>
            <a:endParaRPr lang="el-GR" sz="2000" b="1" i="1" dirty="0">
              <a:effectLst/>
              <a:latin typeface="Arial" pitchFamily="34" charset="0"/>
            </a:endParaRPr>
          </a:p>
        </p:txBody>
      </p:sp>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ctr"/>
            <a:r>
              <a:rPr lang="el-GR" sz="2800" b="1" dirty="0"/>
              <a:t>Ορισμός του </a:t>
            </a:r>
            <a:r>
              <a:rPr lang="el-GR" sz="2800" b="1" dirty="0" err="1"/>
              <a:t>βιοδείκτη</a:t>
            </a:r>
            <a:endParaRPr lang="el-GR" dirty="0"/>
          </a:p>
        </p:txBody>
      </p:sp>
    </p:spTree>
    <p:extLst>
      <p:ext uri="{BB962C8B-B14F-4D97-AF65-F5344CB8AC3E}">
        <p14:creationId xmlns:p14="http://schemas.microsoft.com/office/powerpoint/2010/main" val="79762081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980ABE1-3353-4EAE-FD29-C7658EE5B404}"/>
              </a:ext>
            </a:extLst>
          </p:cNvPr>
          <p:cNvSpPr>
            <a:spLocks noGrp="1" noChangeArrowheads="1"/>
          </p:cNvSpPr>
          <p:nvPr>
            <p:ph type="title" idx="4294967295"/>
          </p:nvPr>
        </p:nvSpPr>
        <p:spPr>
          <a:xfrm>
            <a:off x="500063" y="142875"/>
            <a:ext cx="8429625" cy="785813"/>
          </a:xfrm>
          <a:noFill/>
        </p:spPr>
        <p:txBody>
          <a:bodyPr>
            <a:normAutofit fontScale="90000"/>
          </a:bodyPr>
          <a:lstStyle/>
          <a:p>
            <a:br>
              <a:rPr lang="en-US" altLang="el-GR" sz="3200">
                <a:solidFill>
                  <a:srgbClr val="002060"/>
                </a:solidFill>
                <a:latin typeface="Bookman Old Style" panose="02050604050505020204" pitchFamily="18" charset="0"/>
              </a:rPr>
            </a:br>
            <a:endParaRPr lang="el-GR" altLang="el-GR" sz="2400">
              <a:solidFill>
                <a:srgbClr val="002060"/>
              </a:solidFill>
              <a:latin typeface="Bookman Old Style" panose="02050604050505020204" pitchFamily="18" charset="0"/>
            </a:endParaRPr>
          </a:p>
        </p:txBody>
      </p:sp>
      <p:pic>
        <p:nvPicPr>
          <p:cNvPr id="3" name="Εικόνα 2">
            <a:extLst>
              <a:ext uri="{FF2B5EF4-FFF2-40B4-BE49-F238E27FC236}">
                <a16:creationId xmlns:a16="http://schemas.microsoft.com/office/drawing/2014/main" id="{E6B611C3-636F-A5C0-6F49-115D6ADDC701}"/>
              </a:ext>
            </a:extLst>
          </p:cNvPr>
          <p:cNvPicPr>
            <a:picLocks noChangeAspect="1"/>
          </p:cNvPicPr>
          <p:nvPr/>
        </p:nvPicPr>
        <p:blipFill>
          <a:blip r:embed="rId2"/>
          <a:stretch>
            <a:fillRect/>
          </a:stretch>
        </p:blipFill>
        <p:spPr>
          <a:xfrm>
            <a:off x="1089763" y="1112626"/>
            <a:ext cx="6425727" cy="5488262"/>
          </a:xfrm>
          <a:prstGeom prst="rect">
            <a:avLst/>
          </a:prstGeom>
        </p:spPr>
      </p:pic>
      <p:pic>
        <p:nvPicPr>
          <p:cNvPr id="4" name="Εικόνα 3">
            <a:extLst>
              <a:ext uri="{FF2B5EF4-FFF2-40B4-BE49-F238E27FC236}">
                <a16:creationId xmlns:a16="http://schemas.microsoft.com/office/drawing/2014/main" id="{FDC0CD47-EB39-F131-16BE-CDB7A365FC40}"/>
              </a:ext>
            </a:extLst>
          </p:cNvPr>
          <p:cNvPicPr>
            <a:picLocks noChangeAspect="1"/>
          </p:cNvPicPr>
          <p:nvPr/>
        </p:nvPicPr>
        <p:blipFill>
          <a:blip r:embed="rId3"/>
          <a:stretch>
            <a:fillRect/>
          </a:stretch>
        </p:blipFill>
        <p:spPr>
          <a:xfrm>
            <a:off x="1257809" y="182511"/>
            <a:ext cx="6605367" cy="753910"/>
          </a:xfrm>
          <a:prstGeom prst="rect">
            <a:avLst/>
          </a:prstGeom>
        </p:spPr>
      </p:pic>
    </p:spTree>
    <p:extLst>
      <p:ext uri="{BB962C8B-B14F-4D97-AF65-F5344CB8AC3E}">
        <p14:creationId xmlns:p14="http://schemas.microsoft.com/office/powerpoint/2010/main" val="38985162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a:extLst>
              <a:ext uri="{FF2B5EF4-FFF2-40B4-BE49-F238E27FC236}">
                <a16:creationId xmlns:a16="http://schemas.microsoft.com/office/drawing/2014/main" id="{5ABC1DAA-0DBD-2806-B208-DE5D77FE8EB4}"/>
              </a:ext>
            </a:extLst>
          </p:cNvPr>
          <p:cNvSpPr>
            <a:spLocks noGrp="1"/>
          </p:cNvSpPr>
          <p:nvPr>
            <p:ph type="title"/>
          </p:nvPr>
        </p:nvSpPr>
        <p:spPr>
          <a:xfrm>
            <a:off x="785813" y="428625"/>
            <a:ext cx="7793037" cy="747713"/>
          </a:xfrm>
        </p:spPr>
        <p:txBody>
          <a:bodyPr/>
          <a:lstStyle/>
          <a:p>
            <a:pPr algn="ctr"/>
            <a:r>
              <a:rPr lang="el-GR" altLang="el-GR" sz="2800" b="1" dirty="0">
                <a:solidFill>
                  <a:srgbClr val="002060"/>
                </a:solidFill>
                <a:latin typeface="Times New Roman" panose="02020603050405020304" pitchFamily="18" charset="0"/>
                <a:cs typeface="Times New Roman" panose="02020603050405020304" pitchFamily="18" charset="0"/>
              </a:rPr>
              <a:t>Συμπεράσματα</a:t>
            </a:r>
          </a:p>
        </p:txBody>
      </p:sp>
      <p:sp>
        <p:nvSpPr>
          <p:cNvPr id="3" name="2 - Θέση περιεχομένου">
            <a:extLst>
              <a:ext uri="{FF2B5EF4-FFF2-40B4-BE49-F238E27FC236}">
                <a16:creationId xmlns:a16="http://schemas.microsoft.com/office/drawing/2014/main" id="{044D0E50-FC45-E828-2105-A5CDCEB82199}"/>
              </a:ext>
            </a:extLst>
          </p:cNvPr>
          <p:cNvSpPr>
            <a:spLocks noGrp="1"/>
          </p:cNvSpPr>
          <p:nvPr>
            <p:ph idx="1"/>
          </p:nvPr>
        </p:nvSpPr>
        <p:spPr>
          <a:xfrm>
            <a:off x="214313" y="1857375"/>
            <a:ext cx="8643937" cy="4483100"/>
          </a:xfrm>
        </p:spPr>
        <p:txBody>
          <a:bodyPr/>
          <a:lstStyle/>
          <a:p>
            <a:pPr algn="just">
              <a:buFont typeface="Wingdings" pitchFamily="2" charset="2"/>
              <a:buChar char="ü"/>
              <a:defRPr/>
            </a:pPr>
            <a:r>
              <a:rPr lang="el-GR" sz="2300" dirty="0">
                <a:solidFill>
                  <a:srgbClr val="002060"/>
                </a:solidFill>
                <a:latin typeface="Times New Roman" pitchFamily="18" charset="0"/>
                <a:ea typeface="+mj-ea"/>
                <a:cs typeface="Times New Roman" pitchFamily="18" charset="0"/>
              </a:rPr>
              <a:t>Η </a:t>
            </a:r>
            <a:r>
              <a:rPr lang="el-GR" sz="2300" b="1" dirty="0">
                <a:solidFill>
                  <a:srgbClr val="002060"/>
                </a:solidFill>
                <a:latin typeface="Times New Roman" pitchFamily="18" charset="0"/>
                <a:ea typeface="+mj-ea"/>
                <a:cs typeface="Times New Roman" pitchFamily="18" charset="0"/>
              </a:rPr>
              <a:t>υπερτροφία της αριστερής κοιλίας </a:t>
            </a:r>
            <a:r>
              <a:rPr lang="el-GR" sz="2300" dirty="0">
                <a:solidFill>
                  <a:srgbClr val="002060"/>
                </a:solidFill>
                <a:latin typeface="Times New Roman" pitchFamily="18" charset="0"/>
                <a:ea typeface="+mj-ea"/>
                <a:cs typeface="Times New Roman" pitchFamily="18" charset="0"/>
              </a:rPr>
              <a:t>και η </a:t>
            </a:r>
            <a:r>
              <a:rPr lang="el-GR" sz="2300" b="1" dirty="0">
                <a:solidFill>
                  <a:srgbClr val="002060"/>
                </a:solidFill>
                <a:latin typeface="Times New Roman" pitchFamily="18" charset="0"/>
                <a:ea typeface="+mj-ea"/>
                <a:cs typeface="Times New Roman" pitchFamily="18" charset="0"/>
              </a:rPr>
              <a:t>διαστολική δυσλειτουργία</a:t>
            </a:r>
            <a:r>
              <a:rPr lang="el-GR" sz="2300" dirty="0">
                <a:solidFill>
                  <a:srgbClr val="002060"/>
                </a:solidFill>
                <a:latin typeface="Times New Roman" pitchFamily="18" charset="0"/>
                <a:ea typeface="+mj-ea"/>
                <a:cs typeface="Times New Roman" pitchFamily="18" charset="0"/>
              </a:rPr>
              <a:t> αποτελούν βλάβες οργάνων στόχων (</a:t>
            </a:r>
            <a:r>
              <a:rPr lang="en-US" sz="2300" dirty="0">
                <a:solidFill>
                  <a:srgbClr val="002060"/>
                </a:solidFill>
                <a:latin typeface="Times New Roman" pitchFamily="18" charset="0"/>
                <a:ea typeface="+mj-ea"/>
                <a:cs typeface="Times New Roman" pitchFamily="18" charset="0"/>
              </a:rPr>
              <a:t>HM</a:t>
            </a:r>
            <a:r>
              <a:rPr lang="el-GR" sz="2300" dirty="0">
                <a:solidFill>
                  <a:srgbClr val="002060"/>
                </a:solidFill>
                <a:latin typeface="Times New Roman" pitchFamily="18" charset="0"/>
                <a:ea typeface="+mj-ea"/>
                <a:cs typeface="Times New Roman" pitchFamily="18" charset="0"/>
              </a:rPr>
              <a:t>Ο</a:t>
            </a:r>
            <a:r>
              <a:rPr lang="en-US" sz="2300" dirty="0">
                <a:solidFill>
                  <a:srgbClr val="002060"/>
                </a:solidFill>
                <a:latin typeface="Times New Roman" pitchFamily="18" charset="0"/>
                <a:ea typeface="+mj-ea"/>
                <a:cs typeface="Times New Roman" pitchFamily="18" charset="0"/>
              </a:rPr>
              <a:t>D) </a:t>
            </a:r>
            <a:r>
              <a:rPr lang="el-GR" sz="2300" dirty="0">
                <a:solidFill>
                  <a:srgbClr val="002060"/>
                </a:solidFill>
                <a:latin typeface="Times New Roman" pitchFamily="18" charset="0"/>
                <a:ea typeface="+mj-ea"/>
                <a:cs typeface="Times New Roman" pitchFamily="18" charset="0"/>
              </a:rPr>
              <a:t>και η παρουσία τους οδηγεί σε αύξηση του καρδιαγγειακού κινδύνου στους υπερτασικούς ασθενείς.</a:t>
            </a:r>
          </a:p>
          <a:p>
            <a:pPr algn="just">
              <a:buFont typeface="Wingdings" pitchFamily="2" charset="2"/>
              <a:buChar char="ü"/>
              <a:defRPr/>
            </a:pPr>
            <a:endParaRPr lang="el-GR" sz="1050" dirty="0">
              <a:solidFill>
                <a:srgbClr val="002060"/>
              </a:solidFill>
              <a:latin typeface="Times New Roman" pitchFamily="18" charset="0"/>
              <a:ea typeface="+mj-ea"/>
              <a:cs typeface="Times New Roman" pitchFamily="18" charset="0"/>
            </a:endParaRPr>
          </a:p>
          <a:p>
            <a:pPr algn="just">
              <a:buFont typeface="Wingdings" pitchFamily="2" charset="2"/>
              <a:buChar char="ü"/>
              <a:defRPr/>
            </a:pPr>
            <a:r>
              <a:rPr lang="el-GR" sz="2300" dirty="0">
                <a:solidFill>
                  <a:srgbClr val="002060"/>
                </a:solidFill>
                <a:latin typeface="Times New Roman" pitchFamily="18" charset="0"/>
                <a:ea typeface="+mj-ea"/>
                <a:cs typeface="Times New Roman" pitchFamily="18" charset="0"/>
              </a:rPr>
              <a:t>Το </a:t>
            </a:r>
            <a:r>
              <a:rPr lang="el-GR" sz="2300" dirty="0" err="1">
                <a:solidFill>
                  <a:srgbClr val="002060"/>
                </a:solidFill>
                <a:latin typeface="Times New Roman" pitchFamily="18" charset="0"/>
                <a:ea typeface="+mj-ea"/>
                <a:cs typeface="Times New Roman" pitchFamily="18" charset="0"/>
              </a:rPr>
              <a:t>υπερηχοκαρδιογράφημα</a:t>
            </a:r>
            <a:r>
              <a:rPr lang="el-GR" sz="2300" dirty="0">
                <a:solidFill>
                  <a:srgbClr val="002060"/>
                </a:solidFill>
                <a:latin typeface="Times New Roman" pitchFamily="18" charset="0"/>
                <a:ea typeface="+mj-ea"/>
                <a:cs typeface="Times New Roman" pitchFamily="18" charset="0"/>
              </a:rPr>
              <a:t> έχει μεγαλύτερη ευαισθησία από το ΗΚΓ ως προς τη διάγνωση της υπερτροφίας. Η </a:t>
            </a:r>
            <a:r>
              <a:rPr lang="el-GR" sz="2300" dirty="0" err="1">
                <a:solidFill>
                  <a:srgbClr val="002060"/>
                </a:solidFill>
                <a:latin typeface="Times New Roman" pitchFamily="18" charset="0"/>
                <a:ea typeface="+mj-ea"/>
                <a:cs typeface="Times New Roman" pitchFamily="18" charset="0"/>
              </a:rPr>
              <a:t>ΗΚΓική</a:t>
            </a:r>
            <a:r>
              <a:rPr lang="el-GR" sz="2300" dirty="0">
                <a:solidFill>
                  <a:srgbClr val="002060"/>
                </a:solidFill>
                <a:latin typeface="Times New Roman" pitchFamily="18" charset="0"/>
                <a:ea typeface="+mj-ea"/>
                <a:cs typeface="Times New Roman" pitchFamily="18" charset="0"/>
              </a:rPr>
              <a:t> διάγνωση της υπερτροφίας </a:t>
            </a:r>
            <a:r>
              <a:rPr lang="el-GR" sz="2300" dirty="0">
                <a:solidFill>
                  <a:srgbClr val="002060"/>
                </a:solidFill>
                <a:latin typeface="Times New Roman" pitchFamily="18" charset="0"/>
                <a:cs typeface="Times New Roman" pitchFamily="18" charset="0"/>
              </a:rPr>
              <a:t>της αριστερής κοιλίας </a:t>
            </a:r>
            <a:r>
              <a:rPr lang="el-GR" sz="2300" dirty="0">
                <a:solidFill>
                  <a:srgbClr val="002060"/>
                </a:solidFill>
                <a:latin typeface="Times New Roman" pitchFamily="18" charset="0"/>
                <a:ea typeface="+mj-ea"/>
                <a:cs typeface="Times New Roman" pitchFamily="18" charset="0"/>
              </a:rPr>
              <a:t>ισούται με ιδιαίτερο αυξημένο καρδιαγγειακό κίνδυνο.</a:t>
            </a:r>
          </a:p>
          <a:p>
            <a:pPr algn="just">
              <a:buFont typeface="Wingdings" pitchFamily="2" charset="2"/>
              <a:buChar char="ü"/>
              <a:defRPr/>
            </a:pPr>
            <a:endParaRPr lang="el-GR" sz="1000" dirty="0">
              <a:solidFill>
                <a:srgbClr val="002060"/>
              </a:solidFill>
              <a:latin typeface="Times New Roman" pitchFamily="18" charset="0"/>
              <a:ea typeface="+mj-ea"/>
              <a:cs typeface="Times New Roman" pitchFamily="18" charset="0"/>
            </a:endParaRPr>
          </a:p>
          <a:p>
            <a:pPr algn="just">
              <a:buFont typeface="Wingdings" pitchFamily="2" charset="2"/>
              <a:buChar char="ü"/>
              <a:defRPr/>
            </a:pPr>
            <a:r>
              <a:rPr lang="el-GR" sz="2300" dirty="0">
                <a:solidFill>
                  <a:srgbClr val="002060"/>
                </a:solidFill>
                <a:latin typeface="Times New Roman" pitchFamily="18" charset="0"/>
                <a:ea typeface="+mj-ea"/>
                <a:cs typeface="Times New Roman" pitchFamily="18" charset="0"/>
              </a:rPr>
              <a:t>Η μείωση της αρτηριακής πίεσης οδηγεί σε υποστροφή της καρδιακής υπερτροφίας</a:t>
            </a:r>
            <a:r>
              <a:rPr lang="en-US" sz="2300" dirty="0">
                <a:solidFill>
                  <a:srgbClr val="002060"/>
                </a:solidFill>
                <a:latin typeface="Times New Roman" pitchFamily="18" charset="0"/>
                <a:ea typeface="+mj-ea"/>
                <a:cs typeface="Times New Roman" pitchFamily="18" charset="0"/>
              </a:rPr>
              <a:t>,</a:t>
            </a:r>
            <a:r>
              <a:rPr lang="el-GR" sz="2300" dirty="0">
                <a:solidFill>
                  <a:srgbClr val="002060"/>
                </a:solidFill>
                <a:latin typeface="Times New Roman" pitchFamily="18" charset="0"/>
                <a:ea typeface="+mj-ea"/>
                <a:cs typeface="Times New Roman" pitchFamily="18" charset="0"/>
              </a:rPr>
              <a:t> η οποία με τη σειρά της συνοδεύεται από μείωση καρδιαγγειακών συμβάντων (θανατηφόρων και μη).</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6944" y="3826883"/>
            <a:ext cx="2694135" cy="461665"/>
          </a:xfrm>
          <a:prstGeom prst="rect">
            <a:avLst/>
          </a:prstGeom>
          <a:noFill/>
        </p:spPr>
        <p:txBody>
          <a:bodyPr wrap="none" rtlCol="0">
            <a:spAutoFit/>
          </a:bodyPr>
          <a:lstStyle/>
          <a:p>
            <a:r>
              <a:rPr lang="el-GR" sz="2400" b="1" dirty="0"/>
              <a:t>Θεματικές ενότητες</a:t>
            </a:r>
            <a:endParaRPr lang="en-US" sz="2400" b="1" dirty="0"/>
          </a:p>
        </p:txBody>
      </p:sp>
      <p:sp>
        <p:nvSpPr>
          <p:cNvPr id="2" name="Rectangle 1"/>
          <p:cNvSpPr/>
          <p:nvPr/>
        </p:nvSpPr>
        <p:spPr>
          <a:xfrm>
            <a:off x="143849" y="4369945"/>
            <a:ext cx="8891862" cy="1697068"/>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457200" indent="-457200">
              <a:lnSpc>
                <a:spcPct val="150000"/>
              </a:lnSpc>
              <a:buFont typeface="Wingdings" panose="05000000000000000000" pitchFamily="2" charset="2"/>
              <a:buChar char="Ø"/>
            </a:pPr>
            <a:r>
              <a:rPr lang="el-GR" sz="2400" b="1" dirty="0"/>
              <a:t>Ελαστικότητα Αρτηριών - </a:t>
            </a:r>
            <a:r>
              <a:rPr lang="el-GR" sz="2400" dirty="0">
                <a:solidFill>
                  <a:schemeClr val="accent6">
                    <a:lumMod val="60000"/>
                    <a:lumOff val="40000"/>
                  </a:schemeClr>
                </a:solidFill>
              </a:rPr>
              <a:t>Ταχύτητα σφυγμικού κύματος πίεσης</a:t>
            </a:r>
            <a:endParaRPr lang="en-US" sz="2400" dirty="0">
              <a:solidFill>
                <a:schemeClr val="accent6">
                  <a:lumMod val="60000"/>
                  <a:lumOff val="40000"/>
                </a:schemeClr>
              </a:solidFill>
            </a:endParaRPr>
          </a:p>
          <a:p>
            <a:pPr marL="457200" indent="-457200">
              <a:lnSpc>
                <a:spcPct val="150000"/>
              </a:lnSpc>
              <a:buFont typeface="Wingdings" panose="05000000000000000000" pitchFamily="2" charset="2"/>
              <a:buChar char="Ø"/>
            </a:pPr>
            <a:r>
              <a:rPr lang="el-GR" sz="2400" b="1" dirty="0"/>
              <a:t>Πρώιμη Αθηρωμάτωση - </a:t>
            </a:r>
            <a:r>
              <a:rPr lang="el-GR" sz="2400" dirty="0">
                <a:solidFill>
                  <a:schemeClr val="accent6">
                    <a:lumMod val="60000"/>
                    <a:lumOff val="40000"/>
                  </a:schemeClr>
                </a:solidFill>
              </a:rPr>
              <a:t>Πάχος έσω-μέσου χιτώνα καρωτίδας</a:t>
            </a:r>
            <a:endParaRPr lang="en-US" sz="2400" dirty="0">
              <a:solidFill>
                <a:schemeClr val="accent6">
                  <a:lumMod val="60000"/>
                  <a:lumOff val="40000"/>
                </a:schemeClr>
              </a:solidFill>
            </a:endParaRPr>
          </a:p>
          <a:p>
            <a:pPr marL="457200" indent="-457200">
              <a:lnSpc>
                <a:spcPct val="150000"/>
              </a:lnSpc>
              <a:buFont typeface="Wingdings" panose="05000000000000000000" pitchFamily="2" charset="2"/>
              <a:buChar char="Ø"/>
            </a:pPr>
            <a:r>
              <a:rPr lang="el-GR" sz="2400" b="1" dirty="0"/>
              <a:t>Περιφερική </a:t>
            </a:r>
            <a:r>
              <a:rPr lang="el-GR" sz="2400" b="1" dirty="0" err="1"/>
              <a:t>Αγγειοπάθεια</a:t>
            </a:r>
            <a:r>
              <a:rPr lang="el-GR" sz="2400" b="1" dirty="0"/>
              <a:t>  -  </a:t>
            </a:r>
            <a:r>
              <a:rPr lang="el-GR" sz="2400" dirty="0">
                <a:solidFill>
                  <a:schemeClr val="accent6">
                    <a:lumMod val="60000"/>
                    <a:lumOff val="40000"/>
                  </a:schemeClr>
                </a:solidFill>
              </a:rPr>
              <a:t>Δείκτης σφυρών-βραχίονα</a:t>
            </a:r>
            <a:endParaRPr lang="el-GR" sz="2400" cap="small" dirty="0">
              <a:solidFill>
                <a:schemeClr val="accent6">
                  <a:lumMod val="60000"/>
                  <a:lumOff val="40000"/>
                </a:schemeClr>
              </a:solidFill>
            </a:endParaRPr>
          </a:p>
        </p:txBody>
      </p:sp>
      <p:sp>
        <p:nvSpPr>
          <p:cNvPr id="3" name="Ορθογώνιο 2">
            <a:extLst>
              <a:ext uri="{FF2B5EF4-FFF2-40B4-BE49-F238E27FC236}">
                <a16:creationId xmlns:a16="http://schemas.microsoft.com/office/drawing/2014/main" id="{BB079A1A-B880-5940-8AA3-7ECD45670875}"/>
              </a:ext>
            </a:extLst>
          </p:cNvPr>
          <p:cNvSpPr/>
          <p:nvPr/>
        </p:nvSpPr>
        <p:spPr>
          <a:xfrm>
            <a:off x="366695" y="1830788"/>
            <a:ext cx="8446169"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r>
              <a:rPr lang="en-US" sz="2400" b="1" dirty="0">
                <a:latin typeface="Trebuchet MS" panose="020B0703020202090204" pitchFamily="34" charset="0"/>
              </a:rPr>
              <a:t>:</a:t>
            </a:r>
            <a:endParaRPr lang="el-GR" sz="2400" b="1" dirty="0">
              <a:latin typeface="Trebuchet MS" panose="020B0703020202090204" pitchFamily="34" charset="0"/>
            </a:endParaRPr>
          </a:p>
          <a:p>
            <a:pPr algn="ctr"/>
            <a:endParaRPr lang="el-GR" sz="2400" b="1" dirty="0">
              <a:solidFill>
                <a:srgbClr val="C00000"/>
              </a:solidFill>
              <a:latin typeface="Trebuchet MS" panose="020B0703020202090204" pitchFamily="34" charset="0"/>
            </a:endParaRPr>
          </a:p>
          <a:p>
            <a:pPr algn="ctr"/>
            <a:r>
              <a:rPr lang="el-GR" sz="2400" b="1" dirty="0">
                <a:solidFill>
                  <a:srgbClr val="C00000"/>
                </a:solidFill>
                <a:latin typeface="Trebuchet MS" panose="020B0703020202090204" pitchFamily="34" charset="0"/>
              </a:rPr>
              <a:t>Αγγεία </a:t>
            </a:r>
          </a:p>
        </p:txBody>
      </p:sp>
      <p:sp>
        <p:nvSpPr>
          <p:cNvPr id="9" name="Rectangle 2">
            <a:extLst>
              <a:ext uri="{FF2B5EF4-FFF2-40B4-BE49-F238E27FC236}">
                <a16:creationId xmlns:a16="http://schemas.microsoft.com/office/drawing/2014/main" id="{B8451B86-7507-0C4B-9F2A-6B03714B775A}"/>
              </a:ext>
            </a:extLst>
          </p:cNvPr>
          <p:cNvSpPr/>
          <p:nvPr/>
        </p:nvSpPr>
        <p:spPr>
          <a:xfrm>
            <a:off x="212440" y="30302"/>
            <a:ext cx="8717248"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Καρδιομεταβολική</a:t>
            </a:r>
            <a:r>
              <a:rPr lang="el-GR" b="1" dirty="0"/>
              <a:t> Ιατρική»</a:t>
            </a:r>
            <a:endParaRPr lang="en-US" b="1" dirty="0">
              <a:solidFill>
                <a:schemeClr val="tx2"/>
              </a:solidFill>
            </a:endParaRPr>
          </a:p>
          <a:p>
            <a:pPr algn="ctr">
              <a:spcBef>
                <a:spcPts val="600"/>
              </a:spcBef>
            </a:pPr>
            <a:r>
              <a:rPr lang="el-GR" b="1" dirty="0"/>
              <a:t>  Αρτηριακή Υπέρταση – Βλάβες οργάνων στόχων</a:t>
            </a:r>
          </a:p>
        </p:txBody>
      </p:sp>
    </p:spTree>
    <p:extLst>
      <p:ext uri="{BB962C8B-B14F-4D97-AF65-F5344CB8AC3E}">
        <p14:creationId xmlns:p14="http://schemas.microsoft.com/office/powerpoint/2010/main" val="4047441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703438"/>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Tree>
    <p:extLst>
      <p:ext uri="{BB962C8B-B14F-4D97-AF65-F5344CB8AC3E}">
        <p14:creationId xmlns:p14="http://schemas.microsoft.com/office/powerpoint/2010/main" val="901807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2" name="Rectangle 1"/>
          <p:cNvSpPr/>
          <p:nvPr/>
        </p:nvSpPr>
        <p:spPr>
          <a:xfrm>
            <a:off x="348916" y="923682"/>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είναι;</a:t>
            </a:r>
          </a:p>
        </p:txBody>
      </p:sp>
      <p:sp>
        <p:nvSpPr>
          <p:cNvPr id="5" name="Rectangle 7"/>
          <p:cNvSpPr txBox="1">
            <a:spLocks/>
          </p:cNvSpPr>
          <p:nvPr/>
        </p:nvSpPr>
        <p:spPr>
          <a:xfrm>
            <a:off x="1467133" y="1463800"/>
            <a:ext cx="6048375" cy="792163"/>
          </a:xfrm>
          <a:prstGeom prst="rect">
            <a:avLst/>
          </a:prstGeom>
          <a:no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srgbClr val="C00000"/>
                </a:solidFill>
                <a:effectLst/>
                <a:uLnTx/>
                <a:uFillTx/>
                <a:latin typeface="Trebuchet MS" pitchFamily="34" charset="0"/>
                <a:ea typeface="+mj-ea"/>
                <a:cs typeface="+mj-cs"/>
              </a:rPr>
              <a:t>Μοντέλα κυκλοφορίας</a:t>
            </a:r>
            <a:endParaRPr kumimoji="0" lang="el-GR" sz="3600" b="1" i="0" u="none" strike="noStrike" kern="1200" cap="none" spc="0" normalizeH="0" baseline="0" noProof="0" dirty="0">
              <a:ln>
                <a:noFill/>
              </a:ln>
              <a:solidFill>
                <a:srgbClr val="C00000"/>
              </a:solidFill>
              <a:effectLst/>
              <a:uLnTx/>
              <a:uFillTx/>
              <a:latin typeface="Trebuchet MS" pitchFamily="34" charset="0"/>
              <a:ea typeface="+mj-ea"/>
              <a:cs typeface="+mj-cs"/>
            </a:endParaRPr>
          </a:p>
        </p:txBody>
      </p:sp>
      <p:pic>
        <p:nvPicPr>
          <p:cNvPr id="7" name="Picture 6"/>
          <p:cNvPicPr>
            <a:picLocks noChangeAspect="1" noChangeArrowheads="1"/>
          </p:cNvPicPr>
          <p:nvPr/>
        </p:nvPicPr>
        <p:blipFill>
          <a:blip r:embed="rId2"/>
          <a:srcRect/>
          <a:stretch>
            <a:fillRect/>
          </a:stretch>
        </p:blipFill>
        <p:spPr bwMode="auto">
          <a:xfrm>
            <a:off x="0" y="2537098"/>
            <a:ext cx="4787900" cy="3260725"/>
          </a:xfrm>
          <a:prstGeom prst="rect">
            <a:avLst/>
          </a:prstGeom>
          <a:noFill/>
          <a:ln w="9525">
            <a:noFill/>
            <a:miter lim="800000"/>
            <a:headEnd/>
            <a:tailEnd/>
          </a:ln>
        </p:spPr>
      </p:pic>
      <p:pic>
        <p:nvPicPr>
          <p:cNvPr id="8" name="Picture 7"/>
          <p:cNvPicPr>
            <a:picLocks noChangeAspect="1" noChangeArrowheads="1"/>
          </p:cNvPicPr>
          <p:nvPr/>
        </p:nvPicPr>
        <p:blipFill>
          <a:blip r:embed="rId3"/>
          <a:srcRect/>
          <a:stretch>
            <a:fillRect/>
          </a:stretch>
        </p:blipFill>
        <p:spPr bwMode="auto">
          <a:xfrm>
            <a:off x="5148263" y="3313588"/>
            <a:ext cx="3657600" cy="2320925"/>
          </a:xfrm>
          <a:prstGeom prst="rect">
            <a:avLst/>
          </a:prstGeom>
          <a:noFill/>
          <a:ln w="9525">
            <a:noFill/>
            <a:miter lim="800000"/>
            <a:headEnd/>
            <a:tailEnd/>
          </a:ln>
        </p:spPr>
      </p:pic>
      <p:sp>
        <p:nvSpPr>
          <p:cNvPr id="10" name="5 - TextBox"/>
          <p:cNvSpPr txBox="1">
            <a:spLocks noChangeArrowheads="1"/>
          </p:cNvSpPr>
          <p:nvPr/>
        </p:nvSpPr>
        <p:spPr bwMode="auto">
          <a:xfrm>
            <a:off x="1047750" y="2281721"/>
            <a:ext cx="2893741" cy="400110"/>
          </a:xfrm>
          <a:prstGeom prst="rect">
            <a:avLst/>
          </a:prstGeom>
          <a:noFill/>
          <a:ln w="9525">
            <a:noFill/>
            <a:miter lim="800000"/>
            <a:headEnd/>
            <a:tailEnd/>
          </a:ln>
        </p:spPr>
        <p:txBody>
          <a:bodyPr wrap="none">
            <a:spAutoFit/>
          </a:bodyPr>
          <a:lstStyle/>
          <a:p>
            <a:r>
              <a:rPr lang="el-GR" sz="2000" b="1" dirty="0">
                <a:latin typeface="Trebuchet MS" pitchFamily="34" charset="0"/>
              </a:rPr>
              <a:t>Μοντέλο Αεροθαλάμου</a:t>
            </a:r>
          </a:p>
        </p:txBody>
      </p:sp>
      <p:sp>
        <p:nvSpPr>
          <p:cNvPr id="11" name="5 - TextBox"/>
          <p:cNvSpPr txBox="1">
            <a:spLocks noChangeArrowheads="1"/>
          </p:cNvSpPr>
          <p:nvPr/>
        </p:nvSpPr>
        <p:spPr bwMode="auto">
          <a:xfrm>
            <a:off x="5430078" y="2281721"/>
            <a:ext cx="3375785" cy="707886"/>
          </a:xfrm>
          <a:prstGeom prst="rect">
            <a:avLst/>
          </a:prstGeom>
          <a:noFill/>
          <a:ln w="9525">
            <a:noFill/>
            <a:miter lim="800000"/>
            <a:headEnd/>
            <a:tailEnd/>
          </a:ln>
        </p:spPr>
        <p:txBody>
          <a:bodyPr wrap="square">
            <a:spAutoFit/>
          </a:bodyPr>
          <a:lstStyle/>
          <a:p>
            <a:r>
              <a:rPr lang="el-GR" sz="2000" b="1" dirty="0">
                <a:latin typeface="Trebuchet MS" pitchFamily="34" charset="0"/>
              </a:rPr>
              <a:t>Μοντέλο μονήρους ελαστικού σωλήνα</a:t>
            </a:r>
          </a:p>
        </p:txBody>
      </p:sp>
      <p:sp>
        <p:nvSpPr>
          <p:cNvPr id="12" name="6 - Ορθογώνιο"/>
          <p:cNvSpPr>
            <a:spLocks noChangeArrowheads="1"/>
          </p:cNvSpPr>
          <p:nvPr/>
        </p:nvSpPr>
        <p:spPr bwMode="auto">
          <a:xfrm>
            <a:off x="1258888" y="6163057"/>
            <a:ext cx="7885112" cy="307975"/>
          </a:xfrm>
          <a:prstGeom prst="rect">
            <a:avLst/>
          </a:prstGeom>
          <a:noFill/>
          <a:ln w="9525">
            <a:noFill/>
            <a:miter lim="800000"/>
            <a:headEnd/>
            <a:tailEnd/>
          </a:ln>
        </p:spPr>
        <p:txBody>
          <a:bodyPr>
            <a:spAutoFit/>
          </a:bodyPr>
          <a:lstStyle/>
          <a:p>
            <a:r>
              <a:rPr lang="en-US" sz="1400" b="1" dirty="0">
                <a:latin typeface="Trebuchet MS" pitchFamily="34" charset="0"/>
              </a:rPr>
              <a:t>Nichols WW</a:t>
            </a:r>
            <a:r>
              <a:rPr lang="el-GR" sz="1400" b="1" dirty="0">
                <a:latin typeface="Trebuchet MS" pitchFamily="34" charset="0"/>
              </a:rPr>
              <a:t>, </a:t>
            </a:r>
            <a:r>
              <a:rPr lang="en-US" sz="1400" b="1" dirty="0">
                <a:latin typeface="Trebuchet MS" pitchFamily="34" charset="0"/>
              </a:rPr>
              <a:t>O</a:t>
            </a:r>
            <a:r>
              <a:rPr lang="el-GR" sz="1400" b="1" dirty="0">
                <a:latin typeface="Trebuchet MS" pitchFamily="34" charset="0"/>
              </a:rPr>
              <a:t>’</a:t>
            </a:r>
            <a:r>
              <a:rPr lang="en-US" sz="1400" b="1" dirty="0" err="1">
                <a:latin typeface="Trebuchet MS" pitchFamily="34" charset="0"/>
              </a:rPr>
              <a:t>Rourke</a:t>
            </a:r>
            <a:r>
              <a:rPr lang="en-US" sz="1400" b="1" dirty="0">
                <a:latin typeface="Trebuchet MS" pitchFamily="34" charset="0"/>
              </a:rPr>
              <a:t> MF</a:t>
            </a:r>
            <a:r>
              <a:rPr lang="el-GR" sz="1400" b="1" dirty="0">
                <a:latin typeface="Trebuchet MS" pitchFamily="34" charset="0"/>
              </a:rPr>
              <a:t>, </a:t>
            </a:r>
            <a:r>
              <a:rPr lang="en-US" sz="1400" b="1" dirty="0">
                <a:latin typeface="Trebuchet MS" pitchFamily="34" charset="0"/>
              </a:rPr>
              <a:t>Vlachopoulos C</a:t>
            </a:r>
            <a:r>
              <a:rPr lang="el-GR" sz="1400" b="1" dirty="0">
                <a:latin typeface="Trebuchet MS" pitchFamily="34" charset="0"/>
              </a:rPr>
              <a:t>. </a:t>
            </a:r>
            <a:r>
              <a:rPr lang="en-US" sz="1400" b="1" dirty="0">
                <a:latin typeface="Trebuchet MS" pitchFamily="34" charset="0"/>
              </a:rPr>
              <a:t>McDonald</a:t>
            </a:r>
            <a:r>
              <a:rPr lang="el-GR" sz="1400" b="1" dirty="0">
                <a:latin typeface="Trebuchet MS" pitchFamily="34" charset="0"/>
              </a:rPr>
              <a:t>’</a:t>
            </a:r>
            <a:r>
              <a:rPr lang="en-US" sz="1400" b="1" dirty="0">
                <a:latin typeface="Trebuchet MS" pitchFamily="34" charset="0"/>
              </a:rPr>
              <a:t>s blood flow in arteries</a:t>
            </a:r>
            <a:r>
              <a:rPr lang="el-GR" sz="1400" b="1" dirty="0">
                <a:latin typeface="Trebuchet MS" pitchFamily="34" charset="0"/>
              </a:rPr>
              <a:t>, 6</a:t>
            </a:r>
            <a:r>
              <a:rPr lang="en-US" sz="1400" b="1" baseline="30000" dirty="0" err="1">
                <a:latin typeface="Trebuchet MS" pitchFamily="34" charset="0"/>
              </a:rPr>
              <a:t>th</a:t>
            </a:r>
            <a:r>
              <a:rPr lang="en-US" sz="1400" b="1" dirty="0">
                <a:latin typeface="Trebuchet MS" pitchFamily="34" charset="0"/>
              </a:rPr>
              <a:t> </a:t>
            </a:r>
            <a:r>
              <a:rPr lang="en-US" sz="1400" b="1" dirty="0" err="1">
                <a:latin typeface="Trebuchet MS" pitchFamily="34" charset="0"/>
              </a:rPr>
              <a:t>ed</a:t>
            </a:r>
            <a:r>
              <a:rPr lang="el-GR" sz="1400" b="1" dirty="0">
                <a:latin typeface="Trebuchet MS" pitchFamily="34" charset="0"/>
              </a:rPr>
              <a:t>. 2011</a:t>
            </a:r>
            <a:endParaRPr lang="en-US" sz="1400" b="1" dirty="0">
              <a:latin typeface="Trebuchet MS" pitchFamily="34" charset="0"/>
            </a:endParaRPr>
          </a:p>
        </p:txBody>
      </p:sp>
    </p:spTree>
    <p:extLst>
      <p:ext uri="{BB962C8B-B14F-4D97-AF65-F5344CB8AC3E}">
        <p14:creationId xmlns:p14="http://schemas.microsoft.com/office/powerpoint/2010/main" val="9018075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2" name="Rectangle 1"/>
          <p:cNvSpPr/>
          <p:nvPr/>
        </p:nvSpPr>
        <p:spPr>
          <a:xfrm>
            <a:off x="348916" y="923682"/>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είναι;</a:t>
            </a:r>
          </a:p>
        </p:txBody>
      </p:sp>
      <p:pic>
        <p:nvPicPr>
          <p:cNvPr id="13" name="Picture 1033"/>
          <p:cNvPicPr>
            <a:picLocks noChangeArrowheads="1"/>
          </p:cNvPicPr>
          <p:nvPr/>
        </p:nvPicPr>
        <p:blipFill>
          <a:blip r:embed="rId2"/>
          <a:srcRect/>
          <a:stretch>
            <a:fillRect/>
          </a:stretch>
        </p:blipFill>
        <p:spPr bwMode="auto">
          <a:xfrm>
            <a:off x="2678805" y="2614411"/>
            <a:ext cx="3053129" cy="3403802"/>
          </a:xfrm>
          <a:prstGeom prst="rect">
            <a:avLst/>
          </a:prstGeom>
          <a:noFill/>
          <a:ln w="12700">
            <a:solidFill>
              <a:srgbClr val="FFFF00"/>
            </a:solidFill>
            <a:miter lim="800000"/>
            <a:headEnd/>
            <a:tailEnd/>
          </a:ln>
          <a:effectLst/>
        </p:spPr>
      </p:pic>
      <p:sp>
        <p:nvSpPr>
          <p:cNvPr id="14" name="Rectangle 1038"/>
          <p:cNvSpPr>
            <a:spLocks noChangeArrowheads="1"/>
          </p:cNvSpPr>
          <p:nvPr/>
        </p:nvSpPr>
        <p:spPr bwMode="auto">
          <a:xfrm>
            <a:off x="348916" y="6018213"/>
            <a:ext cx="8795085" cy="581025"/>
          </a:xfrm>
          <a:prstGeom prst="rect">
            <a:avLst/>
          </a:prstGeom>
          <a:noFill/>
          <a:ln w="9525">
            <a:noFill/>
            <a:miter lim="800000"/>
            <a:headEnd/>
            <a:tailEnd/>
          </a:ln>
          <a:effectLst/>
        </p:spPr>
        <p:txBody>
          <a:bodyPr wrap="square" lIns="92075" tIns="46038" rIns="92075" bIns="46038">
            <a:spAutoFit/>
          </a:bodyPr>
          <a:lstStyle/>
          <a:p>
            <a:pPr algn="r"/>
            <a:r>
              <a:rPr lang="en-AU" sz="1600" b="1" dirty="0"/>
              <a:t>Stefanadis C, Vlachopoulos C, et al</a:t>
            </a:r>
          </a:p>
          <a:p>
            <a:pPr algn="r"/>
            <a:r>
              <a:rPr lang="en-AU" sz="1600" b="1" dirty="0"/>
              <a:t>Circulation 1995;912669-78</a:t>
            </a:r>
          </a:p>
        </p:txBody>
      </p:sp>
      <p:sp>
        <p:nvSpPr>
          <p:cNvPr id="15" name="Rectangle 1"/>
          <p:cNvSpPr/>
          <p:nvPr/>
        </p:nvSpPr>
        <p:spPr>
          <a:xfrm>
            <a:off x="786420" y="1757115"/>
            <a:ext cx="8181474" cy="727571"/>
          </a:xfrm>
          <a:prstGeom prst="rect">
            <a:avLst/>
          </a:prstGeom>
        </p:spPr>
        <p:txBody>
          <a:bodyPr wrap="square">
            <a:spAutoFit/>
          </a:bodyPr>
          <a:lstStyle/>
          <a:p>
            <a:pPr marL="285750" indent="-285750" algn="ctr">
              <a:lnSpc>
                <a:spcPct val="200000"/>
              </a:lnSpc>
            </a:pPr>
            <a:r>
              <a:rPr lang="el-GR" sz="2400" b="1" dirty="0"/>
              <a:t>Αορτή: επάλληλα ελαστικά πέταλα (μέσος χιτώνας)</a:t>
            </a:r>
          </a:p>
        </p:txBody>
      </p:sp>
    </p:spTree>
    <p:extLst>
      <p:ext uri="{BB962C8B-B14F-4D97-AF65-F5344CB8AC3E}">
        <p14:creationId xmlns:p14="http://schemas.microsoft.com/office/powerpoint/2010/main" val="9018075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2" name="Rectangle 1"/>
          <p:cNvSpPr/>
          <p:nvPr/>
        </p:nvSpPr>
        <p:spPr>
          <a:xfrm>
            <a:off x="348916" y="923682"/>
            <a:ext cx="8181474" cy="954107"/>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είναι;</a:t>
            </a:r>
          </a:p>
        </p:txBody>
      </p:sp>
      <p:grpSp>
        <p:nvGrpSpPr>
          <p:cNvPr id="120" name="119 - Ομάδα"/>
          <p:cNvGrpSpPr/>
          <p:nvPr/>
        </p:nvGrpSpPr>
        <p:grpSpPr>
          <a:xfrm>
            <a:off x="1747508" y="4549495"/>
            <a:ext cx="5791200" cy="2355346"/>
            <a:chOff x="1747508" y="4549495"/>
            <a:chExt cx="5791200" cy="2355346"/>
          </a:xfrm>
        </p:grpSpPr>
        <p:grpSp>
          <p:nvGrpSpPr>
            <p:cNvPr id="68" name="Group 37"/>
            <p:cNvGrpSpPr>
              <a:grpSpLocks/>
            </p:cNvGrpSpPr>
            <p:nvPr/>
          </p:nvGrpSpPr>
          <p:grpSpPr bwMode="auto">
            <a:xfrm>
              <a:off x="1747508" y="5416282"/>
              <a:ext cx="5791200" cy="1488559"/>
              <a:chOff x="1676400" y="2971800"/>
              <a:chExt cx="5791200" cy="1488606"/>
            </a:xfrm>
          </p:grpSpPr>
          <p:sp>
            <p:nvSpPr>
              <p:cNvPr id="69" name="Text Box 1038"/>
              <p:cNvSpPr txBox="1">
                <a:spLocks noChangeArrowheads="1"/>
              </p:cNvSpPr>
              <p:nvPr/>
            </p:nvSpPr>
            <p:spPr bwMode="auto">
              <a:xfrm>
                <a:off x="2935288" y="3927446"/>
                <a:ext cx="384914" cy="400123"/>
              </a:xfrm>
              <a:prstGeom prst="rect">
                <a:avLst/>
              </a:prstGeom>
              <a:noFill/>
              <a:ln w="9525">
                <a:noFill/>
                <a:miter lim="800000"/>
                <a:headEnd/>
                <a:tailEnd/>
              </a:ln>
            </p:spPr>
            <p:txBody>
              <a:bodyPr wrap="none">
                <a:spAutoFit/>
              </a:bodyPr>
              <a:lstStyle/>
              <a:p>
                <a:r>
                  <a:rPr lang="en-US" sz="2000" dirty="0">
                    <a:cs typeface="Times New Roman" pitchFamily="18" charset="0"/>
                  </a:rPr>
                  <a:t>A</a:t>
                </a:r>
                <a:r>
                  <a:rPr lang="en-US" sz="2000" baseline="-25000" dirty="0">
                    <a:cs typeface="Times New Roman" pitchFamily="18" charset="0"/>
                  </a:rPr>
                  <a:t>t</a:t>
                </a:r>
                <a:endParaRPr lang="el-GR" sz="2000" dirty="0">
                  <a:cs typeface="Times New Roman" pitchFamily="18" charset="0"/>
                </a:endParaRPr>
              </a:p>
            </p:txBody>
          </p:sp>
          <p:sp>
            <p:nvSpPr>
              <p:cNvPr id="70" name="Text Box 1040"/>
              <p:cNvSpPr txBox="1">
                <a:spLocks noChangeArrowheads="1"/>
              </p:cNvSpPr>
              <p:nvPr/>
            </p:nvSpPr>
            <p:spPr bwMode="auto">
              <a:xfrm>
                <a:off x="6094413" y="3946513"/>
                <a:ext cx="379335" cy="400123"/>
              </a:xfrm>
              <a:prstGeom prst="rect">
                <a:avLst/>
              </a:prstGeom>
              <a:noFill/>
              <a:ln w="9525">
                <a:noFill/>
                <a:miter lim="800000"/>
                <a:headEnd/>
                <a:tailEnd/>
              </a:ln>
            </p:spPr>
            <p:txBody>
              <a:bodyPr wrap="none">
                <a:spAutoFit/>
              </a:bodyPr>
              <a:lstStyle/>
              <a:p>
                <a:r>
                  <a:rPr lang="en-US" sz="2000" dirty="0">
                    <a:cs typeface="Times New Roman" pitchFamily="18" charset="0"/>
                  </a:rPr>
                  <a:t>B</a:t>
                </a:r>
                <a:r>
                  <a:rPr lang="en-US" sz="2000" baseline="-25000" dirty="0">
                    <a:cs typeface="Times New Roman" pitchFamily="18" charset="0"/>
                  </a:rPr>
                  <a:t>t</a:t>
                </a:r>
                <a:endParaRPr lang="el-GR" sz="2000" dirty="0">
                  <a:cs typeface="Times New Roman" pitchFamily="18" charset="0"/>
                </a:endParaRPr>
              </a:p>
            </p:txBody>
          </p:sp>
          <p:sp>
            <p:nvSpPr>
              <p:cNvPr id="71" name="Line 1033"/>
              <p:cNvSpPr>
                <a:spLocks noChangeShapeType="1"/>
              </p:cNvSpPr>
              <p:nvPr/>
            </p:nvSpPr>
            <p:spPr bwMode="auto">
              <a:xfrm>
                <a:off x="1844675" y="2997702"/>
                <a:ext cx="5470525" cy="0"/>
              </a:xfrm>
              <a:prstGeom prst="line">
                <a:avLst/>
              </a:prstGeom>
              <a:noFill/>
              <a:ln w="76200">
                <a:solidFill>
                  <a:srgbClr val="996600"/>
                </a:solidFill>
                <a:round/>
                <a:headEnd/>
                <a:tailEnd/>
              </a:ln>
            </p:spPr>
            <p:txBody>
              <a:bodyPr/>
              <a:lstStyle/>
              <a:p>
                <a:endParaRPr lang="el-GR"/>
              </a:p>
            </p:txBody>
          </p:sp>
          <p:sp>
            <p:nvSpPr>
              <p:cNvPr id="72" name="Line 1034"/>
              <p:cNvSpPr>
                <a:spLocks noChangeShapeType="1"/>
              </p:cNvSpPr>
              <p:nvPr/>
            </p:nvSpPr>
            <p:spPr bwMode="auto">
              <a:xfrm>
                <a:off x="1844675" y="3998740"/>
                <a:ext cx="5470525" cy="0"/>
              </a:xfrm>
              <a:prstGeom prst="line">
                <a:avLst/>
              </a:prstGeom>
              <a:noFill/>
              <a:ln w="76200">
                <a:solidFill>
                  <a:srgbClr val="996600"/>
                </a:solidFill>
                <a:round/>
                <a:headEnd/>
                <a:tailEnd/>
              </a:ln>
            </p:spPr>
            <p:txBody>
              <a:bodyPr/>
              <a:lstStyle/>
              <a:p>
                <a:endParaRPr lang="el-GR"/>
              </a:p>
            </p:txBody>
          </p:sp>
          <p:sp>
            <p:nvSpPr>
              <p:cNvPr id="73" name="Freeform 1035"/>
              <p:cNvSpPr>
                <a:spLocks/>
              </p:cNvSpPr>
              <p:nvPr/>
            </p:nvSpPr>
            <p:spPr bwMode="auto">
              <a:xfrm>
                <a:off x="2792413" y="3066266"/>
                <a:ext cx="1149350" cy="877622"/>
              </a:xfrm>
              <a:custGeom>
                <a:avLst/>
                <a:gdLst>
                  <a:gd name="T0" fmla="*/ 0 w 2064"/>
                  <a:gd name="T1" fmla="*/ 2147483647 h 1488"/>
                  <a:gd name="T2" fmla="*/ 2147483647 w 2064"/>
                  <a:gd name="T3" fmla="*/ 2147483647 h 1488"/>
                  <a:gd name="T4" fmla="*/ 2147483647 w 2064"/>
                  <a:gd name="T5" fmla="*/ 2147483647 h 1488"/>
                  <a:gd name="T6" fmla="*/ 2147483647 w 2064"/>
                  <a:gd name="T7" fmla="*/ 0 h 1488"/>
                  <a:gd name="T8" fmla="*/ 2147483647 w 2064"/>
                  <a:gd name="T9" fmla="*/ 2147483647 h 1488"/>
                  <a:gd name="T10" fmla="*/ 2147483647 w 2064"/>
                  <a:gd name="T11" fmla="*/ 2147483647 h 1488"/>
                  <a:gd name="T12" fmla="*/ 2147483647 w 2064"/>
                  <a:gd name="T13" fmla="*/ 2147483647 h 1488"/>
                  <a:gd name="T14" fmla="*/ 2147483647 w 2064"/>
                  <a:gd name="T15" fmla="*/ 2147483647 h 1488"/>
                  <a:gd name="T16" fmla="*/ 0 60000 65536"/>
                  <a:gd name="T17" fmla="*/ 0 60000 65536"/>
                  <a:gd name="T18" fmla="*/ 0 60000 65536"/>
                  <a:gd name="T19" fmla="*/ 0 60000 65536"/>
                  <a:gd name="T20" fmla="*/ 0 60000 65536"/>
                  <a:gd name="T21" fmla="*/ 0 60000 65536"/>
                  <a:gd name="T22" fmla="*/ 0 60000 65536"/>
                  <a:gd name="T23" fmla="*/ 0 60000 65536"/>
                  <a:gd name="T24" fmla="*/ 0 w 2064"/>
                  <a:gd name="T25" fmla="*/ 0 h 1488"/>
                  <a:gd name="T26" fmla="*/ 2064 w 2064"/>
                  <a:gd name="T27" fmla="*/ 1488 h 14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4" h="1488">
                    <a:moveTo>
                      <a:pt x="0" y="1488"/>
                    </a:moveTo>
                    <a:cubicBezTo>
                      <a:pt x="68" y="1160"/>
                      <a:pt x="136" y="832"/>
                      <a:pt x="192" y="672"/>
                    </a:cubicBezTo>
                    <a:cubicBezTo>
                      <a:pt x="248" y="512"/>
                      <a:pt x="272" y="640"/>
                      <a:pt x="336" y="528"/>
                    </a:cubicBezTo>
                    <a:cubicBezTo>
                      <a:pt x="400" y="416"/>
                      <a:pt x="488" y="0"/>
                      <a:pt x="576" y="0"/>
                    </a:cubicBezTo>
                    <a:cubicBezTo>
                      <a:pt x="664" y="0"/>
                      <a:pt x="800" y="440"/>
                      <a:pt x="864" y="528"/>
                    </a:cubicBezTo>
                    <a:cubicBezTo>
                      <a:pt x="928" y="616"/>
                      <a:pt x="896" y="456"/>
                      <a:pt x="960" y="528"/>
                    </a:cubicBezTo>
                    <a:cubicBezTo>
                      <a:pt x="1024" y="600"/>
                      <a:pt x="1064" y="800"/>
                      <a:pt x="1248" y="960"/>
                    </a:cubicBezTo>
                    <a:cubicBezTo>
                      <a:pt x="1432" y="1120"/>
                      <a:pt x="1748" y="1304"/>
                      <a:pt x="2064" y="1488"/>
                    </a:cubicBezTo>
                  </a:path>
                </a:pathLst>
              </a:custGeom>
              <a:noFill/>
              <a:ln w="34925">
                <a:solidFill>
                  <a:srgbClr val="0066CC"/>
                </a:solidFill>
                <a:round/>
                <a:headEnd type="none" w="sm" len="sm"/>
                <a:tailEnd type="none" w="sm" len="sm"/>
              </a:ln>
            </p:spPr>
            <p:txBody>
              <a:bodyPr wrap="none" anchor="ctr"/>
              <a:lstStyle/>
              <a:p>
                <a:endParaRPr lang="el-GR">
                  <a:cs typeface="Times New Roman" pitchFamily="18" charset="0"/>
                </a:endParaRPr>
              </a:p>
            </p:txBody>
          </p:sp>
          <p:sp>
            <p:nvSpPr>
              <p:cNvPr id="74" name="Freeform 1036"/>
              <p:cNvSpPr>
                <a:spLocks/>
              </p:cNvSpPr>
              <p:nvPr/>
            </p:nvSpPr>
            <p:spPr bwMode="auto">
              <a:xfrm>
                <a:off x="5916613" y="3070837"/>
                <a:ext cx="1149350" cy="877622"/>
              </a:xfrm>
              <a:custGeom>
                <a:avLst/>
                <a:gdLst>
                  <a:gd name="T0" fmla="*/ 0 w 2064"/>
                  <a:gd name="T1" fmla="*/ 2147483647 h 1488"/>
                  <a:gd name="T2" fmla="*/ 2147483647 w 2064"/>
                  <a:gd name="T3" fmla="*/ 2147483647 h 1488"/>
                  <a:gd name="T4" fmla="*/ 2147483647 w 2064"/>
                  <a:gd name="T5" fmla="*/ 2147483647 h 1488"/>
                  <a:gd name="T6" fmla="*/ 2147483647 w 2064"/>
                  <a:gd name="T7" fmla="*/ 0 h 1488"/>
                  <a:gd name="T8" fmla="*/ 2147483647 w 2064"/>
                  <a:gd name="T9" fmla="*/ 2147483647 h 1488"/>
                  <a:gd name="T10" fmla="*/ 2147483647 w 2064"/>
                  <a:gd name="T11" fmla="*/ 2147483647 h 1488"/>
                  <a:gd name="T12" fmla="*/ 2147483647 w 2064"/>
                  <a:gd name="T13" fmla="*/ 2147483647 h 1488"/>
                  <a:gd name="T14" fmla="*/ 2147483647 w 2064"/>
                  <a:gd name="T15" fmla="*/ 2147483647 h 1488"/>
                  <a:gd name="T16" fmla="*/ 0 60000 65536"/>
                  <a:gd name="T17" fmla="*/ 0 60000 65536"/>
                  <a:gd name="T18" fmla="*/ 0 60000 65536"/>
                  <a:gd name="T19" fmla="*/ 0 60000 65536"/>
                  <a:gd name="T20" fmla="*/ 0 60000 65536"/>
                  <a:gd name="T21" fmla="*/ 0 60000 65536"/>
                  <a:gd name="T22" fmla="*/ 0 60000 65536"/>
                  <a:gd name="T23" fmla="*/ 0 60000 65536"/>
                  <a:gd name="T24" fmla="*/ 0 w 2064"/>
                  <a:gd name="T25" fmla="*/ 0 h 1488"/>
                  <a:gd name="T26" fmla="*/ 2064 w 2064"/>
                  <a:gd name="T27" fmla="*/ 1488 h 14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4" h="1488">
                    <a:moveTo>
                      <a:pt x="0" y="1488"/>
                    </a:moveTo>
                    <a:cubicBezTo>
                      <a:pt x="68" y="1160"/>
                      <a:pt x="136" y="832"/>
                      <a:pt x="192" y="672"/>
                    </a:cubicBezTo>
                    <a:cubicBezTo>
                      <a:pt x="248" y="512"/>
                      <a:pt x="272" y="640"/>
                      <a:pt x="336" y="528"/>
                    </a:cubicBezTo>
                    <a:cubicBezTo>
                      <a:pt x="400" y="416"/>
                      <a:pt x="488" y="0"/>
                      <a:pt x="576" y="0"/>
                    </a:cubicBezTo>
                    <a:cubicBezTo>
                      <a:pt x="664" y="0"/>
                      <a:pt x="800" y="440"/>
                      <a:pt x="864" y="528"/>
                    </a:cubicBezTo>
                    <a:cubicBezTo>
                      <a:pt x="928" y="616"/>
                      <a:pt x="896" y="456"/>
                      <a:pt x="960" y="528"/>
                    </a:cubicBezTo>
                    <a:cubicBezTo>
                      <a:pt x="1024" y="600"/>
                      <a:pt x="1064" y="800"/>
                      <a:pt x="1248" y="960"/>
                    </a:cubicBezTo>
                    <a:cubicBezTo>
                      <a:pt x="1432" y="1120"/>
                      <a:pt x="1748" y="1304"/>
                      <a:pt x="2064" y="1488"/>
                    </a:cubicBezTo>
                  </a:path>
                </a:pathLst>
              </a:custGeom>
              <a:noFill/>
              <a:ln w="34925">
                <a:solidFill>
                  <a:srgbClr val="0066CC"/>
                </a:solidFill>
                <a:round/>
                <a:headEnd type="none" w="sm" len="sm"/>
                <a:tailEnd type="none" w="sm" len="sm"/>
              </a:ln>
            </p:spPr>
            <p:txBody>
              <a:bodyPr wrap="none" anchor="ctr"/>
              <a:lstStyle/>
              <a:p>
                <a:endParaRPr lang="el-GR">
                  <a:cs typeface="Times New Roman" pitchFamily="18" charset="0"/>
                </a:endParaRPr>
              </a:p>
            </p:txBody>
          </p:sp>
          <p:sp>
            <p:nvSpPr>
              <p:cNvPr id="75" name="Line 1037"/>
              <p:cNvSpPr>
                <a:spLocks noChangeShapeType="1"/>
              </p:cNvSpPr>
              <p:nvPr/>
            </p:nvSpPr>
            <p:spPr bwMode="auto">
              <a:xfrm flipV="1">
                <a:off x="3103563" y="3509648"/>
                <a:ext cx="0" cy="950758"/>
              </a:xfrm>
              <a:prstGeom prst="line">
                <a:avLst/>
              </a:prstGeom>
              <a:noFill/>
              <a:ln w="9525">
                <a:solidFill>
                  <a:srgbClr val="C00000"/>
                </a:solidFill>
                <a:round/>
                <a:headEnd/>
                <a:tailEnd type="oval" w="lg" len="lg"/>
              </a:ln>
            </p:spPr>
            <p:txBody>
              <a:bodyPr/>
              <a:lstStyle/>
              <a:p>
                <a:endParaRPr lang="el-GR"/>
              </a:p>
            </p:txBody>
          </p:sp>
          <p:sp>
            <p:nvSpPr>
              <p:cNvPr id="76" name="Line 1039"/>
              <p:cNvSpPr>
                <a:spLocks noChangeShapeType="1"/>
              </p:cNvSpPr>
              <p:nvPr/>
            </p:nvSpPr>
            <p:spPr bwMode="auto">
              <a:xfrm flipV="1">
                <a:off x="6262688" y="3509648"/>
                <a:ext cx="0" cy="950758"/>
              </a:xfrm>
              <a:prstGeom prst="line">
                <a:avLst/>
              </a:prstGeom>
              <a:noFill/>
              <a:ln w="9525">
                <a:solidFill>
                  <a:srgbClr val="C00000"/>
                </a:solidFill>
                <a:round/>
                <a:headEnd/>
                <a:tailEnd type="oval" w="lg" len="lg"/>
              </a:ln>
            </p:spPr>
            <p:txBody>
              <a:bodyPr/>
              <a:lstStyle/>
              <a:p>
                <a:endParaRPr lang="el-GR"/>
              </a:p>
            </p:txBody>
          </p:sp>
          <p:grpSp>
            <p:nvGrpSpPr>
              <p:cNvPr id="77" name="Group 1044"/>
              <p:cNvGrpSpPr>
                <a:grpSpLocks/>
              </p:cNvGrpSpPr>
              <p:nvPr/>
            </p:nvGrpSpPr>
            <p:grpSpPr bwMode="auto">
              <a:xfrm>
                <a:off x="4017961" y="3123245"/>
                <a:ext cx="1523998" cy="679704"/>
                <a:chOff x="1296" y="1728"/>
                <a:chExt cx="1488" cy="446"/>
              </a:xfrm>
            </p:grpSpPr>
            <p:sp>
              <p:nvSpPr>
                <p:cNvPr id="81" name="Line 1045"/>
                <p:cNvSpPr>
                  <a:spLocks noChangeShapeType="1"/>
                </p:cNvSpPr>
                <p:nvPr/>
              </p:nvSpPr>
              <p:spPr bwMode="auto">
                <a:xfrm flipV="1">
                  <a:off x="1296" y="2027"/>
                  <a:ext cx="171" cy="1"/>
                </a:xfrm>
                <a:prstGeom prst="line">
                  <a:avLst/>
                </a:prstGeom>
                <a:noFill/>
                <a:ln w="9525">
                  <a:solidFill>
                    <a:schemeClr val="tx1"/>
                  </a:solidFill>
                  <a:round/>
                  <a:headEnd type="none" w="sm" len="sm"/>
                  <a:tailEnd type="none" w="sm" len="sm"/>
                </a:ln>
              </p:spPr>
              <p:txBody>
                <a:bodyPr wrap="none" anchor="ctr"/>
                <a:lstStyle/>
                <a:p>
                  <a:endParaRPr lang="el-GR"/>
                </a:p>
              </p:txBody>
            </p:sp>
            <p:sp>
              <p:nvSpPr>
                <p:cNvPr id="82" name="Freeform 1046"/>
                <p:cNvSpPr>
                  <a:spLocks/>
                </p:cNvSpPr>
                <p:nvPr/>
              </p:nvSpPr>
              <p:spPr bwMode="auto">
                <a:xfrm>
                  <a:off x="1467" y="1966"/>
                  <a:ext cx="212" cy="61"/>
                </a:xfrm>
                <a:custGeom>
                  <a:avLst/>
                  <a:gdLst>
                    <a:gd name="T0" fmla="*/ 0 w 336"/>
                    <a:gd name="T1" fmla="*/ 0 h 144"/>
                    <a:gd name="T2" fmla="*/ 1 w 336"/>
                    <a:gd name="T3" fmla="*/ 0 h 144"/>
                    <a:gd name="T4" fmla="*/ 1 w 336"/>
                    <a:gd name="T5" fmla="*/ 0 h 144"/>
                    <a:gd name="T6" fmla="*/ 0 60000 65536"/>
                    <a:gd name="T7" fmla="*/ 0 60000 65536"/>
                    <a:gd name="T8" fmla="*/ 0 60000 65536"/>
                    <a:gd name="T9" fmla="*/ 0 w 336"/>
                    <a:gd name="T10" fmla="*/ 0 h 144"/>
                    <a:gd name="T11" fmla="*/ 336 w 336"/>
                    <a:gd name="T12" fmla="*/ 144 h 144"/>
                  </a:gdLst>
                  <a:ahLst/>
                  <a:cxnLst>
                    <a:cxn ang="T6">
                      <a:pos x="T0" y="T1"/>
                    </a:cxn>
                    <a:cxn ang="T7">
                      <a:pos x="T2" y="T3"/>
                    </a:cxn>
                    <a:cxn ang="T8">
                      <a:pos x="T4" y="T5"/>
                    </a:cxn>
                  </a:cxnLst>
                  <a:rect l="T9" t="T10" r="T11" b="T12"/>
                  <a:pathLst>
                    <a:path w="336" h="144">
                      <a:moveTo>
                        <a:pt x="0" y="144"/>
                      </a:moveTo>
                      <a:cubicBezTo>
                        <a:pt x="68" y="72"/>
                        <a:pt x="136" y="0"/>
                        <a:pt x="192" y="0"/>
                      </a:cubicBezTo>
                      <a:cubicBezTo>
                        <a:pt x="248" y="0"/>
                        <a:pt x="292" y="72"/>
                        <a:pt x="336" y="144"/>
                      </a:cubicBezTo>
                    </a:path>
                  </a:pathLst>
                </a:custGeom>
                <a:noFill/>
                <a:ln w="9525">
                  <a:solidFill>
                    <a:schemeClr val="tx1"/>
                  </a:solidFill>
                  <a:round/>
                  <a:headEnd type="none" w="sm" len="sm"/>
                  <a:tailEnd type="none" w="sm" len="sm"/>
                </a:ln>
              </p:spPr>
              <p:txBody>
                <a:bodyPr wrap="none" anchor="ctr"/>
                <a:lstStyle/>
                <a:p>
                  <a:endParaRPr lang="el-GR">
                    <a:cs typeface="Times New Roman" pitchFamily="18" charset="0"/>
                  </a:endParaRPr>
                </a:p>
              </p:txBody>
            </p:sp>
            <p:sp>
              <p:nvSpPr>
                <p:cNvPr id="83" name="Line 1047"/>
                <p:cNvSpPr>
                  <a:spLocks noChangeShapeType="1"/>
                </p:cNvSpPr>
                <p:nvPr/>
              </p:nvSpPr>
              <p:spPr bwMode="auto">
                <a:xfrm>
                  <a:off x="1679" y="2027"/>
                  <a:ext cx="152" cy="0"/>
                </a:xfrm>
                <a:prstGeom prst="line">
                  <a:avLst/>
                </a:prstGeom>
                <a:noFill/>
                <a:ln w="9525">
                  <a:solidFill>
                    <a:schemeClr val="tx1"/>
                  </a:solidFill>
                  <a:round/>
                  <a:headEnd type="none" w="sm" len="sm"/>
                  <a:tailEnd type="none" w="sm" len="sm"/>
                </a:ln>
              </p:spPr>
              <p:txBody>
                <a:bodyPr wrap="none" anchor="ctr"/>
                <a:lstStyle/>
                <a:p>
                  <a:endParaRPr lang="el-GR"/>
                </a:p>
              </p:txBody>
            </p:sp>
            <p:sp>
              <p:nvSpPr>
                <p:cNvPr id="84" name="Freeform 1048"/>
                <p:cNvSpPr>
                  <a:spLocks/>
                </p:cNvSpPr>
                <p:nvPr/>
              </p:nvSpPr>
              <p:spPr bwMode="auto">
                <a:xfrm>
                  <a:off x="1831" y="1728"/>
                  <a:ext cx="212" cy="446"/>
                </a:xfrm>
                <a:custGeom>
                  <a:avLst/>
                  <a:gdLst>
                    <a:gd name="T0" fmla="*/ 0 w 336"/>
                    <a:gd name="T1" fmla="*/ 0 h 1064"/>
                    <a:gd name="T2" fmla="*/ 1 w 336"/>
                    <a:gd name="T3" fmla="*/ 0 h 1064"/>
                    <a:gd name="T4" fmla="*/ 1 w 336"/>
                    <a:gd name="T5" fmla="*/ 0 h 1064"/>
                    <a:gd name="T6" fmla="*/ 1 w 336"/>
                    <a:gd name="T7" fmla="*/ 0 h 1064"/>
                    <a:gd name="T8" fmla="*/ 0 60000 65536"/>
                    <a:gd name="T9" fmla="*/ 0 60000 65536"/>
                    <a:gd name="T10" fmla="*/ 0 60000 65536"/>
                    <a:gd name="T11" fmla="*/ 0 60000 65536"/>
                    <a:gd name="T12" fmla="*/ 0 w 336"/>
                    <a:gd name="T13" fmla="*/ 0 h 1064"/>
                    <a:gd name="T14" fmla="*/ 336 w 336"/>
                    <a:gd name="T15" fmla="*/ 1064 h 1064"/>
                  </a:gdLst>
                  <a:ahLst/>
                  <a:cxnLst>
                    <a:cxn ang="T8">
                      <a:pos x="T0" y="T1"/>
                    </a:cxn>
                    <a:cxn ang="T9">
                      <a:pos x="T2" y="T3"/>
                    </a:cxn>
                    <a:cxn ang="T10">
                      <a:pos x="T4" y="T5"/>
                    </a:cxn>
                    <a:cxn ang="T11">
                      <a:pos x="T6" y="T7"/>
                    </a:cxn>
                  </a:cxnLst>
                  <a:rect l="T12" t="T13" r="T14" b="T15"/>
                  <a:pathLst>
                    <a:path w="336" h="1064">
                      <a:moveTo>
                        <a:pt x="0" y="712"/>
                      </a:moveTo>
                      <a:cubicBezTo>
                        <a:pt x="52" y="356"/>
                        <a:pt x="104" y="0"/>
                        <a:pt x="144" y="40"/>
                      </a:cubicBezTo>
                      <a:cubicBezTo>
                        <a:pt x="184" y="80"/>
                        <a:pt x="208" y="840"/>
                        <a:pt x="240" y="952"/>
                      </a:cubicBezTo>
                      <a:cubicBezTo>
                        <a:pt x="272" y="1064"/>
                        <a:pt x="304" y="888"/>
                        <a:pt x="336" y="712"/>
                      </a:cubicBezTo>
                    </a:path>
                  </a:pathLst>
                </a:custGeom>
                <a:noFill/>
                <a:ln w="9525">
                  <a:solidFill>
                    <a:schemeClr val="tx1"/>
                  </a:solidFill>
                  <a:round/>
                  <a:headEnd type="none" w="sm" len="sm"/>
                  <a:tailEnd type="none" w="sm" len="sm"/>
                </a:ln>
              </p:spPr>
              <p:txBody>
                <a:bodyPr wrap="none" anchor="ctr"/>
                <a:lstStyle/>
                <a:p>
                  <a:endParaRPr lang="el-GR">
                    <a:cs typeface="Times New Roman" pitchFamily="18" charset="0"/>
                  </a:endParaRPr>
                </a:p>
              </p:txBody>
            </p:sp>
            <p:sp>
              <p:nvSpPr>
                <p:cNvPr id="85" name="Freeform 1049"/>
                <p:cNvSpPr>
                  <a:spLocks/>
                </p:cNvSpPr>
                <p:nvPr/>
              </p:nvSpPr>
              <p:spPr bwMode="auto">
                <a:xfrm>
                  <a:off x="2194" y="1953"/>
                  <a:ext cx="333" cy="74"/>
                </a:xfrm>
                <a:custGeom>
                  <a:avLst/>
                  <a:gdLst>
                    <a:gd name="T0" fmla="*/ 0 w 528"/>
                    <a:gd name="T1" fmla="*/ 2 h 96"/>
                    <a:gd name="T2" fmla="*/ 1 w 528"/>
                    <a:gd name="T3" fmla="*/ 0 h 96"/>
                    <a:gd name="T4" fmla="*/ 1 w 528"/>
                    <a:gd name="T5" fmla="*/ 2 h 96"/>
                    <a:gd name="T6" fmla="*/ 0 60000 65536"/>
                    <a:gd name="T7" fmla="*/ 0 60000 65536"/>
                    <a:gd name="T8" fmla="*/ 0 60000 65536"/>
                    <a:gd name="T9" fmla="*/ 0 w 528"/>
                    <a:gd name="T10" fmla="*/ 0 h 96"/>
                    <a:gd name="T11" fmla="*/ 528 w 528"/>
                    <a:gd name="T12" fmla="*/ 96 h 96"/>
                  </a:gdLst>
                  <a:ahLst/>
                  <a:cxnLst>
                    <a:cxn ang="T6">
                      <a:pos x="T0" y="T1"/>
                    </a:cxn>
                    <a:cxn ang="T7">
                      <a:pos x="T2" y="T3"/>
                    </a:cxn>
                    <a:cxn ang="T8">
                      <a:pos x="T4" y="T5"/>
                    </a:cxn>
                  </a:cxnLst>
                  <a:rect l="T9" t="T10" r="T11" b="T12"/>
                  <a:pathLst>
                    <a:path w="528" h="96">
                      <a:moveTo>
                        <a:pt x="0" y="96"/>
                      </a:moveTo>
                      <a:cubicBezTo>
                        <a:pt x="100" y="48"/>
                        <a:pt x="200" y="0"/>
                        <a:pt x="288" y="0"/>
                      </a:cubicBezTo>
                      <a:cubicBezTo>
                        <a:pt x="376" y="0"/>
                        <a:pt x="452" y="48"/>
                        <a:pt x="528" y="96"/>
                      </a:cubicBezTo>
                    </a:path>
                  </a:pathLst>
                </a:custGeom>
                <a:noFill/>
                <a:ln w="9525">
                  <a:solidFill>
                    <a:schemeClr val="tx1"/>
                  </a:solidFill>
                  <a:round/>
                  <a:headEnd type="none" w="sm" len="sm"/>
                  <a:tailEnd type="none" w="sm" len="sm"/>
                </a:ln>
              </p:spPr>
              <p:txBody>
                <a:bodyPr wrap="none" anchor="ctr"/>
                <a:lstStyle/>
                <a:p>
                  <a:endParaRPr lang="el-GR">
                    <a:cs typeface="Times New Roman" pitchFamily="18" charset="0"/>
                  </a:endParaRPr>
                </a:p>
              </p:txBody>
            </p:sp>
            <p:sp>
              <p:nvSpPr>
                <p:cNvPr id="86" name="Line 1050"/>
                <p:cNvSpPr>
                  <a:spLocks noChangeShapeType="1"/>
                </p:cNvSpPr>
                <p:nvPr/>
              </p:nvSpPr>
              <p:spPr bwMode="auto">
                <a:xfrm>
                  <a:off x="2527" y="2027"/>
                  <a:ext cx="257" cy="1"/>
                </a:xfrm>
                <a:prstGeom prst="line">
                  <a:avLst/>
                </a:prstGeom>
                <a:noFill/>
                <a:ln w="9525">
                  <a:solidFill>
                    <a:schemeClr val="tx1"/>
                  </a:solidFill>
                  <a:round/>
                  <a:headEnd type="none" w="sm" len="sm"/>
                  <a:tailEnd type="none" w="sm" len="sm"/>
                </a:ln>
              </p:spPr>
              <p:txBody>
                <a:bodyPr wrap="none" anchor="ctr"/>
                <a:lstStyle/>
                <a:p>
                  <a:endParaRPr lang="el-GR"/>
                </a:p>
              </p:txBody>
            </p:sp>
            <p:sp>
              <p:nvSpPr>
                <p:cNvPr id="87" name="Line 1051"/>
                <p:cNvSpPr>
                  <a:spLocks noChangeShapeType="1"/>
                </p:cNvSpPr>
                <p:nvPr/>
              </p:nvSpPr>
              <p:spPr bwMode="auto">
                <a:xfrm>
                  <a:off x="2048" y="2030"/>
                  <a:ext cx="151" cy="0"/>
                </a:xfrm>
                <a:prstGeom prst="line">
                  <a:avLst/>
                </a:prstGeom>
                <a:noFill/>
                <a:ln w="9525">
                  <a:solidFill>
                    <a:schemeClr val="tx1"/>
                  </a:solidFill>
                  <a:round/>
                  <a:headEnd type="none" w="sm" len="sm"/>
                  <a:tailEnd type="none" w="sm" len="sm"/>
                </a:ln>
              </p:spPr>
              <p:txBody>
                <a:bodyPr wrap="none" anchor="ctr"/>
                <a:lstStyle/>
                <a:p>
                  <a:endParaRPr lang="el-GR"/>
                </a:p>
              </p:txBody>
            </p:sp>
          </p:grpSp>
          <p:sp>
            <p:nvSpPr>
              <p:cNvPr id="78" name="Line 1052"/>
              <p:cNvSpPr>
                <a:spLocks noChangeShapeType="1"/>
              </p:cNvSpPr>
              <p:nvPr/>
            </p:nvSpPr>
            <p:spPr bwMode="auto">
              <a:xfrm>
                <a:off x="3408363" y="3217108"/>
                <a:ext cx="685800" cy="0"/>
              </a:xfrm>
              <a:prstGeom prst="line">
                <a:avLst/>
              </a:prstGeom>
              <a:noFill/>
              <a:ln w="38100">
                <a:solidFill>
                  <a:srgbClr val="FF6600"/>
                </a:solidFill>
                <a:round/>
                <a:headEnd/>
                <a:tailEnd type="triangle" w="med" len="med"/>
              </a:ln>
            </p:spPr>
            <p:txBody>
              <a:bodyPr/>
              <a:lstStyle/>
              <a:p>
                <a:endParaRPr lang="el-GR"/>
              </a:p>
            </p:txBody>
          </p:sp>
          <p:sp>
            <p:nvSpPr>
              <p:cNvPr id="79" name="Oval 1053"/>
              <p:cNvSpPr>
                <a:spLocks noChangeArrowheads="1"/>
              </p:cNvSpPr>
              <p:nvPr/>
            </p:nvSpPr>
            <p:spPr bwMode="auto">
              <a:xfrm>
                <a:off x="7200900" y="2971800"/>
                <a:ext cx="266700" cy="1023893"/>
              </a:xfrm>
              <a:prstGeom prst="ellipse">
                <a:avLst/>
              </a:prstGeom>
              <a:solidFill>
                <a:srgbClr val="0066CC"/>
              </a:solidFill>
              <a:ln w="9525">
                <a:solidFill>
                  <a:schemeClr val="tx1"/>
                </a:solidFill>
                <a:round/>
                <a:headEnd/>
                <a:tailEnd/>
              </a:ln>
            </p:spPr>
            <p:txBody>
              <a:bodyPr wrap="none" anchor="ctr"/>
              <a:lstStyle/>
              <a:p>
                <a:endParaRPr lang="el-GR">
                  <a:cs typeface="Times New Roman" pitchFamily="18" charset="0"/>
                </a:endParaRPr>
              </a:p>
            </p:txBody>
          </p:sp>
          <p:sp>
            <p:nvSpPr>
              <p:cNvPr id="80" name="Oval 1054"/>
              <p:cNvSpPr>
                <a:spLocks noChangeArrowheads="1"/>
              </p:cNvSpPr>
              <p:nvPr/>
            </p:nvSpPr>
            <p:spPr bwMode="auto">
              <a:xfrm>
                <a:off x="1676400" y="2971800"/>
                <a:ext cx="266700" cy="1023893"/>
              </a:xfrm>
              <a:prstGeom prst="ellipse">
                <a:avLst/>
              </a:prstGeom>
              <a:solidFill>
                <a:srgbClr val="0066CC"/>
              </a:solidFill>
              <a:ln w="9525">
                <a:solidFill>
                  <a:schemeClr val="tx1"/>
                </a:solidFill>
                <a:round/>
                <a:headEnd/>
                <a:tailEnd/>
              </a:ln>
            </p:spPr>
            <p:txBody>
              <a:bodyPr wrap="none" anchor="ctr"/>
              <a:lstStyle/>
              <a:p>
                <a:endParaRPr lang="el-GR">
                  <a:cs typeface="Times New Roman" pitchFamily="18" charset="0"/>
                </a:endParaRPr>
              </a:p>
            </p:txBody>
          </p:sp>
        </p:grpSp>
        <p:grpSp>
          <p:nvGrpSpPr>
            <p:cNvPr id="88" name="Group 36"/>
            <p:cNvGrpSpPr>
              <a:grpSpLocks/>
            </p:cNvGrpSpPr>
            <p:nvPr/>
          </p:nvGrpSpPr>
          <p:grpSpPr bwMode="auto">
            <a:xfrm>
              <a:off x="2604758" y="4549495"/>
              <a:ext cx="4551363" cy="838560"/>
              <a:chOff x="1752600" y="4068828"/>
              <a:chExt cx="4551363" cy="839250"/>
            </a:xfrm>
          </p:grpSpPr>
          <p:sp>
            <p:nvSpPr>
              <p:cNvPr id="89" name="Line 1041"/>
              <p:cNvSpPr>
                <a:spLocks noChangeShapeType="1"/>
              </p:cNvSpPr>
              <p:nvPr/>
            </p:nvSpPr>
            <p:spPr bwMode="auto">
              <a:xfrm>
                <a:off x="3103563" y="4460406"/>
                <a:ext cx="3200400" cy="0"/>
              </a:xfrm>
              <a:prstGeom prst="line">
                <a:avLst/>
              </a:prstGeom>
              <a:noFill/>
              <a:ln w="9525">
                <a:solidFill>
                  <a:schemeClr val="tx1"/>
                </a:solidFill>
                <a:round/>
                <a:headEnd type="stealth" w="lg" len="lg"/>
                <a:tailEnd type="stealth" w="lg" len="lg"/>
              </a:ln>
            </p:spPr>
            <p:txBody>
              <a:bodyPr/>
              <a:lstStyle/>
              <a:p>
                <a:endParaRPr lang="el-GR">
                  <a:ln>
                    <a:solidFill>
                      <a:sysClr val="windowText" lastClr="000000"/>
                    </a:solidFill>
                  </a:ln>
                </a:endParaRPr>
              </a:p>
            </p:txBody>
          </p:sp>
          <p:sp>
            <p:nvSpPr>
              <p:cNvPr id="90" name="Text Box 1042"/>
              <p:cNvSpPr txBox="1">
                <a:spLocks noChangeArrowheads="1"/>
              </p:cNvSpPr>
              <p:nvPr/>
            </p:nvSpPr>
            <p:spPr bwMode="auto">
              <a:xfrm>
                <a:off x="4343400" y="4068828"/>
                <a:ext cx="712054" cy="400439"/>
              </a:xfrm>
              <a:prstGeom prst="rect">
                <a:avLst/>
              </a:prstGeom>
              <a:noFill/>
              <a:ln w="9525">
                <a:noFill/>
                <a:miter lim="800000"/>
                <a:headEnd/>
                <a:tailEnd/>
              </a:ln>
            </p:spPr>
            <p:txBody>
              <a:bodyPr wrap="none">
                <a:spAutoFit/>
              </a:bodyPr>
              <a:lstStyle/>
              <a:p>
                <a:r>
                  <a:rPr lang="en-US" sz="2000">
                    <a:cs typeface="Times New Roman" pitchFamily="18" charset="0"/>
                  </a:rPr>
                  <a:t>L (m)</a:t>
                </a:r>
                <a:endParaRPr lang="el-GR" sz="2000">
                  <a:cs typeface="Times New Roman" pitchFamily="18" charset="0"/>
                </a:endParaRPr>
              </a:p>
            </p:txBody>
          </p:sp>
          <p:sp>
            <p:nvSpPr>
              <p:cNvPr id="91" name="Text Box 1043"/>
              <p:cNvSpPr txBox="1">
                <a:spLocks noChangeArrowheads="1"/>
              </p:cNvSpPr>
              <p:nvPr/>
            </p:nvSpPr>
            <p:spPr bwMode="auto">
              <a:xfrm>
                <a:off x="4114800" y="4507639"/>
                <a:ext cx="1217000" cy="400439"/>
              </a:xfrm>
              <a:prstGeom prst="rect">
                <a:avLst/>
              </a:prstGeom>
              <a:noFill/>
              <a:ln w="9525">
                <a:noFill/>
                <a:miter lim="800000"/>
                <a:headEnd/>
                <a:tailEnd/>
              </a:ln>
            </p:spPr>
            <p:txBody>
              <a:bodyPr wrap="none">
                <a:spAutoFit/>
              </a:bodyPr>
              <a:lstStyle/>
              <a:p>
                <a:r>
                  <a:rPr lang="en-US" sz="2000">
                    <a:cs typeface="Times New Roman" pitchFamily="18" charset="0"/>
                  </a:rPr>
                  <a:t>time (sec)</a:t>
                </a:r>
                <a:endParaRPr lang="el-GR" sz="2000">
                  <a:cs typeface="Times New Roman" pitchFamily="18" charset="0"/>
                </a:endParaRPr>
              </a:p>
            </p:txBody>
          </p:sp>
          <p:sp>
            <p:nvSpPr>
              <p:cNvPr id="92" name="Rectangle 1055"/>
              <p:cNvSpPr>
                <a:spLocks noChangeArrowheads="1"/>
              </p:cNvSpPr>
              <p:nvPr/>
            </p:nvSpPr>
            <p:spPr bwMode="auto">
              <a:xfrm>
                <a:off x="1752600" y="4215098"/>
                <a:ext cx="1371600" cy="585082"/>
              </a:xfrm>
              <a:prstGeom prst="rect">
                <a:avLst/>
              </a:prstGeom>
              <a:noFill/>
              <a:ln w="9525">
                <a:noFill/>
                <a:miter lim="800000"/>
                <a:headEnd/>
                <a:tailEnd/>
              </a:ln>
            </p:spPr>
            <p:txBody>
              <a:bodyPr/>
              <a:lstStyle/>
              <a:p>
                <a:pPr>
                  <a:spcBef>
                    <a:spcPct val="20000"/>
                  </a:spcBef>
                  <a:buClr>
                    <a:schemeClr val="tx1"/>
                  </a:buClr>
                  <a:buSzPct val="75000"/>
                </a:pPr>
                <a:r>
                  <a:rPr lang="en-US" sz="2800" dirty="0">
                    <a:cs typeface="Times New Roman" pitchFamily="18" charset="0"/>
                  </a:rPr>
                  <a:t>PWV =</a:t>
                </a:r>
              </a:p>
            </p:txBody>
          </p:sp>
        </p:grpSp>
      </p:grpSp>
      <p:grpSp>
        <p:nvGrpSpPr>
          <p:cNvPr id="119" name="118 - Ομάδα"/>
          <p:cNvGrpSpPr/>
          <p:nvPr/>
        </p:nvGrpSpPr>
        <p:grpSpPr>
          <a:xfrm>
            <a:off x="2789944" y="1267910"/>
            <a:ext cx="3694136" cy="2955910"/>
            <a:chOff x="247650" y="3617913"/>
            <a:chExt cx="3694136" cy="2955910"/>
          </a:xfrm>
        </p:grpSpPr>
        <p:grpSp>
          <p:nvGrpSpPr>
            <p:cNvPr id="94" name="Group 34"/>
            <p:cNvGrpSpPr>
              <a:grpSpLocks noChangeAspect="1"/>
            </p:cNvGrpSpPr>
            <p:nvPr/>
          </p:nvGrpSpPr>
          <p:grpSpPr bwMode="auto">
            <a:xfrm>
              <a:off x="247650" y="3617913"/>
              <a:ext cx="3694136" cy="2955910"/>
              <a:chOff x="1222" y="1057"/>
              <a:chExt cx="2911" cy="2322"/>
            </a:xfrm>
          </p:grpSpPr>
          <p:grpSp>
            <p:nvGrpSpPr>
              <p:cNvPr id="101" name="Group 3"/>
              <p:cNvGrpSpPr>
                <a:grpSpLocks noChangeAspect="1"/>
              </p:cNvGrpSpPr>
              <p:nvPr/>
            </p:nvGrpSpPr>
            <p:grpSpPr bwMode="auto">
              <a:xfrm>
                <a:off x="1293" y="3172"/>
                <a:ext cx="2285" cy="207"/>
                <a:chOff x="1367" y="1500"/>
                <a:chExt cx="2285" cy="207"/>
              </a:xfrm>
            </p:grpSpPr>
            <p:sp>
              <p:nvSpPr>
                <p:cNvPr id="116" name="Line 4"/>
                <p:cNvSpPr>
                  <a:spLocks noChangeAspect="1" noChangeShapeType="1"/>
                </p:cNvSpPr>
                <p:nvPr/>
              </p:nvSpPr>
              <p:spPr bwMode="auto">
                <a:xfrm>
                  <a:off x="1367" y="1500"/>
                  <a:ext cx="2278" cy="0"/>
                </a:xfrm>
                <a:prstGeom prst="line">
                  <a:avLst/>
                </a:prstGeom>
                <a:noFill/>
                <a:ln w="76200">
                  <a:solidFill>
                    <a:schemeClr val="tx1"/>
                  </a:solidFill>
                  <a:round/>
                  <a:headEnd/>
                  <a:tailEnd/>
                </a:ln>
              </p:spPr>
              <p:txBody>
                <a:bodyPr wrap="none" anchor="ctr"/>
                <a:lstStyle/>
                <a:p>
                  <a:endParaRPr lang="el-GR" b="1"/>
                </a:p>
              </p:txBody>
            </p:sp>
            <p:sp>
              <p:nvSpPr>
                <p:cNvPr id="117" name="Line 5"/>
                <p:cNvSpPr>
                  <a:spLocks noChangeAspect="1" noChangeShapeType="1"/>
                </p:cNvSpPr>
                <p:nvPr/>
              </p:nvSpPr>
              <p:spPr bwMode="auto">
                <a:xfrm>
                  <a:off x="1374" y="1707"/>
                  <a:ext cx="2278" cy="0"/>
                </a:xfrm>
                <a:prstGeom prst="line">
                  <a:avLst/>
                </a:prstGeom>
                <a:noFill/>
                <a:ln w="76200">
                  <a:solidFill>
                    <a:schemeClr val="tx1"/>
                  </a:solidFill>
                  <a:round/>
                  <a:headEnd/>
                  <a:tailEnd/>
                </a:ln>
              </p:spPr>
              <p:txBody>
                <a:bodyPr wrap="none" anchor="ctr"/>
                <a:lstStyle/>
                <a:p>
                  <a:endParaRPr lang="el-GR" b="1"/>
                </a:p>
              </p:txBody>
            </p:sp>
          </p:grpSp>
          <p:sp>
            <p:nvSpPr>
              <p:cNvPr id="102" name="Text Box 6"/>
              <p:cNvSpPr txBox="1">
                <a:spLocks noChangeAspect="1" noChangeArrowheads="1"/>
              </p:cNvSpPr>
              <p:nvPr/>
            </p:nvSpPr>
            <p:spPr bwMode="auto">
              <a:xfrm>
                <a:off x="1222" y="1057"/>
                <a:ext cx="2911" cy="314"/>
              </a:xfrm>
              <a:prstGeom prst="rect">
                <a:avLst/>
              </a:prstGeom>
              <a:noFill/>
              <a:ln w="9525">
                <a:noFill/>
                <a:miter lim="800000"/>
                <a:headEnd/>
                <a:tailEnd/>
              </a:ln>
            </p:spPr>
            <p:txBody>
              <a:bodyPr wrap="none" anchor="ctr">
                <a:spAutoFit/>
              </a:bodyPr>
              <a:lstStyle/>
              <a:p>
                <a:pPr eaLnBrk="0" hangingPunct="0">
                  <a:spcBef>
                    <a:spcPct val="50000"/>
                  </a:spcBef>
                </a:pPr>
                <a:r>
                  <a:rPr lang="el-GR" sz="2000" b="1" dirty="0">
                    <a:cs typeface="Times New Roman" pitchFamily="18" charset="0"/>
                  </a:rPr>
                  <a:t>Ελαστικά αγγεία</a:t>
                </a:r>
                <a:r>
                  <a:rPr lang="en-GB" sz="2000" b="1" dirty="0">
                    <a:cs typeface="Times New Roman" pitchFamily="18" charset="0"/>
                  </a:rPr>
                  <a:t> </a:t>
                </a:r>
                <a:r>
                  <a:rPr lang="en-GB" sz="2000" b="1" dirty="0">
                    <a:cs typeface="Times New Roman" pitchFamily="18" charset="0"/>
                    <a:sym typeface="Symbol" pitchFamily="18" charset="2"/>
                  </a:rPr>
                  <a:t> </a:t>
                </a:r>
                <a:r>
                  <a:rPr lang="el-GR" sz="2000" b="1" dirty="0">
                    <a:cs typeface="Times New Roman" pitchFamily="18" charset="0"/>
                    <a:sym typeface="Symbol" pitchFamily="18" charset="2"/>
                  </a:rPr>
                  <a:t>χαμηλή </a:t>
                </a:r>
                <a:r>
                  <a:rPr lang="en-US" sz="2000" b="1" dirty="0">
                    <a:cs typeface="Times New Roman" pitchFamily="18" charset="0"/>
                    <a:sym typeface="Symbol" pitchFamily="18" charset="2"/>
                  </a:rPr>
                  <a:t>PWV</a:t>
                </a:r>
                <a:endParaRPr lang="en-GB" sz="2000" b="1" dirty="0">
                  <a:cs typeface="Times New Roman" pitchFamily="18" charset="0"/>
                </a:endParaRPr>
              </a:p>
            </p:txBody>
          </p:sp>
          <p:sp>
            <p:nvSpPr>
              <p:cNvPr id="103" name="Freeform 8"/>
              <p:cNvSpPr>
                <a:spLocks noChangeAspect="1"/>
              </p:cNvSpPr>
              <p:nvPr/>
            </p:nvSpPr>
            <p:spPr bwMode="auto">
              <a:xfrm>
                <a:off x="1650" y="1374"/>
                <a:ext cx="592" cy="470"/>
              </a:xfrm>
              <a:custGeom>
                <a:avLst/>
                <a:gdLst>
                  <a:gd name="T0" fmla="*/ 0 w 592"/>
                  <a:gd name="T1" fmla="*/ 463 h 470"/>
                  <a:gd name="T2" fmla="*/ 90 w 592"/>
                  <a:gd name="T3" fmla="*/ 409 h 470"/>
                  <a:gd name="T4" fmla="*/ 154 w 592"/>
                  <a:gd name="T5" fmla="*/ 232 h 470"/>
                  <a:gd name="T6" fmla="*/ 214 w 592"/>
                  <a:gd name="T7" fmla="*/ 43 h 470"/>
                  <a:gd name="T8" fmla="*/ 334 w 592"/>
                  <a:gd name="T9" fmla="*/ 44 h 470"/>
                  <a:gd name="T10" fmla="*/ 418 w 592"/>
                  <a:gd name="T11" fmla="*/ 308 h 470"/>
                  <a:gd name="T12" fmla="*/ 504 w 592"/>
                  <a:gd name="T13" fmla="*/ 443 h 470"/>
                  <a:gd name="T14" fmla="*/ 592 w 592"/>
                  <a:gd name="T15" fmla="*/ 469 h 470"/>
                  <a:gd name="T16" fmla="*/ 0 60000 65536"/>
                  <a:gd name="T17" fmla="*/ 0 60000 65536"/>
                  <a:gd name="T18" fmla="*/ 0 60000 65536"/>
                  <a:gd name="T19" fmla="*/ 0 60000 65536"/>
                  <a:gd name="T20" fmla="*/ 0 60000 65536"/>
                  <a:gd name="T21" fmla="*/ 0 60000 65536"/>
                  <a:gd name="T22" fmla="*/ 0 60000 65536"/>
                  <a:gd name="T23" fmla="*/ 0 60000 65536"/>
                  <a:gd name="T24" fmla="*/ 0 w 592"/>
                  <a:gd name="T25" fmla="*/ 0 h 470"/>
                  <a:gd name="T26" fmla="*/ 592 w 592"/>
                  <a:gd name="T27" fmla="*/ 470 h 4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2" h="470">
                    <a:moveTo>
                      <a:pt x="0" y="463"/>
                    </a:moveTo>
                    <a:cubicBezTo>
                      <a:pt x="15" y="454"/>
                      <a:pt x="64" y="447"/>
                      <a:pt x="90" y="409"/>
                    </a:cubicBezTo>
                    <a:cubicBezTo>
                      <a:pt x="116" y="371"/>
                      <a:pt x="133" y="293"/>
                      <a:pt x="154" y="232"/>
                    </a:cubicBezTo>
                    <a:cubicBezTo>
                      <a:pt x="175" y="171"/>
                      <a:pt x="184" y="74"/>
                      <a:pt x="214" y="43"/>
                    </a:cubicBezTo>
                    <a:cubicBezTo>
                      <a:pt x="244" y="12"/>
                      <a:pt x="300" y="0"/>
                      <a:pt x="334" y="44"/>
                    </a:cubicBezTo>
                    <a:cubicBezTo>
                      <a:pt x="368" y="88"/>
                      <a:pt x="390" y="242"/>
                      <a:pt x="418" y="308"/>
                    </a:cubicBezTo>
                    <a:cubicBezTo>
                      <a:pt x="446" y="374"/>
                      <a:pt x="475" y="416"/>
                      <a:pt x="504" y="443"/>
                    </a:cubicBezTo>
                    <a:cubicBezTo>
                      <a:pt x="533" y="470"/>
                      <a:pt x="574" y="464"/>
                      <a:pt x="592" y="469"/>
                    </a:cubicBezTo>
                  </a:path>
                </a:pathLst>
              </a:custGeom>
              <a:noFill/>
              <a:ln w="19050">
                <a:solidFill>
                  <a:srgbClr val="FF0000"/>
                </a:solidFill>
                <a:round/>
                <a:headEnd/>
                <a:tailEnd/>
              </a:ln>
            </p:spPr>
            <p:txBody>
              <a:bodyPr wrap="none" anchor="ctr"/>
              <a:lstStyle/>
              <a:p>
                <a:endParaRPr lang="el-GR" b="1"/>
              </a:p>
            </p:txBody>
          </p:sp>
          <p:grpSp>
            <p:nvGrpSpPr>
              <p:cNvPr id="104" name="Group 9"/>
              <p:cNvGrpSpPr>
                <a:grpSpLocks noChangeAspect="1"/>
              </p:cNvGrpSpPr>
              <p:nvPr/>
            </p:nvGrpSpPr>
            <p:grpSpPr bwMode="auto">
              <a:xfrm>
                <a:off x="1315" y="1955"/>
                <a:ext cx="2285" cy="207"/>
                <a:chOff x="1367" y="1500"/>
                <a:chExt cx="2285" cy="207"/>
              </a:xfrm>
            </p:grpSpPr>
            <p:sp>
              <p:nvSpPr>
                <p:cNvPr id="114" name="Line 10"/>
                <p:cNvSpPr>
                  <a:spLocks noChangeAspect="1" noChangeShapeType="1"/>
                </p:cNvSpPr>
                <p:nvPr/>
              </p:nvSpPr>
              <p:spPr bwMode="auto">
                <a:xfrm>
                  <a:off x="1367" y="1500"/>
                  <a:ext cx="2278" cy="0"/>
                </a:xfrm>
                <a:prstGeom prst="line">
                  <a:avLst/>
                </a:prstGeom>
                <a:noFill/>
                <a:ln w="9525">
                  <a:solidFill>
                    <a:schemeClr val="tx1"/>
                  </a:solidFill>
                  <a:round/>
                  <a:headEnd/>
                  <a:tailEnd/>
                </a:ln>
              </p:spPr>
              <p:txBody>
                <a:bodyPr wrap="none" anchor="ctr"/>
                <a:lstStyle/>
                <a:p>
                  <a:endParaRPr lang="el-GR" b="1"/>
                </a:p>
              </p:txBody>
            </p:sp>
            <p:sp>
              <p:nvSpPr>
                <p:cNvPr id="115" name="Line 11"/>
                <p:cNvSpPr>
                  <a:spLocks noChangeAspect="1" noChangeShapeType="1"/>
                </p:cNvSpPr>
                <p:nvPr/>
              </p:nvSpPr>
              <p:spPr bwMode="auto">
                <a:xfrm>
                  <a:off x="1374" y="1707"/>
                  <a:ext cx="2278" cy="0"/>
                </a:xfrm>
                <a:prstGeom prst="line">
                  <a:avLst/>
                </a:prstGeom>
                <a:noFill/>
                <a:ln w="9525">
                  <a:solidFill>
                    <a:schemeClr val="tx1"/>
                  </a:solidFill>
                  <a:round/>
                  <a:headEnd/>
                  <a:tailEnd/>
                </a:ln>
              </p:spPr>
              <p:txBody>
                <a:bodyPr wrap="none" anchor="ctr"/>
                <a:lstStyle/>
                <a:p>
                  <a:endParaRPr lang="el-GR" b="1"/>
                </a:p>
              </p:txBody>
            </p:sp>
          </p:grpSp>
          <p:sp>
            <p:nvSpPr>
              <p:cNvPr id="105" name="AutoShape 12"/>
              <p:cNvSpPr>
                <a:spLocks noChangeAspect="1" noChangeArrowheads="1"/>
              </p:cNvSpPr>
              <p:nvPr/>
            </p:nvSpPr>
            <p:spPr bwMode="auto">
              <a:xfrm>
                <a:off x="2163" y="2709"/>
                <a:ext cx="812" cy="311"/>
              </a:xfrm>
              <a:prstGeom prst="rightArrow">
                <a:avLst>
                  <a:gd name="adj1" fmla="val 50000"/>
                  <a:gd name="adj2" fmla="val 65273"/>
                </a:avLst>
              </a:prstGeom>
              <a:solidFill>
                <a:srgbClr val="FF0000"/>
              </a:solidFill>
              <a:ln w="9525">
                <a:solidFill>
                  <a:srgbClr val="FFC3E1"/>
                </a:solidFill>
                <a:miter lim="800000"/>
                <a:headEnd/>
                <a:tailEnd/>
              </a:ln>
            </p:spPr>
            <p:txBody>
              <a:bodyPr wrap="none" anchor="ctr"/>
              <a:lstStyle/>
              <a:p>
                <a:endParaRPr lang="el-GR" b="1">
                  <a:solidFill>
                    <a:srgbClr val="FFFF00"/>
                  </a:solidFill>
                </a:endParaRPr>
              </a:p>
            </p:txBody>
          </p:sp>
          <p:sp>
            <p:nvSpPr>
              <p:cNvPr id="106" name="AutoShape 13"/>
              <p:cNvSpPr>
                <a:spLocks noChangeAspect="1" noChangeArrowheads="1"/>
              </p:cNvSpPr>
              <p:nvPr/>
            </p:nvSpPr>
            <p:spPr bwMode="auto">
              <a:xfrm>
                <a:off x="2163" y="1543"/>
                <a:ext cx="678" cy="133"/>
              </a:xfrm>
              <a:prstGeom prst="rightArrow">
                <a:avLst>
                  <a:gd name="adj1" fmla="val 50000"/>
                  <a:gd name="adj2" fmla="val 127444"/>
                </a:avLst>
              </a:prstGeom>
              <a:solidFill>
                <a:srgbClr val="FF0000"/>
              </a:solidFill>
              <a:ln w="9525">
                <a:solidFill>
                  <a:srgbClr val="FFC3E1"/>
                </a:solidFill>
                <a:miter lim="800000"/>
                <a:headEnd/>
                <a:tailEnd/>
              </a:ln>
            </p:spPr>
            <p:txBody>
              <a:bodyPr wrap="none" anchor="ctr"/>
              <a:lstStyle/>
              <a:p>
                <a:endParaRPr lang="el-GR" b="1"/>
              </a:p>
            </p:txBody>
          </p:sp>
          <p:sp>
            <p:nvSpPr>
              <p:cNvPr id="107" name="Freeform 14"/>
              <p:cNvSpPr>
                <a:spLocks noChangeAspect="1"/>
              </p:cNvSpPr>
              <p:nvPr/>
            </p:nvSpPr>
            <p:spPr bwMode="auto">
              <a:xfrm>
                <a:off x="1559" y="2592"/>
                <a:ext cx="592" cy="470"/>
              </a:xfrm>
              <a:custGeom>
                <a:avLst/>
                <a:gdLst>
                  <a:gd name="T0" fmla="*/ 0 w 592"/>
                  <a:gd name="T1" fmla="*/ 463 h 470"/>
                  <a:gd name="T2" fmla="*/ 90 w 592"/>
                  <a:gd name="T3" fmla="*/ 409 h 470"/>
                  <a:gd name="T4" fmla="*/ 154 w 592"/>
                  <a:gd name="T5" fmla="*/ 232 h 470"/>
                  <a:gd name="T6" fmla="*/ 214 w 592"/>
                  <a:gd name="T7" fmla="*/ 43 h 470"/>
                  <a:gd name="T8" fmla="*/ 334 w 592"/>
                  <a:gd name="T9" fmla="*/ 44 h 470"/>
                  <a:gd name="T10" fmla="*/ 418 w 592"/>
                  <a:gd name="T11" fmla="*/ 308 h 470"/>
                  <a:gd name="T12" fmla="*/ 504 w 592"/>
                  <a:gd name="T13" fmla="*/ 443 h 470"/>
                  <a:gd name="T14" fmla="*/ 592 w 592"/>
                  <a:gd name="T15" fmla="*/ 469 h 470"/>
                  <a:gd name="T16" fmla="*/ 0 60000 65536"/>
                  <a:gd name="T17" fmla="*/ 0 60000 65536"/>
                  <a:gd name="T18" fmla="*/ 0 60000 65536"/>
                  <a:gd name="T19" fmla="*/ 0 60000 65536"/>
                  <a:gd name="T20" fmla="*/ 0 60000 65536"/>
                  <a:gd name="T21" fmla="*/ 0 60000 65536"/>
                  <a:gd name="T22" fmla="*/ 0 60000 65536"/>
                  <a:gd name="T23" fmla="*/ 0 60000 65536"/>
                  <a:gd name="T24" fmla="*/ 0 w 592"/>
                  <a:gd name="T25" fmla="*/ 0 h 470"/>
                  <a:gd name="T26" fmla="*/ 592 w 592"/>
                  <a:gd name="T27" fmla="*/ 470 h 4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2" h="470">
                    <a:moveTo>
                      <a:pt x="0" y="463"/>
                    </a:moveTo>
                    <a:cubicBezTo>
                      <a:pt x="15" y="454"/>
                      <a:pt x="64" y="447"/>
                      <a:pt x="90" y="409"/>
                    </a:cubicBezTo>
                    <a:cubicBezTo>
                      <a:pt x="116" y="371"/>
                      <a:pt x="133" y="293"/>
                      <a:pt x="154" y="232"/>
                    </a:cubicBezTo>
                    <a:cubicBezTo>
                      <a:pt x="175" y="171"/>
                      <a:pt x="184" y="74"/>
                      <a:pt x="214" y="43"/>
                    </a:cubicBezTo>
                    <a:cubicBezTo>
                      <a:pt x="244" y="12"/>
                      <a:pt x="300" y="0"/>
                      <a:pt x="334" y="44"/>
                    </a:cubicBezTo>
                    <a:cubicBezTo>
                      <a:pt x="368" y="88"/>
                      <a:pt x="390" y="242"/>
                      <a:pt x="418" y="308"/>
                    </a:cubicBezTo>
                    <a:cubicBezTo>
                      <a:pt x="446" y="374"/>
                      <a:pt x="475" y="416"/>
                      <a:pt x="504" y="443"/>
                    </a:cubicBezTo>
                    <a:cubicBezTo>
                      <a:pt x="533" y="470"/>
                      <a:pt x="574" y="464"/>
                      <a:pt x="592" y="469"/>
                    </a:cubicBezTo>
                  </a:path>
                </a:pathLst>
              </a:custGeom>
              <a:noFill/>
              <a:ln w="19050">
                <a:solidFill>
                  <a:srgbClr val="FF0000"/>
                </a:solidFill>
                <a:round/>
                <a:headEnd/>
                <a:tailEnd/>
              </a:ln>
            </p:spPr>
            <p:txBody>
              <a:bodyPr wrap="none" anchor="ctr"/>
              <a:lstStyle/>
              <a:p>
                <a:endParaRPr lang="el-GR" b="1"/>
              </a:p>
            </p:txBody>
          </p:sp>
        </p:grpSp>
        <p:sp>
          <p:nvSpPr>
            <p:cNvPr id="118" name="Rectangle 58"/>
            <p:cNvSpPr>
              <a:spLocks noChangeArrowheads="1"/>
            </p:cNvSpPr>
            <p:nvPr/>
          </p:nvSpPr>
          <p:spPr bwMode="auto">
            <a:xfrm>
              <a:off x="257175" y="5170488"/>
              <a:ext cx="3454792" cy="400110"/>
            </a:xfrm>
            <a:prstGeom prst="rect">
              <a:avLst/>
            </a:prstGeom>
            <a:noFill/>
            <a:ln w="9525">
              <a:noFill/>
              <a:miter lim="800000"/>
              <a:headEnd/>
              <a:tailEnd/>
            </a:ln>
          </p:spPr>
          <p:txBody>
            <a:bodyPr wrap="none">
              <a:spAutoFit/>
            </a:bodyPr>
            <a:lstStyle/>
            <a:p>
              <a:pPr eaLnBrk="0" hangingPunct="0">
                <a:spcBef>
                  <a:spcPct val="50000"/>
                </a:spcBef>
              </a:pPr>
              <a:r>
                <a:rPr lang="el-GR" sz="2000" b="1" dirty="0">
                  <a:cs typeface="Times New Roman" pitchFamily="18" charset="0"/>
                </a:rPr>
                <a:t>Σκληρά αγγεία</a:t>
              </a:r>
              <a:r>
                <a:rPr lang="en-GB" sz="2000" b="1" dirty="0">
                  <a:cs typeface="Times New Roman" pitchFamily="18" charset="0"/>
                </a:rPr>
                <a:t> </a:t>
              </a:r>
              <a:r>
                <a:rPr lang="en-GB" sz="2000" b="1" dirty="0">
                  <a:cs typeface="Times New Roman" pitchFamily="18" charset="0"/>
                  <a:sym typeface="Symbol" pitchFamily="18" charset="2"/>
                </a:rPr>
                <a:t> </a:t>
              </a:r>
              <a:r>
                <a:rPr lang="el-GR" sz="2000" b="1" dirty="0">
                  <a:cs typeface="Times New Roman" pitchFamily="18" charset="0"/>
                  <a:sym typeface="Symbol" pitchFamily="18" charset="2"/>
                </a:rPr>
                <a:t>υψηλή </a:t>
              </a:r>
              <a:r>
                <a:rPr lang="en-US" sz="2000" b="1" dirty="0">
                  <a:cs typeface="Times New Roman" pitchFamily="18" charset="0"/>
                  <a:sym typeface="Symbol" pitchFamily="18" charset="2"/>
                </a:rPr>
                <a:t>PWV</a:t>
              </a:r>
              <a:endParaRPr lang="en-GB" sz="2000" b="1" dirty="0">
                <a:cs typeface="Times New Roman" pitchFamily="18" charset="0"/>
              </a:endParaRPr>
            </a:p>
          </p:txBody>
        </p:sp>
      </p:grpSp>
    </p:spTree>
    <p:extLst>
      <p:ext uri="{BB962C8B-B14F-4D97-AF65-F5344CB8AC3E}">
        <p14:creationId xmlns:p14="http://schemas.microsoft.com/office/powerpoint/2010/main" val="90180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2" name="Rectangle 1"/>
          <p:cNvSpPr/>
          <p:nvPr/>
        </p:nvSpPr>
        <p:spPr>
          <a:xfrm>
            <a:off x="348916" y="923682"/>
            <a:ext cx="8181474" cy="954107"/>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είναι;</a:t>
            </a:r>
          </a:p>
        </p:txBody>
      </p:sp>
      <p:pic>
        <p:nvPicPr>
          <p:cNvPr id="45" name="Picture 2" descr="http://www.visualphotos.com/photo/1x8712620/normal_thoracic_aorta_mri_magnetic_resonance_imaging_and_angiography_016272.jpg"/>
          <p:cNvPicPr>
            <a:picLocks noChangeAspect="1" noChangeArrowheads="1"/>
          </p:cNvPicPr>
          <p:nvPr/>
        </p:nvPicPr>
        <p:blipFill>
          <a:blip r:embed="rId2" cstate="print"/>
          <a:srcRect t="4615" b="6154"/>
          <a:stretch>
            <a:fillRect/>
          </a:stretch>
        </p:blipFill>
        <p:spPr bwMode="auto">
          <a:xfrm>
            <a:off x="3223964" y="1427874"/>
            <a:ext cx="1981200" cy="3116192"/>
          </a:xfrm>
          <a:prstGeom prst="rect">
            <a:avLst/>
          </a:prstGeom>
          <a:noFill/>
        </p:spPr>
      </p:pic>
      <p:sp>
        <p:nvSpPr>
          <p:cNvPr id="46" name="Rectangle 9"/>
          <p:cNvSpPr/>
          <p:nvPr/>
        </p:nvSpPr>
        <p:spPr>
          <a:xfrm>
            <a:off x="83966" y="4339559"/>
            <a:ext cx="9037020" cy="2677656"/>
          </a:xfrm>
          <a:prstGeom prst="rect">
            <a:avLst/>
          </a:prstGeom>
        </p:spPr>
        <p:txBody>
          <a:bodyPr wrap="square">
            <a:spAutoFit/>
          </a:bodyPr>
          <a:lstStyle/>
          <a:p>
            <a:pPr marL="457200" indent="-457200"/>
            <a:endParaRPr lang="el-GR" sz="2400" b="1" dirty="0"/>
          </a:p>
          <a:p>
            <a:pPr marL="457200" indent="-457200">
              <a:buFont typeface="Wingdings" panose="05000000000000000000" pitchFamily="2" charset="2"/>
              <a:buChar char="Ø"/>
            </a:pPr>
            <a:r>
              <a:rPr lang="el-GR" sz="2400" b="1" dirty="0"/>
              <a:t>Η ελαστικότητα των ελαστικού τύπου αρτηριών (αορτή, καρωτίδες) μειώνεται με την πάροδο της ηλικίας, κάτι το οποίο δεν συμβαίνει με τις μυϊκού τύπου (</a:t>
            </a:r>
            <a:r>
              <a:rPr lang="el-GR" sz="2400" b="1" dirty="0" err="1"/>
              <a:t>βραχιόνιος</a:t>
            </a:r>
            <a:r>
              <a:rPr lang="el-GR" sz="2400" b="1" dirty="0"/>
              <a:t>)</a:t>
            </a:r>
          </a:p>
          <a:p>
            <a:pPr marL="457200" indent="-457200">
              <a:buFont typeface="Wingdings" panose="05000000000000000000" pitchFamily="2" charset="2"/>
              <a:buChar char="Ø"/>
            </a:pPr>
            <a:endParaRPr lang="el-GR" sz="2400" b="1" dirty="0"/>
          </a:p>
          <a:p>
            <a:pPr marL="457200" indent="-457200">
              <a:buFont typeface="Wingdings" panose="05000000000000000000" pitchFamily="2" charset="2"/>
              <a:buChar char="Ø"/>
            </a:pPr>
            <a:r>
              <a:rPr lang="el-GR" sz="2400" b="1" dirty="0"/>
              <a:t>Η ελαστικότητα της αορτής μειώνεται προς την περιφέρεια</a:t>
            </a:r>
          </a:p>
          <a:p>
            <a:pPr marL="457200" indent="-457200">
              <a:buFont typeface="Wingdings" panose="05000000000000000000" pitchFamily="2" charset="2"/>
              <a:buChar char="Ø"/>
            </a:pPr>
            <a:endParaRPr lang="el-GR" sz="2400" b="1" dirty="0"/>
          </a:p>
        </p:txBody>
      </p:sp>
    </p:spTree>
    <p:extLst>
      <p:ext uri="{BB962C8B-B14F-4D97-AF65-F5344CB8AC3E}">
        <p14:creationId xmlns:p14="http://schemas.microsoft.com/office/powerpoint/2010/main" val="9018075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Πως τη μετράω;</a:t>
            </a:r>
          </a:p>
        </p:txBody>
      </p:sp>
    </p:spTree>
    <p:extLst>
      <p:ext uri="{BB962C8B-B14F-4D97-AF65-F5344CB8AC3E}">
        <p14:creationId xmlns:p14="http://schemas.microsoft.com/office/powerpoint/2010/main" val="6499961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mc:AlternateContent xmlns:mc="http://schemas.openxmlformats.org/markup-compatibility/2006" xmlns:a14="http://schemas.microsoft.com/office/drawing/2010/main">
        <mc:Choice Requires="a14">
          <p:sp>
            <p:nvSpPr>
              <p:cNvPr id="2" name="TextBox 1"/>
              <p:cNvSpPr txBox="1"/>
              <p:nvPr/>
            </p:nvSpPr>
            <p:spPr>
              <a:xfrm>
                <a:off x="4719982" y="3848297"/>
                <a:ext cx="3773790" cy="683072"/>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rtlCol="0">
                <a:spAutoFit/>
              </a:bodyPr>
              <a:lstStyle/>
              <a:p>
                <a14:m>
                  <m:oMath xmlns:m="http://schemas.openxmlformats.org/officeDocument/2006/math">
                    <m:r>
                      <a:rPr lang="en-US" sz="2400" b="0" i="1" smtClean="0">
                        <a:latin typeface="Cambria Math"/>
                      </a:rPr>
                      <m:t>𝑃𝑊𝑉</m:t>
                    </m:r>
                    <m:r>
                      <a:rPr lang="en-US" sz="2400" b="0" i="1" smtClean="0">
                        <a:latin typeface="Cambria Math"/>
                      </a:rPr>
                      <m:t>= </m:t>
                    </m:r>
                    <m:f>
                      <m:fPr>
                        <m:ctrlPr>
                          <a:rPr lang="en-US" sz="2400" b="0" i="1" smtClean="0">
                            <a:latin typeface="Cambria Math" panose="02040503050406030204" pitchFamily="18" charset="0"/>
                          </a:rPr>
                        </m:ctrlPr>
                      </m:fPr>
                      <m:num>
                        <m:r>
                          <m:rPr>
                            <m:sty m:val="p"/>
                          </m:rPr>
                          <a:rPr lang="el-GR" sz="2400" b="0" i="0" smtClean="0">
                            <a:latin typeface="Cambria Math"/>
                          </a:rPr>
                          <m:t>απόσταση</m:t>
                        </m:r>
                      </m:num>
                      <m:den>
                        <m:r>
                          <m:rPr>
                            <m:sty m:val="p"/>
                          </m:rPr>
                          <a:rPr lang="el-GR" sz="2400" b="0" i="0" smtClean="0">
                            <a:latin typeface="Cambria Math"/>
                          </a:rPr>
                          <m:t>χρόνος</m:t>
                        </m:r>
                        <m:r>
                          <a:rPr lang="el-GR" sz="2400" b="0" i="0" smtClean="0">
                            <a:latin typeface="Cambria Math"/>
                          </a:rPr>
                          <m:t> </m:t>
                        </m:r>
                        <m:r>
                          <m:rPr>
                            <m:sty m:val="p"/>
                          </m:rPr>
                          <a:rPr lang="el-GR" sz="2400" b="0" i="0" smtClean="0">
                            <a:latin typeface="Cambria Math"/>
                          </a:rPr>
                          <m:t>διάδοσης</m:t>
                        </m:r>
                      </m:den>
                    </m:f>
                  </m:oMath>
                </a14:m>
                <a:r>
                  <a:rPr lang="el-GR" sz="2400" dirty="0"/>
                  <a:t> </a:t>
                </a:r>
                <a:r>
                  <a:rPr lang="en-US" sz="2400" dirty="0"/>
                  <a:t>m/sec</a:t>
                </a:r>
                <a:endParaRPr lang="el-GR" sz="2400" dirty="0"/>
              </a:p>
            </p:txBody>
          </p:sp>
        </mc:Choice>
        <mc:Fallback xmlns="">
          <p:sp>
            <p:nvSpPr>
              <p:cNvPr id="2" name="TextBox 1"/>
              <p:cNvSpPr txBox="1">
                <a:spLocks noRot="1" noChangeAspect="1" noMove="1" noResize="1" noEditPoints="1" noAdjustHandles="1" noChangeArrowheads="1" noChangeShapeType="1" noTextEdit="1"/>
              </p:cNvSpPr>
              <p:nvPr/>
            </p:nvSpPr>
            <p:spPr>
              <a:xfrm>
                <a:off x="4719982" y="3848297"/>
                <a:ext cx="3773790" cy="683072"/>
              </a:xfrm>
              <a:prstGeom prst="rect">
                <a:avLst/>
              </a:prstGeom>
              <a:blipFill rotWithShape="1">
                <a:blip r:embed="rId4"/>
                <a:stretch>
                  <a:fillRect/>
                </a:stretch>
              </a:blipFill>
            </p:spPr>
            <p:txBody>
              <a:bodyPr/>
              <a:lstStyle/>
              <a:p>
                <a:r>
                  <a:rPr lang="el-GR">
                    <a:noFill/>
                  </a:rPr>
                  <a:t> </a:t>
                </a:r>
              </a:p>
            </p:txBody>
          </p:sp>
        </mc:Fallback>
      </mc:AlternateContent>
      <p:grpSp>
        <p:nvGrpSpPr>
          <p:cNvPr id="4" name="Group 3"/>
          <p:cNvGrpSpPr/>
          <p:nvPr/>
        </p:nvGrpSpPr>
        <p:grpSpPr>
          <a:xfrm>
            <a:off x="523691" y="1359589"/>
            <a:ext cx="8073604" cy="4977416"/>
            <a:chOff x="523691" y="1359589"/>
            <a:chExt cx="8073604" cy="4977416"/>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691" y="1359589"/>
              <a:ext cx="8073604" cy="49774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Flowchart: Connector 2"/>
            <p:cNvSpPr/>
            <p:nvPr/>
          </p:nvSpPr>
          <p:spPr>
            <a:xfrm>
              <a:off x="1676400" y="5880100"/>
              <a:ext cx="152400" cy="177800"/>
            </a:xfrm>
            <a:prstGeom prst="flowChartConnector">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0750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ctr"/>
            <a:r>
              <a:rPr lang="el-GR" sz="2800" b="1" dirty="0"/>
              <a:t>Ορισμός του </a:t>
            </a:r>
            <a:r>
              <a:rPr lang="el-GR" sz="2800" b="1" dirty="0" err="1"/>
              <a:t>βιοδείκτη</a:t>
            </a:r>
            <a:endParaRPr lang="el-GR" dirty="0"/>
          </a:p>
        </p:txBody>
      </p:sp>
      <p:pic>
        <p:nvPicPr>
          <p:cNvPr id="7" name="Picture 5"/>
          <p:cNvPicPr>
            <a:picLocks noChangeAspect="1"/>
          </p:cNvPicPr>
          <p:nvPr/>
        </p:nvPicPr>
        <p:blipFill>
          <a:blip r:embed="rId2"/>
          <a:srcRect/>
          <a:stretch>
            <a:fillRect/>
          </a:stretch>
        </p:blipFill>
        <p:spPr bwMode="auto">
          <a:xfrm>
            <a:off x="685800" y="1524000"/>
            <a:ext cx="3810000" cy="5016500"/>
          </a:xfrm>
          <a:prstGeom prst="rect">
            <a:avLst/>
          </a:prstGeom>
          <a:solidFill>
            <a:srgbClr val="FFFFFF"/>
          </a:solidFill>
          <a:ln w="9525">
            <a:noFill/>
            <a:miter lim="800000"/>
            <a:headEnd/>
            <a:tailEnd/>
          </a:ln>
        </p:spPr>
      </p:pic>
      <p:sp>
        <p:nvSpPr>
          <p:cNvPr id="8" name="Oval Callout 6"/>
          <p:cNvSpPr>
            <a:spLocks noChangeArrowheads="1"/>
          </p:cNvSpPr>
          <p:nvPr/>
        </p:nvSpPr>
        <p:spPr bwMode="auto">
          <a:xfrm>
            <a:off x="4299749" y="2233874"/>
            <a:ext cx="4821237" cy="2466915"/>
          </a:xfrm>
          <a:prstGeom prst="wedgeEllipseCallout">
            <a:avLst>
              <a:gd name="adj1" fmla="val -82500"/>
              <a:gd name="adj2" fmla="val 35032"/>
            </a:avLst>
          </a:prstGeom>
          <a:solidFill>
            <a:srgbClr val="0F4C73"/>
          </a:solidFill>
          <a:ln w="9525">
            <a:solidFill>
              <a:schemeClr val="folHlink"/>
            </a:solidFill>
            <a:miter lim="800000"/>
            <a:headEnd/>
            <a:tailEnd/>
          </a:ln>
          <a:effectLst>
            <a:outerShdw dist="23000" dir="5400000" rotWithShape="0">
              <a:srgbClr val="808080">
                <a:alpha val="34998"/>
              </a:srgbClr>
            </a:outerShdw>
          </a:effectLst>
        </p:spPr>
        <p:txBody>
          <a:bodyPr>
            <a:spAutoFit/>
          </a:bodyPr>
          <a:lstStyle/>
          <a:p>
            <a:pPr>
              <a:defRPr/>
            </a:pPr>
            <a:r>
              <a:rPr lang="el-GR" b="1" dirty="0">
                <a:solidFill>
                  <a:schemeClr val="bg1"/>
                </a:solidFill>
                <a:latin typeface="Comic Sans MS" pitchFamily="-106" charset="0"/>
                <a:ea typeface="ＭＳ Ｐゴシック" pitchFamily="-106" charset="-128"/>
                <a:cs typeface="ＭＳ Ｐゴシック" pitchFamily="-106" charset="-128"/>
              </a:rPr>
              <a:t>Στα τελικά στάδια της νόσου είναι εύκολο να διαγνώσεις τη νόσο, αλλά δύσκολο να τη θεραπεύσεις. </a:t>
            </a:r>
            <a:r>
              <a:rPr lang="el-GR" sz="1800" b="1" dirty="0">
                <a:solidFill>
                  <a:schemeClr val="bg1"/>
                </a:solidFill>
                <a:latin typeface="Comic Sans MS" pitchFamily="-106" charset="0"/>
                <a:ea typeface="ＭＳ Ｐゴシック" pitchFamily="-106" charset="-128"/>
                <a:cs typeface="ＭＳ Ｐゴシック" pitchFamily="-106" charset="-128"/>
              </a:rPr>
              <a:t>Στα αρχικά είναι εύκολο να θεραπεύσεις, αλλ</a:t>
            </a:r>
            <a:r>
              <a:rPr lang="el-GR" b="1" dirty="0">
                <a:solidFill>
                  <a:schemeClr val="bg1"/>
                </a:solidFill>
                <a:latin typeface="Comic Sans MS" pitchFamily="-106" charset="0"/>
                <a:ea typeface="ＭＳ Ｐゴシック" pitchFamily="-106" charset="-128"/>
                <a:cs typeface="ＭＳ Ｐゴシック" pitchFamily="-106" charset="-128"/>
              </a:rPr>
              <a:t>ά δύσκολο να διαγνώσεις. </a:t>
            </a:r>
            <a:endParaRPr lang="en-US" sz="1800" b="1" dirty="0">
              <a:solidFill>
                <a:schemeClr val="bg1"/>
              </a:solidFill>
              <a:latin typeface="Comic Sans MS" pitchFamily="-106" charset="0"/>
              <a:ea typeface="ＭＳ Ｐゴシック" pitchFamily="-106" charset="-128"/>
              <a:cs typeface="ＭＳ Ｐゴシック" pitchFamily="-106" charset="-128"/>
            </a:endParaRPr>
          </a:p>
        </p:txBody>
      </p:sp>
      <p:sp>
        <p:nvSpPr>
          <p:cNvPr id="9" name="Rectangle 3"/>
          <p:cNvSpPr>
            <a:spLocks noChangeArrowheads="1"/>
          </p:cNvSpPr>
          <p:nvPr/>
        </p:nvSpPr>
        <p:spPr bwMode="auto">
          <a:xfrm>
            <a:off x="4648200" y="6019800"/>
            <a:ext cx="4267200" cy="533400"/>
          </a:xfrm>
          <a:prstGeom prst="rect">
            <a:avLst/>
          </a:prstGeom>
          <a:noFill/>
          <a:ln w="9525">
            <a:noFill/>
            <a:miter lim="800000"/>
            <a:headEnd/>
            <a:tailEnd/>
          </a:ln>
        </p:spPr>
        <p:txBody>
          <a:bodyPr anchor="ctr"/>
          <a:lstStyle/>
          <a:p>
            <a:pPr algn="just" eaLnBrk="1" hangingPunct="1"/>
            <a:r>
              <a:rPr lang="en-US" sz="1600" b="1" dirty="0" err="1">
                <a:solidFill>
                  <a:schemeClr val="tx1"/>
                </a:solidFill>
              </a:rPr>
              <a:t>Niccolo</a:t>
            </a:r>
            <a:r>
              <a:rPr lang="en-US" sz="1600" b="1" dirty="0">
                <a:solidFill>
                  <a:schemeClr val="tx1"/>
                </a:solidFill>
              </a:rPr>
              <a:t> Machiavelli, </a:t>
            </a:r>
            <a:r>
              <a:rPr lang="en-US" sz="1600" b="1" i="1" dirty="0">
                <a:solidFill>
                  <a:schemeClr val="tx1"/>
                </a:solidFill>
              </a:rPr>
              <a:t>Il Principe</a:t>
            </a:r>
            <a:r>
              <a:rPr lang="en-US" sz="1600" b="1" dirty="0">
                <a:solidFill>
                  <a:schemeClr val="tx1"/>
                </a:solidFill>
              </a:rPr>
              <a:t>, 1513</a:t>
            </a:r>
            <a:endParaRPr lang="el-GR" sz="1600" b="1" i="1" dirty="0">
              <a:solidFill>
                <a:schemeClr val="tx1"/>
              </a:solidFill>
            </a:endParaRPr>
          </a:p>
        </p:txBody>
      </p:sp>
    </p:spTree>
    <p:extLst>
      <p:ext uri="{BB962C8B-B14F-4D97-AF65-F5344CB8AC3E}">
        <p14:creationId xmlns:p14="http://schemas.microsoft.com/office/powerpoint/2010/main" val="419598611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9" name="Object 3"/>
          <p:cNvGraphicFramePr>
            <a:graphicFrameLocks noChangeAspect="1"/>
          </p:cNvGraphicFramePr>
          <p:nvPr>
            <p:extLst>
              <p:ext uri="{D42A27DB-BD31-4B8C-83A1-F6EECF244321}">
                <p14:modId xmlns:p14="http://schemas.microsoft.com/office/powerpoint/2010/main" val="3612734042"/>
              </p:ext>
            </p:extLst>
          </p:nvPr>
        </p:nvGraphicFramePr>
        <p:xfrm>
          <a:off x="6637892" y="1531087"/>
          <a:ext cx="2309258" cy="5152287"/>
        </p:xfrm>
        <a:graphic>
          <a:graphicData uri="http://schemas.openxmlformats.org/presentationml/2006/ole">
            <mc:AlternateContent xmlns:mc="http://schemas.openxmlformats.org/markup-compatibility/2006">
              <mc:Choice xmlns:v="urn:schemas-microsoft-com:vml" Requires="v">
                <p:oleObj name="Image" r:id="rId2" imgW="3022222" imgH="6692063" progId="">
                  <p:embed/>
                </p:oleObj>
              </mc:Choice>
              <mc:Fallback>
                <p:oleObj name="Image" r:id="rId2" imgW="3022222" imgH="6692063" progId="">
                  <p:embed/>
                  <p:pic>
                    <p:nvPicPr>
                      <p:cNvPr id="0" name="Picture 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892" y="1531087"/>
                        <a:ext cx="2309258" cy="51522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80580" name="Oval 4"/>
          <p:cNvSpPr>
            <a:spLocks noChangeArrowheads="1"/>
          </p:cNvSpPr>
          <p:nvPr/>
        </p:nvSpPr>
        <p:spPr bwMode="auto">
          <a:xfrm>
            <a:off x="7543800" y="2092471"/>
            <a:ext cx="209550" cy="2095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280581" name="Oval 5"/>
          <p:cNvSpPr>
            <a:spLocks noChangeArrowheads="1"/>
          </p:cNvSpPr>
          <p:nvPr/>
        </p:nvSpPr>
        <p:spPr bwMode="auto">
          <a:xfrm>
            <a:off x="7753350" y="3562350"/>
            <a:ext cx="209550" cy="2095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280582" name="Text Box 6"/>
          <p:cNvSpPr txBox="1">
            <a:spLocks noChangeArrowheads="1"/>
          </p:cNvSpPr>
          <p:nvPr/>
        </p:nvSpPr>
        <p:spPr bwMode="auto">
          <a:xfrm>
            <a:off x="438150" y="1905000"/>
            <a:ext cx="36210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l-GR" sz="2400" b="1">
                <a:solidFill>
                  <a:srgbClr val="FFFFFF"/>
                </a:solidFill>
              </a:rPr>
              <a:t>Carotid-to-femoral PWV</a:t>
            </a:r>
            <a:endParaRPr lang="el-GR" altLang="el-GR" sz="2400" b="1">
              <a:solidFill>
                <a:srgbClr val="FFFFFF"/>
              </a:solidFill>
            </a:endParaRPr>
          </a:p>
        </p:txBody>
      </p:sp>
      <p:sp>
        <p:nvSpPr>
          <p:cNvPr id="280583" name="Oval 7"/>
          <p:cNvSpPr>
            <a:spLocks noChangeArrowheads="1"/>
          </p:cNvSpPr>
          <p:nvPr/>
        </p:nvSpPr>
        <p:spPr bwMode="auto">
          <a:xfrm rot="21153192">
            <a:off x="7668005" y="2273791"/>
            <a:ext cx="189374" cy="1340303"/>
          </a:xfrm>
          <a:prstGeom prst="ellipse">
            <a:avLst/>
          </a:prstGeom>
          <a:solidFill>
            <a:srgbClr val="FFFF00">
              <a:alpha val="60001"/>
            </a:srgbClr>
          </a:solidFill>
          <a:ln w="9525">
            <a:solidFill>
              <a:schemeClr val="tx1"/>
            </a:solidFill>
            <a:round/>
            <a:headEnd/>
            <a:tailEnd/>
          </a:ln>
          <a:effectLst/>
        </p:spPr>
        <p:txBody>
          <a:bodyPr wrap="none" anchor="ctr"/>
          <a:lstStyle/>
          <a:p>
            <a:endParaRPr lang="el-GR"/>
          </a:p>
        </p:txBody>
      </p:sp>
      <p:sp>
        <p:nvSpPr>
          <p:cNvPr id="280585" name="Text Box 9"/>
          <p:cNvSpPr txBox="1">
            <a:spLocks noChangeArrowheads="1"/>
          </p:cNvSpPr>
          <p:nvPr/>
        </p:nvSpPr>
        <p:spPr bwMode="auto">
          <a:xfrm>
            <a:off x="0" y="6553200"/>
            <a:ext cx="57118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400">
                <a:solidFill>
                  <a:srgbClr val="CCECFF"/>
                </a:solidFill>
              </a:rPr>
              <a:t>Μονάδα Βιοϊατρικής Τεχνολογίας, Ιπποκράτειο Γ.Ν.Α.</a:t>
            </a:r>
          </a:p>
        </p:txBody>
      </p:sp>
      <p:sp>
        <p:nvSpPr>
          <p:cNvPr id="9" name="Rectangle 8"/>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11" name="Text Box 6"/>
          <p:cNvSpPr txBox="1">
            <a:spLocks noChangeArrowheads="1"/>
          </p:cNvSpPr>
          <p:nvPr/>
        </p:nvSpPr>
        <p:spPr bwMode="auto">
          <a:xfrm>
            <a:off x="590550" y="2057400"/>
            <a:ext cx="326435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l-GR" sz="2400" b="1"/>
              <a:t>Carotid-to-femoral PWV</a:t>
            </a:r>
            <a:endParaRPr lang="el-GR" altLang="el-GR" sz="2400" b="1"/>
          </a:p>
        </p:txBody>
      </p:sp>
    </p:spTree>
    <p:extLst>
      <p:ext uri="{BB962C8B-B14F-4D97-AF65-F5344CB8AC3E}">
        <p14:creationId xmlns:p14="http://schemas.microsoft.com/office/powerpoint/2010/main" val="7662634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0580"/>
                                        </p:tgtEl>
                                        <p:attrNameLst>
                                          <p:attrName>style.visibility</p:attrName>
                                        </p:attrNameLst>
                                      </p:cBhvr>
                                      <p:to>
                                        <p:strVal val="visible"/>
                                      </p:to>
                                    </p:set>
                                    <p:animEffect transition="in" filter="box(in)">
                                      <p:cBhvr>
                                        <p:cTn id="7" dur="500"/>
                                        <p:tgtEl>
                                          <p:spTgt spid="28058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0581"/>
                                        </p:tgtEl>
                                        <p:attrNameLst>
                                          <p:attrName>style.visibility</p:attrName>
                                        </p:attrNameLst>
                                      </p:cBhvr>
                                      <p:to>
                                        <p:strVal val="visible"/>
                                      </p:to>
                                    </p:set>
                                    <p:animEffect transition="in" filter="box(in)">
                                      <p:cBhvr>
                                        <p:cTn id="10" dur="500"/>
                                        <p:tgtEl>
                                          <p:spTgt spid="28058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80582"/>
                                        </p:tgtEl>
                                        <p:attrNameLst>
                                          <p:attrName>style.visibility</p:attrName>
                                        </p:attrNameLst>
                                      </p:cBhvr>
                                      <p:to>
                                        <p:strVal val="visible"/>
                                      </p:to>
                                    </p:set>
                                    <p:animEffect transition="in" filter="box(in)">
                                      <p:cBhvr>
                                        <p:cTn id="15" dur="500"/>
                                        <p:tgtEl>
                                          <p:spTgt spid="28058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80583"/>
                                        </p:tgtEl>
                                        <p:attrNameLst>
                                          <p:attrName>style.visibility</p:attrName>
                                        </p:attrNameLst>
                                      </p:cBhvr>
                                      <p:to>
                                        <p:strVal val="visible"/>
                                      </p:to>
                                    </p:set>
                                    <p:animEffect transition="in" filter="wipe(up)">
                                      <p:cBhvr>
                                        <p:cTn id="20" dur="500"/>
                                        <p:tgtEl>
                                          <p:spTgt spid="280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0" grpId="0" animBg="1"/>
      <p:bldP spid="280581" grpId="0" animBg="1"/>
      <p:bldP spid="280582" grpId="0"/>
      <p:bldP spid="28058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9" name="Object 3"/>
          <p:cNvGraphicFramePr>
            <a:graphicFrameLocks noChangeAspect="1"/>
          </p:cNvGraphicFramePr>
          <p:nvPr>
            <p:extLst>
              <p:ext uri="{D42A27DB-BD31-4B8C-83A1-F6EECF244321}">
                <p14:modId xmlns:p14="http://schemas.microsoft.com/office/powerpoint/2010/main" val="2147363444"/>
              </p:ext>
            </p:extLst>
          </p:nvPr>
        </p:nvGraphicFramePr>
        <p:xfrm>
          <a:off x="6637892" y="1531087"/>
          <a:ext cx="2309258" cy="5152287"/>
        </p:xfrm>
        <a:graphic>
          <a:graphicData uri="http://schemas.openxmlformats.org/presentationml/2006/ole">
            <mc:AlternateContent xmlns:mc="http://schemas.openxmlformats.org/markup-compatibility/2006">
              <mc:Choice xmlns:v="urn:schemas-microsoft-com:vml" Requires="v">
                <p:oleObj name="Image" r:id="rId2" imgW="3022222" imgH="6692063" progId="">
                  <p:embed/>
                </p:oleObj>
              </mc:Choice>
              <mc:Fallback>
                <p:oleObj name="Image" r:id="rId2" imgW="3022222" imgH="6692063" progId="">
                  <p:embed/>
                  <p:pic>
                    <p:nvPicPr>
                      <p:cNvPr id="0" name="Picture 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892" y="1531087"/>
                        <a:ext cx="2309258" cy="51522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80582" name="Text Box 6"/>
          <p:cNvSpPr txBox="1">
            <a:spLocks noChangeArrowheads="1"/>
          </p:cNvSpPr>
          <p:nvPr/>
        </p:nvSpPr>
        <p:spPr bwMode="auto">
          <a:xfrm>
            <a:off x="438150" y="1905000"/>
            <a:ext cx="36210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l-GR" sz="2400" b="1">
                <a:solidFill>
                  <a:srgbClr val="FFFFFF"/>
                </a:solidFill>
              </a:rPr>
              <a:t>Carotid-to-femoral PWV</a:t>
            </a:r>
            <a:endParaRPr lang="el-GR" altLang="el-GR" sz="2400" b="1">
              <a:solidFill>
                <a:srgbClr val="FFFFFF"/>
              </a:solidFill>
            </a:endParaRPr>
          </a:p>
        </p:txBody>
      </p:sp>
      <p:sp>
        <p:nvSpPr>
          <p:cNvPr id="280583" name="Oval 7"/>
          <p:cNvSpPr>
            <a:spLocks noChangeArrowheads="1"/>
          </p:cNvSpPr>
          <p:nvPr/>
        </p:nvSpPr>
        <p:spPr bwMode="auto">
          <a:xfrm rot="1123199">
            <a:off x="7211139" y="2189498"/>
            <a:ext cx="177146" cy="1945768"/>
          </a:xfrm>
          <a:prstGeom prst="ellipse">
            <a:avLst/>
          </a:prstGeom>
          <a:solidFill>
            <a:srgbClr val="FFFF00">
              <a:alpha val="60001"/>
            </a:srgbClr>
          </a:solidFill>
          <a:ln w="9525">
            <a:solidFill>
              <a:schemeClr val="tx1"/>
            </a:solidFill>
            <a:round/>
            <a:headEnd/>
            <a:tailEnd/>
          </a:ln>
          <a:effectLst/>
        </p:spPr>
        <p:txBody>
          <a:bodyPr wrap="none" anchor="ctr"/>
          <a:lstStyle/>
          <a:p>
            <a:endParaRPr lang="el-GR"/>
          </a:p>
        </p:txBody>
      </p:sp>
      <p:sp>
        <p:nvSpPr>
          <p:cNvPr id="280585" name="Text Box 9"/>
          <p:cNvSpPr txBox="1">
            <a:spLocks noChangeArrowheads="1"/>
          </p:cNvSpPr>
          <p:nvPr/>
        </p:nvSpPr>
        <p:spPr bwMode="auto">
          <a:xfrm>
            <a:off x="0" y="6553200"/>
            <a:ext cx="57118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400">
                <a:solidFill>
                  <a:srgbClr val="CCECFF"/>
                </a:solidFill>
              </a:rPr>
              <a:t>Μονάδα Βιοϊατρικής Τεχνολογίας, Ιπποκράτειο Γ.Ν.Α.</a:t>
            </a:r>
          </a:p>
        </p:txBody>
      </p:sp>
      <p:sp>
        <p:nvSpPr>
          <p:cNvPr id="9" name="Rectangle 8"/>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11" name="Text Box 6"/>
          <p:cNvSpPr txBox="1">
            <a:spLocks noChangeArrowheads="1"/>
          </p:cNvSpPr>
          <p:nvPr/>
        </p:nvSpPr>
        <p:spPr bwMode="auto">
          <a:xfrm>
            <a:off x="590550" y="2057400"/>
            <a:ext cx="326435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l-GR" sz="2400" b="1" dirty="0"/>
              <a:t>Carotid-to-femoral PWV</a:t>
            </a:r>
            <a:endParaRPr lang="el-GR" altLang="el-GR" sz="2400" b="1" dirty="0"/>
          </a:p>
        </p:txBody>
      </p:sp>
      <p:sp>
        <p:nvSpPr>
          <p:cNvPr id="12" name="Text Box 8"/>
          <p:cNvSpPr txBox="1">
            <a:spLocks noChangeArrowheads="1"/>
          </p:cNvSpPr>
          <p:nvPr/>
        </p:nvSpPr>
        <p:spPr bwMode="auto">
          <a:xfrm>
            <a:off x="590550" y="2870643"/>
            <a:ext cx="299402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l-GR" sz="2400" b="1" dirty="0"/>
              <a:t>Carotid-to-radial PWV</a:t>
            </a:r>
            <a:endParaRPr lang="el-GR" altLang="el-GR" sz="2400" b="1" dirty="0"/>
          </a:p>
        </p:txBody>
      </p:sp>
      <p:sp>
        <p:nvSpPr>
          <p:cNvPr id="280581" name="Oval 5"/>
          <p:cNvSpPr>
            <a:spLocks noChangeArrowheads="1"/>
          </p:cNvSpPr>
          <p:nvPr/>
        </p:nvSpPr>
        <p:spPr bwMode="auto">
          <a:xfrm>
            <a:off x="6838950" y="3913224"/>
            <a:ext cx="209550" cy="2095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280580" name="Oval 4"/>
          <p:cNvSpPr>
            <a:spLocks noChangeArrowheads="1"/>
          </p:cNvSpPr>
          <p:nvPr/>
        </p:nvSpPr>
        <p:spPr bwMode="auto">
          <a:xfrm>
            <a:off x="7543800" y="2092471"/>
            <a:ext cx="209550" cy="2095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Tree>
    <p:extLst>
      <p:ext uri="{BB962C8B-B14F-4D97-AF65-F5344CB8AC3E}">
        <p14:creationId xmlns:p14="http://schemas.microsoft.com/office/powerpoint/2010/main" val="2195959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0580"/>
                                        </p:tgtEl>
                                        <p:attrNameLst>
                                          <p:attrName>style.visibility</p:attrName>
                                        </p:attrNameLst>
                                      </p:cBhvr>
                                      <p:to>
                                        <p:strVal val="visible"/>
                                      </p:to>
                                    </p:set>
                                    <p:animEffect transition="in" filter="box(in)">
                                      <p:cBhvr>
                                        <p:cTn id="7" dur="500"/>
                                        <p:tgtEl>
                                          <p:spTgt spid="28058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0581"/>
                                        </p:tgtEl>
                                        <p:attrNameLst>
                                          <p:attrName>style.visibility</p:attrName>
                                        </p:attrNameLst>
                                      </p:cBhvr>
                                      <p:to>
                                        <p:strVal val="visible"/>
                                      </p:to>
                                    </p:set>
                                    <p:animEffect transition="in" filter="box(in)">
                                      <p:cBhvr>
                                        <p:cTn id="10" dur="500"/>
                                        <p:tgtEl>
                                          <p:spTgt spid="28058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80582"/>
                                        </p:tgtEl>
                                        <p:attrNameLst>
                                          <p:attrName>style.visibility</p:attrName>
                                        </p:attrNameLst>
                                      </p:cBhvr>
                                      <p:to>
                                        <p:strVal val="visible"/>
                                      </p:to>
                                    </p:set>
                                    <p:animEffect transition="in" filter="box(in)">
                                      <p:cBhvr>
                                        <p:cTn id="15" dur="500"/>
                                        <p:tgtEl>
                                          <p:spTgt spid="28058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80583"/>
                                        </p:tgtEl>
                                        <p:attrNameLst>
                                          <p:attrName>style.visibility</p:attrName>
                                        </p:attrNameLst>
                                      </p:cBhvr>
                                      <p:to>
                                        <p:strVal val="visible"/>
                                      </p:to>
                                    </p:set>
                                    <p:animEffect transition="in" filter="wipe(up)">
                                      <p:cBhvr>
                                        <p:cTn id="20" dur="500"/>
                                        <p:tgtEl>
                                          <p:spTgt spid="280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2" grpId="0"/>
      <p:bldP spid="280583" grpId="0" animBg="1"/>
      <p:bldP spid="280581" grpId="0" animBg="1"/>
      <p:bldP spid="28058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9" name="Object 3"/>
          <p:cNvGraphicFramePr>
            <a:graphicFrameLocks noChangeAspect="1"/>
          </p:cNvGraphicFramePr>
          <p:nvPr>
            <p:extLst>
              <p:ext uri="{D42A27DB-BD31-4B8C-83A1-F6EECF244321}">
                <p14:modId xmlns:p14="http://schemas.microsoft.com/office/powerpoint/2010/main" val="868195970"/>
              </p:ext>
            </p:extLst>
          </p:nvPr>
        </p:nvGraphicFramePr>
        <p:xfrm>
          <a:off x="6637892" y="1531087"/>
          <a:ext cx="2309258" cy="5152287"/>
        </p:xfrm>
        <a:graphic>
          <a:graphicData uri="http://schemas.openxmlformats.org/presentationml/2006/ole">
            <mc:AlternateContent xmlns:mc="http://schemas.openxmlformats.org/markup-compatibility/2006">
              <mc:Choice xmlns:v="urn:schemas-microsoft-com:vml" Requires="v">
                <p:oleObj name="Image" r:id="rId2" imgW="3022222" imgH="6692063" progId="">
                  <p:embed/>
                </p:oleObj>
              </mc:Choice>
              <mc:Fallback>
                <p:oleObj name="Image" r:id="rId2" imgW="3022222" imgH="6692063" progId="">
                  <p:embed/>
                  <p:pic>
                    <p:nvPicPr>
                      <p:cNvPr id="0" name="Picture 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892" y="1531087"/>
                        <a:ext cx="2309258" cy="51522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80582" name="Text Box 6"/>
          <p:cNvSpPr txBox="1">
            <a:spLocks noChangeArrowheads="1"/>
          </p:cNvSpPr>
          <p:nvPr/>
        </p:nvSpPr>
        <p:spPr bwMode="auto">
          <a:xfrm>
            <a:off x="438150" y="1905000"/>
            <a:ext cx="36210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l-GR" sz="2400" b="1">
                <a:solidFill>
                  <a:srgbClr val="FFFFFF"/>
                </a:solidFill>
              </a:rPr>
              <a:t>Carotid-to-femoral PWV</a:t>
            </a:r>
            <a:endParaRPr lang="el-GR" altLang="el-GR" sz="2400" b="1">
              <a:solidFill>
                <a:srgbClr val="FFFFFF"/>
              </a:solidFill>
            </a:endParaRPr>
          </a:p>
        </p:txBody>
      </p:sp>
      <p:sp>
        <p:nvSpPr>
          <p:cNvPr id="280585" name="Text Box 9"/>
          <p:cNvSpPr txBox="1">
            <a:spLocks noChangeArrowheads="1"/>
          </p:cNvSpPr>
          <p:nvPr/>
        </p:nvSpPr>
        <p:spPr bwMode="auto">
          <a:xfrm>
            <a:off x="0" y="6553200"/>
            <a:ext cx="57118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400">
                <a:solidFill>
                  <a:srgbClr val="CCECFF"/>
                </a:solidFill>
              </a:rPr>
              <a:t>Μονάδα Βιοϊατρικής Τεχνολογίας, Ιπποκράτειο Γ.Ν.Α.</a:t>
            </a:r>
          </a:p>
        </p:txBody>
      </p:sp>
      <p:sp>
        <p:nvSpPr>
          <p:cNvPr id="9" name="Rectangle 8"/>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11" name="Text Box 6"/>
          <p:cNvSpPr txBox="1">
            <a:spLocks noChangeArrowheads="1"/>
          </p:cNvSpPr>
          <p:nvPr/>
        </p:nvSpPr>
        <p:spPr bwMode="auto">
          <a:xfrm>
            <a:off x="590550" y="2057400"/>
            <a:ext cx="326435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l-GR" sz="2400" b="1" dirty="0"/>
              <a:t>Carotid-to-femoral PWV</a:t>
            </a:r>
            <a:endParaRPr lang="el-GR" altLang="el-GR" sz="2400" b="1" dirty="0"/>
          </a:p>
        </p:txBody>
      </p:sp>
      <p:sp>
        <p:nvSpPr>
          <p:cNvPr id="12" name="Text Box 8"/>
          <p:cNvSpPr txBox="1">
            <a:spLocks noChangeArrowheads="1"/>
          </p:cNvSpPr>
          <p:nvPr/>
        </p:nvSpPr>
        <p:spPr bwMode="auto">
          <a:xfrm>
            <a:off x="590550" y="2870643"/>
            <a:ext cx="299402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l-GR" sz="2400" b="1" dirty="0"/>
              <a:t>Carotid-to-radial PWV</a:t>
            </a:r>
            <a:endParaRPr lang="el-GR" altLang="el-GR" sz="2400" b="1" dirty="0"/>
          </a:p>
        </p:txBody>
      </p:sp>
      <p:sp>
        <p:nvSpPr>
          <p:cNvPr id="280581" name="Oval 5"/>
          <p:cNvSpPr>
            <a:spLocks noChangeArrowheads="1"/>
          </p:cNvSpPr>
          <p:nvPr/>
        </p:nvSpPr>
        <p:spPr bwMode="auto">
          <a:xfrm>
            <a:off x="6838950" y="3913224"/>
            <a:ext cx="209550" cy="2095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3" name="Text Box 10"/>
          <p:cNvSpPr txBox="1">
            <a:spLocks noChangeArrowheads="1"/>
          </p:cNvSpPr>
          <p:nvPr/>
        </p:nvSpPr>
        <p:spPr bwMode="auto">
          <a:xfrm>
            <a:off x="590550" y="3647132"/>
            <a:ext cx="305711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l-GR" sz="2400" b="1" dirty="0"/>
              <a:t>Brachial-to-ankle PWV</a:t>
            </a:r>
            <a:endParaRPr lang="el-GR" altLang="el-GR" sz="2400" b="1" dirty="0"/>
          </a:p>
        </p:txBody>
      </p:sp>
      <p:sp>
        <p:nvSpPr>
          <p:cNvPr id="14" name="Oval 4"/>
          <p:cNvSpPr>
            <a:spLocks noChangeArrowheads="1"/>
          </p:cNvSpPr>
          <p:nvPr/>
        </p:nvSpPr>
        <p:spPr bwMode="auto">
          <a:xfrm>
            <a:off x="7377294" y="6045486"/>
            <a:ext cx="209550" cy="2095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2" name="Freeform 1"/>
          <p:cNvSpPr/>
          <p:nvPr/>
        </p:nvSpPr>
        <p:spPr>
          <a:xfrm>
            <a:off x="6953693" y="2445486"/>
            <a:ext cx="799017" cy="3600000"/>
          </a:xfrm>
          <a:custGeom>
            <a:avLst/>
            <a:gdLst>
              <a:gd name="connsiteX0" fmla="*/ 0 w 799017"/>
              <a:gd name="connsiteY0" fmla="*/ 1456663 h 3615072"/>
              <a:gd name="connsiteX1" fmla="*/ 148856 w 799017"/>
              <a:gd name="connsiteY1" fmla="*/ 489100 h 3615072"/>
              <a:gd name="connsiteX2" fmla="*/ 457200 w 799017"/>
              <a:gd name="connsiteY2" fmla="*/ 42533 h 3615072"/>
              <a:gd name="connsiteX3" fmla="*/ 754912 w 799017"/>
              <a:gd name="connsiteY3" fmla="*/ 116961 h 3615072"/>
              <a:gd name="connsiteX4" fmla="*/ 797442 w 799017"/>
              <a:gd name="connsiteY4" fmla="*/ 914402 h 3615072"/>
              <a:gd name="connsiteX5" fmla="*/ 754912 w 799017"/>
              <a:gd name="connsiteY5" fmla="*/ 1318440 h 3615072"/>
              <a:gd name="connsiteX6" fmla="*/ 563526 w 799017"/>
              <a:gd name="connsiteY6" fmla="*/ 1977658 h 3615072"/>
              <a:gd name="connsiteX7" fmla="*/ 531628 w 799017"/>
              <a:gd name="connsiteY7" fmla="*/ 3019649 h 3615072"/>
              <a:gd name="connsiteX8" fmla="*/ 563526 w 799017"/>
              <a:gd name="connsiteY8" fmla="*/ 3615072 h 361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017" h="3615072">
                <a:moveTo>
                  <a:pt x="0" y="1456663"/>
                </a:moveTo>
                <a:cubicBezTo>
                  <a:pt x="36328" y="1090725"/>
                  <a:pt x="72656" y="724788"/>
                  <a:pt x="148856" y="489100"/>
                </a:cubicBezTo>
                <a:cubicBezTo>
                  <a:pt x="225056" y="253412"/>
                  <a:pt x="356191" y="104556"/>
                  <a:pt x="457200" y="42533"/>
                </a:cubicBezTo>
                <a:cubicBezTo>
                  <a:pt x="558209" y="-19490"/>
                  <a:pt x="698205" y="-28350"/>
                  <a:pt x="754912" y="116961"/>
                </a:cubicBezTo>
                <a:cubicBezTo>
                  <a:pt x="811619" y="262272"/>
                  <a:pt x="797442" y="714156"/>
                  <a:pt x="797442" y="914402"/>
                </a:cubicBezTo>
                <a:cubicBezTo>
                  <a:pt x="797442" y="1114648"/>
                  <a:pt x="793898" y="1141231"/>
                  <a:pt x="754912" y="1318440"/>
                </a:cubicBezTo>
                <a:cubicBezTo>
                  <a:pt x="715926" y="1495649"/>
                  <a:pt x="600740" y="1694123"/>
                  <a:pt x="563526" y="1977658"/>
                </a:cubicBezTo>
                <a:cubicBezTo>
                  <a:pt x="526312" y="2261193"/>
                  <a:pt x="531628" y="2746747"/>
                  <a:pt x="531628" y="3019649"/>
                </a:cubicBezTo>
                <a:cubicBezTo>
                  <a:pt x="531628" y="3292551"/>
                  <a:pt x="547577" y="3453811"/>
                  <a:pt x="563526" y="3615072"/>
                </a:cubicBezTo>
              </a:path>
            </a:pathLst>
          </a:custGeom>
          <a:ln w="76200">
            <a:solidFill>
              <a:srgbClr val="FFFF00">
                <a:alpha val="76078"/>
              </a:srgbClr>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105410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0582"/>
                                        </p:tgtEl>
                                        <p:attrNameLst>
                                          <p:attrName>style.visibility</p:attrName>
                                        </p:attrNameLst>
                                      </p:cBhvr>
                                      <p:to>
                                        <p:strVal val="visible"/>
                                      </p:to>
                                    </p:set>
                                    <p:animEffect transition="in" filter="box(in)">
                                      <p:cBhvr>
                                        <p:cTn id="7" dur="500"/>
                                        <p:tgtEl>
                                          <p:spTgt spid="28058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2"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4" name="TextBox 3"/>
          <p:cNvSpPr txBox="1"/>
          <p:nvPr/>
        </p:nvSpPr>
        <p:spPr>
          <a:xfrm>
            <a:off x="621320" y="1370566"/>
            <a:ext cx="3290280" cy="461665"/>
          </a:xfrm>
          <a:prstGeom prst="rect">
            <a:avLst/>
          </a:prstGeom>
          <a:noFill/>
        </p:spPr>
        <p:txBody>
          <a:bodyPr wrap="square" rtlCol="0">
            <a:spAutoFit/>
          </a:bodyPr>
          <a:lstStyle/>
          <a:p>
            <a:pPr algn="ctr"/>
            <a:r>
              <a:rPr lang="el-GR" sz="2400" dirty="0"/>
              <a:t>Ταυτόχρονη καταγραφή</a:t>
            </a:r>
          </a:p>
        </p:txBody>
      </p:sp>
      <p:sp>
        <p:nvSpPr>
          <p:cNvPr id="5" name="TextBox 4"/>
          <p:cNvSpPr txBox="1"/>
          <p:nvPr/>
        </p:nvSpPr>
        <p:spPr>
          <a:xfrm>
            <a:off x="5129820" y="1370566"/>
            <a:ext cx="3290280" cy="461665"/>
          </a:xfrm>
          <a:prstGeom prst="rect">
            <a:avLst/>
          </a:prstGeom>
          <a:noFill/>
        </p:spPr>
        <p:txBody>
          <a:bodyPr wrap="square" rtlCol="0">
            <a:spAutoFit/>
          </a:bodyPr>
          <a:lstStyle/>
          <a:p>
            <a:pPr algn="ctr"/>
            <a:r>
              <a:rPr lang="el-GR" sz="2400" dirty="0"/>
              <a:t>Ασύγχρονη καταγραφή</a:t>
            </a:r>
          </a:p>
        </p:txBody>
      </p:sp>
      <p:grpSp>
        <p:nvGrpSpPr>
          <p:cNvPr id="13" name="Group 12"/>
          <p:cNvGrpSpPr/>
          <p:nvPr/>
        </p:nvGrpSpPr>
        <p:grpSpPr>
          <a:xfrm>
            <a:off x="41866" y="2256135"/>
            <a:ext cx="4144388" cy="4034830"/>
            <a:chOff x="41866" y="2256135"/>
            <a:chExt cx="4144388" cy="403483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66" y="2921000"/>
              <a:ext cx="4144388" cy="2597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1581887" y="5829300"/>
              <a:ext cx="1273105" cy="461665"/>
            </a:xfrm>
            <a:prstGeom prst="rect">
              <a:avLst/>
            </a:prstGeom>
            <a:noFill/>
          </p:spPr>
          <p:txBody>
            <a:bodyPr wrap="none" rtlCol="0">
              <a:spAutoFit/>
            </a:bodyPr>
            <a:lstStyle/>
            <a:p>
              <a:r>
                <a:rPr lang="en-US" sz="2400" b="1" dirty="0">
                  <a:solidFill>
                    <a:srgbClr val="00B050"/>
                  </a:solidFill>
                </a:rPr>
                <a:t>Sensor 2</a:t>
              </a:r>
              <a:endParaRPr lang="el-GR" sz="2400" b="1" dirty="0">
                <a:solidFill>
                  <a:srgbClr val="00B050"/>
                </a:solidFill>
              </a:endParaRPr>
            </a:p>
          </p:txBody>
        </p:sp>
        <p:sp>
          <p:nvSpPr>
            <p:cNvPr id="8" name="TextBox 7"/>
            <p:cNvSpPr txBox="1"/>
            <p:nvPr/>
          </p:nvSpPr>
          <p:spPr>
            <a:xfrm>
              <a:off x="1086587" y="2256135"/>
              <a:ext cx="1273105" cy="461665"/>
            </a:xfrm>
            <a:prstGeom prst="rect">
              <a:avLst/>
            </a:prstGeom>
            <a:noFill/>
          </p:spPr>
          <p:txBody>
            <a:bodyPr wrap="none" rtlCol="0">
              <a:spAutoFit/>
            </a:bodyPr>
            <a:lstStyle/>
            <a:p>
              <a:r>
                <a:rPr lang="en-US" sz="2400" b="1" dirty="0">
                  <a:solidFill>
                    <a:schemeClr val="accent6">
                      <a:lumMod val="75000"/>
                    </a:schemeClr>
                  </a:solidFill>
                </a:rPr>
                <a:t>Sensor 1</a:t>
              </a:r>
              <a:endParaRPr lang="el-GR" sz="2400" b="1" dirty="0">
                <a:solidFill>
                  <a:schemeClr val="accent6">
                    <a:lumMod val="75000"/>
                  </a:schemeClr>
                </a:solidFill>
              </a:endParaRPr>
            </a:p>
          </p:txBody>
        </p:sp>
        <p:cxnSp>
          <p:nvCxnSpPr>
            <p:cNvPr id="9" name="Straight Arrow Connector 8"/>
            <p:cNvCxnSpPr/>
            <p:nvPr/>
          </p:nvCxnSpPr>
          <p:spPr>
            <a:xfrm flipH="1">
              <a:off x="1358900" y="2717800"/>
              <a:ext cx="311887" cy="5461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1" name="Straight Arrow Connector 10"/>
            <p:cNvCxnSpPr/>
            <p:nvPr/>
          </p:nvCxnSpPr>
          <p:spPr>
            <a:xfrm flipH="1" flipV="1">
              <a:off x="1397001" y="4902200"/>
              <a:ext cx="767859" cy="927100"/>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4454408" y="2047596"/>
            <a:ext cx="4585893" cy="4576239"/>
            <a:chOff x="4454408" y="2047596"/>
            <a:chExt cx="4585893" cy="4576239"/>
          </a:xfrm>
        </p:grpSpPr>
        <p:grpSp>
          <p:nvGrpSpPr>
            <p:cNvPr id="17" name="Group 16"/>
            <p:cNvGrpSpPr/>
            <p:nvPr/>
          </p:nvGrpSpPr>
          <p:grpSpPr>
            <a:xfrm>
              <a:off x="4454408" y="2047596"/>
              <a:ext cx="4585893" cy="4576239"/>
              <a:chOff x="4454408" y="2047596"/>
              <a:chExt cx="4585893" cy="4576239"/>
            </a:xfrm>
          </p:grpSpPr>
          <p:grpSp>
            <p:nvGrpSpPr>
              <p:cNvPr id="14" name="Group 13"/>
              <p:cNvGrpSpPr/>
              <p:nvPr/>
            </p:nvGrpSpPr>
            <p:grpSpPr>
              <a:xfrm>
                <a:off x="4454408" y="2047596"/>
                <a:ext cx="4585893" cy="4576239"/>
                <a:chOff x="4535093" y="2047596"/>
                <a:chExt cx="4585893" cy="4576239"/>
              </a:xfrm>
            </p:grpSpPr>
            <p:pic>
              <p:nvPicPr>
                <p:cNvPr id="1741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27551"/>
                <a:stretch/>
              </p:blipFill>
              <p:spPr bwMode="auto">
                <a:xfrm>
                  <a:off x="4535093" y="2047596"/>
                  <a:ext cx="4583507" cy="22100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b="27185"/>
                <a:stretch/>
              </p:blipFill>
              <p:spPr bwMode="auto">
                <a:xfrm>
                  <a:off x="4538186" y="4402930"/>
                  <a:ext cx="4582800" cy="22209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6" name="TextBox 15"/>
              <p:cNvSpPr txBox="1"/>
              <p:nvPr/>
            </p:nvSpPr>
            <p:spPr>
              <a:xfrm>
                <a:off x="7745506" y="2187388"/>
                <a:ext cx="1273105" cy="461665"/>
              </a:xfrm>
              <a:prstGeom prst="rect">
                <a:avLst/>
              </a:prstGeom>
              <a:noFill/>
            </p:spPr>
            <p:txBody>
              <a:bodyPr wrap="none" rtlCol="0">
                <a:spAutoFit/>
              </a:bodyPr>
              <a:lstStyle/>
              <a:p>
                <a:r>
                  <a:rPr lang="en-US" sz="2400" b="1" dirty="0">
                    <a:solidFill>
                      <a:srgbClr val="00B0F0"/>
                    </a:solidFill>
                  </a:rPr>
                  <a:t>Sensor 1</a:t>
                </a:r>
                <a:endParaRPr lang="el-GR" sz="2400" b="1" dirty="0">
                  <a:solidFill>
                    <a:srgbClr val="00B0F0"/>
                  </a:solidFill>
                </a:endParaRPr>
              </a:p>
            </p:txBody>
          </p:sp>
        </p:grpSp>
        <p:sp>
          <p:nvSpPr>
            <p:cNvPr id="22" name="TextBox 21"/>
            <p:cNvSpPr txBox="1"/>
            <p:nvPr/>
          </p:nvSpPr>
          <p:spPr>
            <a:xfrm>
              <a:off x="7767196" y="4671367"/>
              <a:ext cx="1273105" cy="461665"/>
            </a:xfrm>
            <a:prstGeom prst="rect">
              <a:avLst/>
            </a:prstGeom>
            <a:noFill/>
          </p:spPr>
          <p:txBody>
            <a:bodyPr wrap="none" rtlCol="0">
              <a:spAutoFit/>
            </a:bodyPr>
            <a:lstStyle/>
            <a:p>
              <a:r>
                <a:rPr lang="en-US" sz="2400" b="1" dirty="0">
                  <a:solidFill>
                    <a:srgbClr val="00B0F0"/>
                  </a:solidFill>
                </a:rPr>
                <a:t>Sensor 1</a:t>
              </a:r>
              <a:endParaRPr lang="el-GR" sz="2400" b="1" dirty="0">
                <a:solidFill>
                  <a:srgbClr val="00B0F0"/>
                </a:solidFill>
              </a:endParaRPr>
            </a:p>
          </p:txBody>
        </p:sp>
      </p:grpSp>
    </p:spTree>
    <p:extLst>
      <p:ext uri="{BB962C8B-B14F-4D97-AF65-F5344CB8AC3E}">
        <p14:creationId xmlns:p14="http://schemas.microsoft.com/office/powerpoint/2010/main" val="105456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4" name="TextBox 3"/>
          <p:cNvSpPr txBox="1"/>
          <p:nvPr/>
        </p:nvSpPr>
        <p:spPr>
          <a:xfrm>
            <a:off x="236839" y="1310365"/>
            <a:ext cx="8607616" cy="1261884"/>
          </a:xfrm>
          <a:prstGeom prst="rect">
            <a:avLst/>
          </a:prstGeom>
          <a:noFill/>
        </p:spPr>
        <p:txBody>
          <a:bodyPr wrap="square" rtlCol="0">
            <a:spAutoFit/>
          </a:bodyPr>
          <a:lstStyle/>
          <a:p>
            <a:r>
              <a:rPr lang="el-GR" sz="2800" b="1" dirty="0"/>
              <a:t>Κατευθυντήριες οδηγίες για τη μέτρηση της ταχύτητας του σφυγμικού κύματος</a:t>
            </a:r>
          </a:p>
          <a:p>
            <a:r>
              <a:rPr lang="en-US" sz="2000" dirty="0">
                <a:hlinkClick r:id="rId2"/>
              </a:rPr>
              <a:t>Van </a:t>
            </a:r>
            <a:r>
              <a:rPr lang="en-US" sz="2000" dirty="0" err="1">
                <a:hlinkClick r:id="rId2"/>
              </a:rPr>
              <a:t>Bortel</a:t>
            </a:r>
            <a:r>
              <a:rPr lang="en-US" sz="2000" dirty="0">
                <a:hlinkClick r:id="rId2"/>
              </a:rPr>
              <a:t> L, et al. J </a:t>
            </a:r>
            <a:r>
              <a:rPr lang="en-US" sz="2000" dirty="0" err="1">
                <a:hlinkClick r:id="rId2"/>
              </a:rPr>
              <a:t>Hypertens</a:t>
            </a:r>
            <a:r>
              <a:rPr lang="en-US" sz="2000" dirty="0">
                <a:hlinkClick r:id="rId2"/>
              </a:rPr>
              <a:t> 2012; 30:445–448</a:t>
            </a:r>
            <a:endParaRPr lang="el-GR" sz="2000" dirty="0"/>
          </a:p>
        </p:txBody>
      </p:sp>
      <p:graphicFrame>
        <p:nvGraphicFramePr>
          <p:cNvPr id="5" name="Table 4"/>
          <p:cNvGraphicFramePr>
            <a:graphicFrameLocks noGrp="1"/>
          </p:cNvGraphicFramePr>
          <p:nvPr>
            <p:extLst>
              <p:ext uri="{D42A27DB-BD31-4B8C-83A1-F6EECF244321}">
                <p14:modId xmlns:p14="http://schemas.microsoft.com/office/powerpoint/2010/main" val="1627516608"/>
              </p:ext>
            </p:extLst>
          </p:nvPr>
        </p:nvGraphicFramePr>
        <p:xfrm>
          <a:off x="142242" y="2721316"/>
          <a:ext cx="8844101" cy="4023360"/>
        </p:xfrm>
        <a:graphic>
          <a:graphicData uri="http://schemas.openxmlformats.org/drawingml/2006/table">
            <a:tbl>
              <a:tblPr firstRow="1" bandRow="1">
                <a:tableStyleId>{BC89EF96-8CEA-46FF-86C4-4CE0E7609802}</a:tableStyleId>
              </a:tblPr>
              <a:tblGrid>
                <a:gridCol w="8844101">
                  <a:extLst>
                    <a:ext uri="{9D8B030D-6E8A-4147-A177-3AD203B41FA5}">
                      <a16:colId xmlns:a16="http://schemas.microsoft.com/office/drawing/2014/main" val="20000"/>
                    </a:ext>
                  </a:extLst>
                </a:gridCol>
              </a:tblGrid>
              <a:tr h="515117">
                <a:tc>
                  <a:txBody>
                    <a:bodyPr/>
                    <a:lstStyle/>
                    <a:p>
                      <a:pPr algn="just"/>
                      <a:r>
                        <a:rPr lang="el-GR" sz="2400" b="0" dirty="0"/>
                        <a:t>Χρήση κατάλληλης συσκευής</a:t>
                      </a:r>
                      <a:r>
                        <a:rPr lang="el-GR" sz="2400" b="0" baseline="0" dirty="0"/>
                        <a:t> με πιστοποιημένη ακρίβεια εκτίμησης του χρόνου διάδοσης </a:t>
                      </a:r>
                      <a:r>
                        <a:rPr lang="en-US" sz="2400" b="1" baseline="0" dirty="0">
                          <a:solidFill>
                            <a:srgbClr val="FF0000"/>
                          </a:solidFill>
                        </a:rPr>
                        <a:t>(</a:t>
                      </a:r>
                      <a:r>
                        <a:rPr lang="en-US" sz="2400" b="1" baseline="0" dirty="0" err="1">
                          <a:solidFill>
                            <a:srgbClr val="FF0000"/>
                          </a:solidFill>
                        </a:rPr>
                        <a:t>dt</a:t>
                      </a:r>
                      <a:r>
                        <a:rPr lang="en-US" sz="2400" b="1" baseline="0" dirty="0">
                          <a:solidFill>
                            <a:srgbClr val="FF0000"/>
                          </a:solidFill>
                        </a:rPr>
                        <a:t>) </a:t>
                      </a:r>
                      <a:r>
                        <a:rPr lang="el-GR" sz="2400" b="0" baseline="0" dirty="0"/>
                        <a:t>του σφυγμικού κύματος μεταξύ καρωτίδας και μηριαίας αρτηρίας </a:t>
                      </a:r>
                      <a:endParaRPr lang="el-GR" sz="2400" b="0" dirty="0"/>
                    </a:p>
                  </a:txBody>
                  <a:tcPr/>
                </a:tc>
                <a:extLst>
                  <a:ext uri="{0D108BD9-81ED-4DB2-BD59-A6C34878D82A}">
                    <a16:rowId xmlns:a16="http://schemas.microsoft.com/office/drawing/2014/main" val="10000"/>
                  </a:ext>
                </a:extLst>
              </a:tr>
              <a:tr h="515117">
                <a:tc>
                  <a:txBody>
                    <a:bodyPr/>
                    <a:lstStyle/>
                    <a:p>
                      <a:pPr algn="just"/>
                      <a:r>
                        <a:rPr lang="el-GR" sz="2400" dirty="0"/>
                        <a:t>Μέτρηση της απόστασης μεταξύ καρωτίδας – μηριαίας (σημεία</a:t>
                      </a:r>
                      <a:r>
                        <a:rPr lang="el-GR" sz="2400" baseline="0" dirty="0"/>
                        <a:t> καταγραφής κύματος) και υπολογισμού του 80% αυτής ως τελική απόσταση </a:t>
                      </a:r>
                      <a:r>
                        <a:rPr lang="el-GR" sz="2400" b="1" baseline="0" dirty="0">
                          <a:solidFill>
                            <a:srgbClr val="FF0000"/>
                          </a:solidFill>
                        </a:rPr>
                        <a:t>(</a:t>
                      </a:r>
                      <a:r>
                        <a:rPr lang="en-US" sz="2400" b="1" baseline="0" dirty="0">
                          <a:solidFill>
                            <a:srgbClr val="FF0000"/>
                          </a:solidFill>
                        </a:rPr>
                        <a:t>d)</a:t>
                      </a:r>
                      <a:r>
                        <a:rPr lang="el-GR" sz="2400" baseline="0" dirty="0"/>
                        <a:t>.</a:t>
                      </a:r>
                      <a:endParaRPr lang="el-GR" sz="2400" b="0" dirty="0"/>
                    </a:p>
                  </a:txBody>
                  <a:tcPr/>
                </a:tc>
                <a:extLst>
                  <a:ext uri="{0D108BD9-81ED-4DB2-BD59-A6C34878D82A}">
                    <a16:rowId xmlns:a16="http://schemas.microsoft.com/office/drawing/2014/main" val="10001"/>
                  </a:ext>
                </a:extLst>
              </a:tr>
              <a:tr h="515117">
                <a:tc>
                  <a:txBody>
                    <a:bodyPr/>
                    <a:lstStyle/>
                    <a:p>
                      <a:pPr algn="just"/>
                      <a:r>
                        <a:rPr lang="el-GR" sz="2400" dirty="0"/>
                        <a:t>Υπολογισμού της</a:t>
                      </a:r>
                      <a:r>
                        <a:rPr lang="el-GR" sz="2400" baseline="0" dirty="0"/>
                        <a:t> ταχύτητας του σφυγμικού κύματος από το λόγο </a:t>
                      </a:r>
                      <a:r>
                        <a:rPr lang="en-US" sz="2400" b="1" baseline="0" dirty="0">
                          <a:solidFill>
                            <a:srgbClr val="FF0000"/>
                          </a:solidFill>
                        </a:rPr>
                        <a:t>PWV = d / </a:t>
                      </a:r>
                      <a:r>
                        <a:rPr lang="en-US" sz="2400" b="1" baseline="0" dirty="0" err="1">
                          <a:solidFill>
                            <a:srgbClr val="FF0000"/>
                          </a:solidFill>
                        </a:rPr>
                        <a:t>dt</a:t>
                      </a:r>
                      <a:r>
                        <a:rPr lang="en-US" sz="2400" b="1" baseline="0" dirty="0">
                          <a:solidFill>
                            <a:srgbClr val="FF0000"/>
                          </a:solidFill>
                        </a:rPr>
                        <a:t> </a:t>
                      </a:r>
                      <a:r>
                        <a:rPr lang="el-GR" sz="2400" b="1" baseline="0" dirty="0">
                          <a:solidFill>
                            <a:srgbClr val="FF0000"/>
                          </a:solidFill>
                        </a:rPr>
                        <a:t>σε </a:t>
                      </a:r>
                      <a:r>
                        <a:rPr lang="en-US" sz="2400" b="1" baseline="0" dirty="0">
                          <a:solidFill>
                            <a:srgbClr val="FF0000"/>
                          </a:solidFill>
                        </a:rPr>
                        <a:t>m/sec</a:t>
                      </a:r>
                      <a:endParaRPr lang="el-GR" sz="2400" b="1" dirty="0">
                        <a:solidFill>
                          <a:srgbClr val="FF0000"/>
                        </a:solidFill>
                      </a:endParaRPr>
                    </a:p>
                  </a:txBody>
                  <a:tcPr/>
                </a:tc>
                <a:extLst>
                  <a:ext uri="{0D108BD9-81ED-4DB2-BD59-A6C34878D82A}">
                    <a16:rowId xmlns:a16="http://schemas.microsoft.com/office/drawing/2014/main" val="10002"/>
                  </a:ext>
                </a:extLst>
              </a:tr>
              <a:tr h="515117">
                <a:tc>
                  <a:txBody>
                    <a:bodyPr/>
                    <a:lstStyle/>
                    <a:p>
                      <a:pPr algn="just"/>
                      <a:r>
                        <a:rPr lang="el-GR" sz="2400" dirty="0"/>
                        <a:t>Χρησιμοποιείτε</a:t>
                      </a:r>
                      <a:r>
                        <a:rPr lang="el-GR" sz="2400" baseline="0" dirty="0"/>
                        <a:t> την τιμ</a:t>
                      </a:r>
                      <a:r>
                        <a:rPr lang="en-US" sz="2400" baseline="0" dirty="0" err="1"/>
                        <a:t>ή</a:t>
                      </a:r>
                      <a:r>
                        <a:rPr lang="el-GR" sz="2400" baseline="0" dirty="0"/>
                        <a:t> του </a:t>
                      </a:r>
                      <a:r>
                        <a:rPr lang="en-US" sz="2400" baseline="0" dirty="0"/>
                        <a:t>PWV </a:t>
                      </a:r>
                      <a:r>
                        <a:rPr lang="el-GR" sz="2400" baseline="0" dirty="0"/>
                        <a:t>κατά </a:t>
                      </a:r>
                      <a:r>
                        <a:rPr lang="el-GR" sz="2400" b="1" baseline="0" dirty="0">
                          <a:solidFill>
                            <a:srgbClr val="FF0000"/>
                          </a:solidFill>
                        </a:rPr>
                        <a:t>10 </a:t>
                      </a:r>
                      <a:r>
                        <a:rPr lang="en-US" sz="2400" b="1" baseline="0" dirty="0">
                          <a:solidFill>
                            <a:srgbClr val="FF0000"/>
                          </a:solidFill>
                        </a:rPr>
                        <a:t>m/sec </a:t>
                      </a:r>
                      <a:r>
                        <a:rPr lang="el-GR" sz="2400" baseline="0" dirty="0"/>
                        <a:t>ως ενδεικτική για την εκτίμηση του καρδιαγγειακού κινδύνου</a:t>
                      </a:r>
                      <a:endParaRPr lang="el-GR" sz="24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468260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Πότε τη χρησιμοποιώ;</a:t>
            </a:r>
          </a:p>
        </p:txBody>
      </p:sp>
    </p:spTree>
    <p:extLst>
      <p:ext uri="{BB962C8B-B14F-4D97-AF65-F5344CB8AC3E}">
        <p14:creationId xmlns:p14="http://schemas.microsoft.com/office/powerpoint/2010/main" val="9018075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11" name="Rectangle 3"/>
          <p:cNvSpPr>
            <a:spLocks noChangeArrowheads="1"/>
          </p:cNvSpPr>
          <p:nvPr/>
        </p:nvSpPr>
        <p:spPr bwMode="auto">
          <a:xfrm>
            <a:off x="4697413" y="5906616"/>
            <a:ext cx="4267200" cy="533400"/>
          </a:xfrm>
          <a:prstGeom prst="rect">
            <a:avLst/>
          </a:prstGeom>
          <a:noFill/>
          <a:ln w="9525">
            <a:noFill/>
            <a:miter lim="800000"/>
            <a:headEnd/>
            <a:tailEnd/>
          </a:ln>
        </p:spPr>
        <p:txBody>
          <a:bodyPr anchor="ctr"/>
          <a:lstStyle/>
          <a:p>
            <a:pPr algn="r" eaLnBrk="1" hangingPunct="1"/>
            <a:endParaRPr lang="el-GR" sz="1600" b="1" dirty="0">
              <a:solidFill>
                <a:schemeClr val="tx1"/>
              </a:solidFill>
            </a:endParaRPr>
          </a:p>
          <a:p>
            <a:pPr algn="r"/>
            <a:r>
              <a:rPr lang="en-GB" sz="1600" b="1" dirty="0"/>
              <a:t>Vlachopoulos</a:t>
            </a:r>
            <a:r>
              <a:rPr lang="el-GR" sz="1600" b="1" dirty="0"/>
              <a:t>/</a:t>
            </a:r>
            <a:r>
              <a:rPr lang="en-US" sz="1600" b="1" dirty="0"/>
              <a:t>Aznaouridis,</a:t>
            </a:r>
            <a:r>
              <a:rPr lang="en-GB" sz="1600" b="1" dirty="0"/>
              <a:t> et al. JACC 2010</a:t>
            </a:r>
            <a:endParaRPr lang="el-GR" sz="1600" b="1" dirty="0">
              <a:solidFill>
                <a:schemeClr val="tx1"/>
              </a:solidFill>
            </a:endParaRPr>
          </a:p>
          <a:p>
            <a:pPr algn="r" eaLnBrk="1" hangingPunct="1"/>
            <a:r>
              <a:rPr lang="en-GB" sz="1600" b="1" dirty="0">
                <a:solidFill>
                  <a:schemeClr val="tx1"/>
                </a:solidFill>
              </a:rPr>
              <a:t>Ben-</a:t>
            </a:r>
            <a:r>
              <a:rPr lang="en-GB" sz="1600" b="1" dirty="0" err="1">
                <a:solidFill>
                  <a:schemeClr val="tx1"/>
                </a:solidFill>
              </a:rPr>
              <a:t>Shlomo</a:t>
            </a:r>
            <a:r>
              <a:rPr lang="en-GB" sz="1600" b="1" dirty="0">
                <a:solidFill>
                  <a:schemeClr val="tx1"/>
                </a:solidFill>
              </a:rPr>
              <a:t>, et al. </a:t>
            </a:r>
            <a:r>
              <a:rPr lang="en-GB" sz="1600" b="1" dirty="0"/>
              <a:t>JACC</a:t>
            </a:r>
            <a:r>
              <a:rPr lang="en-GB" sz="1600" b="1" dirty="0">
                <a:solidFill>
                  <a:schemeClr val="tx1"/>
                </a:solidFill>
              </a:rPr>
              <a:t> 2013</a:t>
            </a:r>
          </a:p>
          <a:p>
            <a:pPr algn="r"/>
            <a:r>
              <a:rPr lang="en-GB" sz="1600" b="1" dirty="0"/>
              <a:t>Vlachopoulos</a:t>
            </a:r>
            <a:r>
              <a:rPr lang="el-GR" sz="1600" b="1" dirty="0"/>
              <a:t>/</a:t>
            </a:r>
            <a:r>
              <a:rPr lang="en-US" sz="1600" b="1" dirty="0"/>
              <a:t>Aznaouridis,</a:t>
            </a:r>
            <a:r>
              <a:rPr lang="en-GB" sz="1600" b="1" dirty="0"/>
              <a:t> et al. JACC 2013</a:t>
            </a:r>
            <a:endParaRPr lang="el-GR" sz="1600" b="1" dirty="0">
              <a:solidFill>
                <a:schemeClr val="tx1"/>
              </a:solidFill>
            </a:endParaRPr>
          </a:p>
        </p:txBody>
      </p:sp>
      <p:sp>
        <p:nvSpPr>
          <p:cNvPr id="12" name="4 - Ορθογώνιο"/>
          <p:cNvSpPr>
            <a:spLocks noChangeArrowheads="1"/>
          </p:cNvSpPr>
          <p:nvPr/>
        </p:nvSpPr>
        <p:spPr bwMode="auto">
          <a:xfrm>
            <a:off x="144463" y="4706287"/>
            <a:ext cx="8820150" cy="1200329"/>
          </a:xfrm>
          <a:prstGeom prst="rect">
            <a:avLst/>
          </a:prstGeom>
          <a:noFill/>
          <a:ln w="9525">
            <a:noFill/>
            <a:miter lim="800000"/>
            <a:headEnd/>
            <a:tailEnd/>
          </a:ln>
        </p:spPr>
        <p:txBody>
          <a:bodyPr>
            <a:spAutoFit/>
          </a:bodyPr>
          <a:lstStyle/>
          <a:p>
            <a:pPr algn="l"/>
            <a:r>
              <a:rPr lang="el-GR" sz="2400" dirty="0">
                <a:solidFill>
                  <a:schemeClr val="tx1"/>
                </a:solidFill>
              </a:rPr>
              <a:t>Αυξημένο </a:t>
            </a:r>
            <a:r>
              <a:rPr lang="en-US" sz="2400" dirty="0">
                <a:solidFill>
                  <a:schemeClr val="tx1"/>
                </a:solidFill>
              </a:rPr>
              <a:t> PWV: </a:t>
            </a:r>
            <a:r>
              <a:rPr lang="el-GR" sz="2400" b="1" dirty="0"/>
              <a:t>διπλάσιος κίνδυνος </a:t>
            </a:r>
            <a:r>
              <a:rPr lang="el-GR" sz="2400" dirty="0"/>
              <a:t>για </a:t>
            </a:r>
            <a:r>
              <a:rPr lang="el-GR" sz="2400" dirty="0" err="1"/>
              <a:t>συμβάματα</a:t>
            </a:r>
            <a:endParaRPr lang="el-GR" sz="2400" dirty="0">
              <a:solidFill>
                <a:schemeClr val="tx1"/>
              </a:solidFill>
            </a:endParaRPr>
          </a:p>
          <a:p>
            <a:pPr algn="l"/>
            <a:r>
              <a:rPr lang="el-GR" sz="2400" dirty="0">
                <a:solidFill>
                  <a:schemeClr val="tx1"/>
                </a:solidFill>
              </a:rPr>
              <a:t>Π</a:t>
            </a:r>
            <a:r>
              <a:rPr lang="el-GR" sz="2400" dirty="0"/>
              <a:t>ερίπου</a:t>
            </a:r>
            <a:r>
              <a:rPr lang="el-GR" sz="2400" dirty="0">
                <a:solidFill>
                  <a:schemeClr val="tx1"/>
                </a:solidFill>
              </a:rPr>
              <a:t> </a:t>
            </a:r>
            <a:r>
              <a:rPr lang="el-GR" sz="2400" b="1" dirty="0">
                <a:solidFill>
                  <a:schemeClr val="tx1"/>
                </a:solidFill>
              </a:rPr>
              <a:t>1 στους 7 </a:t>
            </a:r>
            <a:r>
              <a:rPr lang="el-GR" sz="2400" dirty="0">
                <a:solidFill>
                  <a:schemeClr val="tx1"/>
                </a:solidFill>
              </a:rPr>
              <a:t>ασθενείς </a:t>
            </a:r>
            <a:r>
              <a:rPr lang="el-GR" sz="2400" dirty="0" err="1">
                <a:solidFill>
                  <a:schemeClr val="tx1"/>
                </a:solidFill>
              </a:rPr>
              <a:t>επανασταδιοποιούνται</a:t>
            </a:r>
            <a:r>
              <a:rPr lang="el-GR" sz="2400" dirty="0">
                <a:solidFill>
                  <a:schemeClr val="tx1"/>
                </a:solidFill>
              </a:rPr>
              <a:t> στη σωστή κατηγορία κινδύνου με το </a:t>
            </a:r>
            <a:r>
              <a:rPr lang="en-US" sz="2400" dirty="0">
                <a:solidFill>
                  <a:schemeClr val="tx1"/>
                </a:solidFill>
              </a:rPr>
              <a:t>PWV</a:t>
            </a:r>
            <a:endParaRPr lang="el-GR" sz="2400" dirty="0">
              <a:solidFill>
                <a:schemeClr val="tx1"/>
              </a:solidFill>
            </a:endParaRPr>
          </a:p>
        </p:txBody>
      </p:sp>
      <p:pic>
        <p:nvPicPr>
          <p:cNvPr id="188418" name="Picture 2"/>
          <p:cNvPicPr>
            <a:picLocks noChangeAspect="1" noChangeArrowheads="1"/>
          </p:cNvPicPr>
          <p:nvPr/>
        </p:nvPicPr>
        <p:blipFill>
          <a:blip r:embed="rId3"/>
          <a:srcRect/>
          <a:stretch>
            <a:fillRect/>
          </a:stretch>
        </p:blipFill>
        <p:spPr bwMode="auto">
          <a:xfrm>
            <a:off x="3013656" y="1292349"/>
            <a:ext cx="2824095" cy="3413938"/>
          </a:xfrm>
          <a:prstGeom prst="rect">
            <a:avLst/>
          </a:prstGeom>
          <a:noFill/>
          <a:ln w="9525">
            <a:noFill/>
            <a:miter lim="800000"/>
            <a:headEnd/>
            <a:tailEnd/>
          </a:ln>
        </p:spPr>
      </p:pic>
    </p:spTree>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0678" y="1802878"/>
            <a:ext cx="7539628" cy="671851"/>
          </a:xfrm>
          <a:prstGeom prst="rect">
            <a:avLst/>
          </a:prstGeom>
          <a:noFill/>
          <a:ln>
            <a:noFill/>
          </a:ln>
        </p:spPr>
        <p:txBody>
          <a:bodyPr wrap="none" rtlCol="0">
            <a:spAutoFit/>
          </a:bodyPr>
          <a:lstStyle/>
          <a:p>
            <a:pPr algn="ctr">
              <a:lnSpc>
                <a:spcPct val="150000"/>
              </a:lnSpc>
            </a:pPr>
            <a:r>
              <a:rPr lang="el-GR" sz="2800" dirty="0"/>
              <a:t>Έχω φυσιολογικές τιμές για να με καθοδηγήσουν</a:t>
            </a:r>
            <a:r>
              <a:rPr lang="en-US" sz="2800" dirty="0"/>
              <a:t> </a:t>
            </a:r>
            <a:r>
              <a:rPr lang="el-GR" sz="2800" dirty="0"/>
              <a:t>;</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163" y="4892894"/>
            <a:ext cx="2314575" cy="1581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Tree>
    <p:extLst>
      <p:ext uri="{BB962C8B-B14F-4D97-AF65-F5344CB8AC3E}">
        <p14:creationId xmlns:p14="http://schemas.microsoft.com/office/powerpoint/2010/main" val="97868559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pic>
        <p:nvPicPr>
          <p:cNvPr id="6" name="Picture 3"/>
          <p:cNvPicPr>
            <a:picLocks noChangeAspect="1" noChangeArrowheads="1"/>
          </p:cNvPicPr>
          <p:nvPr/>
        </p:nvPicPr>
        <p:blipFill>
          <a:blip r:embed="rId3" cstate="print"/>
          <a:srcRect l="24010" t="17876" r="3932" b="24480"/>
          <a:stretch>
            <a:fillRect/>
          </a:stretch>
        </p:blipFill>
        <p:spPr bwMode="auto">
          <a:xfrm>
            <a:off x="857250" y="1555750"/>
            <a:ext cx="5329238" cy="2665413"/>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l="24010" t="23541" r="3346" b="18813"/>
          <a:stretch>
            <a:fillRect/>
          </a:stretch>
        </p:blipFill>
        <p:spPr bwMode="auto">
          <a:xfrm>
            <a:off x="857250" y="4149725"/>
            <a:ext cx="5327650" cy="2641600"/>
          </a:xfrm>
          <a:prstGeom prst="rect">
            <a:avLst/>
          </a:prstGeom>
          <a:noFill/>
          <a:ln w="9525">
            <a:noFill/>
            <a:miter lim="800000"/>
            <a:headEnd/>
            <a:tailEnd/>
          </a:ln>
        </p:spPr>
      </p:pic>
      <p:sp>
        <p:nvSpPr>
          <p:cNvPr id="10" name="TextBox 6"/>
          <p:cNvSpPr txBox="1">
            <a:spLocks noChangeArrowheads="1"/>
          </p:cNvSpPr>
          <p:nvPr/>
        </p:nvSpPr>
        <p:spPr bwMode="auto">
          <a:xfrm>
            <a:off x="6184900" y="6527800"/>
            <a:ext cx="107950" cy="487363"/>
          </a:xfrm>
          <a:prstGeom prst="rect">
            <a:avLst/>
          </a:prstGeom>
          <a:noFill/>
          <a:ln w="9525">
            <a:noFill/>
            <a:miter lim="800000"/>
            <a:headEnd/>
            <a:tailEnd/>
          </a:ln>
        </p:spPr>
        <p:txBody>
          <a:bodyPr>
            <a:spAutoFit/>
          </a:bodyPr>
          <a:lstStyle/>
          <a:p>
            <a:endParaRPr lang="en-US"/>
          </a:p>
        </p:txBody>
      </p:sp>
      <p:sp>
        <p:nvSpPr>
          <p:cNvPr id="11" name="Rectangle 5"/>
          <p:cNvSpPr>
            <a:spLocks noChangeArrowheads="1"/>
          </p:cNvSpPr>
          <p:nvPr/>
        </p:nvSpPr>
        <p:spPr bwMode="auto">
          <a:xfrm>
            <a:off x="69850" y="1196975"/>
            <a:ext cx="9074150" cy="338138"/>
          </a:xfrm>
          <a:prstGeom prst="rect">
            <a:avLst/>
          </a:prstGeom>
          <a:noFill/>
          <a:ln w="9525">
            <a:noFill/>
            <a:miter lim="800000"/>
            <a:headEnd/>
            <a:tailEnd/>
          </a:ln>
        </p:spPr>
        <p:txBody>
          <a:bodyPr lIns="91435" tIns="45718" rIns="91435" bIns="45718">
            <a:spAutoFit/>
          </a:bodyPr>
          <a:lstStyle/>
          <a:p>
            <a:pPr algn="r">
              <a:spcBef>
                <a:spcPct val="50000"/>
              </a:spcBef>
              <a:defRPr/>
            </a:pPr>
            <a:r>
              <a:rPr lang="el-GR" sz="1600" b="1" dirty="0" err="1">
                <a:solidFill>
                  <a:schemeClr val="bg2">
                    <a:lumMod val="25000"/>
                  </a:schemeClr>
                </a:solidFill>
              </a:rPr>
              <a:t>Reference</a:t>
            </a:r>
            <a:r>
              <a:rPr lang="el-GR" sz="1600" b="1" dirty="0">
                <a:solidFill>
                  <a:schemeClr val="bg2">
                    <a:lumMod val="25000"/>
                  </a:schemeClr>
                </a:solidFill>
              </a:rPr>
              <a:t> </a:t>
            </a:r>
            <a:r>
              <a:rPr lang="el-GR" sz="1600" b="1" dirty="0" err="1">
                <a:solidFill>
                  <a:schemeClr val="bg2">
                    <a:lumMod val="25000"/>
                  </a:schemeClr>
                </a:solidFill>
              </a:rPr>
              <a:t>values</a:t>
            </a:r>
            <a:r>
              <a:rPr lang="el-GR" sz="1600" b="1" dirty="0">
                <a:solidFill>
                  <a:schemeClr val="bg2">
                    <a:lumMod val="25000"/>
                  </a:schemeClr>
                </a:solidFill>
              </a:rPr>
              <a:t> </a:t>
            </a:r>
            <a:r>
              <a:rPr lang="el-GR" sz="1600" b="1" dirty="0" err="1">
                <a:solidFill>
                  <a:schemeClr val="bg2">
                    <a:lumMod val="25000"/>
                  </a:schemeClr>
                </a:solidFill>
              </a:rPr>
              <a:t>for</a:t>
            </a:r>
            <a:r>
              <a:rPr lang="el-GR" sz="1600" b="1" dirty="0">
                <a:solidFill>
                  <a:schemeClr val="bg2">
                    <a:lumMod val="25000"/>
                  </a:schemeClr>
                </a:solidFill>
              </a:rPr>
              <a:t> </a:t>
            </a:r>
            <a:r>
              <a:rPr lang="el-GR" sz="1600" b="1" dirty="0" err="1">
                <a:solidFill>
                  <a:schemeClr val="bg2">
                    <a:lumMod val="25000"/>
                  </a:schemeClr>
                </a:solidFill>
              </a:rPr>
              <a:t>Arterial</a:t>
            </a:r>
            <a:r>
              <a:rPr lang="el-GR" sz="1600" b="1" dirty="0">
                <a:solidFill>
                  <a:schemeClr val="bg2">
                    <a:lumMod val="25000"/>
                  </a:schemeClr>
                </a:solidFill>
              </a:rPr>
              <a:t> </a:t>
            </a:r>
            <a:r>
              <a:rPr lang="el-GR" sz="1600" b="1" dirty="0" err="1">
                <a:solidFill>
                  <a:schemeClr val="bg2">
                    <a:lumMod val="25000"/>
                  </a:schemeClr>
                </a:solidFill>
              </a:rPr>
              <a:t>Stiffness</a:t>
            </a:r>
            <a:r>
              <a:rPr lang="el-GR" sz="1600" b="1" dirty="0">
                <a:solidFill>
                  <a:schemeClr val="bg2">
                    <a:lumMod val="25000"/>
                  </a:schemeClr>
                </a:solidFill>
              </a:rPr>
              <a:t> </a:t>
            </a:r>
            <a:r>
              <a:rPr lang="el-GR" sz="1600" b="1" dirty="0" err="1">
                <a:solidFill>
                  <a:schemeClr val="bg2">
                    <a:lumMod val="25000"/>
                  </a:schemeClr>
                </a:solidFill>
              </a:rPr>
              <a:t>Collaboration</a:t>
            </a:r>
            <a:r>
              <a:rPr lang="en-GB" sz="1600" b="1" dirty="0">
                <a:solidFill>
                  <a:schemeClr val="bg2">
                    <a:lumMod val="25000"/>
                  </a:schemeClr>
                </a:solidFill>
              </a:rPr>
              <a:t> Project </a:t>
            </a:r>
            <a:r>
              <a:rPr lang="en-GB" sz="1600" b="1" i="1" dirty="0">
                <a:solidFill>
                  <a:schemeClr val="bg2">
                    <a:lumMod val="25000"/>
                  </a:schemeClr>
                </a:solidFill>
              </a:rPr>
              <a:t>(</a:t>
            </a:r>
            <a:r>
              <a:rPr lang="en-US" sz="1600" b="1" i="1" dirty="0" err="1">
                <a:solidFill>
                  <a:schemeClr val="bg2">
                    <a:lumMod val="25000"/>
                  </a:schemeClr>
                </a:solidFill>
              </a:rPr>
              <a:t>Eur</a:t>
            </a:r>
            <a:r>
              <a:rPr lang="en-US" sz="1600" b="1" i="1" dirty="0">
                <a:solidFill>
                  <a:schemeClr val="bg2">
                    <a:lumMod val="25000"/>
                  </a:schemeClr>
                </a:solidFill>
              </a:rPr>
              <a:t> Heart J 2010)</a:t>
            </a:r>
            <a:endParaRPr lang="en-GB" sz="2000" b="1" i="1" dirty="0">
              <a:solidFill>
                <a:schemeClr val="bg2">
                  <a:lumMod val="25000"/>
                </a:schemeClr>
              </a:solidFill>
            </a:endParaRPr>
          </a:p>
        </p:txBody>
      </p:sp>
      <p:sp>
        <p:nvSpPr>
          <p:cNvPr id="12" name="4 - Ορθογώνιο"/>
          <p:cNvSpPr>
            <a:spLocks noChangeArrowheads="1"/>
          </p:cNvSpPr>
          <p:nvPr/>
        </p:nvSpPr>
        <p:spPr bwMode="auto">
          <a:xfrm>
            <a:off x="6097587" y="2992339"/>
            <a:ext cx="3023399" cy="1569660"/>
          </a:xfrm>
          <a:prstGeom prst="rect">
            <a:avLst/>
          </a:prstGeom>
          <a:noFill/>
          <a:ln w="9525">
            <a:noFill/>
            <a:miter lim="800000"/>
            <a:headEnd/>
            <a:tailEnd/>
          </a:ln>
        </p:spPr>
        <p:txBody>
          <a:bodyPr wrap="square">
            <a:spAutoFit/>
          </a:bodyPr>
          <a:lstStyle/>
          <a:p>
            <a:pPr algn="l"/>
            <a:r>
              <a:rPr lang="el-GR" sz="2400" dirty="0">
                <a:solidFill>
                  <a:schemeClr val="tx1"/>
                </a:solidFill>
              </a:rPr>
              <a:t>Υπάρχει έγκυρο εύρος φυσιολογικών τιμών για να καθοδηγήσει τον κλινικό ιατρό</a:t>
            </a:r>
          </a:p>
        </p:txBody>
      </p:sp>
    </p:spTree>
    <p:extLst>
      <p:ext uri="{BB962C8B-B14F-4D97-AF65-F5344CB8AC3E}">
        <p14:creationId xmlns:p14="http://schemas.microsoft.com/office/powerpoint/2010/main" val="97868559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0015" y="1724044"/>
            <a:ext cx="6060955" cy="2554545"/>
          </a:xfrm>
          <a:prstGeom prst="rect">
            <a:avLst/>
          </a:prstGeom>
          <a:noFill/>
          <a:ln>
            <a:noFill/>
          </a:ln>
        </p:spPr>
        <p:txBody>
          <a:bodyPr wrap="none" rtlCol="0">
            <a:spAutoFit/>
          </a:bodyPr>
          <a:lstStyle/>
          <a:p>
            <a:pPr algn="ctr"/>
            <a:r>
              <a:rPr lang="el-GR" sz="3200" dirty="0"/>
              <a:t>Έχω επίσημη σύσταση από κάποιο </a:t>
            </a:r>
          </a:p>
          <a:p>
            <a:pPr algn="ctr"/>
            <a:r>
              <a:rPr lang="el-GR" sz="3200" dirty="0"/>
              <a:t>επίσημο ιατρικό φορέα </a:t>
            </a:r>
          </a:p>
          <a:p>
            <a:pPr algn="ctr"/>
            <a:r>
              <a:rPr lang="el-GR" sz="3200" dirty="0"/>
              <a:t>για την μέτρηση της</a:t>
            </a:r>
          </a:p>
          <a:p>
            <a:pPr algn="ctr"/>
            <a:r>
              <a:rPr lang="el-GR" sz="3200" dirty="0"/>
              <a:t>αορτικής πίεσης</a:t>
            </a:r>
          </a:p>
          <a:p>
            <a:pPr algn="ctr"/>
            <a:r>
              <a:rPr lang="el-GR" sz="3200" dirty="0"/>
              <a:t>στην κλινική πράξη;</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380" y="4244150"/>
            <a:ext cx="2752602" cy="243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Tree>
    <p:extLst>
      <p:ext uri="{BB962C8B-B14F-4D97-AF65-F5344CB8AC3E}">
        <p14:creationId xmlns:p14="http://schemas.microsoft.com/office/powerpoint/2010/main" val="414509367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περιεχομένου"/>
          <p:cNvSpPr>
            <a:spLocks noGrp="1"/>
          </p:cNvSpPr>
          <p:nvPr>
            <p:ph idx="4294967295"/>
          </p:nvPr>
        </p:nvSpPr>
        <p:spPr>
          <a:xfrm>
            <a:off x="428625" y="2038126"/>
            <a:ext cx="8229600" cy="3203575"/>
          </a:xfrm>
          <a:gradFill flip="none" rotWithShape="1">
            <a:gsLst>
              <a:gs pos="0">
                <a:schemeClr val="accent3">
                  <a:alpha val="15417"/>
                  <a:lumMod val="0"/>
                  <a:lumOff val="100000"/>
                </a:schemeClr>
              </a:gs>
              <a:gs pos="72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normAutofit/>
          </a:bodyPr>
          <a:lstStyle/>
          <a:p>
            <a:pPr marL="273050" indent="-273050"/>
            <a:endParaRPr lang="en-US" sz="2800" b="1" dirty="0">
              <a:effectLst/>
            </a:endParaRPr>
          </a:p>
          <a:p>
            <a:pPr marL="273050" indent="-273050" algn="ctr">
              <a:buFont typeface="Monotype Sorts" pitchFamily="2" charset="2"/>
              <a:buNone/>
            </a:pPr>
            <a:r>
              <a:rPr lang="el-GR" sz="2800" b="1" dirty="0">
                <a:effectLst/>
              </a:rPr>
              <a:t>Βιοδείκτης</a:t>
            </a:r>
            <a:r>
              <a:rPr lang="el-GR" sz="2800" b="1" dirty="0"/>
              <a:t>:</a:t>
            </a:r>
            <a:endParaRPr lang="en-US" sz="2800" b="1" dirty="0"/>
          </a:p>
          <a:p>
            <a:pPr marL="273050" indent="-273050" algn="ctr">
              <a:buFont typeface="Monotype Sorts" pitchFamily="2" charset="2"/>
              <a:buNone/>
            </a:pPr>
            <a:r>
              <a:rPr lang="el-GR" sz="2800" b="1" dirty="0"/>
              <a:t> Ένα </a:t>
            </a:r>
            <a:r>
              <a:rPr lang="el-GR" sz="2800" b="1" dirty="0">
                <a:solidFill>
                  <a:srgbClr val="C00000"/>
                </a:solidFill>
              </a:rPr>
              <a:t>μετρήσιμο</a:t>
            </a:r>
            <a:r>
              <a:rPr lang="el-GR" sz="2800" b="1" dirty="0"/>
              <a:t> μέγεθος που προβλέπει την εξέλιξη της νόσου, τα κλινικά συμβάματα και την ανταπόκριση στις θεραπευτικές παρεμβάσεις. </a:t>
            </a:r>
            <a:endParaRPr lang="el-GR" sz="2400" b="1" i="1" dirty="0">
              <a:effectLst/>
            </a:endParaRPr>
          </a:p>
        </p:txBody>
      </p:sp>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ctr"/>
            <a:r>
              <a:rPr lang="el-GR" sz="2800" b="1" dirty="0"/>
              <a:t>Ορισμός του </a:t>
            </a:r>
            <a:r>
              <a:rPr lang="el-GR" sz="2800" b="1" dirty="0" err="1"/>
              <a:t>βιοδείκτη</a:t>
            </a:r>
            <a:endParaRPr lang="el-GR" dirty="0"/>
          </a:p>
        </p:txBody>
      </p:sp>
    </p:spTree>
    <p:extLst>
      <p:ext uri="{BB962C8B-B14F-4D97-AF65-F5344CB8AC3E}">
        <p14:creationId xmlns:p14="http://schemas.microsoft.com/office/powerpoint/2010/main" val="374055868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829682" y="5313628"/>
            <a:ext cx="5102158" cy="91439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Κατευθυντήριες οδηγίες υπέρτασης</a:t>
            </a:r>
          </a:p>
        </p:txBody>
      </p:sp>
      <p:pic>
        <p:nvPicPr>
          <p:cNvPr id="6" name="Εικόνα 5">
            <a:extLst>
              <a:ext uri="{FF2B5EF4-FFF2-40B4-BE49-F238E27FC236}">
                <a16:creationId xmlns:a16="http://schemas.microsoft.com/office/drawing/2014/main" id="{346A8FD5-77F3-41CB-2FDE-61F8F81DFFAC}"/>
              </a:ext>
            </a:extLst>
          </p:cNvPr>
          <p:cNvPicPr>
            <a:picLocks noChangeAspect="1"/>
          </p:cNvPicPr>
          <p:nvPr/>
        </p:nvPicPr>
        <p:blipFill>
          <a:blip r:embed="rId3"/>
          <a:stretch>
            <a:fillRect/>
          </a:stretch>
        </p:blipFill>
        <p:spPr>
          <a:xfrm>
            <a:off x="4037611" y="5431329"/>
            <a:ext cx="4686300" cy="698500"/>
          </a:xfrm>
          <a:prstGeom prst="rect">
            <a:avLst/>
          </a:prstGeom>
        </p:spPr>
      </p:pic>
      <p:pic>
        <p:nvPicPr>
          <p:cNvPr id="12" name="Εικόνα 11">
            <a:extLst>
              <a:ext uri="{FF2B5EF4-FFF2-40B4-BE49-F238E27FC236}">
                <a16:creationId xmlns:a16="http://schemas.microsoft.com/office/drawing/2014/main" id="{E84252CE-795B-D509-33EC-51794D2549EA}"/>
              </a:ext>
            </a:extLst>
          </p:cNvPr>
          <p:cNvPicPr>
            <a:picLocks noChangeAspect="1"/>
          </p:cNvPicPr>
          <p:nvPr/>
        </p:nvPicPr>
        <p:blipFill>
          <a:blip r:embed="rId4"/>
          <a:stretch>
            <a:fillRect/>
          </a:stretch>
        </p:blipFill>
        <p:spPr>
          <a:xfrm>
            <a:off x="192683" y="2120779"/>
            <a:ext cx="3525042" cy="4009050"/>
          </a:xfrm>
          <a:prstGeom prst="rect">
            <a:avLst/>
          </a:prstGeom>
        </p:spPr>
      </p:pic>
      <p:pic>
        <p:nvPicPr>
          <p:cNvPr id="7" name="Εικόνα 6">
            <a:extLst>
              <a:ext uri="{FF2B5EF4-FFF2-40B4-BE49-F238E27FC236}">
                <a16:creationId xmlns:a16="http://schemas.microsoft.com/office/drawing/2014/main" id="{DDA97AE6-9BF4-845C-8E45-F42784FB58DA}"/>
              </a:ext>
            </a:extLst>
          </p:cNvPr>
          <p:cNvPicPr>
            <a:picLocks noChangeAspect="1"/>
          </p:cNvPicPr>
          <p:nvPr/>
        </p:nvPicPr>
        <p:blipFill>
          <a:blip r:embed="rId5"/>
          <a:stretch>
            <a:fillRect/>
          </a:stretch>
        </p:blipFill>
        <p:spPr>
          <a:xfrm>
            <a:off x="1878321" y="1236638"/>
            <a:ext cx="6119896" cy="698500"/>
          </a:xfrm>
          <a:prstGeom prst="rect">
            <a:avLst/>
          </a:prstGeom>
        </p:spPr>
      </p:pic>
      <p:sp>
        <p:nvSpPr>
          <p:cNvPr id="11" name="Rectangle 10"/>
          <p:cNvSpPr/>
          <p:nvPr/>
        </p:nvSpPr>
        <p:spPr>
          <a:xfrm>
            <a:off x="177652" y="3733760"/>
            <a:ext cx="3600400" cy="39154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Κατευθυντήριες οδηγίες καρδιαγγειακής πρόληψης/διαβήτη</a:t>
            </a:r>
          </a:p>
        </p:txBody>
      </p:sp>
      <p:pic>
        <p:nvPicPr>
          <p:cNvPr id="81923" name="Picture 3"/>
          <p:cNvPicPr>
            <a:picLocks noChangeAspect="1" noChangeArrowheads="1"/>
          </p:cNvPicPr>
          <p:nvPr/>
        </p:nvPicPr>
        <p:blipFill>
          <a:blip r:embed="rId3"/>
          <a:srcRect/>
          <a:stretch>
            <a:fillRect/>
          </a:stretch>
        </p:blipFill>
        <p:spPr bwMode="auto">
          <a:xfrm>
            <a:off x="1896641" y="2657088"/>
            <a:ext cx="5518831" cy="2410858"/>
          </a:xfrm>
          <a:prstGeom prst="rect">
            <a:avLst/>
          </a:prstGeom>
          <a:noFill/>
          <a:ln w="9525">
            <a:noFill/>
            <a:miter lim="800000"/>
            <a:headEnd/>
            <a:tailEnd/>
          </a:ln>
        </p:spPr>
      </p:pic>
      <p:sp>
        <p:nvSpPr>
          <p:cNvPr id="12" name="4 - Ορθογώνιο"/>
          <p:cNvSpPr>
            <a:spLocks noChangeArrowheads="1"/>
          </p:cNvSpPr>
          <p:nvPr/>
        </p:nvSpPr>
        <p:spPr bwMode="auto">
          <a:xfrm>
            <a:off x="1120857" y="1301257"/>
            <a:ext cx="8820150" cy="830997"/>
          </a:xfrm>
          <a:prstGeom prst="rect">
            <a:avLst/>
          </a:prstGeom>
          <a:noFill/>
          <a:ln w="9525">
            <a:noFill/>
            <a:miter lim="800000"/>
            <a:headEnd/>
            <a:tailEnd/>
          </a:ln>
        </p:spPr>
        <p:txBody>
          <a:bodyPr>
            <a:spAutoFit/>
          </a:bodyPr>
          <a:lstStyle/>
          <a:p>
            <a:pPr algn="l"/>
            <a:r>
              <a:rPr lang="el-GR" sz="2400" b="1" dirty="0">
                <a:solidFill>
                  <a:schemeClr val="tx1"/>
                </a:solidFill>
              </a:rPr>
              <a:t>Οι ευρωπαϊκές οδηγίες για το διαβήτη και την πρόληψη της καρδιαγγειακής νόσου υποστηρίζουν τη χρήση του </a:t>
            </a:r>
            <a:r>
              <a:rPr lang="en-US" sz="2400" b="1" dirty="0">
                <a:solidFill>
                  <a:schemeClr val="tx1"/>
                </a:solidFill>
              </a:rPr>
              <a:t>PWV.</a:t>
            </a:r>
            <a:endParaRPr lang="el-GR" sz="2400" b="1" dirty="0">
              <a:solidFill>
                <a:schemeClr val="tx1"/>
              </a:solidFill>
            </a:endParaRPr>
          </a:p>
        </p:txBody>
      </p:sp>
      <p:sp>
        <p:nvSpPr>
          <p:cNvPr id="2" name="Στρογγυλεμένο ορθογώνιο 1">
            <a:extLst>
              <a:ext uri="{FF2B5EF4-FFF2-40B4-BE49-F238E27FC236}">
                <a16:creationId xmlns:a16="http://schemas.microsoft.com/office/drawing/2014/main" id="{6DCC1BB9-A40F-56F2-EEBB-1CFD6C27E07E}"/>
              </a:ext>
            </a:extLst>
          </p:cNvPr>
          <p:cNvSpPr/>
          <p:nvPr/>
        </p:nvSpPr>
        <p:spPr>
          <a:xfrm>
            <a:off x="1896641" y="2657088"/>
            <a:ext cx="5518830" cy="893574"/>
          </a:xfrm>
          <a:prstGeom prst="round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cSld>
  <p:clrMapOvr>
    <a:masterClrMapping/>
  </p:clrMapOvr>
  <p:transition>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786" y="1118937"/>
            <a:ext cx="3428118" cy="738664"/>
          </a:xfrm>
          <a:prstGeom prst="rect">
            <a:avLst/>
          </a:prstGeom>
          <a:noFill/>
          <a:ln>
            <a:noFill/>
          </a:ln>
        </p:spPr>
        <p:txBody>
          <a:bodyPr wrap="none" rtlCol="0">
            <a:spAutoFit/>
          </a:bodyPr>
          <a:lstStyle/>
          <a:p>
            <a:pPr algn="ctr">
              <a:lnSpc>
                <a:spcPct val="150000"/>
              </a:lnSpc>
            </a:pPr>
            <a:r>
              <a:rPr lang="el-GR" sz="2800" dirty="0"/>
              <a:t>Πότε τη χρησιμοποιώ;</a:t>
            </a:r>
          </a:p>
        </p:txBody>
      </p:sp>
      <p:sp>
        <p:nvSpPr>
          <p:cNvPr id="7"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pic>
        <p:nvPicPr>
          <p:cNvPr id="6" name="Picture 1"/>
          <p:cNvPicPr>
            <a:picLocks noChangeAspect="1" noChangeArrowheads="1"/>
          </p:cNvPicPr>
          <p:nvPr/>
        </p:nvPicPr>
        <p:blipFill>
          <a:blip r:embed="rId3" cstate="print"/>
          <a:srcRect/>
          <a:stretch>
            <a:fillRect/>
          </a:stretch>
        </p:blipFill>
        <p:spPr bwMode="auto">
          <a:xfrm>
            <a:off x="476727" y="1857601"/>
            <a:ext cx="8174537" cy="4643822"/>
          </a:xfrm>
          <a:prstGeom prst="rect">
            <a:avLst/>
          </a:prstGeom>
          <a:noFill/>
          <a:ln w="9525">
            <a:noFill/>
            <a:miter lim="800000"/>
            <a:headEnd/>
            <a:tailEnd/>
          </a:ln>
        </p:spPr>
      </p:pic>
      <p:sp>
        <p:nvSpPr>
          <p:cNvPr id="9" name="TextBox 40"/>
          <p:cNvSpPr txBox="1">
            <a:spLocks noChangeArrowheads="1"/>
          </p:cNvSpPr>
          <p:nvPr/>
        </p:nvSpPr>
        <p:spPr bwMode="auto">
          <a:xfrm>
            <a:off x="2051720" y="6519863"/>
            <a:ext cx="708434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GB" sz="1600" dirty="0">
                <a:latin typeface="Trebuchet MS" pitchFamily="34" charset="0"/>
              </a:rPr>
              <a:t>2018 ESC/ESH guidelines for the management of arterial hypertension</a:t>
            </a:r>
          </a:p>
        </p:txBody>
      </p:sp>
    </p:spTree>
    <p:extLst>
      <p:ext uri="{BB962C8B-B14F-4D97-AF65-F5344CB8AC3E}">
        <p14:creationId xmlns:p14="http://schemas.microsoft.com/office/powerpoint/2010/main" val="97868559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4" name="Rectangle 3"/>
          <p:cNvSpPr/>
          <p:nvPr/>
        </p:nvSpPr>
        <p:spPr>
          <a:xfrm>
            <a:off x="205155" y="1200354"/>
            <a:ext cx="8772071" cy="6001643"/>
          </a:xfrm>
          <a:prstGeom prst="rect">
            <a:avLst/>
          </a:prstGeom>
        </p:spPr>
        <p:txBody>
          <a:bodyPr wrap="square">
            <a:spAutoFit/>
          </a:bodyPr>
          <a:lstStyle/>
          <a:p>
            <a:endParaRPr lang="el-GR" sz="2000" b="1" dirty="0"/>
          </a:p>
          <a:p>
            <a:pPr marL="514350" indent="-514350">
              <a:buFont typeface="+mj-lt"/>
              <a:buAutoNum type="arabicPeriod"/>
            </a:pPr>
            <a:r>
              <a:rPr lang="el-GR" sz="2000" b="1" dirty="0"/>
              <a:t>Η ελαστικότητα των αρτηριών (αορτής ειδικότερα) είναι ο σημαντικότερος βιοδείκτης της «αγγειακής ηλικίας»</a:t>
            </a:r>
          </a:p>
          <a:p>
            <a:pPr marL="514350" indent="-514350">
              <a:buFont typeface="+mj-lt"/>
              <a:buAutoNum type="arabicPeriod"/>
            </a:pPr>
            <a:endParaRPr lang="el-GR" sz="2000" b="1" dirty="0"/>
          </a:p>
          <a:p>
            <a:pPr marL="514350" indent="-514350">
              <a:buFont typeface="+mj-lt"/>
              <a:buAutoNum type="arabicPeriod"/>
            </a:pPr>
            <a:r>
              <a:rPr lang="el-GR" sz="2000" b="1" dirty="0">
                <a:solidFill>
                  <a:srgbClr val="0070C0"/>
                </a:solidFill>
              </a:rPr>
              <a:t>Μπορώ να την μετρήσω εύκολα, σε σχετικά μικρό χρονικό διάστημα 7 λεπτών (εκ των οποίων τα 5 για την ανάπαυση του ασθενούς) με σχετικά καλή επαναληψιμότητα (ίδια με την επαναληψιμότητα που έχει η μέτρηση της μάζας της αριστερής κοιλίας με το υπερηχογράφημα καρδιάς)</a:t>
            </a:r>
          </a:p>
          <a:p>
            <a:endParaRPr lang="el-GR" sz="2000" b="1" dirty="0"/>
          </a:p>
          <a:p>
            <a:r>
              <a:rPr lang="el-GR" sz="2000" b="1" dirty="0"/>
              <a:t>3.    Είναι απαραίτητη η χρήση ειδικής αξιόπιστης συσκευής</a:t>
            </a:r>
          </a:p>
          <a:p>
            <a:endParaRPr lang="el-GR" sz="2000" b="1" dirty="0"/>
          </a:p>
          <a:p>
            <a:pPr algn="just"/>
            <a:r>
              <a:rPr lang="el-GR" sz="2000" b="1" dirty="0"/>
              <a:t>4. </a:t>
            </a:r>
            <a:r>
              <a:rPr lang="en-US" sz="2000" b="1" dirty="0"/>
              <a:t>   </a:t>
            </a:r>
            <a:r>
              <a:rPr lang="el-GR" sz="2000" b="1" dirty="0">
                <a:solidFill>
                  <a:srgbClr val="0070C0"/>
                </a:solidFill>
              </a:rPr>
              <a:t>Θα με βοηθήσει να  σταδιοποιήσω τον καρδιαγγειακό κίνδυνο των ασθενών 	μου που είναι «χαμηλού-μετρίου» κινδύνου σε «μέτριο-υψηλό» κίνδυνο σε 	ποσοστό 1-2 ασθενείς στους 10</a:t>
            </a:r>
          </a:p>
          <a:p>
            <a:pPr marL="457200" indent="-457200">
              <a:buFont typeface="+mj-lt"/>
              <a:buAutoNum type="arabicPeriod"/>
            </a:pPr>
            <a:endParaRPr lang="el-GR" sz="2000" b="1" dirty="0"/>
          </a:p>
          <a:p>
            <a:r>
              <a:rPr lang="el-GR" sz="2000" b="1" dirty="0"/>
              <a:t>5.	Σε αυτή την περίπτωση ο ασθενής θα επωφεληθεί από την επιλογή πιο 	κατάλληλης ή πιο έγκαιρης έναρξης αντι-υπερτασική φαρμακευτικής </a:t>
            </a:r>
            <a:r>
              <a:rPr lang="en-US" sz="2000" b="1" dirty="0"/>
              <a:t> </a:t>
            </a:r>
          </a:p>
          <a:p>
            <a:r>
              <a:rPr lang="en-US" sz="2000" b="1" dirty="0"/>
              <a:t>       </a:t>
            </a:r>
            <a:r>
              <a:rPr lang="el-GR" sz="2000" b="1" dirty="0"/>
              <a:t>αγωγής</a:t>
            </a:r>
          </a:p>
          <a:p>
            <a:pPr marL="457200" indent="-457200">
              <a:buFont typeface="+mj-lt"/>
              <a:buAutoNum type="arabicPeriod"/>
            </a:pPr>
            <a:endParaRPr lang="el-GR" sz="2400" b="1" dirty="0"/>
          </a:p>
        </p:txBody>
      </p:sp>
    </p:spTree>
    <p:extLst>
      <p:ext uri="{BB962C8B-B14F-4D97-AF65-F5344CB8AC3E}">
        <p14:creationId xmlns:p14="http://schemas.microsoft.com/office/powerpoint/2010/main" val="27809725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703438"/>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Πάχος έσω-μέσου χιτώνα καρωτίδας (</a:t>
            </a:r>
            <a:r>
              <a:rPr lang="en-GB" sz="3200" b="1" dirty="0"/>
              <a:t>Intimal-Medial Thickness, IMT)</a:t>
            </a:r>
            <a:endParaRPr lang="el-GR" sz="2400" b="1" dirty="0"/>
          </a:p>
        </p:txBody>
      </p:sp>
    </p:spTree>
    <p:extLst>
      <p:ext uri="{BB962C8B-B14F-4D97-AF65-F5344CB8AC3E}">
        <p14:creationId xmlns:p14="http://schemas.microsoft.com/office/powerpoint/2010/main" val="12375595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Π</a:t>
            </a:r>
            <a:r>
              <a:rPr lang="en-US" sz="2800" b="1" dirty="0"/>
              <a:t>ώ</a:t>
            </a:r>
            <a:r>
              <a:rPr lang="el-GR" sz="2800" b="1" dirty="0"/>
              <a:t>ς το μετράω;</a:t>
            </a:r>
          </a:p>
        </p:txBody>
      </p:sp>
    </p:spTree>
    <p:extLst>
      <p:ext uri="{BB962C8B-B14F-4D97-AF65-F5344CB8AC3E}">
        <p14:creationId xmlns:p14="http://schemas.microsoft.com/office/powerpoint/2010/main" val="17871776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Μέτρηση πάχους έσω μέσου χιτώνα</a:t>
            </a:r>
            <a:endParaRPr lang="en-GB" sz="2100" b="1"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257" y="2553947"/>
            <a:ext cx="2270234" cy="18666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p:cNvSpPr txBox="1"/>
          <p:nvPr/>
        </p:nvSpPr>
        <p:spPr>
          <a:xfrm>
            <a:off x="551792" y="1813034"/>
            <a:ext cx="2611164" cy="523220"/>
          </a:xfrm>
          <a:prstGeom prst="rect">
            <a:avLst/>
          </a:prstGeom>
          <a:noFill/>
        </p:spPr>
        <p:txBody>
          <a:bodyPr wrap="none" rtlCol="0">
            <a:spAutoFit/>
          </a:bodyPr>
          <a:lstStyle/>
          <a:p>
            <a:r>
              <a:rPr lang="el-GR" sz="2800" b="1" dirty="0"/>
              <a:t>Υπερηχογραφία</a:t>
            </a:r>
          </a:p>
        </p:txBody>
      </p:sp>
      <p:sp>
        <p:nvSpPr>
          <p:cNvPr id="8" name="TextBox 7"/>
          <p:cNvSpPr txBox="1"/>
          <p:nvPr/>
        </p:nvSpPr>
        <p:spPr>
          <a:xfrm>
            <a:off x="4698124" y="1813034"/>
            <a:ext cx="2967351" cy="1815882"/>
          </a:xfrm>
          <a:prstGeom prst="rect">
            <a:avLst/>
          </a:prstGeom>
          <a:noFill/>
        </p:spPr>
        <p:txBody>
          <a:bodyPr wrap="none" rtlCol="0">
            <a:spAutoFit/>
          </a:bodyPr>
          <a:lstStyle/>
          <a:p>
            <a:pPr>
              <a:lnSpc>
                <a:spcPct val="200000"/>
              </a:lnSpc>
            </a:pPr>
            <a:r>
              <a:rPr lang="el-GR" sz="2800" dirty="0"/>
              <a:t>Καρωτίδες</a:t>
            </a:r>
          </a:p>
          <a:p>
            <a:pPr>
              <a:lnSpc>
                <a:spcPct val="200000"/>
              </a:lnSpc>
            </a:pPr>
            <a:r>
              <a:rPr lang="el-GR" sz="2800" dirty="0"/>
              <a:t>Μηριαίες αρτηρίες</a:t>
            </a:r>
          </a:p>
        </p:txBody>
      </p:sp>
    </p:spTree>
    <p:extLst>
      <p:ext uri="{BB962C8B-B14F-4D97-AF65-F5344CB8AC3E}">
        <p14:creationId xmlns:p14="http://schemas.microsoft.com/office/powerpoint/2010/main" val="17761315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312" y="2007976"/>
            <a:ext cx="6432361" cy="3841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Μέτρηση πάχους έσω μέσου χιτώνα</a:t>
            </a:r>
          </a:p>
          <a:p>
            <a:pPr indent="722313" algn="ctr"/>
            <a:r>
              <a:rPr lang="el-GR" sz="3200" b="1" dirty="0"/>
              <a:t>Καρωτίδας</a:t>
            </a:r>
            <a:endParaRPr lang="en-GB" sz="2100" b="1" dirty="0"/>
          </a:p>
        </p:txBody>
      </p:sp>
    </p:spTree>
    <p:extLst>
      <p:ext uri="{BB962C8B-B14F-4D97-AF65-F5344CB8AC3E}">
        <p14:creationId xmlns:p14="http://schemas.microsoft.com/office/powerpoint/2010/main" val="1523967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Μέτρηση πάχους έσω μέσου χιτώνα</a:t>
            </a:r>
          </a:p>
          <a:p>
            <a:pPr indent="722313" algn="ctr"/>
            <a:r>
              <a:rPr lang="el-GR" sz="3200" b="1" dirty="0"/>
              <a:t>Καρωτίδας</a:t>
            </a:r>
            <a:endParaRPr lang="en-GB" sz="2100" b="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442" y="1850916"/>
            <a:ext cx="7397116" cy="49108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611085" y="1245848"/>
            <a:ext cx="8016425" cy="400110"/>
          </a:xfrm>
          <a:prstGeom prst="rect">
            <a:avLst/>
          </a:prstGeom>
          <a:noFill/>
        </p:spPr>
        <p:txBody>
          <a:bodyPr wrap="none" rtlCol="0">
            <a:spAutoFit/>
          </a:bodyPr>
          <a:lstStyle/>
          <a:p>
            <a:r>
              <a:rPr lang="el-GR" sz="2000" dirty="0" err="1"/>
              <a:t>Ημι</a:t>
            </a:r>
            <a:r>
              <a:rPr lang="el-GR" sz="2000" dirty="0"/>
              <a:t>-αυτόματη μέτρηση με χρήση λογισμικού αυτόματης ανίχνευσης ορίων</a:t>
            </a:r>
          </a:p>
        </p:txBody>
      </p:sp>
    </p:spTree>
    <p:extLst>
      <p:ext uri="{BB962C8B-B14F-4D97-AF65-F5344CB8AC3E}">
        <p14:creationId xmlns:p14="http://schemas.microsoft.com/office/powerpoint/2010/main" val="37918845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584" y="1288643"/>
            <a:ext cx="8357478" cy="41977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Μέτρηση πάχους έσω μέσου χιτώνα</a:t>
            </a:r>
          </a:p>
          <a:p>
            <a:pPr indent="722313" algn="ctr"/>
            <a:r>
              <a:rPr lang="el-GR" sz="3200" b="1" dirty="0"/>
              <a:t>Καρωτίδας</a:t>
            </a:r>
            <a:endParaRPr lang="en-GB" sz="2100" b="1" dirty="0"/>
          </a:p>
        </p:txBody>
      </p:sp>
      <p:grpSp>
        <p:nvGrpSpPr>
          <p:cNvPr id="9" name="Group 8"/>
          <p:cNvGrpSpPr/>
          <p:nvPr/>
        </p:nvGrpSpPr>
        <p:grpSpPr>
          <a:xfrm>
            <a:off x="435193" y="3355976"/>
            <a:ext cx="5479642" cy="3310363"/>
            <a:chOff x="435193" y="3355976"/>
            <a:chExt cx="5479642" cy="3310363"/>
          </a:xfrm>
        </p:grpSpPr>
        <p:sp>
          <p:nvSpPr>
            <p:cNvPr id="2" name="TextBox 1"/>
            <p:cNvSpPr txBox="1"/>
            <p:nvPr/>
          </p:nvSpPr>
          <p:spPr>
            <a:xfrm>
              <a:off x="435193" y="5650676"/>
              <a:ext cx="5479642" cy="1015663"/>
            </a:xfrm>
            <a:prstGeom prst="rect">
              <a:avLst/>
            </a:prstGeom>
            <a:noFill/>
          </p:spPr>
          <p:txBody>
            <a:bodyPr wrap="none" rtlCol="0">
              <a:spAutoFit/>
            </a:bodyPr>
            <a:lstStyle/>
            <a:p>
              <a:r>
                <a:rPr lang="el-GR" sz="3200" b="1" dirty="0">
                  <a:solidFill>
                    <a:srgbClr val="C00000"/>
                  </a:solidFill>
                </a:rPr>
                <a:t>Πλάκα </a:t>
              </a:r>
              <a:endParaRPr lang="en-US" sz="2800" b="1" dirty="0">
                <a:solidFill>
                  <a:srgbClr val="C00000"/>
                </a:solidFill>
              </a:endParaRPr>
            </a:p>
            <a:p>
              <a:r>
                <a:rPr lang="el-GR" sz="2800" b="1" dirty="0">
                  <a:solidFill>
                    <a:srgbClr val="C00000"/>
                  </a:solidFill>
                </a:rPr>
                <a:t>&gt; 1.5 </a:t>
              </a:r>
              <a:r>
                <a:rPr lang="en-US" sz="2800" b="1" dirty="0">
                  <a:solidFill>
                    <a:srgbClr val="C00000"/>
                  </a:solidFill>
                </a:rPr>
                <a:t>mm</a:t>
              </a:r>
              <a:r>
                <a:rPr lang="el-GR" sz="2800" b="1" dirty="0">
                  <a:solidFill>
                    <a:srgbClr val="C00000"/>
                  </a:solidFill>
                </a:rPr>
                <a:t>       ή      πάχος &gt; 1.5 </a:t>
              </a:r>
              <a:r>
                <a:rPr lang="en-US" sz="2800" b="1" dirty="0">
                  <a:solidFill>
                    <a:srgbClr val="C00000"/>
                  </a:solidFill>
                </a:rPr>
                <a:t>x</a:t>
              </a:r>
              <a:r>
                <a:rPr lang="el-GR" sz="2800" b="1" dirty="0">
                  <a:solidFill>
                    <a:srgbClr val="C00000"/>
                  </a:solidFill>
                </a:rPr>
                <a:t> ΙΜΤ</a:t>
              </a:r>
            </a:p>
          </p:txBody>
        </p:sp>
        <p:cxnSp>
          <p:nvCxnSpPr>
            <p:cNvPr id="8" name="Straight Arrow Connector 7"/>
            <p:cNvCxnSpPr/>
            <p:nvPr/>
          </p:nvCxnSpPr>
          <p:spPr>
            <a:xfrm flipH="1" flipV="1">
              <a:off x="2096814" y="3355976"/>
              <a:ext cx="78827" cy="396000"/>
            </a:xfrm>
            <a:prstGeom prst="straightConnector1">
              <a:avLst/>
            </a:prstGeom>
            <a:ln w="57150">
              <a:solidFill>
                <a:srgbClr val="FF0000"/>
              </a:solidFill>
              <a:tailEnd type="arrow"/>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57524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ctr"/>
            <a:endParaRPr lang="el-GR" dirty="0"/>
          </a:p>
        </p:txBody>
      </p:sp>
      <p:pic>
        <p:nvPicPr>
          <p:cNvPr id="3" name="Εικόνα 2">
            <a:extLst>
              <a:ext uri="{FF2B5EF4-FFF2-40B4-BE49-F238E27FC236}">
                <a16:creationId xmlns:a16="http://schemas.microsoft.com/office/drawing/2014/main" id="{0E48C355-A36F-88DF-2464-09CBA5A295E1}"/>
              </a:ext>
            </a:extLst>
          </p:cNvPr>
          <p:cNvPicPr>
            <a:picLocks noChangeAspect="1"/>
          </p:cNvPicPr>
          <p:nvPr/>
        </p:nvPicPr>
        <p:blipFill>
          <a:blip r:embed="rId2"/>
          <a:stretch>
            <a:fillRect/>
          </a:stretch>
        </p:blipFill>
        <p:spPr>
          <a:xfrm>
            <a:off x="1176389" y="1768214"/>
            <a:ext cx="6768205" cy="4509522"/>
          </a:xfrm>
          <a:prstGeom prst="rect">
            <a:avLst/>
          </a:prstGeom>
        </p:spPr>
      </p:pic>
      <p:pic>
        <p:nvPicPr>
          <p:cNvPr id="6" name="Εικόνα 5">
            <a:extLst>
              <a:ext uri="{FF2B5EF4-FFF2-40B4-BE49-F238E27FC236}">
                <a16:creationId xmlns:a16="http://schemas.microsoft.com/office/drawing/2014/main" id="{2B00EB03-C5C0-1C54-A494-EA100E5A0776}"/>
              </a:ext>
            </a:extLst>
          </p:cNvPr>
          <p:cNvPicPr>
            <a:picLocks noChangeAspect="1"/>
          </p:cNvPicPr>
          <p:nvPr/>
        </p:nvPicPr>
        <p:blipFill>
          <a:blip r:embed="rId3"/>
          <a:stretch>
            <a:fillRect/>
          </a:stretch>
        </p:blipFill>
        <p:spPr>
          <a:xfrm>
            <a:off x="1257809" y="182511"/>
            <a:ext cx="6605367" cy="753910"/>
          </a:xfrm>
          <a:prstGeom prst="rect">
            <a:avLst/>
          </a:prstGeom>
        </p:spPr>
      </p:pic>
      <p:pic>
        <p:nvPicPr>
          <p:cNvPr id="8" name="Εικόνα 7">
            <a:extLst>
              <a:ext uri="{FF2B5EF4-FFF2-40B4-BE49-F238E27FC236}">
                <a16:creationId xmlns:a16="http://schemas.microsoft.com/office/drawing/2014/main" id="{24C37F46-16CE-903F-6A16-AE3BA5E185DD}"/>
              </a:ext>
            </a:extLst>
          </p:cNvPr>
          <p:cNvPicPr>
            <a:picLocks noChangeAspect="1"/>
          </p:cNvPicPr>
          <p:nvPr/>
        </p:nvPicPr>
        <p:blipFill>
          <a:blip r:embed="rId4"/>
          <a:stretch>
            <a:fillRect/>
          </a:stretch>
        </p:blipFill>
        <p:spPr>
          <a:xfrm>
            <a:off x="7863176" y="6277736"/>
            <a:ext cx="1097286" cy="430474"/>
          </a:xfrm>
          <a:prstGeom prst="rect">
            <a:avLst/>
          </a:prstGeom>
        </p:spPr>
      </p:pic>
      <p:sp>
        <p:nvSpPr>
          <p:cNvPr id="9" name="TextBox 8">
            <a:extLst>
              <a:ext uri="{FF2B5EF4-FFF2-40B4-BE49-F238E27FC236}">
                <a16:creationId xmlns:a16="http://schemas.microsoft.com/office/drawing/2014/main" id="{0A1737ED-48DC-DE13-A201-ADA4AF71A68E}"/>
              </a:ext>
            </a:extLst>
          </p:cNvPr>
          <p:cNvSpPr txBox="1"/>
          <p:nvPr/>
        </p:nvSpPr>
        <p:spPr>
          <a:xfrm>
            <a:off x="2492679" y="1252603"/>
            <a:ext cx="4370107" cy="369332"/>
          </a:xfrm>
          <a:prstGeom prst="rect">
            <a:avLst/>
          </a:prstGeom>
          <a:noFill/>
        </p:spPr>
        <p:txBody>
          <a:bodyPr wrap="none" rtlCol="0">
            <a:spAutoFit/>
          </a:bodyPr>
          <a:lstStyle/>
          <a:p>
            <a:r>
              <a:rPr lang="en-US" b="1" dirty="0">
                <a:solidFill>
                  <a:srgbClr val="FF0000"/>
                </a:solidFill>
                <a:latin typeface="Trebuchet MS" panose="020B0703020202090204" pitchFamily="34" charset="0"/>
              </a:rPr>
              <a:t>H</a:t>
            </a:r>
            <a:r>
              <a:rPr lang="en-US" sz="1800" b="1" dirty="0">
                <a:solidFill>
                  <a:srgbClr val="FF0000"/>
                </a:solidFill>
                <a:effectLst/>
                <a:latin typeface="Trebuchet MS" panose="020B0703020202090204" pitchFamily="34" charset="0"/>
              </a:rPr>
              <a:t>ypertension-mediated organ damage </a:t>
            </a:r>
            <a:endParaRPr lang="en-US" b="1" dirty="0">
              <a:solidFill>
                <a:srgbClr val="FF0000"/>
              </a:solidFill>
              <a:latin typeface="Trebuchet MS" panose="020B0703020202090204" pitchFamily="34" charset="0"/>
            </a:endParaRPr>
          </a:p>
        </p:txBody>
      </p:sp>
    </p:spTree>
    <p:extLst>
      <p:ext uri="{BB962C8B-B14F-4D97-AF65-F5344CB8AC3E}">
        <p14:creationId xmlns:p14="http://schemas.microsoft.com/office/powerpoint/2010/main" val="3249253211"/>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4 - Ορθογώνιο"/>
          <p:cNvSpPr>
            <a:spLocks noChangeArrowheads="1"/>
          </p:cNvSpPr>
          <p:nvPr/>
        </p:nvSpPr>
        <p:spPr bwMode="auto">
          <a:xfrm>
            <a:off x="300836" y="5011444"/>
            <a:ext cx="8820150" cy="1569660"/>
          </a:xfrm>
          <a:prstGeom prst="rect">
            <a:avLst/>
          </a:prstGeom>
          <a:noFill/>
          <a:ln w="9525">
            <a:noFill/>
            <a:miter lim="800000"/>
            <a:headEnd/>
            <a:tailEnd/>
          </a:ln>
        </p:spPr>
        <p:txBody>
          <a:bodyPr>
            <a:spAutoFit/>
          </a:bodyPr>
          <a:lstStyle/>
          <a:p>
            <a:pPr algn="l"/>
            <a:r>
              <a:rPr lang="el-GR" sz="2400" dirty="0">
                <a:solidFill>
                  <a:schemeClr val="tx1"/>
                </a:solidFill>
              </a:rPr>
              <a:t>Α</a:t>
            </a:r>
            <a:r>
              <a:rPr lang="el-GR" sz="2400" dirty="0"/>
              <a:t>ύξηση 0,1 </a:t>
            </a:r>
            <a:r>
              <a:rPr lang="en-US" sz="2400" dirty="0"/>
              <a:t>mm </a:t>
            </a:r>
            <a:r>
              <a:rPr lang="el-GR" sz="2400" dirty="0"/>
              <a:t>μεταφράζεται σε αύξηση </a:t>
            </a:r>
            <a:r>
              <a:rPr lang="el-GR" sz="2400" b="1" dirty="0"/>
              <a:t>10% </a:t>
            </a:r>
            <a:r>
              <a:rPr lang="el-GR" sz="2400" dirty="0"/>
              <a:t>του κινδύνου για έμφραγμα ή εγκεφαλικό</a:t>
            </a:r>
            <a:endParaRPr lang="el-GR" sz="2400" dirty="0">
              <a:solidFill>
                <a:schemeClr val="tx1"/>
              </a:solidFill>
            </a:endParaRPr>
          </a:p>
          <a:p>
            <a:pPr algn="l"/>
            <a:r>
              <a:rPr lang="el-GR" sz="2400" dirty="0">
                <a:solidFill>
                  <a:schemeClr val="tx1"/>
                </a:solidFill>
              </a:rPr>
              <a:t>Π</a:t>
            </a:r>
            <a:r>
              <a:rPr lang="el-GR" sz="2400" dirty="0"/>
              <a:t>ερίπου</a:t>
            </a:r>
            <a:r>
              <a:rPr lang="el-GR" sz="2400" dirty="0">
                <a:solidFill>
                  <a:schemeClr val="tx1"/>
                </a:solidFill>
              </a:rPr>
              <a:t> </a:t>
            </a:r>
            <a:r>
              <a:rPr lang="el-GR" sz="2400" b="1" dirty="0">
                <a:solidFill>
                  <a:schemeClr val="tx1"/>
                </a:solidFill>
              </a:rPr>
              <a:t>1 στους </a:t>
            </a:r>
            <a:r>
              <a:rPr lang="el-GR" sz="2400" b="1" dirty="0"/>
              <a:t>20</a:t>
            </a:r>
            <a:r>
              <a:rPr lang="el-GR" sz="2400" b="1" dirty="0">
                <a:solidFill>
                  <a:schemeClr val="tx1"/>
                </a:solidFill>
              </a:rPr>
              <a:t> </a:t>
            </a:r>
            <a:r>
              <a:rPr lang="el-GR" sz="2400" dirty="0">
                <a:solidFill>
                  <a:schemeClr val="tx1"/>
                </a:solidFill>
              </a:rPr>
              <a:t>ασθενείς </a:t>
            </a:r>
            <a:r>
              <a:rPr lang="el-GR" sz="2400" dirty="0" err="1">
                <a:solidFill>
                  <a:schemeClr val="tx1"/>
                </a:solidFill>
              </a:rPr>
              <a:t>επανασταδιοποιούνται</a:t>
            </a:r>
            <a:r>
              <a:rPr lang="el-GR" sz="2400" dirty="0">
                <a:solidFill>
                  <a:schemeClr val="tx1"/>
                </a:solidFill>
              </a:rPr>
              <a:t> στη σωστή κατηγορία κινδύνου με το </a:t>
            </a:r>
            <a:r>
              <a:rPr lang="el-GR" sz="2400" dirty="0"/>
              <a:t>ΙΜΤ</a:t>
            </a:r>
            <a:endParaRPr lang="el-GR" sz="2400" dirty="0">
              <a:solidFill>
                <a:schemeClr val="tx1"/>
              </a:solidFill>
            </a:endParaRPr>
          </a:p>
        </p:txBody>
      </p:sp>
      <p:pic>
        <p:nvPicPr>
          <p:cNvPr id="130049" name="Picture 1"/>
          <p:cNvPicPr>
            <a:picLocks noChangeAspect="1" noChangeArrowheads="1"/>
          </p:cNvPicPr>
          <p:nvPr/>
        </p:nvPicPr>
        <p:blipFill>
          <a:blip r:embed="rId3"/>
          <a:srcRect/>
          <a:stretch>
            <a:fillRect/>
          </a:stretch>
        </p:blipFill>
        <p:spPr bwMode="auto">
          <a:xfrm>
            <a:off x="2162175" y="1347136"/>
            <a:ext cx="4819650" cy="3638550"/>
          </a:xfrm>
          <a:prstGeom prst="rect">
            <a:avLst/>
          </a:prstGeom>
          <a:noFill/>
          <a:ln w="9525">
            <a:noFill/>
            <a:miter lim="800000"/>
            <a:headEnd/>
            <a:tailEnd/>
          </a:ln>
        </p:spPr>
      </p:pic>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Tree>
  </p:cSld>
  <p:clrMapOvr>
    <a:masterClrMapping/>
  </p:clrMapOvr>
  <p:transition>
    <p:zo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0678" y="1802878"/>
            <a:ext cx="7539628" cy="671851"/>
          </a:xfrm>
          <a:prstGeom prst="rect">
            <a:avLst/>
          </a:prstGeom>
          <a:noFill/>
          <a:ln>
            <a:noFill/>
          </a:ln>
        </p:spPr>
        <p:txBody>
          <a:bodyPr wrap="none" rtlCol="0">
            <a:spAutoFit/>
          </a:bodyPr>
          <a:lstStyle/>
          <a:p>
            <a:pPr algn="ctr">
              <a:lnSpc>
                <a:spcPct val="150000"/>
              </a:lnSpc>
            </a:pPr>
            <a:r>
              <a:rPr lang="el-GR" sz="2800" dirty="0"/>
              <a:t>Έχω φυσιολογικές τιμές για να με καθοδηγήσουν</a:t>
            </a:r>
            <a:r>
              <a:rPr lang="en-US" sz="2800" dirty="0"/>
              <a:t> </a:t>
            </a:r>
            <a:r>
              <a:rPr lang="el-GR" sz="2800" dirty="0"/>
              <a:t>;</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163" y="4892894"/>
            <a:ext cx="2314575" cy="1581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Tree>
    <p:extLst>
      <p:ext uri="{BB962C8B-B14F-4D97-AF65-F5344CB8AC3E}">
        <p14:creationId xmlns:p14="http://schemas.microsoft.com/office/powerpoint/2010/main" val="97868559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p:cNvSpPr txBox="1">
            <a:spLocks noChangeArrowheads="1"/>
          </p:cNvSpPr>
          <p:nvPr/>
        </p:nvSpPr>
        <p:spPr bwMode="auto">
          <a:xfrm>
            <a:off x="6184900" y="6527800"/>
            <a:ext cx="107950" cy="487363"/>
          </a:xfrm>
          <a:prstGeom prst="rect">
            <a:avLst/>
          </a:prstGeom>
          <a:noFill/>
          <a:ln w="9525">
            <a:noFill/>
            <a:miter lim="800000"/>
            <a:headEnd/>
            <a:tailEnd/>
          </a:ln>
        </p:spPr>
        <p:txBody>
          <a:bodyPr>
            <a:spAutoFit/>
          </a:bodyPr>
          <a:lstStyle/>
          <a:p>
            <a:endParaRPr lang="en-US"/>
          </a:p>
        </p:txBody>
      </p:sp>
      <p:sp>
        <p:nvSpPr>
          <p:cNvPr id="11" name="Rectangle 10"/>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
        <p:nvSpPr>
          <p:cNvPr id="2" name="TextBox 1">
            <a:extLst>
              <a:ext uri="{FF2B5EF4-FFF2-40B4-BE49-F238E27FC236}">
                <a16:creationId xmlns:a16="http://schemas.microsoft.com/office/drawing/2014/main" id="{6042E310-EC7E-D34A-88B0-340943DC2498}"/>
              </a:ext>
            </a:extLst>
          </p:cNvPr>
          <p:cNvSpPr txBox="1"/>
          <p:nvPr/>
        </p:nvSpPr>
        <p:spPr>
          <a:xfrm>
            <a:off x="669671" y="2428507"/>
            <a:ext cx="7781643" cy="1938992"/>
          </a:xfrm>
          <a:prstGeom prst="rect">
            <a:avLst/>
          </a:prstGeom>
          <a:solidFill>
            <a:schemeClr val="accent1">
              <a:lumMod val="20000"/>
              <a:lumOff val="80000"/>
              <a:alpha val="72000"/>
            </a:schemeClr>
          </a:solidFill>
        </p:spPr>
        <p:txBody>
          <a:bodyPr wrap="square" rtlCol="0">
            <a:spAutoFit/>
          </a:bodyPr>
          <a:lstStyle/>
          <a:p>
            <a:pPr marL="342900" indent="-342900">
              <a:buFont typeface="Arial" panose="020B0604020202020204" pitchFamily="34" charset="0"/>
              <a:buChar char="•"/>
            </a:pPr>
            <a:r>
              <a:rPr lang="en-US" sz="2400" b="1" dirty="0"/>
              <a:t>A carotid IMT &gt; 0.9 mm is considered abnormal</a:t>
            </a:r>
          </a:p>
          <a:p>
            <a:endParaRPr lang="en-US" sz="2400" b="1" dirty="0"/>
          </a:p>
          <a:p>
            <a:pPr marL="342900" indent="-342900">
              <a:buFont typeface="Arial" panose="020B0604020202020204" pitchFamily="34" charset="0"/>
              <a:buChar char="•"/>
            </a:pPr>
            <a:r>
              <a:rPr lang="en-US" sz="2400" b="1" dirty="0"/>
              <a:t>The presence of a plaque can be identified by an IMT &gt;1.5 mm, or by a focal increase in thickness &gt;0,5mm or 50% of the surrounding IMT value</a:t>
            </a:r>
          </a:p>
        </p:txBody>
      </p:sp>
    </p:spTree>
    <p:extLst>
      <p:ext uri="{BB962C8B-B14F-4D97-AF65-F5344CB8AC3E}">
        <p14:creationId xmlns:p14="http://schemas.microsoft.com/office/powerpoint/2010/main" val="74197693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3607" y="1724044"/>
            <a:ext cx="7933775" cy="2062103"/>
          </a:xfrm>
          <a:prstGeom prst="rect">
            <a:avLst/>
          </a:prstGeom>
          <a:noFill/>
          <a:ln>
            <a:noFill/>
          </a:ln>
        </p:spPr>
        <p:txBody>
          <a:bodyPr wrap="none" rtlCol="0">
            <a:spAutoFit/>
          </a:bodyPr>
          <a:lstStyle/>
          <a:p>
            <a:pPr algn="ctr"/>
            <a:r>
              <a:rPr lang="el-GR" sz="3200" dirty="0"/>
              <a:t>Έχω επίσημη σύσταση από κάποιο </a:t>
            </a:r>
          </a:p>
          <a:p>
            <a:pPr algn="ctr"/>
            <a:r>
              <a:rPr lang="el-GR" sz="3200" dirty="0"/>
              <a:t>επίσημο ιατρικό φορέα </a:t>
            </a:r>
          </a:p>
          <a:p>
            <a:pPr algn="ctr"/>
            <a:r>
              <a:rPr lang="el-GR" sz="3200" dirty="0"/>
              <a:t>για την μέτρηση της πρώιμης αθηρωμάτωσης </a:t>
            </a:r>
          </a:p>
          <a:p>
            <a:pPr algn="ctr"/>
            <a:r>
              <a:rPr lang="el-GR" sz="3200" dirty="0"/>
              <a:t>στην κλινική πράξη;</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380" y="4244150"/>
            <a:ext cx="2752602" cy="243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Tree>
    <p:extLst>
      <p:ext uri="{BB962C8B-B14F-4D97-AF65-F5344CB8AC3E}">
        <p14:creationId xmlns:p14="http://schemas.microsoft.com/office/powerpoint/2010/main" val="414509367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srcRect/>
          <a:stretch>
            <a:fillRect/>
          </a:stretch>
        </p:blipFill>
        <p:spPr bwMode="auto">
          <a:xfrm>
            <a:off x="5076056" y="1239568"/>
            <a:ext cx="3945060" cy="3425352"/>
          </a:xfrm>
          <a:prstGeom prst="rect">
            <a:avLst/>
          </a:prstGeom>
          <a:noFill/>
          <a:ln w="9525">
            <a:noFill/>
            <a:miter lim="800000"/>
            <a:headEnd/>
            <a:tailEnd/>
          </a:ln>
        </p:spPr>
      </p:pic>
      <p:sp>
        <p:nvSpPr>
          <p:cNvPr id="11" name="Rectangle 10"/>
          <p:cNvSpPr/>
          <p:nvPr/>
        </p:nvSpPr>
        <p:spPr>
          <a:xfrm>
            <a:off x="5076056" y="3284984"/>
            <a:ext cx="3600400" cy="37261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2" name="Rectangle 1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pic>
        <p:nvPicPr>
          <p:cNvPr id="3" name="Εικόνα 2">
            <a:extLst>
              <a:ext uri="{FF2B5EF4-FFF2-40B4-BE49-F238E27FC236}">
                <a16:creationId xmlns:a16="http://schemas.microsoft.com/office/drawing/2014/main" id="{6388238A-7A3F-F8C2-4FE9-BA882F6BA13A}"/>
              </a:ext>
            </a:extLst>
          </p:cNvPr>
          <p:cNvPicPr>
            <a:picLocks noChangeAspect="1"/>
          </p:cNvPicPr>
          <p:nvPr/>
        </p:nvPicPr>
        <p:blipFill>
          <a:blip r:embed="rId4"/>
          <a:stretch>
            <a:fillRect/>
          </a:stretch>
        </p:blipFill>
        <p:spPr>
          <a:xfrm>
            <a:off x="0" y="1809265"/>
            <a:ext cx="4922729" cy="574429"/>
          </a:xfrm>
          <a:prstGeom prst="rect">
            <a:avLst/>
          </a:prstGeom>
        </p:spPr>
      </p:pic>
      <p:pic>
        <p:nvPicPr>
          <p:cNvPr id="5" name="Εικόνα 4">
            <a:extLst>
              <a:ext uri="{FF2B5EF4-FFF2-40B4-BE49-F238E27FC236}">
                <a16:creationId xmlns:a16="http://schemas.microsoft.com/office/drawing/2014/main" id="{CB019872-0CA7-D720-33DA-83DD3C1A2064}"/>
              </a:ext>
            </a:extLst>
          </p:cNvPr>
          <p:cNvPicPr>
            <a:picLocks noChangeAspect="1"/>
          </p:cNvPicPr>
          <p:nvPr/>
        </p:nvPicPr>
        <p:blipFill>
          <a:blip r:embed="rId5"/>
          <a:stretch>
            <a:fillRect/>
          </a:stretch>
        </p:blipFill>
        <p:spPr>
          <a:xfrm>
            <a:off x="-1" y="1239568"/>
            <a:ext cx="4922729" cy="482745"/>
          </a:xfrm>
          <a:prstGeom prst="rect">
            <a:avLst/>
          </a:prstGeom>
        </p:spPr>
      </p:pic>
      <p:pic>
        <p:nvPicPr>
          <p:cNvPr id="7" name="Εικόνα 6">
            <a:extLst>
              <a:ext uri="{FF2B5EF4-FFF2-40B4-BE49-F238E27FC236}">
                <a16:creationId xmlns:a16="http://schemas.microsoft.com/office/drawing/2014/main" id="{35DEAE3D-3ECE-1BDD-1408-9444223E4B8C}"/>
              </a:ext>
            </a:extLst>
          </p:cNvPr>
          <p:cNvPicPr>
            <a:picLocks noChangeAspect="1"/>
          </p:cNvPicPr>
          <p:nvPr/>
        </p:nvPicPr>
        <p:blipFill>
          <a:blip r:embed="rId6"/>
          <a:stretch>
            <a:fillRect/>
          </a:stretch>
        </p:blipFill>
        <p:spPr>
          <a:xfrm>
            <a:off x="875342" y="5327042"/>
            <a:ext cx="5181423" cy="1256899"/>
          </a:xfrm>
          <a:prstGeom prst="rect">
            <a:avLst/>
          </a:prstGeom>
        </p:spPr>
      </p:pic>
      <p:sp>
        <p:nvSpPr>
          <p:cNvPr id="9" name="Rectangle 8"/>
          <p:cNvSpPr/>
          <p:nvPr/>
        </p:nvSpPr>
        <p:spPr>
          <a:xfrm>
            <a:off x="740514" y="5319184"/>
            <a:ext cx="5316251" cy="1256899"/>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cSld>
  <p:clrMapOvr>
    <a:masterClrMapping/>
  </p:clrMapOvr>
  <p:transition>
    <p:zo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κρατάω για την κλινική πράξη;</a:t>
            </a:r>
          </a:p>
        </p:txBody>
      </p:sp>
    </p:spTree>
    <p:extLst>
      <p:ext uri="{BB962C8B-B14F-4D97-AF65-F5344CB8AC3E}">
        <p14:creationId xmlns:p14="http://schemas.microsoft.com/office/powerpoint/2010/main" val="16379623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a:t>Πρώιμη </a:t>
            </a:r>
            <a:r>
              <a:rPr lang="el-GR" sz="3200" b="1" dirty="0"/>
              <a:t>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
        <p:nvSpPr>
          <p:cNvPr id="4" name="Rectangle 3"/>
          <p:cNvSpPr/>
          <p:nvPr/>
        </p:nvSpPr>
        <p:spPr>
          <a:xfrm>
            <a:off x="157857" y="1235040"/>
            <a:ext cx="8772071" cy="5555367"/>
          </a:xfrm>
          <a:prstGeom prst="rect">
            <a:avLst/>
          </a:prstGeom>
        </p:spPr>
        <p:txBody>
          <a:bodyPr wrap="square">
            <a:spAutoFit/>
          </a:bodyPr>
          <a:lstStyle/>
          <a:p>
            <a:pPr marL="441325" indent="-441325">
              <a:spcAft>
                <a:spcPts val="600"/>
              </a:spcAft>
              <a:buFont typeface="+mj-lt"/>
              <a:buAutoNum type="arabicPeriod"/>
            </a:pPr>
            <a:r>
              <a:rPr lang="el-GR" sz="2200" b="1" dirty="0"/>
              <a:t>Το </a:t>
            </a:r>
            <a:r>
              <a:rPr lang="en-US" sz="2200" b="1" dirty="0"/>
              <a:t>IMT </a:t>
            </a:r>
            <a:r>
              <a:rPr lang="el-GR" sz="2200" b="1" dirty="0"/>
              <a:t>είναι </a:t>
            </a:r>
            <a:r>
              <a:rPr lang="el-GR" sz="2200" b="1"/>
              <a:t>δείκτης υπερτροφίας </a:t>
            </a:r>
            <a:r>
              <a:rPr lang="el-GR" sz="2200" b="1" dirty="0"/>
              <a:t>της καρωτίδας όταν η μέτρηση γίνεται στην κοινή καρωτίδα, ο οποίος σχετίζεται κυρίως με την ηλικία και την υπέρταση</a:t>
            </a:r>
          </a:p>
          <a:p>
            <a:pPr marL="441325" indent="-441325">
              <a:spcAft>
                <a:spcPts val="600"/>
              </a:spcAft>
              <a:buFont typeface="+mj-lt"/>
              <a:buAutoNum type="arabicPeriod"/>
            </a:pPr>
            <a:r>
              <a:rPr lang="el-GR" sz="2200" b="1" dirty="0">
                <a:solidFill>
                  <a:srgbClr val="0070C0"/>
                </a:solidFill>
              </a:rPr>
              <a:t>Η μέτρηση του ΙΜΤ στον διχασμό της καρωτίδας έχει ώς στόχο την ανίχνευση </a:t>
            </a:r>
            <a:r>
              <a:rPr lang="el-GR" sz="2200" b="1" dirty="0" err="1">
                <a:solidFill>
                  <a:srgbClr val="0070C0"/>
                </a:solidFill>
              </a:rPr>
              <a:t>αθηρωματικής</a:t>
            </a:r>
            <a:r>
              <a:rPr lang="el-GR" sz="2200" b="1" dirty="0">
                <a:solidFill>
                  <a:srgbClr val="0070C0"/>
                </a:solidFill>
              </a:rPr>
              <a:t> βλάβης (πλάκα &gt; 1,5 </a:t>
            </a:r>
            <a:r>
              <a:rPr lang="en-US" sz="2200" b="1" dirty="0">
                <a:solidFill>
                  <a:srgbClr val="0070C0"/>
                </a:solidFill>
              </a:rPr>
              <a:t>mm)</a:t>
            </a:r>
          </a:p>
          <a:p>
            <a:pPr marL="441325" indent="-441325">
              <a:spcAft>
                <a:spcPts val="600"/>
              </a:spcAft>
              <a:buFont typeface="+mj-lt"/>
              <a:buAutoNum type="arabicPeriod"/>
            </a:pPr>
            <a:r>
              <a:rPr lang="el-GR" sz="2200" b="1" dirty="0"/>
              <a:t>Η μέτρηση του ΙΜΤ</a:t>
            </a:r>
            <a:r>
              <a:rPr lang="en-US" sz="2200" b="1" dirty="0"/>
              <a:t> </a:t>
            </a:r>
            <a:r>
              <a:rPr lang="el-GR" sz="2200" b="1" dirty="0"/>
              <a:t>στην κοινή καρωτίδα είναι απλή εύκολη και γρήγορη διαδικασία (3-5 λεπτά) και έχει καλή επαναληψιμότητα</a:t>
            </a:r>
          </a:p>
          <a:p>
            <a:pPr marL="441325" indent="-441325">
              <a:spcAft>
                <a:spcPts val="600"/>
              </a:spcAft>
              <a:buFont typeface="+mj-lt"/>
              <a:buAutoNum type="arabicPeriod"/>
            </a:pPr>
            <a:r>
              <a:rPr lang="el-GR" sz="2200" b="1" dirty="0">
                <a:solidFill>
                  <a:srgbClr val="0070C0"/>
                </a:solidFill>
              </a:rPr>
              <a:t>Είναι απαραίτητο το μηχάνημα των υπερήχων να έχει (εκτός από σωστές προδιαγραφές) ενσωματωμένο ειδικό λογισμικό</a:t>
            </a:r>
          </a:p>
          <a:p>
            <a:pPr marL="441325" indent="-441325">
              <a:spcAft>
                <a:spcPts val="600"/>
              </a:spcAft>
              <a:buFont typeface="+mj-lt"/>
              <a:buAutoNum type="arabicPeriod"/>
            </a:pPr>
            <a:r>
              <a:rPr lang="el-GR" sz="2200" b="1" dirty="0"/>
              <a:t>Θα με βοηθήσει να  επανασταδιοποιήσω τον καρδιαγγειακό κίνδυνο των ασθενών μου που είναι «χαμηλού-μετρίου» κινδυνου σε «μέτριο-υψηλό» κίνδυνο</a:t>
            </a:r>
          </a:p>
          <a:p>
            <a:pPr marL="441325" indent="-441325">
              <a:spcAft>
                <a:spcPts val="600"/>
              </a:spcAft>
              <a:buFont typeface="+mj-lt"/>
              <a:buAutoNum type="arabicPeriod"/>
            </a:pPr>
            <a:r>
              <a:rPr lang="el-GR" sz="2200" b="1" dirty="0">
                <a:solidFill>
                  <a:srgbClr val="0070C0"/>
                </a:solidFill>
              </a:rPr>
              <a:t>Σε αυτή την περίπτωση ο ασθενής θα επωφεληθεί από την επιλογή πιο κατάλληλης ή πιο έγκαιρης έναρξης αντι-υπερτασικής φαρμακευτικής αγωγής, αλλά και αντι-λιπιδαιμικής αγωγής</a:t>
            </a:r>
          </a:p>
        </p:txBody>
      </p:sp>
    </p:spTree>
    <p:extLst>
      <p:ext uri="{BB962C8B-B14F-4D97-AF65-F5344CB8AC3E}">
        <p14:creationId xmlns:p14="http://schemas.microsoft.com/office/powerpoint/2010/main" val="25096931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07" y="262392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Tree>
    <p:extLst>
      <p:ext uri="{BB962C8B-B14F-4D97-AF65-F5344CB8AC3E}">
        <p14:creationId xmlns:p14="http://schemas.microsoft.com/office/powerpoint/2010/main" val="16040559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είναι;</a:t>
            </a:r>
          </a:p>
        </p:txBody>
      </p:sp>
    </p:spTree>
    <p:extLst>
      <p:ext uri="{BB962C8B-B14F-4D97-AF65-F5344CB8AC3E}">
        <p14:creationId xmlns:p14="http://schemas.microsoft.com/office/powerpoint/2010/main" val="23149075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Line 48"/>
          <p:cNvSpPr>
            <a:spLocks noChangeShapeType="1"/>
          </p:cNvSpPr>
          <p:nvPr/>
        </p:nvSpPr>
        <p:spPr bwMode="auto">
          <a:xfrm>
            <a:off x="2657376" y="3147321"/>
            <a:ext cx="0" cy="762000"/>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1990" name="Line 49"/>
          <p:cNvSpPr>
            <a:spLocks noChangeShapeType="1"/>
          </p:cNvSpPr>
          <p:nvPr/>
        </p:nvSpPr>
        <p:spPr bwMode="auto">
          <a:xfrm>
            <a:off x="6518176" y="3147321"/>
            <a:ext cx="0" cy="762000"/>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1991" name="Rectangle 50"/>
          <p:cNvSpPr>
            <a:spLocks noChangeArrowheads="1"/>
          </p:cNvSpPr>
          <p:nvPr/>
        </p:nvSpPr>
        <p:spPr bwMode="auto">
          <a:xfrm>
            <a:off x="2376388" y="3834708"/>
            <a:ext cx="516937"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r>
              <a:rPr lang="sv-SE" sz="3200" dirty="0">
                <a:solidFill>
                  <a:schemeClr val="tx2"/>
                </a:solidFill>
              </a:rPr>
              <a:t>P</a:t>
            </a:r>
            <a:r>
              <a:rPr lang="sv-SE" sz="3200" baseline="-25000" dirty="0">
                <a:solidFill>
                  <a:schemeClr val="tx2"/>
                </a:solidFill>
              </a:rPr>
              <a:t>a</a:t>
            </a:r>
          </a:p>
        </p:txBody>
      </p:sp>
      <p:sp>
        <p:nvSpPr>
          <p:cNvPr id="41992" name="Rectangle 51"/>
          <p:cNvSpPr>
            <a:spLocks noChangeArrowheads="1"/>
          </p:cNvSpPr>
          <p:nvPr/>
        </p:nvSpPr>
        <p:spPr bwMode="auto">
          <a:xfrm>
            <a:off x="6213376" y="3744221"/>
            <a:ext cx="660053" cy="76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r>
              <a:rPr lang="sv-SE" sz="4400" b="1" dirty="0">
                <a:solidFill>
                  <a:schemeClr val="tx2"/>
                </a:solidFill>
              </a:rPr>
              <a:t> </a:t>
            </a:r>
            <a:r>
              <a:rPr lang="sv-SE" sz="3200" dirty="0">
                <a:solidFill>
                  <a:schemeClr val="tx2"/>
                </a:solidFill>
              </a:rPr>
              <a:t>P</a:t>
            </a:r>
            <a:r>
              <a:rPr lang="sv-SE" sz="3200" baseline="-25000" dirty="0">
                <a:solidFill>
                  <a:schemeClr val="tx2"/>
                </a:solidFill>
              </a:rPr>
              <a:t>d</a:t>
            </a:r>
          </a:p>
        </p:txBody>
      </p:sp>
      <p:grpSp>
        <p:nvGrpSpPr>
          <p:cNvPr id="41994" name="Group 53"/>
          <p:cNvGrpSpPr>
            <a:grpSpLocks/>
          </p:cNvGrpSpPr>
          <p:nvPr/>
        </p:nvGrpSpPr>
        <p:grpSpPr bwMode="auto">
          <a:xfrm>
            <a:off x="2163663" y="2882208"/>
            <a:ext cx="4851400" cy="695325"/>
            <a:chOff x="1246" y="1102"/>
            <a:chExt cx="3056" cy="438"/>
          </a:xfrm>
        </p:grpSpPr>
        <p:sp>
          <p:nvSpPr>
            <p:cNvPr id="41998" name="Rectangle 54"/>
            <p:cNvSpPr>
              <a:spLocks noChangeArrowheads="1"/>
            </p:cNvSpPr>
            <p:nvPr/>
          </p:nvSpPr>
          <p:spPr bwMode="auto">
            <a:xfrm>
              <a:off x="1286" y="1108"/>
              <a:ext cx="2987" cy="432"/>
            </a:xfrm>
            <a:prstGeom prst="rect">
              <a:avLst/>
            </a:prstGeom>
            <a:gradFill rotWithShape="0">
              <a:gsLst>
                <a:gs pos="0">
                  <a:srgbClr val="5E0000"/>
                </a:gs>
                <a:gs pos="50000">
                  <a:srgbClr val="CC0000"/>
                </a:gs>
                <a:gs pos="100000">
                  <a:srgbClr val="5E0000"/>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sv-SE"/>
            </a:p>
          </p:txBody>
        </p:sp>
        <p:sp>
          <p:nvSpPr>
            <p:cNvPr id="41999" name="Oval 55"/>
            <p:cNvSpPr>
              <a:spLocks noChangeArrowheads="1"/>
            </p:cNvSpPr>
            <p:nvPr/>
          </p:nvSpPr>
          <p:spPr bwMode="auto">
            <a:xfrm>
              <a:off x="1246" y="1102"/>
              <a:ext cx="56" cy="421"/>
            </a:xfrm>
            <a:prstGeom prst="ellipse">
              <a:avLst/>
            </a:prstGeom>
            <a:gradFill rotWithShape="0">
              <a:gsLst>
                <a:gs pos="0">
                  <a:srgbClr val="5E0000"/>
                </a:gs>
                <a:gs pos="50000">
                  <a:srgbClr val="CC0000"/>
                </a:gs>
                <a:gs pos="100000">
                  <a:srgbClr val="5E0000"/>
                </a:gs>
              </a:gsLst>
              <a:lin ang="5400000" scaled="1"/>
            </a:gradFill>
            <a:ln w="12700">
              <a:solidFill>
                <a:srgbClr val="F76681"/>
              </a:solidFill>
              <a:round/>
              <a:headEnd/>
              <a:tailEnd/>
            </a:ln>
          </p:spPr>
          <p:txBody>
            <a:bodyPr wrap="none" anchor="ctr"/>
            <a:lstStyle/>
            <a:p>
              <a:endParaRPr lang="sv-SE"/>
            </a:p>
          </p:txBody>
        </p:sp>
        <p:sp>
          <p:nvSpPr>
            <p:cNvPr id="42000" name="Oval 56"/>
            <p:cNvSpPr>
              <a:spLocks noChangeArrowheads="1"/>
            </p:cNvSpPr>
            <p:nvPr/>
          </p:nvSpPr>
          <p:spPr bwMode="auto">
            <a:xfrm>
              <a:off x="4245" y="1102"/>
              <a:ext cx="57" cy="421"/>
            </a:xfrm>
            <a:prstGeom prst="ellipse">
              <a:avLst/>
            </a:prstGeom>
            <a:gradFill rotWithShape="0">
              <a:gsLst>
                <a:gs pos="0">
                  <a:srgbClr val="5E0000"/>
                </a:gs>
                <a:gs pos="50000">
                  <a:srgbClr val="CC0000"/>
                </a:gs>
                <a:gs pos="100000">
                  <a:srgbClr val="5E0000"/>
                </a:gs>
              </a:gsLst>
              <a:lin ang="5400000" scaled="1"/>
            </a:gradFill>
            <a:ln w="12700">
              <a:solidFill>
                <a:srgbClr val="F76681"/>
              </a:solidFill>
              <a:round/>
              <a:headEnd/>
              <a:tailEnd/>
            </a:ln>
          </p:spPr>
          <p:txBody>
            <a:bodyPr wrap="none" anchor="ctr"/>
            <a:lstStyle/>
            <a:p>
              <a:endParaRPr lang="sv-SE"/>
            </a:p>
          </p:txBody>
        </p:sp>
      </p:grpSp>
      <p:sp>
        <p:nvSpPr>
          <p:cNvPr id="41995" name="Line 57"/>
          <p:cNvSpPr>
            <a:spLocks noChangeShapeType="1"/>
          </p:cNvSpPr>
          <p:nvPr/>
        </p:nvSpPr>
        <p:spPr bwMode="auto">
          <a:xfrm flipV="1">
            <a:off x="783301" y="3244158"/>
            <a:ext cx="1262063" cy="0"/>
          </a:xfrm>
          <a:prstGeom prst="line">
            <a:avLst/>
          </a:prstGeom>
          <a:noFill/>
          <a:ln w="190500">
            <a:solidFill>
              <a:schemeClr val="bg1">
                <a:lumMod val="65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l-GR">
              <a:ln>
                <a:solidFill>
                  <a:schemeClr val="tx1">
                    <a:lumMod val="95000"/>
                    <a:lumOff val="5000"/>
                  </a:schemeClr>
                </a:solidFill>
              </a:ln>
            </a:endParaRPr>
          </a:p>
        </p:txBody>
      </p:sp>
      <p:sp>
        <p:nvSpPr>
          <p:cNvPr id="41996" name="Text Box 58"/>
          <p:cNvSpPr txBox="1">
            <a:spLocks noChangeArrowheads="1"/>
          </p:cNvSpPr>
          <p:nvPr/>
        </p:nvSpPr>
        <p:spPr bwMode="auto">
          <a:xfrm>
            <a:off x="2339876" y="2374208"/>
            <a:ext cx="8651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800">
                <a:solidFill>
                  <a:schemeClr val="tx2"/>
                </a:solidFill>
              </a:rPr>
              <a:t>100</a:t>
            </a:r>
          </a:p>
        </p:txBody>
      </p:sp>
      <p:sp>
        <p:nvSpPr>
          <p:cNvPr id="41997" name="Text Box 59"/>
          <p:cNvSpPr txBox="1">
            <a:spLocks noChangeArrowheads="1"/>
          </p:cNvSpPr>
          <p:nvPr/>
        </p:nvSpPr>
        <p:spPr bwMode="auto">
          <a:xfrm>
            <a:off x="6299101" y="2374208"/>
            <a:ext cx="8651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800">
                <a:solidFill>
                  <a:schemeClr val="tx2"/>
                </a:solidFill>
              </a:rPr>
              <a:t>100</a:t>
            </a:r>
          </a:p>
        </p:txBody>
      </p:sp>
      <p:sp>
        <p:nvSpPr>
          <p:cNvPr id="31" name="Rectangle 30"/>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grpSp>
        <p:nvGrpSpPr>
          <p:cNvPr id="5" name="Group 4"/>
          <p:cNvGrpSpPr/>
          <p:nvPr/>
        </p:nvGrpSpPr>
        <p:grpSpPr>
          <a:xfrm>
            <a:off x="3678903" y="3898208"/>
            <a:ext cx="1786195" cy="2614715"/>
            <a:chOff x="3678903" y="3898208"/>
            <a:chExt cx="1786195" cy="2614715"/>
          </a:xfrm>
        </p:grpSpPr>
        <p:sp>
          <p:nvSpPr>
            <p:cNvPr id="41993" name="Rectangle 52"/>
            <p:cNvSpPr>
              <a:spLocks noChangeArrowheads="1"/>
            </p:cNvSpPr>
            <p:nvPr/>
          </p:nvSpPr>
          <p:spPr bwMode="auto">
            <a:xfrm>
              <a:off x="3709888" y="3898208"/>
              <a:ext cx="16541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sv-SE" sz="3600" dirty="0">
                  <a:solidFill>
                    <a:schemeClr val="tx2"/>
                  </a:solidFill>
                </a:rPr>
                <a:t>P</a:t>
              </a:r>
              <a:r>
                <a:rPr lang="sv-SE" sz="3600" baseline="-25000" dirty="0">
                  <a:solidFill>
                    <a:schemeClr val="tx2"/>
                  </a:solidFill>
                </a:rPr>
                <a:t>d</a:t>
              </a:r>
              <a:r>
                <a:rPr lang="sv-SE" sz="3600" dirty="0">
                  <a:solidFill>
                    <a:schemeClr val="tx2"/>
                  </a:solidFill>
                </a:rPr>
                <a:t> = P</a:t>
              </a:r>
              <a:r>
                <a:rPr lang="sv-SE" sz="3600" baseline="-25000" dirty="0">
                  <a:solidFill>
                    <a:schemeClr val="tx2"/>
                  </a:solidFill>
                </a:rPr>
                <a:t>a</a:t>
              </a:r>
            </a:p>
          </p:txBody>
        </p:sp>
        <mc:AlternateContent xmlns:mc="http://schemas.openxmlformats.org/markup-compatibility/2006" xmlns:a14="http://schemas.microsoft.com/office/drawing/2010/main">
          <mc:Choice Requires="a14">
            <p:sp>
              <p:nvSpPr>
                <p:cNvPr id="2" name="TextBox 1"/>
                <p:cNvSpPr txBox="1"/>
                <p:nvPr/>
              </p:nvSpPr>
              <p:spPr>
                <a:xfrm>
                  <a:off x="3678903" y="5164092"/>
                  <a:ext cx="1786195" cy="1348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l-GR" sz="4000" i="1" smtClean="0">
                                <a:latin typeface="Cambria Math" panose="02040503050406030204" pitchFamily="18" charset="0"/>
                              </a:rPr>
                            </m:ctrlPr>
                          </m:fPr>
                          <m:num>
                            <m:sSub>
                              <m:sSubPr>
                                <m:ctrlPr>
                                  <a:rPr lang="en-US" sz="4000" b="0" i="1" smtClean="0">
                                    <a:latin typeface="Cambria Math" panose="02040503050406030204" pitchFamily="18" charset="0"/>
                                  </a:rPr>
                                </m:ctrlPr>
                              </m:sSubPr>
                              <m:e>
                                <m:r>
                                  <a:rPr lang="en-US" sz="4000" b="0" i="1" smtClean="0">
                                    <a:latin typeface="Cambria Math"/>
                                  </a:rPr>
                                  <m:t>𝑃</m:t>
                                </m:r>
                              </m:e>
                              <m:sub>
                                <m:r>
                                  <a:rPr lang="en-US" sz="4000" b="0" i="1" smtClean="0">
                                    <a:latin typeface="Cambria Math"/>
                                  </a:rPr>
                                  <m:t>𝑑</m:t>
                                </m:r>
                              </m:sub>
                            </m:sSub>
                          </m:num>
                          <m:den>
                            <m:sSub>
                              <m:sSubPr>
                                <m:ctrlPr>
                                  <a:rPr lang="el-GR" sz="4000" i="1" smtClean="0">
                                    <a:latin typeface="Cambria Math" panose="02040503050406030204" pitchFamily="18" charset="0"/>
                                  </a:rPr>
                                </m:ctrlPr>
                              </m:sSubPr>
                              <m:e>
                                <m:r>
                                  <a:rPr lang="en-US" sz="4000" b="0" i="1" smtClean="0">
                                    <a:latin typeface="Cambria Math"/>
                                  </a:rPr>
                                  <m:t>𝑃</m:t>
                                </m:r>
                              </m:e>
                              <m:sub>
                                <m:r>
                                  <a:rPr lang="en-US" sz="4000" b="0" i="1" smtClean="0">
                                    <a:latin typeface="Cambria Math"/>
                                  </a:rPr>
                                  <m:t>𝑎</m:t>
                                </m:r>
                              </m:sub>
                            </m:sSub>
                          </m:den>
                        </m:f>
                        <m:r>
                          <a:rPr lang="en-US" sz="4000" b="0" i="1" smtClean="0">
                            <a:latin typeface="Cambria Math"/>
                          </a:rPr>
                          <m:t>=1</m:t>
                        </m:r>
                      </m:oMath>
                    </m:oMathPara>
                  </a14:m>
                  <a:endParaRPr lang="el-GR" sz="4000" dirty="0"/>
                </a:p>
              </p:txBody>
            </p:sp>
          </mc:Choice>
          <mc:Fallback xmlns="">
            <p:sp>
              <p:nvSpPr>
                <p:cNvPr id="2" name="TextBox 1"/>
                <p:cNvSpPr txBox="1">
                  <a:spLocks noRot="1" noChangeAspect="1" noMove="1" noResize="1" noEditPoints="1" noAdjustHandles="1" noChangeArrowheads="1" noChangeShapeType="1" noTextEdit="1"/>
                </p:cNvSpPr>
                <p:nvPr/>
              </p:nvSpPr>
              <p:spPr>
                <a:xfrm>
                  <a:off x="3678903" y="5164092"/>
                  <a:ext cx="1786195" cy="1348831"/>
                </a:xfrm>
                <a:prstGeom prst="rect">
                  <a:avLst/>
                </a:prstGeom>
                <a:blipFill rotWithShape="1">
                  <a:blip r:embed="rId4"/>
                  <a:stretch>
                    <a:fillRect/>
                  </a:stretch>
                </a:blipFill>
              </p:spPr>
              <p:txBody>
                <a:bodyPr/>
                <a:lstStyle/>
                <a:p>
                  <a:r>
                    <a:rPr lang="el-GR">
                      <a:noFill/>
                    </a:rPr>
                    <a:t> </a:t>
                  </a:r>
                </a:p>
              </p:txBody>
            </p:sp>
          </mc:Fallback>
        </mc:AlternateContent>
      </p:grpSp>
      <p:sp>
        <p:nvSpPr>
          <p:cNvPr id="3" name="TextBox 2"/>
          <p:cNvSpPr txBox="1"/>
          <p:nvPr/>
        </p:nvSpPr>
        <p:spPr>
          <a:xfrm>
            <a:off x="2959091" y="1470718"/>
            <a:ext cx="3225819" cy="523220"/>
          </a:xfrm>
          <a:prstGeom prst="rect">
            <a:avLst/>
          </a:prstGeom>
          <a:noFill/>
        </p:spPr>
        <p:txBody>
          <a:bodyPr wrap="none" rtlCol="0">
            <a:spAutoFit/>
          </a:bodyPr>
          <a:lstStyle/>
          <a:p>
            <a:r>
              <a:rPr lang="el-GR" sz="2800" b="1" dirty="0"/>
              <a:t>Φυσιολογικό δίκτυο</a:t>
            </a:r>
          </a:p>
        </p:txBody>
      </p:sp>
      <p:sp>
        <p:nvSpPr>
          <p:cNvPr id="4" name="Rectangle 3"/>
          <p:cNvSpPr/>
          <p:nvPr/>
        </p:nvSpPr>
        <p:spPr>
          <a:xfrm>
            <a:off x="7280084" y="2888324"/>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5" name="Rectangle 34"/>
          <p:cNvSpPr/>
          <p:nvPr/>
        </p:nvSpPr>
        <p:spPr>
          <a:xfrm>
            <a:off x="7280558" y="3088022"/>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6" name="Rectangle 35"/>
          <p:cNvSpPr/>
          <p:nvPr/>
        </p:nvSpPr>
        <p:spPr>
          <a:xfrm>
            <a:off x="7275298" y="3271954"/>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7" name="Rectangle 36"/>
          <p:cNvSpPr/>
          <p:nvPr/>
        </p:nvSpPr>
        <p:spPr>
          <a:xfrm>
            <a:off x="7285804" y="3440120"/>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449412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ctr"/>
            <a:r>
              <a:rPr lang="el-GR" sz="2800" b="1" dirty="0"/>
              <a:t>Συνολικός καρδιαγγειακός κίνδυνος και </a:t>
            </a:r>
          </a:p>
          <a:p>
            <a:pPr algn="ctr"/>
            <a:r>
              <a:rPr lang="el-GR" sz="2800" b="1" dirty="0"/>
              <a:t>ο ρόλος των  βιοδεικτών</a:t>
            </a:r>
            <a:endParaRPr lang="el-GR" dirty="0"/>
          </a:p>
        </p:txBody>
      </p:sp>
      <p:sp>
        <p:nvSpPr>
          <p:cNvPr id="3" name="TextBox 2"/>
          <p:cNvSpPr txBox="1"/>
          <p:nvPr/>
        </p:nvSpPr>
        <p:spPr>
          <a:xfrm>
            <a:off x="976348" y="1199555"/>
            <a:ext cx="7191304" cy="492443"/>
          </a:xfrm>
          <a:prstGeom prst="rect">
            <a:avLst/>
          </a:prstGeom>
          <a:noFill/>
        </p:spPr>
        <p:txBody>
          <a:bodyPr wrap="none" rtlCol="0">
            <a:spAutoFit/>
          </a:bodyPr>
          <a:lstStyle/>
          <a:p>
            <a:pPr algn="ctr"/>
            <a:r>
              <a:rPr lang="el-GR" sz="2600" b="1" dirty="0"/>
              <a:t>Ανίχνευση υποκλινικής - ασυμπτωματικής βλάβης </a:t>
            </a:r>
            <a:endParaRPr lang="en-US" sz="2600" b="1" dirty="0"/>
          </a:p>
        </p:txBody>
      </p:sp>
      <p:graphicFrame>
        <p:nvGraphicFramePr>
          <p:cNvPr id="2" name="Table 1"/>
          <p:cNvGraphicFramePr>
            <a:graphicFrameLocks noGrp="1"/>
          </p:cNvGraphicFramePr>
          <p:nvPr>
            <p:extLst>
              <p:ext uri="{D42A27DB-BD31-4B8C-83A1-F6EECF244321}">
                <p14:modId xmlns:p14="http://schemas.microsoft.com/office/powerpoint/2010/main" val="3351595993"/>
              </p:ext>
            </p:extLst>
          </p:nvPr>
        </p:nvGraphicFramePr>
        <p:xfrm>
          <a:off x="283535" y="1832927"/>
          <a:ext cx="8576930" cy="4483808"/>
        </p:xfrm>
        <a:graphic>
          <a:graphicData uri="http://schemas.openxmlformats.org/drawingml/2006/table">
            <a:tbl>
              <a:tblPr firstRow="1" bandRow="1">
                <a:tableStyleId>{5C22544A-7EE6-4342-B048-85BDC9FD1C3A}</a:tableStyleId>
              </a:tblPr>
              <a:tblGrid>
                <a:gridCol w="2920410">
                  <a:extLst>
                    <a:ext uri="{9D8B030D-6E8A-4147-A177-3AD203B41FA5}">
                      <a16:colId xmlns:a16="http://schemas.microsoft.com/office/drawing/2014/main" val="20000"/>
                    </a:ext>
                  </a:extLst>
                </a:gridCol>
                <a:gridCol w="5656520">
                  <a:extLst>
                    <a:ext uri="{9D8B030D-6E8A-4147-A177-3AD203B41FA5}">
                      <a16:colId xmlns:a16="http://schemas.microsoft.com/office/drawing/2014/main" val="20001"/>
                    </a:ext>
                  </a:extLst>
                </a:gridCol>
              </a:tblGrid>
              <a:tr h="572312">
                <a:tc>
                  <a:txBody>
                    <a:bodyPr/>
                    <a:lstStyle/>
                    <a:p>
                      <a:r>
                        <a:rPr lang="el-GR" sz="2800" dirty="0" err="1">
                          <a:solidFill>
                            <a:schemeClr val="bg1"/>
                          </a:solidFill>
                        </a:rPr>
                        <a:t>Βιοδείκτες</a:t>
                      </a:r>
                      <a:r>
                        <a:rPr lang="el-GR" sz="2800" dirty="0">
                          <a:solidFill>
                            <a:schemeClr val="bg1"/>
                          </a:solidFill>
                        </a:rPr>
                        <a:t> </a:t>
                      </a:r>
                    </a:p>
                  </a:txBody>
                  <a:tcPr/>
                </a:tc>
                <a:tc>
                  <a:txBody>
                    <a:bodyPr/>
                    <a:lstStyle/>
                    <a:p>
                      <a:r>
                        <a:rPr lang="el-GR" sz="2800" dirty="0">
                          <a:solidFill>
                            <a:schemeClr val="bg1"/>
                          </a:solidFill>
                        </a:rPr>
                        <a:t>Μέθοδοι / Τεχνικές</a:t>
                      </a:r>
                    </a:p>
                  </a:txBody>
                  <a:tcPr/>
                </a:tc>
                <a:extLst>
                  <a:ext uri="{0D108BD9-81ED-4DB2-BD59-A6C34878D82A}">
                    <a16:rowId xmlns:a16="http://schemas.microsoft.com/office/drawing/2014/main" val="10000"/>
                  </a:ext>
                </a:extLst>
              </a:tr>
              <a:tr h="572312">
                <a:tc>
                  <a:txBody>
                    <a:bodyPr/>
                    <a:lstStyle/>
                    <a:p>
                      <a:r>
                        <a:rPr lang="el-GR" sz="2200" dirty="0"/>
                        <a:t>Καρδιακοί δείκτες</a:t>
                      </a:r>
                    </a:p>
                  </a:txBody>
                  <a:tcPr/>
                </a:tc>
                <a:tc>
                  <a:txBody>
                    <a:bodyPr/>
                    <a:lstStyle/>
                    <a:p>
                      <a:r>
                        <a:rPr lang="el-GR" sz="2200" dirty="0"/>
                        <a:t>ΗΚΓ,</a:t>
                      </a:r>
                      <a:r>
                        <a:rPr lang="el-GR" sz="2200" baseline="0" dirty="0"/>
                        <a:t> </a:t>
                      </a:r>
                      <a:r>
                        <a:rPr lang="en-US" sz="2200" baseline="0" dirty="0"/>
                        <a:t>U/S</a:t>
                      </a:r>
                      <a:endParaRPr lang="el-GR" sz="2200" dirty="0"/>
                    </a:p>
                  </a:txBody>
                  <a:tcPr/>
                </a:tc>
                <a:extLst>
                  <a:ext uri="{0D108BD9-81ED-4DB2-BD59-A6C34878D82A}">
                    <a16:rowId xmlns:a16="http://schemas.microsoft.com/office/drawing/2014/main" val="10001"/>
                  </a:ext>
                </a:extLst>
              </a:tr>
              <a:tr h="572312">
                <a:tc>
                  <a:txBody>
                    <a:bodyPr/>
                    <a:lstStyle/>
                    <a:p>
                      <a:r>
                        <a:rPr lang="el-GR" sz="2200" dirty="0"/>
                        <a:t>Αγγειακοί</a:t>
                      </a:r>
                      <a:r>
                        <a:rPr lang="el-GR" sz="2200" baseline="0" dirty="0"/>
                        <a:t> δείκτες</a:t>
                      </a:r>
                    </a:p>
                    <a:p>
                      <a:r>
                        <a:rPr lang="el-GR" sz="2200" baseline="0" dirty="0"/>
                        <a:t>(</a:t>
                      </a:r>
                      <a:r>
                        <a:rPr lang="el-GR" sz="2200" baseline="0" dirty="0" err="1"/>
                        <a:t>Μακροκυκλοφορία</a:t>
                      </a:r>
                      <a:r>
                        <a:rPr lang="el-GR" sz="2200" baseline="0" dirty="0"/>
                        <a:t>)</a:t>
                      </a:r>
                      <a:endParaRPr lang="el-GR" sz="2200" dirty="0"/>
                    </a:p>
                  </a:txBody>
                  <a:tcPr/>
                </a:tc>
                <a:tc>
                  <a:txBody>
                    <a:bodyPr/>
                    <a:lstStyle/>
                    <a:p>
                      <a:r>
                        <a:rPr lang="el-GR" sz="2200" dirty="0">
                          <a:solidFill>
                            <a:schemeClr val="tx1"/>
                          </a:solidFill>
                        </a:rPr>
                        <a:t>Πάχος έσω-μέσου χιτώνα</a:t>
                      </a:r>
                      <a:r>
                        <a:rPr lang="en-US" sz="2200" dirty="0">
                          <a:solidFill>
                            <a:schemeClr val="tx1"/>
                          </a:solidFill>
                        </a:rPr>
                        <a:t>/</a:t>
                      </a:r>
                      <a:r>
                        <a:rPr lang="el-GR" sz="2200" dirty="0">
                          <a:solidFill>
                            <a:schemeClr val="tx1"/>
                          </a:solidFill>
                        </a:rPr>
                        <a:t>πλάκα καρωτίδας</a:t>
                      </a:r>
                    </a:p>
                    <a:p>
                      <a:r>
                        <a:rPr lang="el-GR" sz="2200" dirty="0">
                          <a:solidFill>
                            <a:schemeClr val="tx1"/>
                          </a:solidFill>
                        </a:rPr>
                        <a:t>Ελαστικότητα αορτής</a:t>
                      </a:r>
                    </a:p>
                    <a:p>
                      <a:r>
                        <a:rPr lang="el-GR" sz="2200" dirty="0">
                          <a:solidFill>
                            <a:schemeClr val="tx1"/>
                          </a:solidFill>
                        </a:rPr>
                        <a:t>Δείκτης σφυρών βραχίονα</a:t>
                      </a:r>
                    </a:p>
                    <a:p>
                      <a:r>
                        <a:rPr lang="el-GR" sz="2200" dirty="0">
                          <a:solidFill>
                            <a:schemeClr val="tx1"/>
                          </a:solidFill>
                        </a:rPr>
                        <a:t>Αορτικοί </a:t>
                      </a:r>
                      <a:r>
                        <a:rPr lang="el-GR" sz="2200" dirty="0" err="1">
                          <a:solidFill>
                            <a:schemeClr val="tx1"/>
                          </a:solidFill>
                        </a:rPr>
                        <a:t>αιμοδυναμικοί</a:t>
                      </a:r>
                      <a:r>
                        <a:rPr lang="el-GR" sz="2200" dirty="0">
                          <a:solidFill>
                            <a:schemeClr val="tx1"/>
                          </a:solidFill>
                        </a:rPr>
                        <a:t> </a:t>
                      </a:r>
                      <a:r>
                        <a:rPr lang="el-GR" sz="2200" dirty="0" err="1">
                          <a:solidFill>
                            <a:schemeClr val="tx1"/>
                          </a:solidFill>
                        </a:rPr>
                        <a:t>βιοδείκτες</a:t>
                      </a:r>
                      <a:endParaRPr lang="el-GR" sz="2200" dirty="0">
                        <a:solidFill>
                          <a:schemeClr val="tx1"/>
                        </a:solidFill>
                      </a:endParaRPr>
                    </a:p>
                  </a:txBody>
                  <a:tcPr/>
                </a:tc>
                <a:extLst>
                  <a:ext uri="{0D108BD9-81ED-4DB2-BD59-A6C34878D82A}">
                    <a16:rowId xmlns:a16="http://schemas.microsoft.com/office/drawing/2014/main" val="10002"/>
                  </a:ext>
                </a:extLst>
              </a:tr>
              <a:tr h="572312">
                <a:tc>
                  <a:txBody>
                    <a:bodyPr/>
                    <a:lstStyle/>
                    <a:p>
                      <a:r>
                        <a:rPr lang="el-GR" sz="2200" dirty="0"/>
                        <a:t>Αγγειακοί</a:t>
                      </a:r>
                      <a:r>
                        <a:rPr lang="el-GR" sz="2200" baseline="0" dirty="0"/>
                        <a:t> δείκτες</a:t>
                      </a:r>
                    </a:p>
                    <a:p>
                      <a:r>
                        <a:rPr lang="el-GR" sz="2200" baseline="0" dirty="0"/>
                        <a:t>(Μικροκυκλοφορία)</a:t>
                      </a:r>
                      <a:endParaRPr lang="el-GR" sz="2200" dirty="0"/>
                    </a:p>
                  </a:txBody>
                  <a:tcPr/>
                </a:tc>
                <a:tc>
                  <a:txBody>
                    <a:bodyPr/>
                    <a:lstStyle/>
                    <a:p>
                      <a:r>
                        <a:rPr lang="el-GR" sz="2200" dirty="0"/>
                        <a:t>Βυθοσκόπηση</a:t>
                      </a:r>
                    </a:p>
                  </a:txBody>
                  <a:tcPr/>
                </a:tc>
                <a:extLst>
                  <a:ext uri="{0D108BD9-81ED-4DB2-BD59-A6C34878D82A}">
                    <a16:rowId xmlns:a16="http://schemas.microsoft.com/office/drawing/2014/main" val="10003"/>
                  </a:ext>
                </a:extLst>
              </a:tr>
              <a:tr h="572312">
                <a:tc>
                  <a:txBody>
                    <a:bodyPr/>
                    <a:lstStyle/>
                    <a:p>
                      <a:r>
                        <a:rPr lang="el-GR" sz="2200" dirty="0"/>
                        <a:t>Νεφρικοί δείκτες</a:t>
                      </a:r>
                    </a:p>
                  </a:txBody>
                  <a:tcPr/>
                </a:tc>
                <a:tc>
                  <a:txBody>
                    <a:bodyPr/>
                    <a:lstStyle/>
                    <a:p>
                      <a:r>
                        <a:rPr lang="en-US" sz="2200" dirty="0" err="1"/>
                        <a:t>eGFR</a:t>
                      </a:r>
                      <a:r>
                        <a:rPr lang="en-US" sz="2200" dirty="0"/>
                        <a:t>, </a:t>
                      </a:r>
                      <a:r>
                        <a:rPr lang="el-GR" sz="2200" dirty="0"/>
                        <a:t>λεύκωμα ούρων, </a:t>
                      </a:r>
                      <a:r>
                        <a:rPr lang="el-GR" sz="2200" dirty="0" err="1"/>
                        <a:t>μικροαλβουμινουρία</a:t>
                      </a:r>
                      <a:endParaRPr lang="el-GR" sz="2200" dirty="0"/>
                    </a:p>
                  </a:txBody>
                  <a:tcPr/>
                </a:tc>
                <a:extLst>
                  <a:ext uri="{0D108BD9-81ED-4DB2-BD59-A6C34878D82A}">
                    <a16:rowId xmlns:a16="http://schemas.microsoft.com/office/drawing/2014/main" val="10004"/>
                  </a:ext>
                </a:extLst>
              </a:tr>
              <a:tr h="572312">
                <a:tc>
                  <a:txBody>
                    <a:bodyPr/>
                    <a:lstStyle/>
                    <a:p>
                      <a:r>
                        <a:rPr lang="el-GR" sz="2200" dirty="0"/>
                        <a:t>Εγκεφαλικοί δείκτες </a:t>
                      </a:r>
                    </a:p>
                  </a:txBody>
                  <a:tcPr/>
                </a:tc>
                <a:tc>
                  <a:txBody>
                    <a:bodyPr/>
                    <a:lstStyle/>
                    <a:p>
                      <a:r>
                        <a:rPr lang="en-US" sz="2200" dirty="0"/>
                        <a:t>MRI</a:t>
                      </a:r>
                      <a:r>
                        <a:rPr lang="el-GR" sz="2200" dirty="0"/>
                        <a:t>/</a:t>
                      </a:r>
                      <a:r>
                        <a:rPr lang="en-US" sz="2200" dirty="0"/>
                        <a:t>CT</a:t>
                      </a:r>
                      <a:r>
                        <a:rPr lang="en-US" sz="2200" baseline="0" dirty="0"/>
                        <a:t> </a:t>
                      </a:r>
                      <a:r>
                        <a:rPr lang="el-GR" sz="2200" baseline="0" dirty="0"/>
                        <a:t>εγκεφάλου</a:t>
                      </a:r>
                      <a:endParaRPr lang="el-GR" sz="22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897922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Line 31"/>
          <p:cNvSpPr>
            <a:spLocks noChangeShapeType="1"/>
          </p:cNvSpPr>
          <p:nvPr/>
        </p:nvSpPr>
        <p:spPr bwMode="auto">
          <a:xfrm>
            <a:off x="2657376" y="3144223"/>
            <a:ext cx="0" cy="762000"/>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3013" name="Line 32"/>
          <p:cNvSpPr>
            <a:spLocks noChangeShapeType="1"/>
          </p:cNvSpPr>
          <p:nvPr/>
        </p:nvSpPr>
        <p:spPr bwMode="auto">
          <a:xfrm>
            <a:off x="6518176" y="3144223"/>
            <a:ext cx="0" cy="762000"/>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nvGrpSpPr>
          <p:cNvPr id="43017" name="Group 36"/>
          <p:cNvGrpSpPr>
            <a:grpSpLocks/>
          </p:cNvGrpSpPr>
          <p:nvPr/>
        </p:nvGrpSpPr>
        <p:grpSpPr bwMode="auto">
          <a:xfrm>
            <a:off x="2163663" y="2879110"/>
            <a:ext cx="4851400" cy="695325"/>
            <a:chOff x="1246" y="1102"/>
            <a:chExt cx="3056" cy="438"/>
          </a:xfrm>
        </p:grpSpPr>
        <p:sp>
          <p:nvSpPr>
            <p:cNvPr id="43036" name="Rectangle 37"/>
            <p:cNvSpPr>
              <a:spLocks noChangeArrowheads="1"/>
            </p:cNvSpPr>
            <p:nvPr/>
          </p:nvSpPr>
          <p:spPr bwMode="auto">
            <a:xfrm>
              <a:off x="1286" y="1108"/>
              <a:ext cx="2987" cy="432"/>
            </a:xfrm>
            <a:prstGeom prst="rect">
              <a:avLst/>
            </a:prstGeom>
            <a:gradFill rotWithShape="0">
              <a:gsLst>
                <a:gs pos="0">
                  <a:srgbClr val="5E0000"/>
                </a:gs>
                <a:gs pos="50000">
                  <a:srgbClr val="CC0000"/>
                </a:gs>
                <a:gs pos="100000">
                  <a:srgbClr val="5E0000"/>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sv-SE"/>
            </a:p>
          </p:txBody>
        </p:sp>
        <p:sp>
          <p:nvSpPr>
            <p:cNvPr id="43037" name="Oval 38"/>
            <p:cNvSpPr>
              <a:spLocks noChangeArrowheads="1"/>
            </p:cNvSpPr>
            <p:nvPr/>
          </p:nvSpPr>
          <p:spPr bwMode="auto">
            <a:xfrm>
              <a:off x="1246" y="1102"/>
              <a:ext cx="56" cy="421"/>
            </a:xfrm>
            <a:prstGeom prst="ellipse">
              <a:avLst/>
            </a:prstGeom>
            <a:gradFill rotWithShape="0">
              <a:gsLst>
                <a:gs pos="0">
                  <a:srgbClr val="5E0000"/>
                </a:gs>
                <a:gs pos="50000">
                  <a:srgbClr val="CC0000"/>
                </a:gs>
                <a:gs pos="100000">
                  <a:srgbClr val="5E0000"/>
                </a:gs>
              </a:gsLst>
              <a:lin ang="5400000" scaled="1"/>
            </a:gradFill>
            <a:ln w="12700">
              <a:solidFill>
                <a:srgbClr val="F76681"/>
              </a:solidFill>
              <a:round/>
              <a:headEnd/>
              <a:tailEnd/>
            </a:ln>
          </p:spPr>
          <p:txBody>
            <a:bodyPr wrap="none" anchor="ctr"/>
            <a:lstStyle/>
            <a:p>
              <a:endParaRPr lang="sv-SE"/>
            </a:p>
          </p:txBody>
        </p:sp>
        <p:sp>
          <p:nvSpPr>
            <p:cNvPr id="43038" name="Oval 39"/>
            <p:cNvSpPr>
              <a:spLocks noChangeArrowheads="1"/>
            </p:cNvSpPr>
            <p:nvPr/>
          </p:nvSpPr>
          <p:spPr bwMode="auto">
            <a:xfrm>
              <a:off x="4245" y="1102"/>
              <a:ext cx="57" cy="421"/>
            </a:xfrm>
            <a:prstGeom prst="ellipse">
              <a:avLst/>
            </a:prstGeom>
            <a:gradFill rotWithShape="0">
              <a:gsLst>
                <a:gs pos="0">
                  <a:srgbClr val="5E0000"/>
                </a:gs>
                <a:gs pos="50000">
                  <a:srgbClr val="CC0000"/>
                </a:gs>
                <a:gs pos="100000">
                  <a:srgbClr val="5E0000"/>
                </a:gs>
              </a:gsLst>
              <a:lin ang="5400000" scaled="1"/>
            </a:gradFill>
            <a:ln w="12700">
              <a:solidFill>
                <a:srgbClr val="F76681"/>
              </a:solidFill>
              <a:round/>
              <a:headEnd/>
              <a:tailEnd/>
            </a:ln>
          </p:spPr>
          <p:txBody>
            <a:bodyPr wrap="none" anchor="ctr"/>
            <a:lstStyle/>
            <a:p>
              <a:endParaRPr lang="sv-SE"/>
            </a:p>
          </p:txBody>
        </p:sp>
      </p:grpSp>
      <p:sp>
        <p:nvSpPr>
          <p:cNvPr id="43019" name="Freeform 41"/>
          <p:cNvSpPr>
            <a:spLocks/>
          </p:cNvSpPr>
          <p:nvPr/>
        </p:nvSpPr>
        <p:spPr bwMode="auto">
          <a:xfrm>
            <a:off x="3954363" y="2877523"/>
            <a:ext cx="1338263" cy="230187"/>
          </a:xfrm>
          <a:custGeom>
            <a:avLst/>
            <a:gdLst>
              <a:gd name="T0" fmla="*/ 0 w 807"/>
              <a:gd name="T1" fmla="*/ 0 h 109"/>
              <a:gd name="T2" fmla="*/ 2147483647 w 807"/>
              <a:gd name="T3" fmla="*/ 2147483647 h 109"/>
              <a:gd name="T4" fmla="*/ 2147483647 w 807"/>
              <a:gd name="T5" fmla="*/ 2147483647 h 109"/>
              <a:gd name="T6" fmla="*/ 2147483647 w 807"/>
              <a:gd name="T7" fmla="*/ 2147483647 h 109"/>
              <a:gd name="T8" fmla="*/ 2147483647 w 807"/>
              <a:gd name="T9" fmla="*/ 2147483647 h 109"/>
              <a:gd name="T10" fmla="*/ 2147483647 w 807"/>
              <a:gd name="T11" fmla="*/ 0 h 109"/>
              <a:gd name="T12" fmla="*/ 0 60000 65536"/>
              <a:gd name="T13" fmla="*/ 0 60000 65536"/>
              <a:gd name="T14" fmla="*/ 0 60000 65536"/>
              <a:gd name="T15" fmla="*/ 0 60000 65536"/>
              <a:gd name="T16" fmla="*/ 0 60000 65536"/>
              <a:gd name="T17" fmla="*/ 0 60000 65536"/>
              <a:gd name="T18" fmla="*/ 0 w 807"/>
              <a:gd name="T19" fmla="*/ 0 h 109"/>
              <a:gd name="T20" fmla="*/ 807 w 807"/>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807" h="109">
                <a:moveTo>
                  <a:pt x="0" y="0"/>
                </a:moveTo>
                <a:cubicBezTo>
                  <a:pt x="30" y="25"/>
                  <a:pt x="61" y="51"/>
                  <a:pt x="106" y="67"/>
                </a:cubicBezTo>
                <a:cubicBezTo>
                  <a:pt x="151" y="83"/>
                  <a:pt x="204" y="90"/>
                  <a:pt x="269" y="96"/>
                </a:cubicBezTo>
                <a:cubicBezTo>
                  <a:pt x="334" y="102"/>
                  <a:pt x="430" y="109"/>
                  <a:pt x="499" y="106"/>
                </a:cubicBezTo>
                <a:cubicBezTo>
                  <a:pt x="568" y="103"/>
                  <a:pt x="631" y="95"/>
                  <a:pt x="682" y="77"/>
                </a:cubicBezTo>
                <a:cubicBezTo>
                  <a:pt x="733" y="59"/>
                  <a:pt x="770" y="29"/>
                  <a:pt x="807" y="0"/>
                </a:cubicBezTo>
              </a:path>
            </a:pathLst>
          </a:custGeom>
          <a:solidFill>
            <a:srgbClr val="FFCC00"/>
          </a:solidFill>
          <a:ln w="9525">
            <a:solidFill>
              <a:srgbClr val="FFFF99"/>
            </a:solidFill>
            <a:round/>
            <a:headEnd/>
            <a:tailEnd/>
          </a:ln>
        </p:spPr>
        <p:txBody>
          <a:bodyPr/>
          <a:lstStyle/>
          <a:p>
            <a:endParaRPr lang="el-GR"/>
          </a:p>
        </p:txBody>
      </p:sp>
      <p:sp>
        <p:nvSpPr>
          <p:cNvPr id="43020" name="Freeform 42"/>
          <p:cNvSpPr>
            <a:spLocks/>
          </p:cNvSpPr>
          <p:nvPr/>
        </p:nvSpPr>
        <p:spPr bwMode="auto">
          <a:xfrm rot="10800000">
            <a:off x="3981351" y="3339485"/>
            <a:ext cx="1338262" cy="230188"/>
          </a:xfrm>
          <a:custGeom>
            <a:avLst/>
            <a:gdLst>
              <a:gd name="T0" fmla="*/ 0 w 807"/>
              <a:gd name="T1" fmla="*/ 0 h 109"/>
              <a:gd name="T2" fmla="*/ 2147483647 w 807"/>
              <a:gd name="T3" fmla="*/ 2147483647 h 109"/>
              <a:gd name="T4" fmla="*/ 2147483647 w 807"/>
              <a:gd name="T5" fmla="*/ 2147483647 h 109"/>
              <a:gd name="T6" fmla="*/ 2147483647 w 807"/>
              <a:gd name="T7" fmla="*/ 2147483647 h 109"/>
              <a:gd name="T8" fmla="*/ 2147483647 w 807"/>
              <a:gd name="T9" fmla="*/ 2147483647 h 109"/>
              <a:gd name="T10" fmla="*/ 2147483647 w 807"/>
              <a:gd name="T11" fmla="*/ 0 h 109"/>
              <a:gd name="T12" fmla="*/ 0 60000 65536"/>
              <a:gd name="T13" fmla="*/ 0 60000 65536"/>
              <a:gd name="T14" fmla="*/ 0 60000 65536"/>
              <a:gd name="T15" fmla="*/ 0 60000 65536"/>
              <a:gd name="T16" fmla="*/ 0 60000 65536"/>
              <a:gd name="T17" fmla="*/ 0 60000 65536"/>
              <a:gd name="T18" fmla="*/ 0 w 807"/>
              <a:gd name="T19" fmla="*/ 0 h 109"/>
              <a:gd name="T20" fmla="*/ 807 w 807"/>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807" h="109">
                <a:moveTo>
                  <a:pt x="0" y="0"/>
                </a:moveTo>
                <a:cubicBezTo>
                  <a:pt x="30" y="25"/>
                  <a:pt x="61" y="51"/>
                  <a:pt x="106" y="67"/>
                </a:cubicBezTo>
                <a:cubicBezTo>
                  <a:pt x="151" y="83"/>
                  <a:pt x="204" y="90"/>
                  <a:pt x="269" y="96"/>
                </a:cubicBezTo>
                <a:cubicBezTo>
                  <a:pt x="334" y="102"/>
                  <a:pt x="430" y="109"/>
                  <a:pt x="499" y="106"/>
                </a:cubicBezTo>
                <a:cubicBezTo>
                  <a:pt x="568" y="103"/>
                  <a:pt x="631" y="95"/>
                  <a:pt x="682" y="77"/>
                </a:cubicBezTo>
                <a:cubicBezTo>
                  <a:pt x="733" y="59"/>
                  <a:pt x="770" y="29"/>
                  <a:pt x="807" y="0"/>
                </a:cubicBezTo>
              </a:path>
            </a:pathLst>
          </a:custGeom>
          <a:solidFill>
            <a:srgbClr val="FFCC00"/>
          </a:solidFill>
          <a:ln w="9525">
            <a:solidFill>
              <a:srgbClr val="FFFF99"/>
            </a:solidFill>
            <a:round/>
            <a:headEnd/>
            <a:tailEnd/>
          </a:ln>
        </p:spPr>
        <p:txBody>
          <a:bodyPr/>
          <a:lstStyle/>
          <a:p>
            <a:endParaRPr lang="el-GR"/>
          </a:p>
        </p:txBody>
      </p:sp>
      <p:sp>
        <p:nvSpPr>
          <p:cNvPr id="43021" name="Text Box 43"/>
          <p:cNvSpPr txBox="1">
            <a:spLocks noChangeArrowheads="1"/>
          </p:cNvSpPr>
          <p:nvPr/>
        </p:nvSpPr>
        <p:spPr bwMode="auto">
          <a:xfrm>
            <a:off x="2339876" y="2377460"/>
            <a:ext cx="8651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800">
                <a:solidFill>
                  <a:schemeClr val="tx2"/>
                </a:solidFill>
              </a:rPr>
              <a:t>100</a:t>
            </a:r>
          </a:p>
        </p:txBody>
      </p:sp>
      <p:sp>
        <p:nvSpPr>
          <p:cNvPr id="43022" name="Text Box 44"/>
          <p:cNvSpPr txBox="1">
            <a:spLocks noChangeArrowheads="1"/>
          </p:cNvSpPr>
          <p:nvPr/>
        </p:nvSpPr>
        <p:spPr bwMode="auto">
          <a:xfrm>
            <a:off x="6299101" y="2377460"/>
            <a:ext cx="8651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800">
                <a:solidFill>
                  <a:schemeClr val="tx2"/>
                </a:solidFill>
              </a:rPr>
              <a:t>70</a:t>
            </a:r>
          </a:p>
        </p:txBody>
      </p:sp>
      <p:sp>
        <p:nvSpPr>
          <p:cNvPr id="32" name="Rectangle 3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34" name="Line 57"/>
          <p:cNvSpPr>
            <a:spLocks noChangeShapeType="1"/>
          </p:cNvSpPr>
          <p:nvPr/>
        </p:nvSpPr>
        <p:spPr bwMode="auto">
          <a:xfrm flipV="1">
            <a:off x="783301" y="3244158"/>
            <a:ext cx="1262063" cy="0"/>
          </a:xfrm>
          <a:prstGeom prst="line">
            <a:avLst/>
          </a:prstGeom>
          <a:noFill/>
          <a:ln w="190500">
            <a:solidFill>
              <a:schemeClr val="bg1">
                <a:lumMod val="65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l-GR">
              <a:ln>
                <a:solidFill>
                  <a:schemeClr val="tx1">
                    <a:lumMod val="95000"/>
                    <a:lumOff val="5000"/>
                  </a:schemeClr>
                </a:solidFill>
              </a:ln>
            </a:endParaRPr>
          </a:p>
        </p:txBody>
      </p:sp>
      <p:sp>
        <p:nvSpPr>
          <p:cNvPr id="35" name="Rectangle 50"/>
          <p:cNvSpPr>
            <a:spLocks noChangeArrowheads="1"/>
          </p:cNvSpPr>
          <p:nvPr/>
        </p:nvSpPr>
        <p:spPr bwMode="auto">
          <a:xfrm>
            <a:off x="2376388" y="3834708"/>
            <a:ext cx="516937"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r>
              <a:rPr lang="sv-SE" sz="3200" dirty="0">
                <a:solidFill>
                  <a:schemeClr val="tx2"/>
                </a:solidFill>
              </a:rPr>
              <a:t>P</a:t>
            </a:r>
            <a:r>
              <a:rPr lang="sv-SE" sz="3200" baseline="-25000" dirty="0">
                <a:solidFill>
                  <a:schemeClr val="tx2"/>
                </a:solidFill>
              </a:rPr>
              <a:t>a</a:t>
            </a:r>
          </a:p>
        </p:txBody>
      </p:sp>
      <p:sp>
        <p:nvSpPr>
          <p:cNvPr id="36" name="Rectangle 51"/>
          <p:cNvSpPr>
            <a:spLocks noChangeArrowheads="1"/>
          </p:cNvSpPr>
          <p:nvPr/>
        </p:nvSpPr>
        <p:spPr bwMode="auto">
          <a:xfrm>
            <a:off x="6213376" y="3744221"/>
            <a:ext cx="660053" cy="76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r>
              <a:rPr lang="sv-SE" sz="4400" b="1" dirty="0">
                <a:solidFill>
                  <a:schemeClr val="tx2"/>
                </a:solidFill>
              </a:rPr>
              <a:t> </a:t>
            </a:r>
            <a:r>
              <a:rPr lang="sv-SE" sz="3200" dirty="0" err="1">
                <a:solidFill>
                  <a:schemeClr val="tx2"/>
                </a:solidFill>
              </a:rPr>
              <a:t>P</a:t>
            </a:r>
            <a:r>
              <a:rPr lang="sv-SE" sz="3200" baseline="-25000" dirty="0" err="1">
                <a:solidFill>
                  <a:schemeClr val="tx2"/>
                </a:solidFill>
              </a:rPr>
              <a:t>d</a:t>
            </a:r>
            <a:endParaRPr lang="sv-SE" sz="3200" baseline="-25000" dirty="0">
              <a:solidFill>
                <a:schemeClr val="tx2"/>
              </a:solidFill>
            </a:endParaRPr>
          </a:p>
        </p:txBody>
      </p:sp>
      <p:grpSp>
        <p:nvGrpSpPr>
          <p:cNvPr id="2" name="Group 1"/>
          <p:cNvGrpSpPr/>
          <p:nvPr/>
        </p:nvGrpSpPr>
        <p:grpSpPr>
          <a:xfrm>
            <a:off x="3678903" y="3898208"/>
            <a:ext cx="1786195" cy="2614715"/>
            <a:chOff x="3678903" y="3898208"/>
            <a:chExt cx="1786195" cy="2614715"/>
          </a:xfrm>
        </p:grpSpPr>
        <p:sp>
          <p:nvSpPr>
            <p:cNvPr id="37" name="Rectangle 52"/>
            <p:cNvSpPr>
              <a:spLocks noChangeArrowheads="1"/>
            </p:cNvSpPr>
            <p:nvPr/>
          </p:nvSpPr>
          <p:spPr bwMode="auto">
            <a:xfrm>
              <a:off x="3841111" y="3898208"/>
              <a:ext cx="139172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sv-SE" sz="3600" dirty="0" err="1">
                  <a:solidFill>
                    <a:schemeClr val="tx2"/>
                  </a:solidFill>
                </a:rPr>
                <a:t>P</a:t>
              </a:r>
              <a:r>
                <a:rPr lang="sv-SE" sz="3600" baseline="-25000" dirty="0" err="1">
                  <a:solidFill>
                    <a:schemeClr val="tx2"/>
                  </a:solidFill>
                </a:rPr>
                <a:t>d</a:t>
              </a:r>
              <a:r>
                <a:rPr lang="sv-SE" sz="3600" dirty="0">
                  <a:solidFill>
                    <a:schemeClr val="tx2"/>
                  </a:solidFill>
                </a:rPr>
                <a:t> &lt; P</a:t>
              </a:r>
              <a:r>
                <a:rPr lang="sv-SE" sz="3600" baseline="-25000" dirty="0">
                  <a:solidFill>
                    <a:schemeClr val="tx2"/>
                  </a:solidFill>
                </a:rPr>
                <a:t>a</a:t>
              </a:r>
            </a:p>
          </p:txBody>
        </p:sp>
        <mc:AlternateContent xmlns:mc="http://schemas.openxmlformats.org/markup-compatibility/2006" xmlns:a14="http://schemas.microsoft.com/office/drawing/2010/main">
          <mc:Choice Requires="a14">
            <p:sp>
              <p:nvSpPr>
                <p:cNvPr id="38" name="TextBox 37"/>
                <p:cNvSpPr txBox="1"/>
                <p:nvPr/>
              </p:nvSpPr>
              <p:spPr>
                <a:xfrm>
                  <a:off x="3678903" y="5164092"/>
                  <a:ext cx="1786195" cy="1348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l-GR" sz="4000" i="1" smtClean="0">
                                <a:latin typeface="Cambria Math" panose="02040503050406030204" pitchFamily="18" charset="0"/>
                              </a:rPr>
                            </m:ctrlPr>
                          </m:fPr>
                          <m:num>
                            <m:sSub>
                              <m:sSubPr>
                                <m:ctrlPr>
                                  <a:rPr lang="en-US" sz="4000" b="0" i="1" smtClean="0">
                                    <a:latin typeface="Cambria Math" panose="02040503050406030204" pitchFamily="18" charset="0"/>
                                  </a:rPr>
                                </m:ctrlPr>
                              </m:sSubPr>
                              <m:e>
                                <m:r>
                                  <a:rPr lang="en-US" sz="4000" b="0" i="1" smtClean="0">
                                    <a:latin typeface="Cambria Math"/>
                                  </a:rPr>
                                  <m:t>𝑃</m:t>
                                </m:r>
                              </m:e>
                              <m:sub>
                                <m:r>
                                  <a:rPr lang="en-US" sz="4000" b="0" i="1" smtClean="0">
                                    <a:latin typeface="Cambria Math"/>
                                  </a:rPr>
                                  <m:t>𝑑</m:t>
                                </m:r>
                              </m:sub>
                            </m:sSub>
                          </m:num>
                          <m:den>
                            <m:sSub>
                              <m:sSubPr>
                                <m:ctrlPr>
                                  <a:rPr lang="el-GR" sz="4000" i="1" smtClean="0">
                                    <a:latin typeface="Cambria Math" panose="02040503050406030204" pitchFamily="18" charset="0"/>
                                  </a:rPr>
                                </m:ctrlPr>
                              </m:sSubPr>
                              <m:e>
                                <m:r>
                                  <a:rPr lang="en-US" sz="4000" b="0" i="1" smtClean="0">
                                    <a:latin typeface="Cambria Math"/>
                                  </a:rPr>
                                  <m:t>𝑃</m:t>
                                </m:r>
                              </m:e>
                              <m:sub>
                                <m:r>
                                  <a:rPr lang="en-US" sz="4000" b="0" i="1" smtClean="0">
                                    <a:latin typeface="Cambria Math"/>
                                  </a:rPr>
                                  <m:t>𝑎</m:t>
                                </m:r>
                              </m:sub>
                            </m:sSub>
                          </m:den>
                        </m:f>
                        <m:r>
                          <a:rPr lang="en-US" sz="4000" b="0" i="1" smtClean="0">
                            <a:latin typeface="Cambria Math"/>
                          </a:rPr>
                          <m:t>&lt;1</m:t>
                        </m:r>
                      </m:oMath>
                    </m:oMathPara>
                  </a14:m>
                  <a:endParaRPr lang="el-GR" sz="4000" dirty="0"/>
                </a:p>
              </p:txBody>
            </p:sp>
          </mc:Choice>
          <mc:Fallback xmlns="">
            <p:sp>
              <p:nvSpPr>
                <p:cNvPr id="38" name="TextBox 37"/>
                <p:cNvSpPr txBox="1">
                  <a:spLocks noRot="1" noChangeAspect="1" noMove="1" noResize="1" noEditPoints="1" noAdjustHandles="1" noChangeArrowheads="1" noChangeShapeType="1" noTextEdit="1"/>
                </p:cNvSpPr>
                <p:nvPr/>
              </p:nvSpPr>
              <p:spPr>
                <a:xfrm>
                  <a:off x="3678903" y="5164092"/>
                  <a:ext cx="1786195" cy="1348831"/>
                </a:xfrm>
                <a:prstGeom prst="rect">
                  <a:avLst/>
                </a:prstGeom>
                <a:blipFill>
                  <a:blip r:embed="rId4"/>
                  <a:stretch>
                    <a:fillRect l="-709" r="-709" b="-1869"/>
                  </a:stretch>
                </a:blipFill>
              </p:spPr>
              <p:txBody>
                <a:bodyPr/>
                <a:lstStyle/>
                <a:p>
                  <a:r>
                    <a:rPr lang="el-GR">
                      <a:noFill/>
                    </a:rPr>
                    <a:t> </a:t>
                  </a:r>
                </a:p>
              </p:txBody>
            </p:sp>
          </mc:Fallback>
        </mc:AlternateContent>
      </p:grpSp>
      <p:sp>
        <p:nvSpPr>
          <p:cNvPr id="39" name="TextBox 38"/>
          <p:cNvSpPr txBox="1"/>
          <p:nvPr/>
        </p:nvSpPr>
        <p:spPr>
          <a:xfrm>
            <a:off x="2816391" y="1470718"/>
            <a:ext cx="3511218" cy="523220"/>
          </a:xfrm>
          <a:prstGeom prst="rect">
            <a:avLst/>
          </a:prstGeom>
          <a:noFill/>
        </p:spPr>
        <p:txBody>
          <a:bodyPr wrap="none" rtlCol="0">
            <a:spAutoFit/>
          </a:bodyPr>
          <a:lstStyle/>
          <a:p>
            <a:r>
              <a:rPr lang="el-GR" sz="2800" b="1" dirty="0"/>
              <a:t>Παρουσία στενώσεων</a:t>
            </a:r>
          </a:p>
        </p:txBody>
      </p:sp>
      <p:sp>
        <p:nvSpPr>
          <p:cNvPr id="40" name="Rectangle 39"/>
          <p:cNvSpPr/>
          <p:nvPr/>
        </p:nvSpPr>
        <p:spPr>
          <a:xfrm>
            <a:off x="7280084" y="2888324"/>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41" name="Rectangle 40"/>
          <p:cNvSpPr/>
          <p:nvPr/>
        </p:nvSpPr>
        <p:spPr>
          <a:xfrm>
            <a:off x="7280558" y="3088022"/>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42" name="Rectangle 41"/>
          <p:cNvSpPr/>
          <p:nvPr/>
        </p:nvSpPr>
        <p:spPr>
          <a:xfrm>
            <a:off x="7275298" y="3271954"/>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43" name="Rectangle 42"/>
          <p:cNvSpPr/>
          <p:nvPr/>
        </p:nvSpPr>
        <p:spPr>
          <a:xfrm>
            <a:off x="7285804" y="3440120"/>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30977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66" y="1614487"/>
            <a:ext cx="2976734" cy="4649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Box 3"/>
              <p:cNvSpPr txBox="1"/>
              <p:nvPr/>
            </p:nvSpPr>
            <p:spPr>
              <a:xfrm>
                <a:off x="2863850" y="2556947"/>
                <a:ext cx="5700022" cy="9839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2800" b="0" i="0" smtClean="0">
                          <a:latin typeface="Cambria Math"/>
                        </a:rPr>
                        <m:t>ΑΒΙ</m:t>
                      </m:r>
                      <m:r>
                        <a:rPr lang="el-GR" sz="2800" b="0" i="0" smtClean="0">
                          <a:latin typeface="Cambria Math"/>
                        </a:rPr>
                        <m:t>= </m:t>
                      </m:r>
                      <m:f>
                        <m:fPr>
                          <m:ctrlPr>
                            <a:rPr lang="el-GR" sz="2800" i="1" smtClean="0">
                              <a:latin typeface="Cambria Math" panose="02040503050406030204" pitchFamily="18" charset="0"/>
                            </a:rPr>
                          </m:ctrlPr>
                        </m:fPr>
                        <m:num>
                          <m:r>
                            <a:rPr lang="en-US" sz="2800" b="0" i="1" smtClean="0">
                              <a:latin typeface="Cambria Math"/>
                            </a:rPr>
                            <m:t>𝐴𝑛𝑘𝑙𝑒</m:t>
                          </m:r>
                          <m:r>
                            <a:rPr lang="en-US" sz="2800" b="0" i="1">
                              <a:latin typeface="Cambria Math"/>
                            </a:rPr>
                            <m:t> </m:t>
                          </m:r>
                          <m:r>
                            <a:rPr lang="en-US" sz="2800" b="0" i="1">
                              <a:latin typeface="Cambria Math"/>
                            </a:rPr>
                            <m:t>𝑆𝑦𝑠𝑡𝑜𝑙𝑖𝑐</m:t>
                          </m:r>
                          <m:r>
                            <a:rPr lang="en-US" sz="2800" b="0" i="1">
                              <a:latin typeface="Cambria Math"/>
                            </a:rPr>
                            <m:t> </m:t>
                          </m:r>
                          <m:r>
                            <a:rPr lang="en-US" sz="2800" b="0" i="1">
                              <a:latin typeface="Cambria Math"/>
                            </a:rPr>
                            <m:t>𝑃𝑟𝑒𝑠𝑠𝑢𝑟𝑒</m:t>
                          </m:r>
                        </m:num>
                        <m:den>
                          <m:r>
                            <a:rPr lang="en-US" sz="2800" b="0" i="1" smtClean="0">
                              <a:latin typeface="Cambria Math"/>
                            </a:rPr>
                            <m:t>𝐵𝑟𝑎𝑐h𝑖𝑎𝑙</m:t>
                          </m:r>
                          <m:r>
                            <a:rPr lang="en-US" sz="2800" b="0" i="1" smtClean="0">
                              <a:latin typeface="Cambria Math"/>
                            </a:rPr>
                            <m:t> </m:t>
                          </m:r>
                          <m:r>
                            <a:rPr lang="en-US" sz="2800" b="0" i="1" smtClean="0">
                              <a:latin typeface="Cambria Math"/>
                            </a:rPr>
                            <m:t>𝑆𝑦𝑠𝑡𝑜𝑙𝑖𝑐</m:t>
                          </m:r>
                          <m:r>
                            <a:rPr lang="en-US" sz="2800" b="0" i="1" smtClean="0">
                              <a:latin typeface="Cambria Math"/>
                            </a:rPr>
                            <m:t> </m:t>
                          </m:r>
                          <m:r>
                            <a:rPr lang="en-US" sz="2800" b="0" i="1" smtClean="0">
                              <a:latin typeface="Cambria Math"/>
                            </a:rPr>
                            <m:t>𝑃𝑟𝑒𝑠𝑠𝑢𝑟𝑒</m:t>
                          </m:r>
                        </m:den>
                      </m:f>
                    </m:oMath>
                  </m:oMathPara>
                </a14:m>
                <a:endParaRPr lang="el-GR"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2863850" y="2556947"/>
                <a:ext cx="5700022" cy="983987"/>
              </a:xfrm>
              <a:prstGeom prst="rect">
                <a:avLst/>
              </a:prstGeom>
              <a:blipFill rotWithShape="1">
                <a:blip r:embed="rId3"/>
                <a:stretch>
                  <a:fillRect/>
                </a:stretch>
              </a:blipFill>
            </p:spPr>
            <p:txBody>
              <a:bodyPr/>
              <a:lstStyle/>
              <a:p>
                <a:r>
                  <a:rPr lang="el-GR">
                    <a:noFill/>
                  </a:rPr>
                  <a:t> </a:t>
                </a:r>
              </a:p>
            </p:txBody>
          </p:sp>
        </mc:Fallback>
      </mc:AlternateContent>
      <p:sp>
        <p:nvSpPr>
          <p:cNvPr id="13" name="Rectangle 1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Tree>
    <p:extLst>
      <p:ext uri="{BB962C8B-B14F-4D97-AF65-F5344CB8AC3E}">
        <p14:creationId xmlns:p14="http://schemas.microsoft.com/office/powerpoint/2010/main" val="37483896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2" name="Rectangle 1"/>
          <p:cNvSpPr/>
          <p:nvPr/>
        </p:nvSpPr>
        <p:spPr>
          <a:xfrm>
            <a:off x="348916" y="1799454"/>
            <a:ext cx="8181474" cy="833433"/>
          </a:xfrm>
          <a:prstGeom prst="rect">
            <a:avLst/>
          </a:prstGeom>
        </p:spPr>
        <p:txBody>
          <a:bodyPr wrap="square">
            <a:spAutoFit/>
          </a:bodyPr>
          <a:lstStyle/>
          <a:p>
            <a:pPr marL="457200" indent="-457200">
              <a:lnSpc>
                <a:spcPct val="200000"/>
              </a:lnSpc>
              <a:buFont typeface="Wingdings" pitchFamily="2" charset="2"/>
              <a:buChar char="§"/>
            </a:pPr>
            <a:r>
              <a:rPr lang="el-GR" sz="2800" b="1" dirty="0"/>
              <a:t>Πώς το μετράω;</a:t>
            </a:r>
          </a:p>
        </p:txBody>
      </p:sp>
    </p:spTree>
    <p:extLst>
      <p:ext uri="{BB962C8B-B14F-4D97-AF65-F5344CB8AC3E}">
        <p14:creationId xmlns:p14="http://schemas.microsoft.com/office/powerpoint/2010/main" val="3304955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789" y="1305583"/>
            <a:ext cx="6532423" cy="46380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Rectangle 10"/>
          <p:cNvSpPr/>
          <p:nvPr/>
        </p:nvSpPr>
        <p:spPr>
          <a:xfrm>
            <a:off x="-1" y="6223668"/>
            <a:ext cx="9120987" cy="646331"/>
          </a:xfrm>
          <a:prstGeom prst="rect">
            <a:avLst/>
          </a:prstGeom>
        </p:spPr>
        <p:txBody>
          <a:bodyPr wrap="square">
            <a:spAutoFit/>
          </a:bodyPr>
          <a:lstStyle/>
          <a:p>
            <a:r>
              <a:rPr lang="en-US" dirty="0"/>
              <a:t>Hiatt WR.</a:t>
            </a:r>
            <a:r>
              <a:rPr lang="el-GR" dirty="0"/>
              <a:t> </a:t>
            </a:r>
            <a:r>
              <a:rPr lang="en-US" dirty="0">
                <a:hlinkClick r:id="rId3"/>
              </a:rPr>
              <a:t>Medical treatment of peripheral arterial disease and</a:t>
            </a:r>
            <a:r>
              <a:rPr lang="el-GR" dirty="0">
                <a:hlinkClick r:id="rId3"/>
              </a:rPr>
              <a:t> </a:t>
            </a:r>
            <a:r>
              <a:rPr lang="en-US" dirty="0">
                <a:hlinkClick r:id="rId3"/>
              </a:rPr>
              <a:t>claudication</a:t>
            </a:r>
            <a:r>
              <a:rPr lang="en-US" dirty="0"/>
              <a:t>.</a:t>
            </a:r>
            <a:r>
              <a:rPr lang="el-GR" dirty="0"/>
              <a:t> </a:t>
            </a:r>
          </a:p>
          <a:p>
            <a:r>
              <a:rPr lang="en-US" dirty="0"/>
              <a:t>N </a:t>
            </a:r>
            <a:r>
              <a:rPr lang="en-US" dirty="0" err="1"/>
              <a:t>Engl</a:t>
            </a:r>
            <a:r>
              <a:rPr lang="en-US" dirty="0"/>
              <a:t> J Med. 2001 May 24;344(21):1608-21.</a:t>
            </a:r>
          </a:p>
        </p:txBody>
      </p:sp>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Tree>
    <p:extLst>
      <p:ext uri="{BB962C8B-B14F-4D97-AF65-F5344CB8AC3E}">
        <p14:creationId xmlns:p14="http://schemas.microsoft.com/office/powerpoint/2010/main" val="31642302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8414" y="2211513"/>
            <a:ext cx="5396379" cy="44223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53" y="3160157"/>
            <a:ext cx="2771775" cy="2209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435193" y="1541253"/>
            <a:ext cx="2965877" cy="523220"/>
          </a:xfrm>
          <a:prstGeom prst="rect">
            <a:avLst/>
          </a:prstGeom>
          <a:noFill/>
        </p:spPr>
        <p:txBody>
          <a:bodyPr wrap="none" rtlCol="0">
            <a:spAutoFit/>
          </a:bodyPr>
          <a:lstStyle/>
          <a:p>
            <a:r>
              <a:rPr lang="el-GR" sz="2800" b="1" dirty="0"/>
              <a:t>Με χρήση </a:t>
            </a:r>
            <a:r>
              <a:rPr lang="en-US" sz="2800" b="1" dirty="0"/>
              <a:t>Doppler</a:t>
            </a:r>
            <a:endParaRPr lang="el-GR" sz="2800" b="1" dirty="0"/>
          </a:p>
        </p:txBody>
      </p:sp>
      <p:sp>
        <p:nvSpPr>
          <p:cNvPr id="7" name="Rectangle 6"/>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2" name="TextBox 1"/>
          <p:cNvSpPr txBox="1"/>
          <p:nvPr/>
        </p:nvSpPr>
        <p:spPr>
          <a:xfrm>
            <a:off x="6166602" y="5860534"/>
            <a:ext cx="1874231" cy="369332"/>
          </a:xfrm>
          <a:prstGeom prst="rect">
            <a:avLst/>
          </a:prstGeom>
          <a:noFill/>
        </p:spPr>
        <p:txBody>
          <a:bodyPr wrap="none" rtlCol="0">
            <a:spAutoFit/>
          </a:bodyPr>
          <a:lstStyle/>
          <a:p>
            <a:r>
              <a:rPr lang="el-GR" dirty="0"/>
              <a:t>Οπίσθια </a:t>
            </a:r>
            <a:r>
              <a:rPr lang="el-GR" dirty="0" err="1"/>
              <a:t>κνημιαία</a:t>
            </a:r>
            <a:endParaRPr lang="el-GR" dirty="0"/>
          </a:p>
        </p:txBody>
      </p:sp>
      <p:sp>
        <p:nvSpPr>
          <p:cNvPr id="9" name="TextBox 8"/>
          <p:cNvSpPr txBox="1"/>
          <p:nvPr/>
        </p:nvSpPr>
        <p:spPr>
          <a:xfrm>
            <a:off x="4541002" y="5083690"/>
            <a:ext cx="976549" cy="646331"/>
          </a:xfrm>
          <a:prstGeom prst="rect">
            <a:avLst/>
          </a:prstGeom>
          <a:noFill/>
        </p:spPr>
        <p:txBody>
          <a:bodyPr wrap="none" rtlCol="0">
            <a:spAutoFit/>
          </a:bodyPr>
          <a:lstStyle/>
          <a:p>
            <a:r>
              <a:rPr lang="el-GR" dirty="0"/>
              <a:t>Ραχιαία </a:t>
            </a:r>
          </a:p>
          <a:p>
            <a:r>
              <a:rPr lang="el-GR" dirty="0"/>
              <a:t>ποδός</a:t>
            </a:r>
          </a:p>
        </p:txBody>
      </p:sp>
    </p:spTree>
    <p:extLst>
      <p:ext uri="{BB962C8B-B14F-4D97-AF65-F5344CB8AC3E}">
        <p14:creationId xmlns:p14="http://schemas.microsoft.com/office/powerpoint/2010/main" val="14355081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193" y="1541253"/>
            <a:ext cx="3382657" cy="523220"/>
          </a:xfrm>
          <a:prstGeom prst="rect">
            <a:avLst/>
          </a:prstGeom>
          <a:noFill/>
        </p:spPr>
        <p:txBody>
          <a:bodyPr wrap="none" rtlCol="0">
            <a:spAutoFit/>
          </a:bodyPr>
          <a:lstStyle/>
          <a:p>
            <a:r>
              <a:rPr lang="el-GR" sz="2800" b="1" dirty="0"/>
              <a:t>Χωρίς χρήση </a:t>
            </a:r>
            <a:r>
              <a:rPr lang="en-US" sz="2800" b="1" dirty="0"/>
              <a:t>Doppler</a:t>
            </a:r>
            <a:endParaRPr lang="el-GR" sz="2800"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85" y="2571569"/>
            <a:ext cx="4071072" cy="31035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278" y="1388646"/>
            <a:ext cx="3396756" cy="27346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906" y="4233172"/>
            <a:ext cx="3886080" cy="24981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Tree>
    <p:extLst>
      <p:ext uri="{BB962C8B-B14F-4D97-AF65-F5344CB8AC3E}">
        <p14:creationId xmlns:p14="http://schemas.microsoft.com/office/powerpoint/2010/main" val="1359905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12894" y="1541253"/>
            <a:ext cx="3382657" cy="523220"/>
          </a:xfrm>
          <a:prstGeom prst="rect">
            <a:avLst/>
          </a:prstGeom>
          <a:noFill/>
        </p:spPr>
        <p:txBody>
          <a:bodyPr wrap="none" rtlCol="0">
            <a:spAutoFit/>
          </a:bodyPr>
          <a:lstStyle/>
          <a:p>
            <a:r>
              <a:rPr lang="el-GR" sz="2800" b="1" dirty="0"/>
              <a:t>Χωρίς χρήση </a:t>
            </a:r>
            <a:r>
              <a:rPr lang="en-US" sz="2800" b="1" dirty="0"/>
              <a:t>Doppler</a:t>
            </a:r>
            <a:endParaRPr lang="el-GR" sz="2800"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148" y="2314879"/>
            <a:ext cx="2439491" cy="18597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10" name="TextBox 9"/>
          <p:cNvSpPr txBox="1"/>
          <p:nvPr/>
        </p:nvSpPr>
        <p:spPr>
          <a:xfrm>
            <a:off x="435193" y="1541253"/>
            <a:ext cx="2965877" cy="523220"/>
          </a:xfrm>
          <a:prstGeom prst="rect">
            <a:avLst/>
          </a:prstGeom>
          <a:noFill/>
        </p:spPr>
        <p:txBody>
          <a:bodyPr wrap="none" rtlCol="0">
            <a:spAutoFit/>
          </a:bodyPr>
          <a:lstStyle/>
          <a:p>
            <a:r>
              <a:rPr lang="el-GR" sz="2800" b="1" dirty="0"/>
              <a:t>Με χρήση </a:t>
            </a:r>
            <a:r>
              <a:rPr lang="en-US" sz="2800" b="1" dirty="0"/>
              <a:t>Doppler</a:t>
            </a:r>
            <a:endParaRPr lang="el-GR" sz="2800" b="1" dirty="0"/>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34" y="2295517"/>
            <a:ext cx="2433772" cy="1940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137929" y="4261686"/>
            <a:ext cx="8472674" cy="2369880"/>
          </a:xfrm>
          <a:prstGeom prst="rect">
            <a:avLst/>
          </a:prstGeom>
          <a:noFill/>
        </p:spPr>
        <p:txBody>
          <a:bodyPr wrap="square" rtlCol="0">
            <a:spAutoFit/>
          </a:bodyPr>
          <a:lstStyle/>
          <a:p>
            <a:r>
              <a:rPr lang="el-GR" sz="2000" dirty="0"/>
              <a:t>                            Ως προς την ανίχνευση</a:t>
            </a:r>
            <a:r>
              <a:rPr lang="en-US" sz="2000" dirty="0"/>
              <a:t> </a:t>
            </a:r>
            <a:r>
              <a:rPr lang="el-GR" sz="2000" dirty="0"/>
              <a:t>περιφερικής αγγειοπάθειας</a:t>
            </a:r>
            <a:r>
              <a:rPr lang="en-US" sz="2000" dirty="0"/>
              <a:t> </a:t>
            </a:r>
            <a:endParaRPr lang="el-GR" sz="2000" b="1" dirty="0"/>
          </a:p>
          <a:p>
            <a:endParaRPr lang="el-GR" sz="2000" dirty="0"/>
          </a:p>
          <a:p>
            <a:r>
              <a:rPr lang="el-GR" sz="2000" dirty="0"/>
              <a:t>Ευαισθησία: </a:t>
            </a:r>
            <a:r>
              <a:rPr lang="el-GR" sz="2000" b="1" dirty="0"/>
              <a:t>92% (όριο ΑΒΙ 0,92)                                        93% (όριο ΑΒΙ 0,98)</a:t>
            </a:r>
          </a:p>
          <a:p>
            <a:r>
              <a:rPr lang="el-GR" sz="2000" dirty="0"/>
              <a:t>Ειδικότητα:   </a:t>
            </a:r>
            <a:r>
              <a:rPr lang="el-GR" sz="2000" b="1" dirty="0"/>
              <a:t>92% (όριο ΑΒΙ 0,92)                                        93% (όριο ΑΒΙ 0,98)</a:t>
            </a:r>
          </a:p>
          <a:p>
            <a:r>
              <a:rPr lang="el-GR" sz="2000" dirty="0"/>
              <a:t>                                      Συμφωνία μεταξυ των 2 μεθόδων </a:t>
            </a:r>
            <a:r>
              <a:rPr lang="en-US" sz="2000" dirty="0"/>
              <a:t>= </a:t>
            </a:r>
            <a:r>
              <a:rPr lang="en-US" sz="2800" b="1" dirty="0"/>
              <a:t>94%</a:t>
            </a:r>
            <a:endParaRPr lang="el-GR" sz="2800" b="1" dirty="0"/>
          </a:p>
          <a:p>
            <a:endParaRPr lang="el-GR" sz="2000" dirty="0"/>
          </a:p>
          <a:p>
            <a:endParaRPr lang="el-GR" sz="2000" dirty="0"/>
          </a:p>
        </p:txBody>
      </p:sp>
      <p:sp>
        <p:nvSpPr>
          <p:cNvPr id="2" name="TextBox 1"/>
          <p:cNvSpPr txBox="1"/>
          <p:nvPr/>
        </p:nvSpPr>
        <p:spPr>
          <a:xfrm>
            <a:off x="6323443" y="6336177"/>
            <a:ext cx="2883872" cy="369332"/>
          </a:xfrm>
          <a:prstGeom prst="rect">
            <a:avLst/>
          </a:prstGeom>
          <a:noFill/>
        </p:spPr>
        <p:txBody>
          <a:bodyPr wrap="none" rtlCol="0">
            <a:spAutoFit/>
          </a:bodyPr>
          <a:lstStyle/>
          <a:p>
            <a:r>
              <a:rPr lang="en-US" b="1" dirty="0"/>
              <a:t>Kollias et al. Hyper Res 2011 </a:t>
            </a:r>
          </a:p>
        </p:txBody>
      </p:sp>
    </p:spTree>
    <p:extLst>
      <p:ext uri="{BB962C8B-B14F-4D97-AF65-F5344CB8AC3E}">
        <p14:creationId xmlns:p14="http://schemas.microsoft.com/office/powerpoint/2010/main" val="18969299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12894" y="1541253"/>
            <a:ext cx="3382657" cy="523220"/>
          </a:xfrm>
          <a:prstGeom prst="rect">
            <a:avLst/>
          </a:prstGeom>
          <a:noFill/>
        </p:spPr>
        <p:txBody>
          <a:bodyPr wrap="none" rtlCol="0">
            <a:spAutoFit/>
          </a:bodyPr>
          <a:lstStyle/>
          <a:p>
            <a:r>
              <a:rPr lang="el-GR" sz="2800" b="1" dirty="0"/>
              <a:t>Χωρίς χρήση </a:t>
            </a:r>
            <a:r>
              <a:rPr lang="en-US" sz="2800" b="1" dirty="0"/>
              <a:t>Doppler</a:t>
            </a:r>
            <a:endParaRPr lang="el-GR" sz="2800"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148" y="2314879"/>
            <a:ext cx="2439491" cy="18597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10" name="TextBox 9"/>
          <p:cNvSpPr txBox="1"/>
          <p:nvPr/>
        </p:nvSpPr>
        <p:spPr>
          <a:xfrm>
            <a:off x="435193" y="1541253"/>
            <a:ext cx="2965877" cy="523220"/>
          </a:xfrm>
          <a:prstGeom prst="rect">
            <a:avLst/>
          </a:prstGeom>
          <a:noFill/>
        </p:spPr>
        <p:txBody>
          <a:bodyPr wrap="none" rtlCol="0">
            <a:spAutoFit/>
          </a:bodyPr>
          <a:lstStyle/>
          <a:p>
            <a:r>
              <a:rPr lang="el-GR" sz="2800" b="1" dirty="0"/>
              <a:t>Με χρήση </a:t>
            </a:r>
            <a:r>
              <a:rPr lang="en-US" sz="2800" b="1" dirty="0"/>
              <a:t>Doppler</a:t>
            </a:r>
            <a:endParaRPr lang="el-GR" sz="2800" b="1" dirty="0"/>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34" y="2295517"/>
            <a:ext cx="2433772" cy="1940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137929" y="4261686"/>
            <a:ext cx="8472674" cy="1938992"/>
          </a:xfrm>
          <a:prstGeom prst="rect">
            <a:avLst/>
          </a:prstGeom>
          <a:noFill/>
        </p:spPr>
        <p:txBody>
          <a:bodyPr wrap="square" rtlCol="0">
            <a:spAutoFit/>
          </a:bodyPr>
          <a:lstStyle/>
          <a:p>
            <a:r>
              <a:rPr lang="el-GR" sz="2000" dirty="0"/>
              <a:t>                            Ως προς την ανίχνευση</a:t>
            </a:r>
            <a:r>
              <a:rPr lang="en-US" sz="2000" dirty="0"/>
              <a:t> </a:t>
            </a:r>
            <a:r>
              <a:rPr lang="el-GR" sz="2000" dirty="0"/>
              <a:t>περιφερικής αγγειοπάθειας</a:t>
            </a:r>
            <a:r>
              <a:rPr lang="en-US" sz="2000" dirty="0"/>
              <a:t> </a:t>
            </a:r>
            <a:endParaRPr lang="el-GR" sz="2000" b="1" dirty="0"/>
          </a:p>
          <a:p>
            <a:endParaRPr lang="el-GR" sz="2000" dirty="0"/>
          </a:p>
          <a:p>
            <a:r>
              <a:rPr lang="el-GR" sz="2000" dirty="0"/>
              <a:t>Ευαισθησία: </a:t>
            </a:r>
            <a:r>
              <a:rPr lang="el-GR" sz="2000" b="1" dirty="0"/>
              <a:t>92% (όριο ΑΒΙ 0,92)                                        93% (όριο ΑΒΙ 0,98)</a:t>
            </a:r>
          </a:p>
          <a:p>
            <a:r>
              <a:rPr lang="el-GR" sz="2000" dirty="0"/>
              <a:t>Ειδικότητα:   </a:t>
            </a:r>
            <a:r>
              <a:rPr lang="el-GR" sz="2000" b="1" dirty="0"/>
              <a:t>92% (όριο ΑΒΙ 0,92)                                        93% (όριο ΑΒΙ 0,98)</a:t>
            </a:r>
          </a:p>
          <a:p>
            <a:pPr marL="342900" indent="-342900" algn="ctr">
              <a:buFont typeface="Wingdings" pitchFamily="2" charset="2"/>
              <a:buChar char="ü"/>
            </a:pPr>
            <a:r>
              <a:rPr lang="el-GR" sz="2000" b="1" dirty="0">
                <a:solidFill>
                  <a:srgbClr val="FF0000"/>
                </a:solidFill>
              </a:rPr>
              <a:t>Συμφωνία μεταξυ των 2 μεθόδων</a:t>
            </a:r>
          </a:p>
          <a:p>
            <a:endParaRPr lang="el-GR" sz="2000" dirty="0"/>
          </a:p>
        </p:txBody>
      </p:sp>
      <p:sp>
        <p:nvSpPr>
          <p:cNvPr id="2" name="TextBox 1"/>
          <p:cNvSpPr txBox="1"/>
          <p:nvPr/>
        </p:nvSpPr>
        <p:spPr>
          <a:xfrm>
            <a:off x="6323443" y="6336177"/>
            <a:ext cx="2883872" cy="369332"/>
          </a:xfrm>
          <a:prstGeom prst="rect">
            <a:avLst/>
          </a:prstGeom>
          <a:noFill/>
        </p:spPr>
        <p:txBody>
          <a:bodyPr wrap="none" rtlCol="0">
            <a:spAutoFit/>
          </a:bodyPr>
          <a:lstStyle/>
          <a:p>
            <a:r>
              <a:rPr lang="en-US" b="1" dirty="0"/>
              <a:t>Kollias et al. Hyper Res 2011 </a:t>
            </a:r>
          </a:p>
        </p:txBody>
      </p:sp>
      <p:sp>
        <p:nvSpPr>
          <p:cNvPr id="3" name="TextBox 2"/>
          <p:cNvSpPr txBox="1"/>
          <p:nvPr/>
        </p:nvSpPr>
        <p:spPr>
          <a:xfrm rot="19855245">
            <a:off x="1202534" y="3281510"/>
            <a:ext cx="1435284" cy="523220"/>
          </a:xfrm>
          <a:prstGeom prst="rect">
            <a:avLst/>
          </a:prstGeom>
          <a:solidFill>
            <a:srgbClr val="FF0000"/>
          </a:solidFill>
        </p:spPr>
        <p:txBody>
          <a:bodyPr wrap="none" rtlCol="0">
            <a:spAutoFit/>
          </a:bodyPr>
          <a:lstStyle/>
          <a:p>
            <a:r>
              <a:rPr lang="el-GR" sz="2800" dirty="0">
                <a:solidFill>
                  <a:schemeClr val="bg1"/>
                </a:solidFill>
              </a:rPr>
              <a:t>8 ΛΕΠΤΑ</a:t>
            </a:r>
            <a:endParaRPr lang="en-US" sz="2800" dirty="0">
              <a:solidFill>
                <a:schemeClr val="bg1"/>
              </a:solidFill>
            </a:endParaRPr>
          </a:p>
        </p:txBody>
      </p:sp>
      <p:sp>
        <p:nvSpPr>
          <p:cNvPr id="12" name="TextBox 11"/>
          <p:cNvSpPr txBox="1"/>
          <p:nvPr/>
        </p:nvSpPr>
        <p:spPr>
          <a:xfrm rot="19855245">
            <a:off x="6123867" y="3265294"/>
            <a:ext cx="1706868" cy="523220"/>
          </a:xfrm>
          <a:prstGeom prst="rect">
            <a:avLst/>
          </a:prstGeom>
          <a:solidFill>
            <a:srgbClr val="FF0000"/>
          </a:solidFill>
        </p:spPr>
        <p:txBody>
          <a:bodyPr wrap="none" rtlCol="0">
            <a:spAutoFit/>
          </a:bodyPr>
          <a:lstStyle/>
          <a:p>
            <a:r>
              <a:rPr lang="el-GR" sz="2800" dirty="0">
                <a:solidFill>
                  <a:schemeClr val="bg1"/>
                </a:solidFill>
              </a:rPr>
              <a:t>3,5 ΛΕΠΤΑ</a:t>
            </a:r>
            <a:endParaRPr lang="en-US" sz="2800" dirty="0">
              <a:solidFill>
                <a:schemeClr val="bg1"/>
              </a:solidFill>
            </a:endParaRPr>
          </a:p>
        </p:txBody>
      </p:sp>
    </p:spTree>
    <p:extLst>
      <p:ext uri="{BB962C8B-B14F-4D97-AF65-F5344CB8AC3E}">
        <p14:creationId xmlns:p14="http://schemas.microsoft.com/office/powerpoint/2010/main" val="9735505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Πότε το χρησιμοποιώ;</a:t>
            </a:r>
          </a:p>
        </p:txBody>
      </p:sp>
    </p:spTree>
    <p:extLst>
      <p:ext uri="{BB962C8B-B14F-4D97-AF65-F5344CB8AC3E}">
        <p14:creationId xmlns:p14="http://schemas.microsoft.com/office/powerpoint/2010/main" val="20587784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6" name="Rectangle 5"/>
          <p:cNvSpPr/>
          <p:nvPr/>
        </p:nvSpPr>
        <p:spPr>
          <a:xfrm>
            <a:off x="193175" y="1620042"/>
            <a:ext cx="8772071" cy="3816429"/>
          </a:xfrm>
          <a:prstGeom prst="rect">
            <a:avLst/>
          </a:prstGeom>
        </p:spPr>
        <p:txBody>
          <a:bodyPr wrap="square">
            <a:spAutoFit/>
          </a:bodyPr>
          <a:lstStyle/>
          <a:p>
            <a:r>
              <a:rPr lang="el-GR" sz="2600" dirty="0"/>
              <a:t>Α. Σε άτομα με κλινική υποψία περιφερικής αγγειοπάθειας –</a:t>
            </a:r>
            <a:endParaRPr lang="el-GR" sz="1000" dirty="0"/>
          </a:p>
          <a:p>
            <a:r>
              <a:rPr lang="el-GR" sz="2400" dirty="0"/>
              <a:t>     (διαλείπουσα χωλότητα)</a:t>
            </a:r>
          </a:p>
          <a:p>
            <a:endParaRPr lang="el-GR" sz="2400" dirty="0"/>
          </a:p>
          <a:p>
            <a:r>
              <a:rPr lang="el-GR" sz="2400" dirty="0"/>
              <a:t>Είναι η βασική εξέταση την οποία προτείνουν ΟΛΕΣ οι επιστημονικές</a:t>
            </a:r>
          </a:p>
          <a:p>
            <a:r>
              <a:rPr lang="el-GR" sz="2400" dirty="0"/>
              <a:t>εταιρίες ως μέθοδο εκλογής – πρώτο εργαστηριακό βήμα για την διερεύνηση του ασθενή</a:t>
            </a:r>
          </a:p>
          <a:p>
            <a:endParaRPr lang="el-GR" sz="2400" dirty="0"/>
          </a:p>
          <a:p>
            <a:r>
              <a:rPr lang="el-GR" sz="2400" dirty="0"/>
              <a:t>Κλασσική μέθοδος </a:t>
            </a:r>
            <a:r>
              <a:rPr lang="en-US" sz="2400" dirty="0"/>
              <a:t>doppler: </a:t>
            </a:r>
            <a:r>
              <a:rPr lang="el-GR" sz="2400" dirty="0"/>
              <a:t>ευαισθησία (79 %) - ειδικότητα  (96%)</a:t>
            </a:r>
          </a:p>
          <a:p>
            <a:endParaRPr lang="el-GR" sz="2400" dirty="0"/>
          </a:p>
          <a:p>
            <a:r>
              <a:rPr lang="el-GR" sz="2400" dirty="0"/>
              <a:t>											</a:t>
            </a:r>
            <a:r>
              <a:rPr lang="en-US" sz="2400" b="1" dirty="0"/>
              <a:t>ESH PAD 2011 guidelines</a:t>
            </a:r>
            <a:endParaRPr lang="el-GR" sz="2400" b="1" dirty="0"/>
          </a:p>
        </p:txBody>
      </p:sp>
    </p:spTree>
    <p:extLst>
      <p:ext uri="{BB962C8B-B14F-4D97-AF65-F5344CB8AC3E}">
        <p14:creationId xmlns:p14="http://schemas.microsoft.com/office/powerpoint/2010/main" val="2398512184"/>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22096</TotalTime>
  <Words>4476</Words>
  <Application>Microsoft Macintosh PowerPoint</Application>
  <PresentationFormat>Προβολή στην οθόνη (4:3)</PresentationFormat>
  <Paragraphs>665</Paragraphs>
  <Slides>124</Slides>
  <Notes>20</Notes>
  <HiddenSlides>1</HiddenSlides>
  <MMClips>0</MMClips>
  <ScaleCrop>false</ScaleCrop>
  <HeadingPairs>
    <vt:vector size="8" baseType="variant">
      <vt:variant>
        <vt:lpstr>Γραμματοσειρές που χρησιμοποιούνται</vt:lpstr>
      </vt:variant>
      <vt:variant>
        <vt:i4>18</vt:i4>
      </vt:variant>
      <vt:variant>
        <vt:lpstr>Θέμα</vt:lpstr>
      </vt:variant>
      <vt:variant>
        <vt:i4>3</vt:i4>
      </vt:variant>
      <vt:variant>
        <vt:lpstr>Ενσωματωμένοι διακομιστές OLE</vt:lpstr>
      </vt:variant>
      <vt:variant>
        <vt:i4>2</vt:i4>
      </vt:variant>
      <vt:variant>
        <vt:lpstr>Τίτλοι διαφανειών</vt:lpstr>
      </vt:variant>
      <vt:variant>
        <vt:i4>124</vt:i4>
      </vt:variant>
    </vt:vector>
  </HeadingPairs>
  <TitlesOfParts>
    <vt:vector size="147" baseType="lpstr">
      <vt:lpstr>Arial</vt:lpstr>
      <vt:lpstr>Bookman Old Style</vt:lpstr>
      <vt:lpstr>Calibri</vt:lpstr>
      <vt:lpstr>Cambria Math</vt:lpstr>
      <vt:lpstr>Comic Sans MS</vt:lpstr>
      <vt:lpstr>Corbel</vt:lpstr>
      <vt:lpstr>GillSansNova</vt:lpstr>
      <vt:lpstr>Helvetica</vt:lpstr>
      <vt:lpstr>Monotype Sorts</vt:lpstr>
      <vt:lpstr>MyanmarText</vt:lpstr>
      <vt:lpstr>Tahoma</vt:lpstr>
      <vt:lpstr>Times New Roman</vt:lpstr>
      <vt:lpstr>Trebuchet MS</vt:lpstr>
      <vt:lpstr>UB</vt:lpstr>
      <vt:lpstr>Verdana</vt:lpstr>
      <vt:lpstr>Wingdings</vt:lpstr>
      <vt:lpstr>Wingdings 2</vt:lpstr>
      <vt:lpstr>Wingdings 3</vt:lpstr>
      <vt:lpstr>Office Theme</vt:lpstr>
      <vt:lpstr>1_Office Theme</vt:lpstr>
      <vt:lpstr>Module</vt:lpstr>
      <vt:lpstr>Chart</vt:lpstr>
      <vt:lpstr>Image</vt:lpstr>
      <vt:lpstr>Παρουσίαση του PowerPoint</vt:lpstr>
      <vt:lpstr>Παρουσίαση του PowerPoint</vt:lpstr>
      <vt:lpstr>Παρουσίαση του PowerPoint</vt:lpstr>
      <vt:lpstr>HeartSCORE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Υπέρταση και νεφρός: θύτης ή θύμα</vt:lpstr>
      <vt:lpstr>Hypertension is a risk for Renal failure 332,544 men screened for MRFIT</vt:lpstr>
      <vt:lpstr>Εκτίμηση νεφρικής λειτουργίας</vt:lpstr>
      <vt:lpstr>Παρουσίαση του PowerPoint</vt:lpstr>
      <vt:lpstr>Υπέρταση και νεφρός: θύτης ή θύμα</vt:lpstr>
      <vt:lpstr>Το GFR δεν αρκεί για την εκτίμηση της νεφρικής βλάβης   Πως θα εκτιμηθεί η νεφρική λειτουργία </vt:lpstr>
      <vt:lpstr>“Λειτουγική εφεδρεία νεφρού  (Renal Reserve)”</vt:lpstr>
      <vt:lpstr>Λειτουργικές Εφεδρείες Νεφρού (RFR)</vt:lpstr>
      <vt:lpstr>Nephron Number in Patients with Hypertension</vt:lpstr>
      <vt:lpstr>Λευκωματουρία</vt:lpstr>
      <vt:lpstr>Λευκωματουρία</vt:lpstr>
      <vt:lpstr>Εκτίμηση πρωτεΐνης/αλβουμίνης ούρων</vt:lpstr>
      <vt:lpstr>Normal urinary protein excretion </vt:lpstr>
      <vt:lpstr>Beware of Transient Albuminuria</vt:lpstr>
      <vt:lpstr>Detecting early CKD</vt:lpstr>
      <vt:lpstr>Μικροαλβουμινουρία</vt:lpstr>
      <vt:lpstr>GFR</vt:lpstr>
      <vt:lpstr>Υπερηχογράφημα νεφρών στην αρτηριακή υπέρταση</vt:lpstr>
      <vt:lpstr>ΣΥΜΠΕΡΑΣΜΑΤΑ</vt:lpstr>
      <vt:lpstr>Παρουσίαση του PowerPoint</vt:lpstr>
      <vt:lpstr>Παρουσίαση του PowerPoint</vt:lpstr>
      <vt:lpstr>Παρουσίαση του PowerPoint</vt:lpstr>
      <vt:lpstr>Παρουσίαση του PowerPoint</vt:lpstr>
      <vt:lpstr>.   </vt:lpstr>
      <vt:lpstr>Παρουσίαση του PowerPoint</vt:lpstr>
      <vt:lpstr>Παρουσίαση του PowerPoint</vt:lpstr>
      <vt:lpstr>Παρουσίαση του PowerPoint</vt:lpstr>
      <vt:lpstr>Subclinical organ damage</vt:lpstr>
      <vt:lpstr>Παρουσίαση του PowerPoint</vt:lpstr>
      <vt:lpstr>Παρουσίαση του PowerPoint</vt:lpstr>
      <vt:lpstr>ΗΚΓικά και υπερηχογραφικά ευρήματα  στην υπερτροφία της αριστερής κοιλίας Cost-effect</vt:lpstr>
      <vt:lpstr>ΗΚΓικά ευρήματα  στην υπερτροφία της αριστερής κοιλίας</vt:lpstr>
      <vt:lpstr>Παρουσίαση του PowerPoint</vt:lpstr>
      <vt:lpstr>R wave in aVL lead &gt;1.1 mV</vt:lpstr>
      <vt:lpstr> Cornell voltage QRS duration product (&gt;244 mV*ms).</vt:lpstr>
      <vt:lpstr>ΗΚΓικά ευρήματα  στην υπερτροφία της αριστερής κοιλίας</vt:lpstr>
      <vt:lpstr>Παρουσίαση του PowerPoint</vt:lpstr>
      <vt:lpstr>Παρουσίαση του PowerPoint</vt:lpstr>
      <vt:lpstr> </vt:lpstr>
      <vt:lpstr> </vt:lpstr>
      <vt:lpstr>Συμπεράσματα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Coronary Artery Calcium (CAC) Score in Arterial Hypertension</vt:lpstr>
      <vt:lpstr>Clinical Use of CAC in Hypertensive Patients</vt:lpstr>
      <vt:lpstr>CAC Score Categories and Risk Interpretation</vt:lpstr>
      <vt:lpstr>CAC Score Categories and Risk Interpretation</vt:lpstr>
      <vt:lpstr>Παρουσίαση του PowerPoint</vt:lpstr>
      <vt:lpstr>Take home message…</vt:lpstr>
      <vt:lpstr>Παρουσίαση του PowerPoint</vt:lpstr>
      <vt:lpstr>Νόσος μικρών αγγείων</vt:lpstr>
      <vt:lpstr>Definition of lacunes</vt:lpstr>
      <vt:lpstr>Κύριοι μηχανισμοί στην ανάπτυξη κενοτοπιωδών εμφράκτων  </vt:lpstr>
      <vt:lpstr>Lacunar stroke (κενοτοπιώδη έμφρακτα) vs Small vessel disease (νόσος μικρών αγγείων)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Τι είναι; (Πολύ βασικά στοιχεία φυσιολογίας -  παθοφυσιολογία)   Πως το μετράμε; (Παρουσίαση των 2 βασικότερων μεθόδων – υπάρχρει gold standard? – μειονεκτήματα-πλεονελτήματα?)   Πότε το χρησιμοποιώ;</dc:title>
  <dc:creator>Athanase Protogerou</dc:creator>
  <cp:lastModifiedBy>christos georgakopoulos</cp:lastModifiedBy>
  <cp:revision>494</cp:revision>
  <dcterms:created xsi:type="dcterms:W3CDTF">2013-11-05T11:22:56Z</dcterms:created>
  <dcterms:modified xsi:type="dcterms:W3CDTF">2026-03-16T19:28:02Z</dcterms:modified>
</cp:coreProperties>
</file>