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6084" r:id="rId2"/>
    <p:sldMasterId id="2147486086" r:id="rId3"/>
    <p:sldMasterId id="2147486100" r:id="rId4"/>
    <p:sldMasterId id="2147486112" r:id="rId5"/>
    <p:sldMasterId id="2147486124" r:id="rId6"/>
    <p:sldMasterId id="2147486136" r:id="rId7"/>
    <p:sldMasterId id="2147486148" r:id="rId8"/>
  </p:sldMasterIdLst>
  <p:notesMasterIdLst>
    <p:notesMasterId r:id="rId226"/>
  </p:notesMasterIdLst>
  <p:sldIdLst>
    <p:sldId id="2995" r:id="rId9"/>
    <p:sldId id="3143" r:id="rId10"/>
    <p:sldId id="3144" r:id="rId11"/>
    <p:sldId id="3118" r:id="rId12"/>
    <p:sldId id="3120" r:id="rId13"/>
    <p:sldId id="3146" r:id="rId14"/>
    <p:sldId id="3262" r:id="rId15"/>
    <p:sldId id="2996" r:id="rId16"/>
    <p:sldId id="3369" r:id="rId17"/>
    <p:sldId id="3370" r:id="rId18"/>
    <p:sldId id="3371" r:id="rId19"/>
    <p:sldId id="3372" r:id="rId20"/>
    <p:sldId id="3373" r:id="rId21"/>
    <p:sldId id="3374" r:id="rId22"/>
    <p:sldId id="3053" r:id="rId23"/>
    <p:sldId id="3033" r:id="rId24"/>
    <p:sldId id="3034" r:id="rId25"/>
    <p:sldId id="3036" r:id="rId26"/>
    <p:sldId id="3077" r:id="rId27"/>
    <p:sldId id="3081" r:id="rId28"/>
    <p:sldId id="3035" r:id="rId29"/>
    <p:sldId id="3266" r:id="rId30"/>
    <p:sldId id="3267" r:id="rId31"/>
    <p:sldId id="3268" r:id="rId32"/>
    <p:sldId id="3279" r:id="rId33"/>
    <p:sldId id="3283" r:id="rId34"/>
    <p:sldId id="3284" r:id="rId35"/>
    <p:sldId id="3285" r:id="rId36"/>
    <p:sldId id="3286" r:id="rId37"/>
    <p:sldId id="3324" r:id="rId38"/>
    <p:sldId id="3325" r:id="rId39"/>
    <p:sldId id="3326" r:id="rId40"/>
    <p:sldId id="3329" r:id="rId41"/>
    <p:sldId id="3330" r:id="rId42"/>
    <p:sldId id="3331" r:id="rId43"/>
    <p:sldId id="3332" r:id="rId44"/>
    <p:sldId id="3333" r:id="rId45"/>
    <p:sldId id="3039" r:id="rId46"/>
    <p:sldId id="3088" r:id="rId47"/>
    <p:sldId id="3089" r:id="rId48"/>
    <p:sldId id="3090" r:id="rId49"/>
    <p:sldId id="3091" r:id="rId50"/>
    <p:sldId id="3092" r:id="rId51"/>
    <p:sldId id="3093" r:id="rId52"/>
    <p:sldId id="3094" r:id="rId53"/>
    <p:sldId id="3095" r:id="rId54"/>
    <p:sldId id="3096" r:id="rId55"/>
    <p:sldId id="3141" r:id="rId56"/>
    <p:sldId id="3082" r:id="rId57"/>
    <p:sldId id="3083" r:id="rId58"/>
    <p:sldId id="3124" r:id="rId59"/>
    <p:sldId id="3084" r:id="rId60"/>
    <p:sldId id="2966" r:id="rId61"/>
    <p:sldId id="2967" r:id="rId62"/>
    <p:sldId id="2969" r:id="rId63"/>
    <p:sldId id="2968" r:id="rId64"/>
    <p:sldId id="2970" r:id="rId65"/>
    <p:sldId id="3340" r:id="rId66"/>
    <p:sldId id="3337" r:id="rId67"/>
    <p:sldId id="3186" r:id="rId68"/>
    <p:sldId id="3070" r:id="rId69"/>
    <p:sldId id="3078" r:id="rId70"/>
    <p:sldId id="3149" r:id="rId71"/>
    <p:sldId id="3071" r:id="rId72"/>
    <p:sldId id="3074" r:id="rId73"/>
    <p:sldId id="3072" r:id="rId74"/>
    <p:sldId id="3129" r:id="rId75"/>
    <p:sldId id="3367" r:id="rId76"/>
    <p:sldId id="3368" r:id="rId77"/>
    <p:sldId id="691" r:id="rId78"/>
    <p:sldId id="662" r:id="rId79"/>
    <p:sldId id="688" r:id="rId80"/>
    <p:sldId id="686" r:id="rId81"/>
    <p:sldId id="689" r:id="rId82"/>
    <p:sldId id="690" r:id="rId83"/>
    <p:sldId id="695" r:id="rId84"/>
    <p:sldId id="718" r:id="rId85"/>
    <p:sldId id="2580" r:id="rId86"/>
    <p:sldId id="2579" r:id="rId87"/>
    <p:sldId id="2307" r:id="rId88"/>
    <p:sldId id="2284" r:id="rId89"/>
    <p:sldId id="2352" r:id="rId90"/>
    <p:sldId id="2282" r:id="rId91"/>
    <p:sldId id="2582" r:id="rId92"/>
    <p:sldId id="2360" r:id="rId93"/>
    <p:sldId id="3497" r:id="rId94"/>
    <p:sldId id="3498" r:id="rId95"/>
    <p:sldId id="2584" r:id="rId96"/>
    <p:sldId id="2585" r:id="rId97"/>
    <p:sldId id="2318" r:id="rId98"/>
    <p:sldId id="2319" r:id="rId99"/>
    <p:sldId id="3493" r:id="rId100"/>
    <p:sldId id="3494" r:id="rId101"/>
    <p:sldId id="3301" r:id="rId102"/>
    <p:sldId id="2587" r:id="rId103"/>
    <p:sldId id="3499" r:id="rId104"/>
    <p:sldId id="3517" r:id="rId105"/>
    <p:sldId id="3518" r:id="rId106"/>
    <p:sldId id="3521" r:id="rId107"/>
    <p:sldId id="3472" r:id="rId108"/>
    <p:sldId id="3479" r:id="rId109"/>
    <p:sldId id="3480" r:id="rId110"/>
    <p:sldId id="3484" r:id="rId111"/>
    <p:sldId id="3501" r:id="rId112"/>
    <p:sldId id="3495" r:id="rId113"/>
    <p:sldId id="3485" r:id="rId114"/>
    <p:sldId id="3486" r:id="rId115"/>
    <p:sldId id="3487" r:id="rId116"/>
    <p:sldId id="3488" r:id="rId117"/>
    <p:sldId id="3489" r:id="rId118"/>
    <p:sldId id="2348" r:id="rId119"/>
    <p:sldId id="2349" r:id="rId120"/>
    <p:sldId id="3500" r:id="rId121"/>
    <p:sldId id="1881839743" r:id="rId122"/>
    <p:sldId id="3348" r:id="rId123"/>
    <p:sldId id="6017" r:id="rId124"/>
    <p:sldId id="1881839744" r:id="rId125"/>
    <p:sldId id="1881839745" r:id="rId126"/>
    <p:sldId id="1881839746" r:id="rId127"/>
    <p:sldId id="2147470705" r:id="rId128"/>
    <p:sldId id="2147470706" r:id="rId129"/>
    <p:sldId id="2147470707" r:id="rId130"/>
    <p:sldId id="277" r:id="rId131"/>
    <p:sldId id="307" r:id="rId132"/>
    <p:sldId id="318" r:id="rId133"/>
    <p:sldId id="319" r:id="rId134"/>
    <p:sldId id="3376" r:id="rId135"/>
    <p:sldId id="3265" r:id="rId136"/>
    <p:sldId id="3073" r:id="rId137"/>
    <p:sldId id="3377" r:id="rId138"/>
    <p:sldId id="3378" r:id="rId139"/>
    <p:sldId id="3287" r:id="rId140"/>
    <p:sldId id="3288" r:id="rId141"/>
    <p:sldId id="3336" r:id="rId142"/>
    <p:sldId id="3289" r:id="rId143"/>
    <p:sldId id="3290" r:id="rId144"/>
    <p:sldId id="3291" r:id="rId145"/>
    <p:sldId id="3292" r:id="rId146"/>
    <p:sldId id="3293" r:id="rId147"/>
    <p:sldId id="3294" r:id="rId148"/>
    <p:sldId id="3296" r:id="rId149"/>
    <p:sldId id="3297" r:id="rId150"/>
    <p:sldId id="3298" r:id="rId151"/>
    <p:sldId id="3313" r:id="rId152"/>
    <p:sldId id="3314" r:id="rId153"/>
    <p:sldId id="3315" r:id="rId154"/>
    <p:sldId id="3316" r:id="rId155"/>
    <p:sldId id="3317" r:id="rId156"/>
    <p:sldId id="3318" r:id="rId157"/>
    <p:sldId id="3319" r:id="rId158"/>
    <p:sldId id="3322" r:id="rId159"/>
    <p:sldId id="3379" r:id="rId160"/>
    <p:sldId id="3380" r:id="rId161"/>
    <p:sldId id="3381" r:id="rId162"/>
    <p:sldId id="3280" r:id="rId163"/>
    <p:sldId id="3150" r:id="rId164"/>
    <p:sldId id="3151" r:id="rId165"/>
    <p:sldId id="3152" r:id="rId166"/>
    <p:sldId id="3153" r:id="rId167"/>
    <p:sldId id="3154" r:id="rId168"/>
    <p:sldId id="3155" r:id="rId169"/>
    <p:sldId id="3156" r:id="rId170"/>
    <p:sldId id="3157" r:id="rId171"/>
    <p:sldId id="3158" r:id="rId172"/>
    <p:sldId id="3159" r:id="rId173"/>
    <p:sldId id="3160" r:id="rId174"/>
    <p:sldId id="3161" r:id="rId175"/>
    <p:sldId id="3162" r:id="rId176"/>
    <p:sldId id="3163" r:id="rId177"/>
    <p:sldId id="3164" r:id="rId178"/>
    <p:sldId id="3173" r:id="rId179"/>
    <p:sldId id="3174" r:id="rId180"/>
    <p:sldId id="3175" r:id="rId181"/>
    <p:sldId id="3177" r:id="rId182"/>
    <p:sldId id="3178" r:id="rId183"/>
    <p:sldId id="3179" r:id="rId184"/>
    <p:sldId id="3180" r:id="rId185"/>
    <p:sldId id="3181" r:id="rId186"/>
    <p:sldId id="3281" r:id="rId187"/>
    <p:sldId id="3282" r:id="rId188"/>
    <p:sldId id="3382" r:id="rId189"/>
    <p:sldId id="3383" r:id="rId190"/>
    <p:sldId id="3069" r:id="rId191"/>
    <p:sldId id="655" r:id="rId192"/>
    <p:sldId id="661" r:id="rId193"/>
    <p:sldId id="664" r:id="rId194"/>
    <p:sldId id="666" r:id="rId195"/>
    <p:sldId id="667" r:id="rId196"/>
    <p:sldId id="682" r:id="rId197"/>
    <p:sldId id="692" r:id="rId198"/>
    <p:sldId id="693" r:id="rId199"/>
    <p:sldId id="694" r:id="rId200"/>
    <p:sldId id="696" r:id="rId201"/>
    <p:sldId id="697" r:id="rId202"/>
    <p:sldId id="746" r:id="rId203"/>
    <p:sldId id="700" r:id="rId204"/>
    <p:sldId id="3184" r:id="rId205"/>
    <p:sldId id="3185" r:id="rId206"/>
    <p:sldId id="3263" r:id="rId207"/>
    <p:sldId id="3375" r:id="rId208"/>
    <p:sldId id="3353" r:id="rId209"/>
    <p:sldId id="3354" r:id="rId210"/>
    <p:sldId id="3355" r:id="rId211"/>
    <p:sldId id="3356" r:id="rId212"/>
    <p:sldId id="3357" r:id="rId213"/>
    <p:sldId id="3358" r:id="rId214"/>
    <p:sldId id="3359" r:id="rId215"/>
    <p:sldId id="3276" r:id="rId216"/>
    <p:sldId id="3277" r:id="rId217"/>
    <p:sldId id="3278" r:id="rId218"/>
    <p:sldId id="3360" r:id="rId219"/>
    <p:sldId id="3361" r:id="rId220"/>
    <p:sldId id="3362" r:id="rId221"/>
    <p:sldId id="3363" r:id="rId222"/>
    <p:sldId id="3364" r:id="rId223"/>
    <p:sldId id="3365" r:id="rId224"/>
    <p:sldId id="3366" r:id="rId225"/>
  </p:sldIdLst>
  <p:sldSz cx="10287000" cy="6858000" type="35mm"/>
  <p:notesSz cx="6858000" cy="9144000"/>
  <p:defaultTextStyle>
    <a:defPPr>
      <a:defRPr lang="el-GR"/>
    </a:defPPr>
    <a:lvl1pPr algn="l" rtl="0" fontAlgn="base">
      <a:spcBef>
        <a:spcPct val="0"/>
      </a:spcBef>
      <a:spcAft>
        <a:spcPct val="0"/>
      </a:spcAft>
      <a:defRPr b="1" kern="1200">
        <a:solidFill>
          <a:schemeClr val="tx1"/>
        </a:solidFill>
        <a:latin typeface="Tahoma" pitchFamily="34" charset="0"/>
        <a:ea typeface="+mn-ea"/>
        <a:cs typeface="Arial" charset="0"/>
      </a:defRPr>
    </a:lvl1pPr>
    <a:lvl2pPr marL="457200" algn="l" rtl="0" fontAlgn="base">
      <a:spcBef>
        <a:spcPct val="0"/>
      </a:spcBef>
      <a:spcAft>
        <a:spcPct val="0"/>
      </a:spcAft>
      <a:defRPr b="1" kern="1200">
        <a:solidFill>
          <a:schemeClr val="tx1"/>
        </a:solidFill>
        <a:latin typeface="Tahoma" pitchFamily="34" charset="0"/>
        <a:ea typeface="+mn-ea"/>
        <a:cs typeface="Arial" charset="0"/>
      </a:defRPr>
    </a:lvl2pPr>
    <a:lvl3pPr marL="914400" algn="l" rtl="0" fontAlgn="base">
      <a:spcBef>
        <a:spcPct val="0"/>
      </a:spcBef>
      <a:spcAft>
        <a:spcPct val="0"/>
      </a:spcAft>
      <a:defRPr b="1" kern="1200">
        <a:solidFill>
          <a:schemeClr val="tx1"/>
        </a:solidFill>
        <a:latin typeface="Tahoma" pitchFamily="34" charset="0"/>
        <a:ea typeface="+mn-ea"/>
        <a:cs typeface="Arial" charset="0"/>
      </a:defRPr>
    </a:lvl3pPr>
    <a:lvl4pPr marL="1371600" algn="l" rtl="0" fontAlgn="base">
      <a:spcBef>
        <a:spcPct val="0"/>
      </a:spcBef>
      <a:spcAft>
        <a:spcPct val="0"/>
      </a:spcAft>
      <a:defRPr b="1" kern="1200">
        <a:solidFill>
          <a:schemeClr val="tx1"/>
        </a:solidFill>
        <a:latin typeface="Tahoma" pitchFamily="34" charset="0"/>
        <a:ea typeface="+mn-ea"/>
        <a:cs typeface="Arial" charset="0"/>
      </a:defRPr>
    </a:lvl4pPr>
    <a:lvl5pPr marL="1828800" algn="l" rtl="0" fontAlgn="base">
      <a:spcBef>
        <a:spcPct val="0"/>
      </a:spcBef>
      <a:spcAft>
        <a:spcPct val="0"/>
      </a:spcAft>
      <a:defRPr b="1" kern="1200">
        <a:solidFill>
          <a:schemeClr val="tx1"/>
        </a:solidFill>
        <a:latin typeface="Tahoma" pitchFamily="34" charset="0"/>
        <a:ea typeface="+mn-ea"/>
        <a:cs typeface="Arial" charset="0"/>
      </a:defRPr>
    </a:lvl5pPr>
    <a:lvl6pPr marL="2286000" algn="l" defTabSz="914400" rtl="0" eaLnBrk="1" latinLnBrk="0" hangingPunct="1">
      <a:defRPr b="1" kern="1200">
        <a:solidFill>
          <a:schemeClr val="tx1"/>
        </a:solidFill>
        <a:latin typeface="Tahoma" pitchFamily="34" charset="0"/>
        <a:ea typeface="+mn-ea"/>
        <a:cs typeface="Arial" charset="0"/>
      </a:defRPr>
    </a:lvl6pPr>
    <a:lvl7pPr marL="2743200" algn="l" defTabSz="914400" rtl="0" eaLnBrk="1" latinLnBrk="0" hangingPunct="1">
      <a:defRPr b="1" kern="1200">
        <a:solidFill>
          <a:schemeClr val="tx1"/>
        </a:solidFill>
        <a:latin typeface="Tahoma" pitchFamily="34" charset="0"/>
        <a:ea typeface="+mn-ea"/>
        <a:cs typeface="Arial" charset="0"/>
      </a:defRPr>
    </a:lvl7pPr>
    <a:lvl8pPr marL="3200400" algn="l" defTabSz="914400" rtl="0" eaLnBrk="1" latinLnBrk="0" hangingPunct="1">
      <a:defRPr b="1" kern="1200">
        <a:solidFill>
          <a:schemeClr val="tx1"/>
        </a:solidFill>
        <a:latin typeface="Tahoma" pitchFamily="34" charset="0"/>
        <a:ea typeface="+mn-ea"/>
        <a:cs typeface="Arial" charset="0"/>
      </a:defRPr>
    </a:lvl8pPr>
    <a:lvl9pPr marL="3657600" algn="l" defTabSz="914400" rtl="0" eaLnBrk="1" latinLnBrk="0" hangingPunct="1">
      <a:defRPr b="1"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C66"/>
    <a:srgbClr val="FF9966"/>
    <a:srgbClr val="CC6600"/>
    <a:srgbClr val="003366"/>
    <a:srgbClr val="3366FF"/>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662" autoAdjust="0"/>
    <p:restoredTop sz="94020" autoAdjust="0"/>
  </p:normalViewPr>
  <p:slideViewPr>
    <p:cSldViewPr>
      <p:cViewPr varScale="1">
        <p:scale>
          <a:sx n="100" d="100"/>
          <a:sy n="100" d="100"/>
        </p:scale>
        <p:origin x="1806" y="84"/>
      </p:cViewPr>
      <p:guideLst>
        <p:guide orient="horz" pos="2160"/>
        <p:guide pos="3240"/>
      </p:guideLst>
    </p:cSldViewPr>
  </p:slideViewPr>
  <p:notesTextViewPr>
    <p:cViewPr>
      <p:scale>
        <a:sx n="100" d="100"/>
        <a:sy n="100" d="100"/>
      </p:scale>
      <p:origin x="0" y="0"/>
    </p:cViewPr>
  </p:notesTextViewPr>
  <p:sorterViewPr>
    <p:cViewPr varScale="1">
      <p:scale>
        <a:sx n="1" d="1"/>
        <a:sy n="1" d="1"/>
      </p:scale>
      <p:origin x="0" y="-3075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226" Type="http://schemas.openxmlformats.org/officeDocument/2006/relationships/notesMaster" Target="notesMasters/notesMaster1.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slide" Target="slides/slide168.xml"/><Relationship Id="rId192" Type="http://schemas.openxmlformats.org/officeDocument/2006/relationships/slide" Target="slides/slide184.xml"/><Relationship Id="rId197" Type="http://schemas.openxmlformats.org/officeDocument/2006/relationships/slide" Target="slides/slide189.xml"/><Relationship Id="rId206" Type="http://schemas.openxmlformats.org/officeDocument/2006/relationships/slide" Target="slides/slide198.xml"/><Relationship Id="rId227" Type="http://schemas.openxmlformats.org/officeDocument/2006/relationships/presProps" Target="presProps.xml"/><Relationship Id="rId201" Type="http://schemas.openxmlformats.org/officeDocument/2006/relationships/slide" Target="slides/slide193.xml"/><Relationship Id="rId222" Type="http://schemas.openxmlformats.org/officeDocument/2006/relationships/slide" Target="slides/slide214.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82" Type="http://schemas.openxmlformats.org/officeDocument/2006/relationships/slide" Target="slides/slide174.xml"/><Relationship Id="rId187" Type="http://schemas.openxmlformats.org/officeDocument/2006/relationships/slide" Target="slides/slide179.xml"/><Relationship Id="rId217" Type="http://schemas.openxmlformats.org/officeDocument/2006/relationships/slide" Target="slides/slide209.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4.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172" Type="http://schemas.openxmlformats.org/officeDocument/2006/relationships/slide" Target="slides/slide164.xml"/><Relationship Id="rId193" Type="http://schemas.openxmlformats.org/officeDocument/2006/relationships/slide" Target="slides/slide185.xml"/><Relationship Id="rId202" Type="http://schemas.openxmlformats.org/officeDocument/2006/relationships/slide" Target="slides/slide194.xml"/><Relationship Id="rId207" Type="http://schemas.openxmlformats.org/officeDocument/2006/relationships/slide" Target="slides/slide199.xml"/><Relationship Id="rId223" Type="http://schemas.openxmlformats.org/officeDocument/2006/relationships/slide" Target="slides/slide215.xml"/><Relationship Id="rId228" Type="http://schemas.openxmlformats.org/officeDocument/2006/relationships/viewProps" Target="view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13" Type="http://schemas.openxmlformats.org/officeDocument/2006/relationships/slide" Target="slides/slide205.xml"/><Relationship Id="rId218" Type="http://schemas.openxmlformats.org/officeDocument/2006/relationships/slide" Target="slides/slide210.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slide" Target="slides/slide191.xml"/><Relationship Id="rId203" Type="http://schemas.openxmlformats.org/officeDocument/2006/relationships/slide" Target="slides/slide195.xml"/><Relationship Id="rId208" Type="http://schemas.openxmlformats.org/officeDocument/2006/relationships/slide" Target="slides/slide200.xml"/><Relationship Id="rId229" Type="http://schemas.openxmlformats.org/officeDocument/2006/relationships/theme" Target="theme/theme1.xml"/><Relationship Id="rId19" Type="http://schemas.openxmlformats.org/officeDocument/2006/relationships/slide" Target="slides/slide11.xml"/><Relationship Id="rId224" Type="http://schemas.openxmlformats.org/officeDocument/2006/relationships/slide" Target="slides/slide216.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219" Type="http://schemas.openxmlformats.org/officeDocument/2006/relationships/slide" Target="slides/slide211.xml"/><Relationship Id="rId3" Type="http://schemas.openxmlformats.org/officeDocument/2006/relationships/slideMaster" Target="slideMasters/slideMaster3.xml"/><Relationship Id="rId214" Type="http://schemas.openxmlformats.org/officeDocument/2006/relationships/slide" Target="slides/slide206.xml"/><Relationship Id="rId230" Type="http://schemas.openxmlformats.org/officeDocument/2006/relationships/tableStyles" Target="tableStyles.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slide" Target="slides/slide201.xml"/><Relationship Id="rId190" Type="http://schemas.openxmlformats.org/officeDocument/2006/relationships/slide" Target="slides/slide182.xml"/><Relationship Id="rId204" Type="http://schemas.openxmlformats.org/officeDocument/2006/relationships/slide" Target="slides/slide196.xml"/><Relationship Id="rId220" Type="http://schemas.openxmlformats.org/officeDocument/2006/relationships/slide" Target="slides/slide212.xml"/><Relationship Id="rId225" Type="http://schemas.openxmlformats.org/officeDocument/2006/relationships/slide" Target="slides/slide217.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slide" Target="slides/slide202.xml"/><Relationship Id="rId215" Type="http://schemas.openxmlformats.org/officeDocument/2006/relationships/slide" Target="slides/slide207.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FF0000"/>
              </a:solidFill>
              <a:ln>
                <a:noFill/>
              </a:ln>
            </c:spPr>
            <c:extLst>
              <c:ext xmlns:c16="http://schemas.microsoft.com/office/drawing/2014/chart" uri="{C3380CC4-5D6E-409C-BE32-E72D297353CC}">
                <c16:uniqueId val="{00000000-4691-466E-A9C9-5D3D5DA2A0C3}"/>
              </c:ext>
            </c:extLst>
          </c:dPt>
          <c:dPt>
            <c:idx val="1"/>
            <c:invertIfNegative val="0"/>
            <c:bubble3D val="0"/>
            <c:spPr>
              <a:solidFill>
                <a:schemeClr val="tx1"/>
              </a:solidFill>
            </c:spPr>
            <c:extLst>
              <c:ext xmlns:c16="http://schemas.microsoft.com/office/drawing/2014/chart" uri="{C3380CC4-5D6E-409C-BE32-E72D297353CC}">
                <c16:uniqueId val="{00000001-4691-466E-A9C9-5D3D5DA2A0C3}"/>
              </c:ext>
            </c:extLst>
          </c:dPt>
          <c:val>
            <c:numRef>
              <c:f>Sheet2!$A$1:$A$2</c:f>
              <c:numCache>
                <c:formatCode>General</c:formatCode>
                <c:ptCount val="2"/>
                <c:pt idx="0">
                  <c:v>84.2</c:v>
                </c:pt>
                <c:pt idx="1">
                  <c:v>75.099999999999994</c:v>
                </c:pt>
              </c:numCache>
            </c:numRef>
          </c:val>
          <c:extLst>
            <c:ext xmlns:c16="http://schemas.microsoft.com/office/drawing/2014/chart" uri="{C3380CC4-5D6E-409C-BE32-E72D297353CC}">
              <c16:uniqueId val="{00000002-4691-466E-A9C9-5D3D5DA2A0C3}"/>
            </c:ext>
          </c:extLst>
        </c:ser>
        <c:dLbls>
          <c:showLegendKey val="0"/>
          <c:showVal val="0"/>
          <c:showCatName val="0"/>
          <c:showSerName val="0"/>
          <c:showPercent val="0"/>
          <c:showBubbleSize val="0"/>
        </c:dLbls>
        <c:gapWidth val="150"/>
        <c:shape val="box"/>
        <c:axId val="72190208"/>
        <c:axId val="70832128"/>
        <c:axId val="0"/>
      </c:bar3DChart>
      <c:catAx>
        <c:axId val="72190208"/>
        <c:scaling>
          <c:orientation val="minMax"/>
        </c:scaling>
        <c:delete val="0"/>
        <c:axPos val="b"/>
        <c:majorTickMark val="out"/>
        <c:minorTickMark val="none"/>
        <c:tickLblPos val="nextTo"/>
        <c:crossAx val="70832128"/>
        <c:crosses val="autoZero"/>
        <c:auto val="1"/>
        <c:lblAlgn val="ctr"/>
        <c:lblOffset val="100"/>
        <c:noMultiLvlLbl val="0"/>
      </c:catAx>
      <c:valAx>
        <c:axId val="70832128"/>
        <c:scaling>
          <c:orientation val="minMax"/>
        </c:scaling>
        <c:delete val="0"/>
        <c:axPos val="l"/>
        <c:majorGridlines/>
        <c:numFmt formatCode="General" sourceLinked="1"/>
        <c:majorTickMark val="out"/>
        <c:minorTickMark val="none"/>
        <c:tickLblPos val="nextTo"/>
        <c:crossAx val="72190208"/>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0.51535</cdr:x>
      <cdr:y>0.89808</cdr:y>
    </cdr:from>
    <cdr:to>
      <cdr:x>0.72587</cdr:x>
      <cdr:y>0.97815</cdr:y>
    </cdr:to>
    <cdr:sp macro="" textlink="">
      <cdr:nvSpPr>
        <cdr:cNvPr id="2" name="TextBox 1"/>
        <cdr:cNvSpPr txBox="1"/>
      </cdr:nvSpPr>
      <cdr:spPr>
        <a:xfrm xmlns:a="http://schemas.openxmlformats.org/drawingml/2006/main">
          <a:off x="2376264" y="3963889"/>
          <a:ext cx="970698" cy="353408"/>
        </a:xfrm>
        <a:prstGeom xmlns:a="http://schemas.openxmlformats.org/drawingml/2006/main" prst="rect">
          <a:avLst/>
        </a:prstGeom>
        <a:solidFill xmlns:a="http://schemas.openxmlformats.org/drawingml/2006/main">
          <a:sysClr val="window" lastClr="FFFFFF"/>
        </a:solidFill>
      </cdr:spPr>
      <cdr:txBody>
        <a:bodyPr xmlns:a="http://schemas.openxmlformats.org/drawingml/2006/main" wrap="square" rtlCol="0"/>
        <a:lstStyle xmlns:a="http://schemas.openxmlformats.org/drawingml/2006/main">
          <a:defPPr>
            <a:defRPr lang="fr-FR"/>
          </a:defPPr>
          <a:lvl1pPr algn="l" defTabSz="457200" rtl="0" fontAlgn="base">
            <a:spcBef>
              <a:spcPct val="0"/>
            </a:spcBef>
            <a:spcAft>
              <a:spcPct val="0"/>
            </a:spcAft>
            <a:defRPr kern="1200">
              <a:solidFill>
                <a:sysClr val="windowText" lastClr="000000"/>
              </a:solidFill>
              <a:latin typeface="Arial" pitchFamily="34" charset="0"/>
              <a:cs typeface="Arial" pitchFamily="34" charset="0"/>
            </a:defRPr>
          </a:lvl1pPr>
          <a:lvl2pPr marL="457200" algn="l" defTabSz="457200" rtl="0" fontAlgn="base">
            <a:spcBef>
              <a:spcPct val="0"/>
            </a:spcBef>
            <a:spcAft>
              <a:spcPct val="0"/>
            </a:spcAft>
            <a:defRPr kern="1200">
              <a:solidFill>
                <a:sysClr val="windowText" lastClr="000000"/>
              </a:solidFill>
              <a:latin typeface="Arial" pitchFamily="34" charset="0"/>
              <a:cs typeface="Arial" pitchFamily="34" charset="0"/>
            </a:defRPr>
          </a:lvl2pPr>
          <a:lvl3pPr marL="914400" algn="l" defTabSz="457200" rtl="0" fontAlgn="base">
            <a:spcBef>
              <a:spcPct val="0"/>
            </a:spcBef>
            <a:spcAft>
              <a:spcPct val="0"/>
            </a:spcAft>
            <a:defRPr kern="1200">
              <a:solidFill>
                <a:sysClr val="windowText" lastClr="000000"/>
              </a:solidFill>
              <a:latin typeface="Arial" pitchFamily="34" charset="0"/>
              <a:cs typeface="Arial" pitchFamily="34" charset="0"/>
            </a:defRPr>
          </a:lvl3pPr>
          <a:lvl4pPr marL="1371600" algn="l" defTabSz="457200" rtl="0" fontAlgn="base">
            <a:spcBef>
              <a:spcPct val="0"/>
            </a:spcBef>
            <a:spcAft>
              <a:spcPct val="0"/>
            </a:spcAft>
            <a:defRPr kern="1200">
              <a:solidFill>
                <a:sysClr val="windowText" lastClr="000000"/>
              </a:solidFill>
              <a:latin typeface="Arial" pitchFamily="34" charset="0"/>
              <a:cs typeface="Arial" pitchFamily="34" charset="0"/>
            </a:defRPr>
          </a:lvl4pPr>
          <a:lvl5pPr marL="1828800" algn="l" defTabSz="457200" rtl="0" fontAlgn="base">
            <a:spcBef>
              <a:spcPct val="0"/>
            </a:spcBef>
            <a:spcAft>
              <a:spcPct val="0"/>
            </a:spcAft>
            <a:defRPr kern="1200">
              <a:solidFill>
                <a:sysClr val="windowText" lastClr="000000"/>
              </a:solidFill>
              <a:latin typeface="Arial" pitchFamily="34" charset="0"/>
              <a:cs typeface="Arial" pitchFamily="34" charset="0"/>
            </a:defRPr>
          </a:lvl5pPr>
          <a:lvl6pPr marL="2286000" algn="l" defTabSz="914400" rtl="0" eaLnBrk="1" latinLnBrk="0" hangingPunct="1">
            <a:defRPr kern="1200">
              <a:solidFill>
                <a:sysClr val="windowText" lastClr="000000"/>
              </a:solidFill>
              <a:latin typeface="Arial" pitchFamily="34" charset="0"/>
              <a:cs typeface="Arial" pitchFamily="34" charset="0"/>
            </a:defRPr>
          </a:lvl6pPr>
          <a:lvl7pPr marL="2743200" algn="l" defTabSz="914400" rtl="0" eaLnBrk="1" latinLnBrk="0" hangingPunct="1">
            <a:defRPr kern="1200">
              <a:solidFill>
                <a:sysClr val="windowText" lastClr="000000"/>
              </a:solidFill>
              <a:latin typeface="Arial" pitchFamily="34" charset="0"/>
              <a:cs typeface="Arial" pitchFamily="34" charset="0"/>
            </a:defRPr>
          </a:lvl7pPr>
          <a:lvl8pPr marL="3200400" algn="l" defTabSz="914400" rtl="0" eaLnBrk="1" latinLnBrk="0" hangingPunct="1">
            <a:defRPr kern="1200">
              <a:solidFill>
                <a:sysClr val="windowText" lastClr="000000"/>
              </a:solidFill>
              <a:latin typeface="Arial" pitchFamily="34" charset="0"/>
              <a:cs typeface="Arial" pitchFamily="34" charset="0"/>
            </a:defRPr>
          </a:lvl8pPr>
          <a:lvl9pPr marL="3657600" algn="l" defTabSz="914400" rtl="0" eaLnBrk="1" latinLnBrk="0" hangingPunct="1">
            <a:defRPr kern="1200">
              <a:solidFill>
                <a:sysClr val="windowText" lastClr="000000"/>
              </a:solidFill>
              <a:latin typeface="Arial" pitchFamily="34" charset="0"/>
              <a:cs typeface="Arial" pitchFamily="34" charset="0"/>
            </a:defRPr>
          </a:lvl9pPr>
        </a:lstStyle>
        <a:p xmlns:a="http://schemas.openxmlformats.org/drawingml/2006/main">
          <a:pPr algn="ctr"/>
          <a:r>
            <a:rPr lang="en-US" sz="1800" b="1" dirty="0">
              <a:solidFill>
                <a:srgbClr val="FF0000"/>
              </a:solidFill>
            </a:rPr>
            <a:t>No MS</a:t>
          </a:r>
          <a:endParaRPr lang="el-GR" sz="1800" b="1"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pitchFamily="34" charset="0"/>
                <a:cs typeface="+mn-cs"/>
              </a:defRPr>
            </a:lvl1pPr>
          </a:lstStyle>
          <a:p>
            <a:pPr>
              <a:defRPr/>
            </a:pPr>
            <a:endParaRPr lang="el-GR"/>
          </a:p>
        </p:txBody>
      </p:sp>
      <p:sp>
        <p:nvSpPr>
          <p:cNvPr id="215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pitchFamily="34" charset="0"/>
                <a:cs typeface="+mn-cs"/>
              </a:defRPr>
            </a:lvl1pPr>
          </a:lstStyle>
          <a:p>
            <a:pPr>
              <a:defRPr/>
            </a:pPr>
            <a:endParaRPr lang="el-GR"/>
          </a:p>
        </p:txBody>
      </p:sp>
      <p:sp>
        <p:nvSpPr>
          <p:cNvPr id="31748"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215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pitchFamily="34" charset="0"/>
                <a:cs typeface="+mn-cs"/>
              </a:defRPr>
            </a:lvl1pPr>
          </a:lstStyle>
          <a:p>
            <a:pPr>
              <a:defRPr/>
            </a:pPr>
            <a:endParaRPr lang="el-GR"/>
          </a:p>
        </p:txBody>
      </p:sp>
      <p:sp>
        <p:nvSpPr>
          <p:cNvPr id="215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pitchFamily="34" charset="0"/>
                <a:cs typeface="+mn-cs"/>
              </a:defRPr>
            </a:lvl1pPr>
          </a:lstStyle>
          <a:p>
            <a:pPr>
              <a:defRPr/>
            </a:pPr>
            <a:fld id="{5F8EA96F-6DF7-4E1C-8242-6316286C3988}" type="slidenum">
              <a:rPr lang="el-GR"/>
              <a:pPr>
                <a:defRPr/>
              </a:pPr>
              <a:t>‹#›</a:t>
            </a:fld>
            <a:endParaRPr lang="el-GR"/>
          </a:p>
        </p:txBody>
      </p:sp>
    </p:spTree>
    <p:extLst>
      <p:ext uri="{BB962C8B-B14F-4D97-AF65-F5344CB8AC3E}">
        <p14:creationId xmlns:p14="http://schemas.microsoft.com/office/powerpoint/2010/main" val="20365775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hajournals.org/reader/content/165b52fdd91/10.1161/CIRCULATIONAHA.116.024534/format/epub/EPUB/xhtml/index.xhtml#R32"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el-GR">
                <a:latin typeface="Arial" charset="0"/>
              </a:rPr>
              <a:t>Για την διαχρονικά σταθερή στηριξή του</a:t>
            </a:r>
          </a:p>
        </p:txBody>
      </p:sp>
      <p:sp>
        <p:nvSpPr>
          <p:cNvPr id="183300" name="Slide Number Placeholder 3"/>
          <p:cNvSpPr>
            <a:spLocks noGrp="1"/>
          </p:cNvSpPr>
          <p:nvPr>
            <p:ph type="sldNum" sz="quarter" idx="5"/>
          </p:nvPr>
        </p:nvSpPr>
        <p:spPr>
          <a:noFill/>
        </p:spPr>
        <p:txBody>
          <a:bodyPr/>
          <a:lstStyle/>
          <a:p>
            <a:fld id="{20333B90-28EF-4F21-BED3-A0323039E0FA}"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err="1"/>
              <a:t>Remodelling</a:t>
            </a:r>
            <a:r>
              <a:rPr lang="en-US" dirty="0"/>
              <a:t> of the myocardial microvasculature and increased myocardial fibrosis associated with sustained chronic hypertension, as</a:t>
            </a:r>
          </a:p>
          <a:p>
            <a:r>
              <a:rPr lang="en-US" dirty="0"/>
              <a:t>documented in a swine model of chronic renovascular hypertension. Upper images show microvascular density, as documented with </a:t>
            </a:r>
            <a:r>
              <a:rPr lang="en-US" dirty="0" err="1"/>
              <a:t>microcomputed</a:t>
            </a:r>
            <a:r>
              <a:rPr lang="en-US" dirty="0"/>
              <a:t> tomography, in normotensive and hypertensive animals. Lower panels show myocardial histology (Masson’s trichrome staining, blue) </a:t>
            </a:r>
            <a:r>
              <a:rPr lang="en-US" dirty="0" err="1"/>
              <a:t>illustrating</a:t>
            </a:r>
            <a:r>
              <a:rPr lang="en-US" dirty="0"/>
              <a:t> increased myocardial fibrosis (with arrows) and arteriolar </a:t>
            </a:r>
            <a:r>
              <a:rPr lang="en-US" dirty="0" err="1"/>
              <a:t>remodelling</a:t>
            </a:r>
            <a:r>
              <a:rPr lang="en-US" dirty="0"/>
              <a:t> with perivascular fibrosis (yellow inset box) in the hypertensive heart.</a:t>
            </a:r>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6A0BE-A7D6-4EB1-9EBC-801707A54FEB}" type="slidenum">
              <a:rPr kumimoji="0" lang="el-G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l-G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01762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INOCA, the mismatch between blood supply and myocardial oxygen demands may be caused by CMD and/or </a:t>
            </a:r>
            <a:r>
              <a:rPr lang="en-US" sz="1200" b="0" i="0" kern="1200" dirty="0" err="1">
                <a:solidFill>
                  <a:schemeClr val="tx1"/>
                </a:solidFill>
                <a:effectLst/>
                <a:latin typeface="+mn-lt"/>
                <a:ea typeface="+mn-ea"/>
                <a:cs typeface="+mn-cs"/>
              </a:rPr>
              <a:t>epicardial</a:t>
            </a:r>
            <a:r>
              <a:rPr lang="en-US" sz="1200" b="0" i="0" kern="1200" dirty="0">
                <a:solidFill>
                  <a:schemeClr val="tx1"/>
                </a:solidFill>
                <a:effectLst/>
                <a:latin typeface="+mn-lt"/>
                <a:ea typeface="+mn-ea"/>
                <a:cs typeface="+mn-cs"/>
              </a:rPr>
              <a:t> coronary artery spasm, typically in the setting of non-obstructive coronary atherosclerosis</a:t>
            </a:r>
          </a:p>
          <a:p>
            <a:r>
              <a:rPr lang="en-US" sz="1200" b="0" i="0" kern="1200" dirty="0">
                <a:solidFill>
                  <a:schemeClr val="tx1"/>
                </a:solidFill>
                <a:effectLst/>
                <a:latin typeface="+mn-lt"/>
                <a:ea typeface="+mn-ea"/>
                <a:cs typeface="+mn-cs"/>
              </a:rPr>
              <a:t>-Two microcirculatory dysfunction </a:t>
            </a:r>
            <a:r>
              <a:rPr lang="en-US" sz="1200" b="0" i="0" kern="1200" dirty="0" err="1">
                <a:solidFill>
                  <a:schemeClr val="tx1"/>
                </a:solidFill>
                <a:effectLst/>
                <a:latin typeface="+mn-lt"/>
                <a:ea typeface="+mn-ea"/>
                <a:cs typeface="+mn-cs"/>
              </a:rPr>
              <a:t>endotypes</a:t>
            </a:r>
            <a:r>
              <a:rPr lang="en-US" sz="1200" b="0" i="0" kern="1200" dirty="0">
                <a:solidFill>
                  <a:schemeClr val="tx1"/>
                </a:solidFill>
                <a:effectLst/>
                <a:latin typeface="+mn-lt"/>
                <a:ea typeface="+mn-ea"/>
                <a:cs typeface="+mn-cs"/>
              </a:rPr>
              <a:t> account for most cases of </a:t>
            </a:r>
            <a:r>
              <a:rPr lang="en-US" sz="1200" b="0" i="0" kern="1200" dirty="0" err="1">
                <a:solidFill>
                  <a:schemeClr val="tx1"/>
                </a:solidFill>
                <a:effectLst/>
                <a:latin typeface="+mn-lt"/>
                <a:ea typeface="+mn-ea"/>
                <a:cs typeface="+mn-cs"/>
              </a:rPr>
              <a:t>MVA:structural</a:t>
            </a:r>
            <a:r>
              <a:rPr lang="en-US" sz="1200" b="0" i="0" kern="1200" dirty="0">
                <a:solidFill>
                  <a:schemeClr val="tx1"/>
                </a:solidFill>
                <a:effectLst/>
                <a:latin typeface="+mn-lt"/>
                <a:ea typeface="+mn-ea"/>
                <a:cs typeface="+mn-cs"/>
              </a:rPr>
              <a:t> microcirculatory </a:t>
            </a:r>
            <a:r>
              <a:rPr lang="en-US" sz="1200" b="0" i="0" kern="1200" dirty="0" err="1">
                <a:solidFill>
                  <a:schemeClr val="tx1"/>
                </a:solidFill>
                <a:effectLst/>
                <a:latin typeface="+mn-lt"/>
                <a:ea typeface="+mn-ea"/>
                <a:cs typeface="+mn-cs"/>
              </a:rPr>
              <a:t>remodelling</a:t>
            </a:r>
            <a:r>
              <a:rPr lang="en-US" sz="1200" b="0" i="0" kern="1200" dirty="0">
                <a:solidFill>
                  <a:schemeClr val="tx1"/>
                </a:solidFill>
                <a:effectLst/>
                <a:latin typeface="+mn-lt"/>
                <a:ea typeface="+mn-ea"/>
                <a:cs typeface="+mn-cs"/>
              </a:rPr>
              <a:t> and functional arteriolar dysregulation. In other words, microvascular </a:t>
            </a:r>
            <a:r>
              <a:rPr lang="en-US" sz="1200" b="0" i="0" kern="1200" dirty="0" err="1">
                <a:solidFill>
                  <a:schemeClr val="tx1"/>
                </a:solidFill>
                <a:effectLst/>
                <a:latin typeface="+mn-lt"/>
                <a:ea typeface="+mn-ea"/>
                <a:cs typeface="+mn-cs"/>
              </a:rPr>
              <a:t>dyfsunction</a:t>
            </a:r>
            <a:r>
              <a:rPr lang="en-US" sz="1200" b="0" i="0" kern="1200" dirty="0">
                <a:solidFill>
                  <a:schemeClr val="tx1"/>
                </a:solidFill>
                <a:effectLst/>
                <a:latin typeface="+mn-lt"/>
                <a:ea typeface="+mn-ea"/>
                <a:cs typeface="+mn-cs"/>
              </a:rPr>
              <a:t> may be structural, functional or both.16</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48</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CE2640-F60A-7F4D-97E4-40B204BF30A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63698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In these lines, we have shown….</a:t>
            </a:r>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6A0BE-A7D6-4EB1-9EBC-801707A54FEB}" type="slidenum">
              <a:rPr kumimoji="0" lang="el-G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l-G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12692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084272-28E4-4296-9B9F-36BC011E0B59}" type="slidenum">
              <a:rPr kumimoji="0" lang="el-G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l-G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5897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Myocardial flow reserve is associated with global longitudinal strain (A), E/e0 (B), and log NT-</a:t>
            </a:r>
            <a:r>
              <a:rPr lang="en-US" dirty="0" err="1"/>
              <a:t>proBNP</a:t>
            </a:r>
            <a:r>
              <a:rPr lang="en-US" dirty="0"/>
              <a:t> (C) independent of clinical risk </a:t>
            </a:r>
            <a:r>
              <a:rPr lang="en-US" dirty="0" err="1"/>
              <a:t>factors</a:t>
            </a:r>
            <a:r>
              <a:rPr lang="en-US" dirty="0"/>
              <a:t> and systolic function. *Adjusted for age, sex, body mass index, history of diabetes, history of coronary artery disease (myocardial infarction, </a:t>
            </a:r>
            <a:r>
              <a:rPr lang="en-US" dirty="0" err="1"/>
              <a:t>percutaneous</a:t>
            </a:r>
            <a:r>
              <a:rPr lang="en-US" dirty="0"/>
              <a:t> coronary intervention, or coronary artery bypass grafting), and left ventricular ejection fraction. GLS, global longitudinal strain; MFR,</a:t>
            </a:r>
          </a:p>
          <a:p>
            <a:r>
              <a:rPr lang="en-US" dirty="0"/>
              <a:t>myocardial flow reserve</a:t>
            </a:r>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6A0BE-A7D6-4EB1-9EBC-801707A54FEB}" type="slidenum">
              <a:rPr kumimoji="0" lang="el-G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l-G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26704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In patients with hypertension and </a:t>
            </a:r>
            <a:r>
              <a:rPr lang="en-US" dirty="0" err="1"/>
              <a:t>witout</a:t>
            </a:r>
            <a:r>
              <a:rPr lang="en-US" dirty="0"/>
              <a:t> reduced LVEF or flow-limiting epicardial CAD, coronary microvascular dysfunction function is predictive of HF</a:t>
            </a:r>
          </a:p>
          <a:p>
            <a:r>
              <a:rPr lang="en-US" dirty="0"/>
              <a:t>hospitalization independent of overt adverse LV </a:t>
            </a:r>
            <a:r>
              <a:rPr lang="en-US" dirty="0" err="1"/>
              <a:t>remodelling</a:t>
            </a:r>
            <a:r>
              <a:rPr lang="en-US" dirty="0"/>
              <a:t>. This means that having information on microcirculatory changes at the level of the myocardium provides predictive data for HF in hypertension. </a:t>
            </a:r>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6A0BE-A7D6-4EB1-9EBC-801707A54FEB}" type="slidenum">
              <a:rPr kumimoji="0" lang="el-G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l-G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60939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1" i="0" kern="1200" dirty="0">
                <a:solidFill>
                  <a:schemeClr val="tx1"/>
                </a:solidFill>
                <a:effectLst/>
                <a:latin typeface="Arial" pitchFamily="34" charset="0"/>
                <a:ea typeface="+mn-ea"/>
                <a:cs typeface="+mn-cs"/>
              </a:rPr>
              <a:t>Sex effects on coronary </a:t>
            </a:r>
            <a:r>
              <a:rPr lang="en-US" sz="1200" b="1" i="0" kern="1200" dirty="0" err="1">
                <a:solidFill>
                  <a:schemeClr val="tx1"/>
                </a:solidFill>
                <a:effectLst/>
                <a:latin typeface="Arial" pitchFamily="34" charset="0"/>
                <a:ea typeface="+mn-ea"/>
                <a:cs typeface="+mn-cs"/>
              </a:rPr>
              <a:t>microvascular</a:t>
            </a:r>
            <a:r>
              <a:rPr lang="en-US" sz="1200" b="1" i="0" kern="1200" dirty="0">
                <a:solidFill>
                  <a:schemeClr val="tx1"/>
                </a:solidFill>
                <a:effectLst/>
                <a:latin typeface="Arial" pitchFamily="34" charset="0"/>
                <a:ea typeface="+mn-ea"/>
                <a:cs typeface="+mn-cs"/>
              </a:rPr>
              <a:t> dysfunction measured by positron emission tomography and adverse outcomes in symptomatic patients without obstructive coronary artery disease.</a:t>
            </a:r>
            <a:r>
              <a:rPr lang="en-US" sz="1200" b="0" i="0" kern="1200" dirty="0">
                <a:solidFill>
                  <a:schemeClr val="tx1"/>
                </a:solidFill>
                <a:effectLst/>
                <a:latin typeface="Arial" pitchFamily="34" charset="0"/>
                <a:ea typeface="+mn-ea"/>
                <a:cs typeface="+mn-cs"/>
              </a:rPr>
              <a:t> CFR indicates coronary flow reserve. Data obtained from Murthy et al.</a:t>
            </a:r>
            <a:r>
              <a:rPr lang="en-US" sz="1200" b="0" i="0" u="none" strike="noStrike" kern="1200" baseline="30000" dirty="0">
                <a:solidFill>
                  <a:schemeClr val="tx1"/>
                </a:solidFill>
                <a:effectLst/>
                <a:latin typeface="Arial" pitchFamily="34" charset="0"/>
                <a:ea typeface="+mn-ea"/>
                <a:cs typeface="+mn-cs"/>
                <a:hlinkClick r:id="rId3"/>
              </a:rPr>
              <a:t>32</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7562CE-CAAD-485B-88EA-462B24539B59}" type="slidenum">
              <a:rPr kumimoji="0" lang="el-G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l-G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58258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 Assessment of CFVR by echocardiography is feasible and predictive of adverse outcome in women with angina and no obstructive CAD. Results support a more aggressive preventive management of these patients and underline the need for trials targeting CMD.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CE2640-F60A-7F4D-97E4-40B204BF30A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933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current large randomized, controlled strategy trial (WARRIOR NCT03417388) is testing if all INOCA patients should be treated with ACEI and statins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CE2640-F60A-7F4D-97E4-40B204BF30A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7144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3" tIns="48257" rIns="96513" bIns="48257"/>
          <a:lstStyle/>
          <a:p>
            <a:endParaRPr lang="en-GB"/>
          </a:p>
        </p:txBody>
      </p:sp>
      <p:sp>
        <p:nvSpPr>
          <p:cNvPr id="100356" name="Slide Number Placeholder 3"/>
          <p:cNvSpPr txBox="1">
            <a:spLocks noGrp="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3" tIns="48257" rIns="96513" bIns="48257" anchor="b"/>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r" eaLnBrk="1" hangingPunct="1"/>
            <a:fld id="{DE6A0563-DDB6-49AC-A8E8-1930B7A05F25}" type="slidenum">
              <a:rPr lang="en-US" sz="1200"/>
              <a:pPr algn="r" eaLnBrk="1" hangingPunct="1"/>
              <a:t>151</a:t>
            </a:fld>
            <a:endParaRPr lang="en-US" sz="1200"/>
          </a:p>
        </p:txBody>
      </p:sp>
    </p:spTree>
    <p:extLst>
      <p:ext uri="{BB962C8B-B14F-4D97-AF65-F5344CB8AC3E}">
        <p14:creationId xmlns:p14="http://schemas.microsoft.com/office/powerpoint/2010/main" val="880055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egnaposto immagine diapositiva 1"/>
          <p:cNvSpPr>
            <a:spLocks noGrp="1" noRot="1" noChangeAspect="1" noTextEdit="1"/>
          </p:cNvSpPr>
          <p:nvPr>
            <p:ph type="sldImg"/>
          </p:nvPr>
        </p:nvSpPr>
        <p:spPr>
          <a:ln/>
        </p:spPr>
      </p:sp>
      <p:sp>
        <p:nvSpPr>
          <p:cNvPr id="118787" name="Segnaposto note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ea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egnaposto immagine diapositiva 1"/>
          <p:cNvSpPr>
            <a:spLocks noGrp="1" noRot="1" noChangeAspect="1" noTextEdit="1"/>
          </p:cNvSpPr>
          <p:nvPr>
            <p:ph type="sldImg"/>
          </p:nvPr>
        </p:nvSpPr>
        <p:spPr>
          <a:ln/>
        </p:spPr>
      </p:sp>
      <p:sp>
        <p:nvSpPr>
          <p:cNvPr id="119811" name="Segnaposto note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ea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544513" y="746125"/>
            <a:ext cx="5581650" cy="3721100"/>
          </a:xfrm>
          <a:ln/>
        </p:spPr>
      </p:sp>
      <p:sp>
        <p:nvSpPr>
          <p:cNvPr id="60419" name="Rectangle 3"/>
          <p:cNvSpPr>
            <a:spLocks noGrp="1" noChangeArrowheads="1"/>
          </p:cNvSpPr>
          <p:nvPr>
            <p:ph type="body" idx="1"/>
          </p:nvPr>
        </p:nvSpPr>
        <p:spPr>
          <a:xfrm>
            <a:off x="889000" y="4714875"/>
            <a:ext cx="4891088" cy="446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pPr marL="228600" indent="-228600">
              <a:spcBef>
                <a:spcPct val="0"/>
              </a:spcBef>
            </a:pPr>
            <a:endParaRPr lang="en-US" sz="1400"/>
          </a:p>
          <a:p>
            <a:pPr marL="228600" indent="-228600"/>
            <a:endParaRPr lang="en-US"/>
          </a:p>
        </p:txBody>
      </p:sp>
      <p:sp>
        <p:nvSpPr>
          <p:cNvPr id="60420" name="Rectangle 4"/>
          <p:cNvSpPr>
            <a:spLocks noChangeArrowheads="1"/>
          </p:cNvSpPr>
          <p:nvPr/>
        </p:nvSpPr>
        <p:spPr bwMode="auto">
          <a:xfrm>
            <a:off x="1036638" y="4878388"/>
            <a:ext cx="48895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840" tIns="44921" rIns="89840" bIns="44921"/>
          <a:lstStyle/>
          <a:p>
            <a:pPr eaLnBrk="1" hangingPunct="1"/>
            <a:r>
              <a:rPr lang="en-US" sz="1000">
                <a:latin typeface="Arial" pitchFamily="34" charset="0"/>
              </a:rPr>
              <a:t>CAPPP: 	Hansson L et al. </a:t>
            </a:r>
            <a:r>
              <a:rPr lang="en-US" sz="1000" i="1">
                <a:latin typeface="Arial" pitchFamily="34" charset="0"/>
              </a:rPr>
              <a:t>Lancet</a:t>
            </a:r>
            <a:r>
              <a:rPr lang="en-US" sz="1000">
                <a:latin typeface="Arial" pitchFamily="34" charset="0"/>
              </a:rPr>
              <a:t>. 1999;353:611-16.</a:t>
            </a:r>
          </a:p>
          <a:p>
            <a:pPr eaLnBrk="1" hangingPunct="1"/>
            <a:r>
              <a:rPr lang="en-US" sz="1000">
                <a:latin typeface="Arial" pitchFamily="34" charset="0"/>
              </a:rPr>
              <a:t>CHARM:	Pfeffer MA et al. </a:t>
            </a:r>
            <a:r>
              <a:rPr lang="en-US" sz="1000" i="1">
                <a:latin typeface="Arial" pitchFamily="34" charset="0"/>
              </a:rPr>
              <a:t>Lancet</a:t>
            </a:r>
            <a:r>
              <a:rPr lang="en-US" sz="1000">
                <a:latin typeface="Arial" pitchFamily="34" charset="0"/>
              </a:rPr>
              <a:t>. 2003;362:759-66.</a:t>
            </a:r>
          </a:p>
          <a:p>
            <a:pPr eaLnBrk="1" hangingPunct="1"/>
            <a:r>
              <a:rPr lang="en-US" sz="1000">
                <a:latin typeface="Arial" pitchFamily="34" charset="0"/>
              </a:rPr>
              <a:t>INVEST	Pepine CJ et al. </a:t>
            </a:r>
            <a:r>
              <a:rPr lang="en-US" sz="1000" i="1">
                <a:latin typeface="Arial" pitchFamily="34" charset="0"/>
              </a:rPr>
              <a:t>JAMA</a:t>
            </a:r>
            <a:r>
              <a:rPr lang="en-US" sz="1000">
                <a:latin typeface="Arial" pitchFamily="34" charset="0"/>
              </a:rPr>
              <a:t>. 2003;290:2805-2816.</a:t>
            </a:r>
          </a:p>
          <a:p>
            <a:pPr eaLnBrk="1" hangingPunct="1"/>
            <a:r>
              <a:rPr lang="en-US" sz="1000">
                <a:latin typeface="Arial" pitchFamily="34" charset="0"/>
              </a:rPr>
              <a:t>INSIGHT: 	Brown MJ et al. </a:t>
            </a:r>
            <a:r>
              <a:rPr lang="en-US" sz="1000" i="1">
                <a:latin typeface="Arial" pitchFamily="34" charset="0"/>
              </a:rPr>
              <a:t>Lancet</a:t>
            </a:r>
            <a:r>
              <a:rPr lang="en-US" sz="1000">
                <a:latin typeface="Arial" pitchFamily="34" charset="0"/>
              </a:rPr>
              <a:t>. 2000;356:366-72.  </a:t>
            </a:r>
          </a:p>
          <a:p>
            <a:pPr eaLnBrk="1" hangingPunct="1"/>
            <a:r>
              <a:rPr lang="en-US" sz="1000">
                <a:latin typeface="Arial" pitchFamily="34" charset="0"/>
              </a:rPr>
              <a:t>LIFE:	Dahlöf B et al. </a:t>
            </a:r>
            <a:r>
              <a:rPr lang="en-US" sz="1000" i="1">
                <a:latin typeface="Arial" pitchFamily="34" charset="0"/>
              </a:rPr>
              <a:t>Lancet</a:t>
            </a:r>
            <a:r>
              <a:rPr lang="en-US" sz="1000">
                <a:latin typeface="Arial" pitchFamily="34" charset="0"/>
              </a:rPr>
              <a:t>. 2002;359:995-1003.  </a:t>
            </a:r>
          </a:p>
          <a:p>
            <a:pPr eaLnBrk="1" hangingPunct="1"/>
            <a:r>
              <a:rPr lang="en-US" sz="1000">
                <a:latin typeface="Arial" pitchFamily="34" charset="0"/>
              </a:rPr>
              <a:t>ALLHAT. 	</a:t>
            </a:r>
            <a:r>
              <a:rPr lang="en-US" sz="1000" i="1">
                <a:latin typeface="Arial" pitchFamily="34" charset="0"/>
              </a:rPr>
              <a:t>JAMA</a:t>
            </a:r>
            <a:r>
              <a:rPr lang="en-US" sz="1000">
                <a:latin typeface="Arial" pitchFamily="34" charset="0"/>
              </a:rPr>
              <a:t>. 2002;288:2981-97.  </a:t>
            </a:r>
          </a:p>
          <a:p>
            <a:pPr eaLnBrk="1" hangingPunct="1"/>
            <a:r>
              <a:rPr lang="en-US" sz="1000">
                <a:latin typeface="Arial" pitchFamily="34" charset="0"/>
              </a:rPr>
              <a:t>HOPE:	Heart Outcome Prevention Evaluation Study Investigators. </a:t>
            </a:r>
            <a:r>
              <a:rPr lang="en-US" sz="1000" i="1">
                <a:latin typeface="Arial" pitchFamily="34" charset="0"/>
              </a:rPr>
              <a:t>N Engl J 	Med</a:t>
            </a:r>
            <a:r>
              <a:rPr lang="en-US" sz="1000">
                <a:latin typeface="Arial" pitchFamily="34" charset="0"/>
              </a:rPr>
              <a:t>. 2000;342:145-53.</a:t>
            </a:r>
          </a:p>
          <a:p>
            <a:pPr eaLnBrk="1" hangingPunct="1"/>
            <a:r>
              <a:rPr lang="en-US" sz="1000">
                <a:latin typeface="Arial" pitchFamily="34" charset="0"/>
              </a:rPr>
              <a:t>ALPINE	Lindholm LH et al. </a:t>
            </a:r>
            <a:r>
              <a:rPr lang="en-US" sz="1000" i="1">
                <a:latin typeface="Arial" pitchFamily="34" charset="0"/>
              </a:rPr>
              <a:t>J Hypertension</a:t>
            </a:r>
            <a:r>
              <a:rPr lang="en-US" sz="1000">
                <a:latin typeface="Arial" pitchFamily="34" charset="0"/>
              </a:rPr>
              <a:t>. 2003;21:1563-1574</a:t>
            </a:r>
          </a:p>
          <a:p>
            <a:pPr eaLnBrk="1" hangingPunct="1"/>
            <a:endParaRPr lang="en-US" sz="1000">
              <a:latin typeface="Arial" pitchFamily="34" charset="0"/>
            </a:endParaRPr>
          </a:p>
          <a:p>
            <a:pPr eaLnBrk="1" hangingPunct="1"/>
            <a:endParaRPr lang="en-US" sz="1000">
              <a:latin typeface="Arial" pitchFamily="34" charset="0"/>
            </a:endParaRPr>
          </a:p>
          <a:p>
            <a:pPr eaLnBrk="1" hangingPunct="1"/>
            <a:endParaRPr lang="en-US" sz="1000">
              <a:latin typeface="Arial" pitchFamily="34" charset="0"/>
            </a:endParaRPr>
          </a:p>
          <a:p>
            <a:pPr eaLnBrk="1" hangingPunct="1"/>
            <a:br>
              <a:rPr lang="en-US" sz="1000">
                <a:latin typeface="Arial" pitchFamily="34" charset="0"/>
              </a:rPr>
            </a:br>
            <a:endParaRPr lang="en-US" sz="1000">
              <a:latin typeface="Arial" pitchFamily="34" charset="0"/>
            </a:endParaRPr>
          </a:p>
          <a:p>
            <a:pPr eaLnBrk="1" hangingPunct="1"/>
            <a:endParaRPr lang="en-US" sz="10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295275" y="306388"/>
            <a:ext cx="7258050" cy="4838700"/>
          </a:xfrm>
          <a:solidFill>
            <a:srgbClr val="FFFFFF"/>
          </a:solidFill>
          <a:ln/>
        </p:spPr>
      </p:sp>
      <p:sp>
        <p:nvSpPr>
          <p:cNvPr id="907267" name="Rectangle 3"/>
          <p:cNvSpPr>
            <a:spLocks noGrp="1" noChangeArrowheads="1"/>
          </p:cNvSpPr>
          <p:nvPr>
            <p:ph type="body" idx="1"/>
          </p:nvPr>
        </p:nvSpPr>
        <p:spPr>
          <a:xfrm>
            <a:off x="327025" y="5318125"/>
            <a:ext cx="5992813" cy="3952875"/>
          </a:xfrm>
          <a:ln/>
        </p:spPr>
        <p:txBody>
          <a:bodyPr/>
          <a:lstStyle/>
          <a:p>
            <a:pPr defTabSz="914400">
              <a:buFont typeface="Verdana" pitchFamily="34" charset="0"/>
              <a:buNone/>
              <a:defRPr/>
            </a:pPr>
            <a:endParaRPr lang="en-GB" altLang="en-US">
              <a:ea typeface="ＭＳ Ｐゴシック"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287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p:spPr>
          <p:txBody>
            <a:bodyPr wrap="none" anchor="ctr"/>
            <a:lstStyle/>
            <a:p>
              <a:pPr algn="ctr">
                <a:defRPr/>
              </a:pPr>
              <a:endParaRPr lang="en-US" sz="2400" b="0">
                <a:latin typeface="Times New Roman" pitchFamily="18" charset="0"/>
                <a:cs typeface="+mn-cs"/>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p:spPr>
          <p:txBody>
            <a:bodyPr/>
            <a:lstStyle/>
            <a:p>
              <a:pPr>
                <a:defRPr/>
              </a:pPr>
              <a:endParaRPr lang="en-US" sz="2400" b="0">
                <a:latin typeface="Times New Roman" pitchFamily="18" charset="0"/>
                <a:cs typeface="+mn-cs"/>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4" cy="404"/>
              </a:xfrm>
              <a:prstGeom prst="rect">
                <a:avLst/>
              </a:prstGeom>
              <a:solidFill>
                <a:schemeClr val="accent2"/>
              </a:solidFill>
              <a:ln>
                <a:noFill/>
              </a:ln>
            </p:spPr>
            <p:txBody>
              <a:bodyPr/>
              <a:lstStyle/>
              <a:p>
                <a:pPr>
                  <a:defRPr/>
                </a:pPr>
                <a:endParaRPr lang="en-US" sz="2400" b="0">
                  <a:latin typeface="Times New Roman" pitchFamily="18" charset="0"/>
                  <a:cs typeface="+mn-cs"/>
                </a:endParaRPr>
              </a:p>
            </p:txBody>
          </p:sp>
          <p:sp>
            <p:nvSpPr>
              <p:cNvPr id="9" name="Rectangle 7"/>
              <p:cNvSpPr>
                <a:spLocks noChangeArrowheads="1"/>
              </p:cNvSpPr>
              <p:nvPr userDrawn="1"/>
            </p:nvSpPr>
            <p:spPr bwMode="auto">
              <a:xfrm>
                <a:off x="1081" y="1065"/>
                <a:ext cx="364" cy="405"/>
              </a:xfrm>
              <a:prstGeom prst="rect">
                <a:avLst/>
              </a:prstGeom>
              <a:solidFill>
                <a:schemeClr val="folHlink"/>
              </a:solidFill>
              <a:ln>
                <a:noFill/>
              </a:ln>
            </p:spPr>
            <p:txBody>
              <a:bodyPr/>
              <a:lstStyle/>
              <a:p>
                <a:pPr>
                  <a:defRPr/>
                </a:pPr>
                <a:endParaRPr lang="en-US" sz="2400" b="0">
                  <a:latin typeface="Times New Roman" pitchFamily="18" charset="0"/>
                  <a:cs typeface="+mn-cs"/>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p:spPr>
            <p:txBody>
              <a:bodyPr/>
              <a:lstStyle/>
              <a:p>
                <a:pPr>
                  <a:defRPr/>
                </a:pPr>
                <a:endParaRPr lang="en-US" sz="2400" b="0">
                  <a:latin typeface="Times New Roman" pitchFamily="18" charset="0"/>
                  <a:cs typeface="+mn-cs"/>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p:spPr>
            <p:txBody>
              <a:bodyPr/>
              <a:lstStyle/>
              <a:p>
                <a:pPr>
                  <a:defRPr/>
                </a:pPr>
                <a:endParaRPr lang="en-US" sz="2400" b="0">
                  <a:latin typeface="Times New Roman" pitchFamily="18" charset="0"/>
                  <a:cs typeface="+mn-cs"/>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p:spPr>
            <p:txBody>
              <a:bodyPr/>
              <a:lstStyle/>
              <a:p>
                <a:pPr>
                  <a:defRPr/>
                </a:pPr>
                <a:endParaRPr lang="en-US" sz="2400" b="0">
                  <a:latin typeface="Times New Roman" pitchFamily="18" charset="0"/>
                  <a:cs typeface="+mn-cs"/>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p:spPr>
            <p:txBody>
              <a:bodyPr/>
              <a:lstStyle/>
              <a:p>
                <a:pPr>
                  <a:defRPr/>
                </a:pPr>
                <a:endParaRPr lang="en-US" sz="2400" b="0">
                  <a:latin typeface="Times New Roman" pitchFamily="18" charset="0"/>
                  <a:cs typeface="+mn-cs"/>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p:spPr>
            <p:txBody>
              <a:bodyPr/>
              <a:lstStyle/>
              <a:p>
                <a:pPr>
                  <a:defRPr/>
                </a:pPr>
                <a:endParaRPr lang="en-US" sz="2400" b="0">
                  <a:latin typeface="Times New Roman" pitchFamily="18" charset="0"/>
                  <a:cs typeface="+mn-cs"/>
                </a:endParaRPr>
              </a:p>
            </p:txBody>
          </p:sp>
          <p:sp>
            <p:nvSpPr>
              <p:cNvPr id="15" name="Rectangle 13"/>
              <p:cNvSpPr>
                <a:spLocks noChangeArrowheads="1"/>
              </p:cNvSpPr>
              <p:nvPr userDrawn="1"/>
            </p:nvSpPr>
            <p:spPr bwMode="auto">
              <a:xfrm>
                <a:off x="1081" y="1464"/>
                <a:ext cx="364" cy="399"/>
              </a:xfrm>
              <a:prstGeom prst="rect">
                <a:avLst/>
              </a:prstGeom>
              <a:solidFill>
                <a:schemeClr val="accent2"/>
              </a:solidFill>
              <a:ln>
                <a:noFill/>
              </a:ln>
            </p:spPr>
            <p:txBody>
              <a:bodyPr/>
              <a:lstStyle/>
              <a:p>
                <a:pPr>
                  <a:defRPr/>
                </a:pPr>
                <a:endParaRPr lang="en-US" sz="2400" b="0">
                  <a:latin typeface="Times New Roman" pitchFamily="18" charset="0"/>
                  <a:cs typeface="+mn-cs"/>
                </a:endParaRPr>
              </a:p>
            </p:txBody>
          </p:sp>
          <p:sp>
            <p:nvSpPr>
              <p:cNvPr id="16" name="Rectangle 14"/>
              <p:cNvSpPr>
                <a:spLocks noChangeArrowheads="1"/>
              </p:cNvSpPr>
              <p:nvPr userDrawn="1"/>
            </p:nvSpPr>
            <p:spPr bwMode="auto">
              <a:xfrm>
                <a:off x="361" y="1857"/>
                <a:ext cx="364" cy="406"/>
              </a:xfrm>
              <a:prstGeom prst="rect">
                <a:avLst/>
              </a:prstGeom>
              <a:solidFill>
                <a:schemeClr val="folHlink"/>
              </a:solidFill>
              <a:ln>
                <a:noFill/>
              </a:ln>
            </p:spPr>
            <p:txBody>
              <a:bodyPr/>
              <a:lstStyle/>
              <a:p>
                <a:pPr>
                  <a:defRPr/>
                </a:pPr>
                <a:endParaRPr lang="en-US" sz="2400" b="0">
                  <a:latin typeface="Times New Roman" pitchFamily="18" charset="0"/>
                  <a:cs typeface="+mn-cs"/>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p:spPr>
            <p:txBody>
              <a:bodyPr/>
              <a:lstStyle/>
              <a:p>
                <a:pPr>
                  <a:defRPr/>
                </a:pPr>
                <a:endParaRPr lang="en-US" sz="2400" b="0">
                  <a:latin typeface="Times New Roman" pitchFamily="18" charset="0"/>
                  <a:cs typeface="+mn-cs"/>
                </a:endParaRPr>
              </a:p>
            </p:txBody>
          </p:sp>
        </p:grpSp>
      </p:grpSp>
      <p:sp>
        <p:nvSpPr>
          <p:cNvPr id="18451" name="Rectangle 19"/>
          <p:cNvSpPr>
            <a:spLocks noGrp="1" noChangeArrowheads="1"/>
          </p:cNvSpPr>
          <p:nvPr>
            <p:ph type="ctrTitle"/>
          </p:nvPr>
        </p:nvSpPr>
        <p:spPr>
          <a:xfrm>
            <a:off x="3343275" y="1828800"/>
            <a:ext cx="6772275" cy="2209800"/>
          </a:xfrm>
        </p:spPr>
        <p:txBody>
          <a:bodyPr/>
          <a:lstStyle>
            <a:lvl1pPr>
              <a:defRPr sz="5000">
                <a:solidFill>
                  <a:srgbClr val="FFFFFF"/>
                </a:solidFill>
              </a:defRPr>
            </a:lvl1pPr>
          </a:lstStyle>
          <a:p>
            <a:r>
              <a:rPr lang="el-GR"/>
              <a:t>Κάντε κλικ για να επεξεργαστείτε τον τίτλο</a:t>
            </a:r>
          </a:p>
        </p:txBody>
      </p:sp>
      <p:sp>
        <p:nvSpPr>
          <p:cNvPr id="18452" name="Rectangle 20"/>
          <p:cNvSpPr>
            <a:spLocks noGrp="1" noChangeArrowheads="1"/>
          </p:cNvSpPr>
          <p:nvPr>
            <p:ph type="subTitle" idx="1"/>
          </p:nvPr>
        </p:nvSpPr>
        <p:spPr>
          <a:xfrm>
            <a:off x="3343275" y="4267200"/>
            <a:ext cx="6772275" cy="1752600"/>
          </a:xfrm>
        </p:spPr>
        <p:txBody>
          <a:bodyPr/>
          <a:lstStyle>
            <a:lvl1pPr marL="0" indent="0">
              <a:buFont typeface="Wingdings" pitchFamily="2" charset="2"/>
              <a:buNone/>
              <a:defRPr sz="3400"/>
            </a:lvl1pPr>
          </a:lstStyle>
          <a:p>
            <a:r>
              <a:rPr lang="el-GR"/>
              <a:t>Κάντε κλικ για να επεξεργαστείτε τον υπότιτλο του υποδείγματος</a:t>
            </a:r>
          </a:p>
        </p:txBody>
      </p:sp>
      <p:sp>
        <p:nvSpPr>
          <p:cNvPr id="18" name="Rectangle 16"/>
          <p:cNvSpPr>
            <a:spLocks noGrp="1" noChangeArrowheads="1"/>
          </p:cNvSpPr>
          <p:nvPr>
            <p:ph type="dt" sz="half" idx="10"/>
          </p:nvPr>
        </p:nvSpPr>
        <p:spPr>
          <a:xfrm>
            <a:off x="514350" y="6248400"/>
            <a:ext cx="2400300" cy="457200"/>
          </a:xfrm>
        </p:spPr>
        <p:txBody>
          <a:bodyPr/>
          <a:lstStyle>
            <a:lvl1pPr>
              <a:defRPr/>
            </a:lvl1pPr>
          </a:lstStyle>
          <a:p>
            <a:pPr>
              <a:defRPr/>
            </a:pPr>
            <a:endParaRPr lang="el-GR"/>
          </a:p>
        </p:txBody>
      </p:sp>
      <p:sp>
        <p:nvSpPr>
          <p:cNvPr id="19" name="Rectangle 17"/>
          <p:cNvSpPr>
            <a:spLocks noGrp="1" noChangeArrowheads="1"/>
          </p:cNvSpPr>
          <p:nvPr>
            <p:ph type="ftr" sz="quarter" idx="11"/>
          </p:nvPr>
        </p:nvSpPr>
        <p:spPr/>
        <p:txBody>
          <a:bodyPr/>
          <a:lstStyle>
            <a:lvl1pPr>
              <a:defRPr/>
            </a:lvl1pPr>
          </a:lstStyle>
          <a:p>
            <a:pPr>
              <a:defRPr/>
            </a:pPr>
            <a:endParaRPr lang="el-GR"/>
          </a:p>
        </p:txBody>
      </p:sp>
      <p:sp>
        <p:nvSpPr>
          <p:cNvPr id="20" name="Rectangle 18"/>
          <p:cNvSpPr>
            <a:spLocks noGrp="1" noChangeArrowheads="1"/>
          </p:cNvSpPr>
          <p:nvPr>
            <p:ph type="sldNum" sz="quarter" idx="12"/>
          </p:nvPr>
        </p:nvSpPr>
        <p:spPr/>
        <p:txBody>
          <a:bodyPr/>
          <a:lstStyle>
            <a:lvl1pPr>
              <a:defRPr/>
            </a:lvl1pPr>
          </a:lstStyle>
          <a:p>
            <a:pPr>
              <a:defRPr/>
            </a:pPr>
            <a:fld id="{97F0D164-84A5-4688-AA85-E0652C561599}"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C48B3C64-D635-4CB9-98C1-107ABFD5A714}"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457200"/>
            <a:ext cx="2314575" cy="5410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514350" y="457200"/>
            <a:ext cx="67913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45337A18-9822-4920-AFBF-EE5CE3C91929}"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9258300" cy="1371600"/>
          </a:xfrm>
        </p:spPr>
        <p:txBody>
          <a:bodyPr/>
          <a:lstStyle/>
          <a:p>
            <a:r>
              <a:rPr lang="en-US"/>
              <a:t>Click to edit Master title style</a:t>
            </a:r>
            <a:endParaRPr lang="el-GR"/>
          </a:p>
        </p:txBody>
      </p:sp>
      <p:sp>
        <p:nvSpPr>
          <p:cNvPr id="3" name="Table Placeholder 2"/>
          <p:cNvSpPr>
            <a:spLocks noGrp="1"/>
          </p:cNvSpPr>
          <p:nvPr>
            <p:ph type="tbl" idx="1"/>
          </p:nvPr>
        </p:nvSpPr>
        <p:spPr>
          <a:xfrm>
            <a:off x="514350" y="1981200"/>
            <a:ext cx="9258300" cy="3886200"/>
          </a:xfrm>
        </p:spPr>
        <p:txBody>
          <a:bodyPr/>
          <a:lstStyle/>
          <a:p>
            <a:pPr lvl="0"/>
            <a:endParaRPr lang="el-GR" noProof="0"/>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50EBEEA6-7D06-49FB-8808-8F00186C38BF}"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grpSp>
        <p:nvGrpSpPr>
          <p:cNvPr id="4" name="Group 11"/>
          <p:cNvGrpSpPr>
            <a:grpSpLocks/>
          </p:cNvGrpSpPr>
          <p:nvPr userDrawn="1"/>
        </p:nvGrpSpPr>
        <p:grpSpPr bwMode="auto">
          <a:xfrm>
            <a:off x="0" y="0"/>
            <a:ext cx="10299700" cy="6858000"/>
            <a:chOff x="1" y="0"/>
            <a:chExt cx="9154988" cy="6857999"/>
          </a:xfrm>
        </p:grpSpPr>
        <p:pic>
          <p:nvPicPr>
            <p:cNvPr id="6" name="Picture 4" descr="SJM-PPT-OPTION1-4-back_new.jpg"/>
            <p:cNvPicPr>
              <a:picLocks noChangeAspect="1"/>
            </p:cNvPicPr>
            <p:nvPr userDrawn="1"/>
          </p:nvPicPr>
          <p:blipFill>
            <a:blip r:embed="rId2" cstate="print"/>
            <a:srcRect/>
            <a:stretch>
              <a:fillRect/>
            </a:stretch>
          </p:blipFill>
          <p:spPr bwMode="auto">
            <a:xfrm>
              <a:off x="17489" y="0"/>
              <a:ext cx="9137500" cy="6857999"/>
            </a:xfrm>
            <a:prstGeom prst="rect">
              <a:avLst/>
            </a:prstGeom>
            <a:noFill/>
            <a:ln w="9525">
              <a:noFill/>
              <a:miter lim="800000"/>
              <a:headEnd/>
              <a:tailEnd/>
            </a:ln>
          </p:spPr>
        </p:pic>
        <p:sp>
          <p:nvSpPr>
            <p:cNvPr id="7" name="Rectangle 6"/>
            <p:cNvSpPr/>
            <p:nvPr userDrawn="1"/>
          </p:nvSpPr>
          <p:spPr>
            <a:xfrm>
              <a:off x="1" y="1511300"/>
              <a:ext cx="9143699" cy="4127499"/>
            </a:xfrm>
            <a:prstGeom prst="rect">
              <a:avLst/>
            </a:prstGeom>
            <a:solidFill>
              <a:schemeClr val="bg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pic>
        <p:nvPicPr>
          <p:cNvPr id="8" name="Picture 2" descr="enlightn-rectang.png"/>
          <p:cNvPicPr>
            <a:picLocks noChangeAspect="1"/>
          </p:cNvPicPr>
          <p:nvPr userDrawn="1"/>
        </p:nvPicPr>
        <p:blipFill>
          <a:blip r:embed="rId3" cstate="print"/>
          <a:srcRect/>
          <a:stretch>
            <a:fillRect/>
          </a:stretch>
        </p:blipFill>
        <p:spPr bwMode="auto">
          <a:xfrm>
            <a:off x="8216900" y="838200"/>
            <a:ext cx="2070100" cy="577850"/>
          </a:xfrm>
          <a:prstGeom prst="rect">
            <a:avLst/>
          </a:prstGeom>
          <a:noFill/>
          <a:ln w="9525">
            <a:noFill/>
            <a:miter lim="800000"/>
            <a:headEnd/>
            <a:tailEnd/>
          </a:ln>
        </p:spPr>
      </p:pic>
      <p:sp>
        <p:nvSpPr>
          <p:cNvPr id="5" name="Content Placeholder 2"/>
          <p:cNvSpPr>
            <a:spLocks noGrp="1"/>
          </p:cNvSpPr>
          <p:nvPr>
            <p:ph idx="10"/>
          </p:nvPr>
        </p:nvSpPr>
        <p:spPr>
          <a:xfrm>
            <a:off x="514350" y="1600202"/>
            <a:ext cx="9258300" cy="4013199"/>
          </a:xfrm>
          <a:prstGeom prst="rect">
            <a:avLst/>
          </a:prstGeom>
        </p:spPr>
        <p:txBody>
          <a:bodyPr/>
          <a:lstStyle>
            <a:lvl1pPr marL="230188" indent="-230188">
              <a:buClr>
                <a:schemeClr val="bg1">
                  <a:lumMod val="75000"/>
                </a:schemeClr>
              </a:buClr>
              <a:buFont typeface="Wingdings" charset="2"/>
              <a:buChar char="§"/>
              <a:defRPr sz="2000">
                <a:solidFill>
                  <a:srgbClr val="F8F8F8"/>
                </a:solidFill>
              </a:defRPr>
            </a:lvl1pPr>
            <a:lvl2pPr marL="461963" indent="-231775">
              <a:buClr>
                <a:schemeClr val="bg1">
                  <a:lumMod val="75000"/>
                </a:schemeClr>
              </a:buClr>
              <a:buFont typeface="Wingdings" charset="2"/>
              <a:buChar char="§"/>
              <a:defRPr sz="1800">
                <a:solidFill>
                  <a:srgbClr val="F8F8F8"/>
                </a:solidFill>
              </a:defRPr>
            </a:lvl2pPr>
            <a:lvl3pPr marL="744538" indent="-231775">
              <a:buClr>
                <a:schemeClr val="bg1">
                  <a:lumMod val="75000"/>
                </a:schemeClr>
              </a:buClr>
              <a:buFont typeface="Wingdings" charset="2"/>
              <a:buChar char="§"/>
              <a:defRPr sz="1600">
                <a:solidFill>
                  <a:srgbClr val="F8F8F8"/>
                </a:solidFill>
              </a:defRPr>
            </a:lvl3pPr>
            <a:lvl4pPr marL="974725" indent="-230188">
              <a:buClr>
                <a:schemeClr val="bg1">
                  <a:lumMod val="75000"/>
                </a:schemeClr>
              </a:buClr>
              <a:buFont typeface="Wingdings" charset="2"/>
              <a:buChar char="§"/>
              <a:defRPr sz="1400">
                <a:solidFill>
                  <a:srgbClr val="F8F8F8"/>
                </a:solidFill>
              </a:defRPr>
            </a:lvl4pPr>
            <a:lvl5pPr marL="1141413" indent="-166688">
              <a:buClr>
                <a:schemeClr val="bg1">
                  <a:lumMod val="75000"/>
                </a:schemeClr>
              </a:buClr>
              <a:buFont typeface="Wingdings" charset="2"/>
              <a:buChar char="§"/>
              <a:defRPr sz="1200">
                <a:solidFill>
                  <a:srgbClr val="F8F8F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14351" y="533400"/>
            <a:ext cx="7715249" cy="884238"/>
          </a:xfrm>
          <a:prstGeom prst="rect">
            <a:avLst/>
          </a:prstGeom>
        </p:spPr>
        <p:txBody>
          <a:bodyPr/>
          <a:lstStyle>
            <a:lvl1pPr>
              <a:defRPr sz="2800" b="0" baseline="0">
                <a:solidFill>
                  <a:srgbClr val="F8F8F8"/>
                </a:solidFill>
              </a:defRPr>
            </a:lvl1pPr>
          </a:lstStyle>
          <a:p>
            <a:r>
              <a:rPr lang="en-US"/>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00150" y="304801"/>
            <a:ext cx="8486775" cy="1431925"/>
          </a:xfrm>
        </p:spPr>
        <p:txBody>
          <a:bodyPr/>
          <a:lstStyle/>
          <a:p>
            <a:r>
              <a:rPr lang="en-US"/>
              <a:t>Click to edit Master title style</a:t>
            </a:r>
            <a:endParaRPr lang="el-GR"/>
          </a:p>
        </p:txBody>
      </p:sp>
      <p:sp>
        <p:nvSpPr>
          <p:cNvPr id="3" name="SmartArt Placeholder 2"/>
          <p:cNvSpPr>
            <a:spLocks noGrp="1"/>
          </p:cNvSpPr>
          <p:nvPr>
            <p:ph type="dgm" idx="1"/>
          </p:nvPr>
        </p:nvSpPr>
        <p:spPr>
          <a:xfrm>
            <a:off x="1200150" y="1981200"/>
            <a:ext cx="8486775" cy="4114800"/>
          </a:xfrm>
        </p:spPr>
        <p:txBody>
          <a:bodyPr/>
          <a:lstStyle/>
          <a:p>
            <a:pPr lvl="0"/>
            <a:endParaRPr lang="el-GR" noProof="0"/>
          </a:p>
        </p:txBody>
      </p:sp>
      <p:sp>
        <p:nvSpPr>
          <p:cNvPr id="4" name="Date Placeholder 3"/>
          <p:cNvSpPr>
            <a:spLocks noGrp="1"/>
          </p:cNvSpPr>
          <p:nvPr>
            <p:ph type="dt" sz="half" idx="10"/>
          </p:nvPr>
        </p:nvSpPr>
        <p:spPr>
          <a:xfrm>
            <a:off x="1200150" y="6248400"/>
            <a:ext cx="2143125" cy="457200"/>
          </a:xfrm>
        </p:spPr>
        <p:txBody>
          <a:bodyPr/>
          <a:lstStyle>
            <a:lvl1pPr>
              <a:defRPr/>
            </a:lvl1pPr>
          </a:lstStyle>
          <a:p>
            <a:pPr>
              <a:defRPr/>
            </a:pPr>
            <a:endParaRPr lang="el-GR"/>
          </a:p>
        </p:txBody>
      </p:sp>
      <p:sp>
        <p:nvSpPr>
          <p:cNvPr id="5" name="Footer Placeholder 4"/>
          <p:cNvSpPr>
            <a:spLocks noGrp="1"/>
          </p:cNvSpPr>
          <p:nvPr>
            <p:ph type="ftr" sz="quarter" idx="11"/>
          </p:nvPr>
        </p:nvSpPr>
        <p:spPr>
          <a:xfrm>
            <a:off x="3857625" y="6248400"/>
            <a:ext cx="3257550" cy="457200"/>
          </a:xfrm>
        </p:spPr>
        <p:txBody>
          <a:bodyPr/>
          <a:lstStyle>
            <a:lvl1pPr>
              <a:defRPr/>
            </a:lvl1pPr>
          </a:lstStyle>
          <a:p>
            <a:pPr>
              <a:defRPr/>
            </a:pPr>
            <a:endParaRPr lang="el-GR"/>
          </a:p>
        </p:txBody>
      </p:sp>
      <p:sp>
        <p:nvSpPr>
          <p:cNvPr id="6" name="Slide Number Placeholder 5"/>
          <p:cNvSpPr>
            <a:spLocks noGrp="1"/>
          </p:cNvSpPr>
          <p:nvPr>
            <p:ph type="sldNum" sz="quarter" idx="12"/>
          </p:nvPr>
        </p:nvSpPr>
        <p:spPr>
          <a:xfrm>
            <a:off x="7543800" y="6248400"/>
            <a:ext cx="2143125" cy="457200"/>
          </a:xfrm>
        </p:spPr>
        <p:txBody>
          <a:bodyPr/>
          <a:lstStyle>
            <a:lvl1pPr>
              <a:defRPr/>
            </a:lvl1pPr>
          </a:lstStyle>
          <a:p>
            <a:pPr>
              <a:defRPr/>
            </a:pPr>
            <a:fld id="{446B3A7F-49C3-46A3-9568-948D94519FAC}" type="slidenum">
              <a:rPr lang="el-GR"/>
              <a:pPr>
                <a:defRPr/>
              </a:pPr>
              <a:t>‹#›</a:t>
            </a:fld>
            <a:endParaRPr lang="el-GR"/>
          </a:p>
        </p:txBody>
      </p:sp>
    </p:spTree>
    <p:extLst>
      <p:ext uri="{BB962C8B-B14F-4D97-AF65-F5344CB8AC3E}">
        <p14:creationId xmlns:p14="http://schemas.microsoft.com/office/powerpoint/2010/main" val="1956418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376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287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p:spPr>
          <p:txBody>
            <a:bodyPr wrap="none" anchor="ct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lgn="ctr" eaLnBrk="1" hangingPunct="1">
                <a:defRPr/>
              </a:pPr>
              <a:endParaRPr lang="en-US" sz="2400" b="0">
                <a:latin typeface="Times New Roman" panose="02020603050405020304"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4" cy="404"/>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sp>
            <p:nvSpPr>
              <p:cNvPr id="9" name="Rectangle 7"/>
              <p:cNvSpPr>
                <a:spLocks noChangeArrowheads="1"/>
              </p:cNvSpPr>
              <p:nvPr userDrawn="1"/>
            </p:nvSpPr>
            <p:spPr bwMode="auto">
              <a:xfrm>
                <a:off x="1081" y="1065"/>
                <a:ext cx="364" cy="405"/>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sp>
            <p:nvSpPr>
              <p:cNvPr id="15" name="Rectangle 13"/>
              <p:cNvSpPr>
                <a:spLocks noChangeArrowheads="1"/>
              </p:cNvSpPr>
              <p:nvPr userDrawn="1"/>
            </p:nvSpPr>
            <p:spPr bwMode="auto">
              <a:xfrm>
                <a:off x="1081" y="1464"/>
                <a:ext cx="364" cy="399"/>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sp>
            <p:nvSpPr>
              <p:cNvPr id="16" name="Rectangle 14"/>
              <p:cNvSpPr>
                <a:spLocks noChangeArrowheads="1"/>
              </p:cNvSpPr>
              <p:nvPr userDrawn="1"/>
            </p:nvSpPr>
            <p:spPr bwMode="auto">
              <a:xfrm>
                <a:off x="361" y="1857"/>
                <a:ext cx="364" cy="406"/>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grpSp>
      </p:grpSp>
      <p:sp>
        <p:nvSpPr>
          <p:cNvPr id="18451" name="Rectangle 19"/>
          <p:cNvSpPr>
            <a:spLocks noGrp="1" noChangeArrowheads="1"/>
          </p:cNvSpPr>
          <p:nvPr>
            <p:ph type="ctrTitle"/>
          </p:nvPr>
        </p:nvSpPr>
        <p:spPr>
          <a:xfrm>
            <a:off x="3343275" y="1828800"/>
            <a:ext cx="6772275" cy="2209800"/>
          </a:xfrm>
        </p:spPr>
        <p:txBody>
          <a:bodyPr/>
          <a:lstStyle>
            <a:lvl1pPr>
              <a:defRPr sz="5000">
                <a:solidFill>
                  <a:srgbClr val="FFFFFF"/>
                </a:solidFill>
              </a:defRPr>
            </a:lvl1pPr>
          </a:lstStyle>
          <a:p>
            <a:r>
              <a:rPr lang="el-GR"/>
              <a:t>Κάντε κλικ για να επεξεργαστείτε τον τίτλο</a:t>
            </a:r>
          </a:p>
        </p:txBody>
      </p:sp>
      <p:sp>
        <p:nvSpPr>
          <p:cNvPr id="18452" name="Rectangle 20"/>
          <p:cNvSpPr>
            <a:spLocks noGrp="1" noChangeArrowheads="1"/>
          </p:cNvSpPr>
          <p:nvPr>
            <p:ph type="subTitle" idx="1"/>
          </p:nvPr>
        </p:nvSpPr>
        <p:spPr>
          <a:xfrm>
            <a:off x="3343275" y="4267200"/>
            <a:ext cx="6772275" cy="1752600"/>
          </a:xfrm>
        </p:spPr>
        <p:txBody>
          <a:bodyPr/>
          <a:lstStyle>
            <a:lvl1pPr marL="0" indent="0">
              <a:buFont typeface="Wingdings" pitchFamily="2" charset="2"/>
              <a:buNone/>
              <a:defRPr sz="3400"/>
            </a:lvl1pPr>
          </a:lstStyle>
          <a:p>
            <a:r>
              <a:rPr lang="el-GR"/>
              <a:t>Κάντε κλικ για να επεξεργαστείτε τον υπότιτλο του υποδείγματος</a:t>
            </a:r>
          </a:p>
        </p:txBody>
      </p:sp>
      <p:sp>
        <p:nvSpPr>
          <p:cNvPr id="18" name="Rectangle 16"/>
          <p:cNvSpPr>
            <a:spLocks noGrp="1" noChangeArrowheads="1"/>
          </p:cNvSpPr>
          <p:nvPr>
            <p:ph type="dt" sz="half" idx="10"/>
          </p:nvPr>
        </p:nvSpPr>
        <p:spPr>
          <a:xfrm>
            <a:off x="514350" y="6248400"/>
            <a:ext cx="2400300" cy="457200"/>
          </a:xfrm>
        </p:spPr>
        <p:txBody>
          <a:bodyPr/>
          <a:lstStyle>
            <a:lvl1pPr>
              <a:defRPr/>
            </a:lvl1pPr>
          </a:lstStyle>
          <a:p>
            <a:pPr>
              <a:defRPr/>
            </a:pPr>
            <a:endParaRPr lang="el-GR"/>
          </a:p>
        </p:txBody>
      </p:sp>
      <p:sp>
        <p:nvSpPr>
          <p:cNvPr id="19" name="Rectangle 17"/>
          <p:cNvSpPr>
            <a:spLocks noGrp="1" noChangeArrowheads="1"/>
          </p:cNvSpPr>
          <p:nvPr>
            <p:ph type="ftr" sz="quarter" idx="11"/>
          </p:nvPr>
        </p:nvSpPr>
        <p:spPr/>
        <p:txBody>
          <a:bodyPr/>
          <a:lstStyle>
            <a:lvl1pPr>
              <a:defRPr/>
            </a:lvl1pPr>
          </a:lstStyle>
          <a:p>
            <a:pPr>
              <a:defRPr/>
            </a:pPr>
            <a:endParaRPr lang="el-GR"/>
          </a:p>
        </p:txBody>
      </p:sp>
      <p:sp>
        <p:nvSpPr>
          <p:cNvPr id="20" name="Rectangle 18"/>
          <p:cNvSpPr>
            <a:spLocks noGrp="1" noChangeArrowheads="1"/>
          </p:cNvSpPr>
          <p:nvPr>
            <p:ph type="sldNum" sz="quarter" idx="12"/>
          </p:nvPr>
        </p:nvSpPr>
        <p:spPr/>
        <p:txBody>
          <a:bodyPr/>
          <a:lstStyle>
            <a:lvl1pPr>
              <a:defRPr/>
            </a:lvl1pPr>
          </a:lstStyle>
          <a:p>
            <a:pPr>
              <a:defRPr/>
            </a:pPr>
            <a:fld id="{A3EE0AB5-D9A6-4C91-918F-67F0D3F42189}" type="slidenum">
              <a:rPr lang="el-GR"/>
              <a:pPr>
                <a:defRPr/>
              </a:pPr>
              <a:t>‹#›</a:t>
            </a:fld>
            <a:endParaRPr lang="el-GR"/>
          </a:p>
        </p:txBody>
      </p:sp>
    </p:spTree>
    <p:extLst>
      <p:ext uri="{BB962C8B-B14F-4D97-AF65-F5344CB8AC3E}">
        <p14:creationId xmlns:p14="http://schemas.microsoft.com/office/powerpoint/2010/main" val="227662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4F892BBB-D4AC-41B8-8C08-F833EE8B6E0A}"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493066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EAA19A95-FF5B-4D36-896C-9350B7382FAC}"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574272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514350" y="1981200"/>
            <a:ext cx="455295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5219700" y="1981200"/>
            <a:ext cx="455295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2"/>
          <p:cNvSpPr>
            <a:spLocks noGrp="1" noChangeArrowheads="1"/>
          </p:cNvSpPr>
          <p:nvPr>
            <p:ph type="ftr" sz="quarter"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90BA8C47-C5C8-4CE5-89E5-E7C5E2EE3029}" type="slidenum">
              <a:rPr lang="el-GR"/>
              <a:pPr>
                <a:defRPr/>
              </a:pPr>
              <a:t>‹#›</a:t>
            </a:fld>
            <a:endParaRPr lang="el-GR"/>
          </a:p>
        </p:txBody>
      </p:sp>
      <p:sp>
        <p:nvSpPr>
          <p:cNvPr id="7"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228761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44FBCEFC-F1AF-4E07-8023-64D39BA3C648}"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2"/>
          <p:cNvSpPr>
            <a:spLocks noGrp="1" noChangeArrowheads="1"/>
          </p:cNvSpPr>
          <p:nvPr>
            <p:ph type="ftr" sz="quarter" idx="10"/>
          </p:nvPr>
        </p:nvSpPr>
        <p:spPr>
          <a:ln/>
        </p:spPr>
        <p:txBody>
          <a:bodyPr/>
          <a:lstStyle>
            <a:lvl1pPr>
              <a:defRPr/>
            </a:lvl1pPr>
          </a:lstStyle>
          <a:p>
            <a:pPr>
              <a:defRPr/>
            </a:pPr>
            <a:endParaRPr lang="el-GR"/>
          </a:p>
        </p:txBody>
      </p:sp>
      <p:sp>
        <p:nvSpPr>
          <p:cNvPr id="8" name="Rectangle 3"/>
          <p:cNvSpPr>
            <a:spLocks noGrp="1" noChangeArrowheads="1"/>
          </p:cNvSpPr>
          <p:nvPr>
            <p:ph type="sldNum" sz="quarter" idx="11"/>
          </p:nvPr>
        </p:nvSpPr>
        <p:spPr>
          <a:ln/>
        </p:spPr>
        <p:txBody>
          <a:bodyPr/>
          <a:lstStyle>
            <a:lvl1pPr>
              <a:defRPr/>
            </a:lvl1pPr>
          </a:lstStyle>
          <a:p>
            <a:pPr>
              <a:defRPr/>
            </a:pPr>
            <a:fld id="{412A3A6D-0715-4B63-9DDD-5A6211A7314F}" type="slidenum">
              <a:rPr lang="el-GR"/>
              <a:pPr>
                <a:defRPr/>
              </a:pPr>
              <a:t>‹#›</a:t>
            </a:fld>
            <a:endParaRPr lang="el-GR"/>
          </a:p>
        </p:txBody>
      </p:sp>
      <p:sp>
        <p:nvSpPr>
          <p:cNvPr id="9"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9282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2"/>
          <p:cNvSpPr>
            <a:spLocks noGrp="1" noChangeArrowheads="1"/>
          </p:cNvSpPr>
          <p:nvPr>
            <p:ph type="ftr" sz="quarter" idx="10"/>
          </p:nvPr>
        </p:nvSpPr>
        <p:spPr>
          <a:ln/>
        </p:spPr>
        <p:txBody>
          <a:bodyPr/>
          <a:lstStyle>
            <a:lvl1pPr>
              <a:defRPr/>
            </a:lvl1pPr>
          </a:lstStyle>
          <a:p>
            <a:pPr>
              <a:defRPr/>
            </a:pPr>
            <a:endParaRPr lang="el-GR"/>
          </a:p>
        </p:txBody>
      </p:sp>
      <p:sp>
        <p:nvSpPr>
          <p:cNvPr id="4" name="Rectangle 3"/>
          <p:cNvSpPr>
            <a:spLocks noGrp="1" noChangeArrowheads="1"/>
          </p:cNvSpPr>
          <p:nvPr>
            <p:ph type="sldNum" sz="quarter" idx="11"/>
          </p:nvPr>
        </p:nvSpPr>
        <p:spPr>
          <a:ln/>
        </p:spPr>
        <p:txBody>
          <a:bodyPr/>
          <a:lstStyle>
            <a:lvl1pPr>
              <a:defRPr/>
            </a:lvl1pPr>
          </a:lstStyle>
          <a:p>
            <a:pPr>
              <a:defRPr/>
            </a:pPr>
            <a:fld id="{E9B0494C-50F9-4D73-8A1A-C16ACE3786F1}" type="slidenum">
              <a:rPr lang="el-GR"/>
              <a:pPr>
                <a:defRPr/>
              </a:pPr>
              <a:t>‹#›</a:t>
            </a:fld>
            <a:endParaRPr lang="el-GR"/>
          </a:p>
        </p:txBody>
      </p:sp>
      <p:sp>
        <p:nvSpPr>
          <p:cNvPr id="5"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639316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l-GR"/>
          </a:p>
        </p:txBody>
      </p:sp>
      <p:sp>
        <p:nvSpPr>
          <p:cNvPr id="3" name="Rectangle 3"/>
          <p:cNvSpPr>
            <a:spLocks noGrp="1" noChangeArrowheads="1"/>
          </p:cNvSpPr>
          <p:nvPr>
            <p:ph type="sldNum" sz="quarter" idx="11"/>
          </p:nvPr>
        </p:nvSpPr>
        <p:spPr>
          <a:ln/>
        </p:spPr>
        <p:txBody>
          <a:bodyPr/>
          <a:lstStyle>
            <a:lvl1pPr>
              <a:defRPr/>
            </a:lvl1pPr>
          </a:lstStyle>
          <a:p>
            <a:pPr>
              <a:defRPr/>
            </a:pPr>
            <a:fld id="{D630B2A0-49EE-4F1E-81EF-3EE1B2EFCD96}" type="slidenum">
              <a:rPr lang="el-GR"/>
              <a:pPr>
                <a:defRPr/>
              </a:pPr>
              <a:t>‹#›</a:t>
            </a:fld>
            <a:endParaRPr lang="el-GR"/>
          </a:p>
        </p:txBody>
      </p:sp>
      <p:sp>
        <p:nvSpPr>
          <p:cNvPr id="4"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128637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0B39EA44-2789-4199-B21A-996636C89F7C}" type="slidenum">
              <a:rPr lang="el-GR"/>
              <a:pPr>
                <a:defRPr/>
              </a:pPr>
              <a:t>‹#›</a:t>
            </a:fld>
            <a:endParaRPr lang="el-GR"/>
          </a:p>
        </p:txBody>
      </p:sp>
      <p:sp>
        <p:nvSpPr>
          <p:cNvPr id="7"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761376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1C067DEE-E923-4A25-B773-2D0442E9FB49}" type="slidenum">
              <a:rPr lang="el-GR"/>
              <a:pPr>
                <a:defRPr/>
              </a:pPr>
              <a:t>‹#›</a:t>
            </a:fld>
            <a:endParaRPr lang="el-GR"/>
          </a:p>
        </p:txBody>
      </p:sp>
      <p:sp>
        <p:nvSpPr>
          <p:cNvPr id="7"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299731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E78C8265-F40E-4C95-A5B4-5FC7B72FADB5}"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293305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457200"/>
            <a:ext cx="2314575" cy="5410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514350" y="457200"/>
            <a:ext cx="67913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F754209A-C3B5-4E5E-B6A4-4D3722BBD4ED}"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934682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339328" y="228601"/>
            <a:ext cx="9574412" cy="1325563"/>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339329" y="1676401"/>
            <a:ext cx="4718447" cy="44227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5229226" y="1676400"/>
            <a:ext cx="4718447" cy="21351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5229226" y="3963989"/>
            <a:ext cx="4718447" cy="2135187"/>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ημερομηνίας"/>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7" name="6 - Θέση υποσέλιδου"/>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8" name="7 - Θέση αριθμού διαφάνειας"/>
          <p:cNvSpPr>
            <a:spLocks noGrp="1"/>
          </p:cNvSpPr>
          <p:nvPr>
            <p:ph type="sldNum" sz="quarter" idx="12"/>
          </p:nvPr>
        </p:nvSpPr>
        <p:spPr/>
        <p:txBody>
          <a:bodyPr/>
          <a:lstStyle>
            <a:lvl1pPr>
              <a:defRPr>
                <a:latin typeface="Times New Roman" pitchFamily="18" charset="0"/>
              </a:defRPr>
            </a:lvl1pPr>
          </a:lstStyle>
          <a:p>
            <a:pPr>
              <a:defRPr/>
            </a:pPr>
            <a:fld id="{456B4C55-6055-4FDC-A4CD-CCD2AED66CDD}" type="slidenum">
              <a:rPr lang="en-US"/>
              <a:pPr>
                <a:defRPr/>
              </a:pPr>
              <a:t>‹#›</a:t>
            </a:fld>
            <a:endParaRPr lang="en-US"/>
          </a:p>
        </p:txBody>
      </p:sp>
    </p:spTree>
    <p:extLst>
      <p:ext uri="{BB962C8B-B14F-4D97-AF65-F5344CB8AC3E}">
        <p14:creationId xmlns:p14="http://schemas.microsoft.com/office/powerpoint/2010/main" val="2457647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00150" y="304800"/>
            <a:ext cx="8486775" cy="1431925"/>
          </a:xfrm>
        </p:spPr>
        <p:txBody>
          <a:bodyPr/>
          <a:lstStyle/>
          <a:p>
            <a:r>
              <a:rPr lang="en-US"/>
              <a:t>Click to edit Master title style</a:t>
            </a:r>
            <a:endParaRPr lang="el-GR"/>
          </a:p>
        </p:txBody>
      </p:sp>
      <p:sp>
        <p:nvSpPr>
          <p:cNvPr id="3" name="Table Placeholder 2"/>
          <p:cNvSpPr>
            <a:spLocks noGrp="1"/>
          </p:cNvSpPr>
          <p:nvPr>
            <p:ph type="tbl" idx="1"/>
          </p:nvPr>
        </p:nvSpPr>
        <p:spPr>
          <a:xfrm>
            <a:off x="1200150" y="1981200"/>
            <a:ext cx="8486775" cy="4114800"/>
          </a:xfrm>
        </p:spPr>
        <p:txBody>
          <a:bodyPr/>
          <a:lstStyle/>
          <a:p>
            <a:pPr lvl="0"/>
            <a:endParaRPr lang="el-GR" noProof="0"/>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9ED67978-C7C9-4A78-A6D1-61F5FB68C099}"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436458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287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p:spPr>
          <p:txBody>
            <a:bodyPr wrap="none" anchor="ct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lgn="ctr">
                <a:defRPr/>
              </a:pPr>
              <a:endParaRPr lang="en-US" sz="2400" b="0">
                <a:latin typeface="Times New Roman" panose="02020603050405020304" pitchFamily="18" charset="0"/>
                <a:cs typeface="+mn-cs"/>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4" cy="404"/>
              </a:xfrm>
              <a:prstGeom prst="rect">
                <a:avLst/>
              </a:prstGeom>
              <a:solidFill>
                <a:schemeClr val="accent2"/>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sp>
            <p:nvSpPr>
              <p:cNvPr id="9" name="Rectangle 7"/>
              <p:cNvSpPr>
                <a:spLocks noChangeArrowheads="1"/>
              </p:cNvSpPr>
              <p:nvPr userDrawn="1"/>
            </p:nvSpPr>
            <p:spPr bwMode="auto">
              <a:xfrm>
                <a:off x="1081" y="1065"/>
                <a:ext cx="364" cy="405"/>
              </a:xfrm>
              <a:prstGeom prst="rect">
                <a:avLst/>
              </a:prstGeom>
              <a:solidFill>
                <a:schemeClr val="folHlink"/>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sp>
            <p:nvSpPr>
              <p:cNvPr id="15" name="Rectangle 13"/>
              <p:cNvSpPr>
                <a:spLocks noChangeArrowheads="1"/>
              </p:cNvSpPr>
              <p:nvPr userDrawn="1"/>
            </p:nvSpPr>
            <p:spPr bwMode="auto">
              <a:xfrm>
                <a:off x="1081" y="1464"/>
                <a:ext cx="364" cy="399"/>
              </a:xfrm>
              <a:prstGeom prst="rect">
                <a:avLst/>
              </a:prstGeom>
              <a:solidFill>
                <a:schemeClr val="accent2"/>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sp>
            <p:nvSpPr>
              <p:cNvPr id="16" name="Rectangle 14"/>
              <p:cNvSpPr>
                <a:spLocks noChangeArrowheads="1"/>
              </p:cNvSpPr>
              <p:nvPr userDrawn="1"/>
            </p:nvSpPr>
            <p:spPr bwMode="auto">
              <a:xfrm>
                <a:off x="361" y="1857"/>
                <a:ext cx="364" cy="406"/>
              </a:xfrm>
              <a:prstGeom prst="rect">
                <a:avLst/>
              </a:prstGeom>
              <a:solidFill>
                <a:schemeClr val="folHlink"/>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grpSp>
      </p:grpSp>
      <p:sp>
        <p:nvSpPr>
          <p:cNvPr id="18451" name="Rectangle 19"/>
          <p:cNvSpPr>
            <a:spLocks noGrp="1" noChangeArrowheads="1"/>
          </p:cNvSpPr>
          <p:nvPr>
            <p:ph type="ctrTitle"/>
          </p:nvPr>
        </p:nvSpPr>
        <p:spPr>
          <a:xfrm>
            <a:off x="3343275" y="1828800"/>
            <a:ext cx="6772275" cy="2209800"/>
          </a:xfrm>
        </p:spPr>
        <p:txBody>
          <a:bodyPr/>
          <a:lstStyle>
            <a:lvl1pPr>
              <a:defRPr sz="5000">
                <a:solidFill>
                  <a:srgbClr val="FFFFFF"/>
                </a:solidFill>
              </a:defRPr>
            </a:lvl1pPr>
          </a:lstStyle>
          <a:p>
            <a:r>
              <a:rPr lang="el-GR"/>
              <a:t>Κάντε κλικ για να επεξεργαστείτε τον τίτλο</a:t>
            </a:r>
          </a:p>
        </p:txBody>
      </p:sp>
      <p:sp>
        <p:nvSpPr>
          <p:cNvPr id="18452" name="Rectangle 20"/>
          <p:cNvSpPr>
            <a:spLocks noGrp="1" noChangeArrowheads="1"/>
          </p:cNvSpPr>
          <p:nvPr>
            <p:ph type="subTitle" idx="1"/>
          </p:nvPr>
        </p:nvSpPr>
        <p:spPr>
          <a:xfrm>
            <a:off x="3343275" y="4267200"/>
            <a:ext cx="6772275" cy="1752600"/>
          </a:xfrm>
        </p:spPr>
        <p:txBody>
          <a:bodyPr/>
          <a:lstStyle>
            <a:lvl1pPr marL="0" indent="0">
              <a:buFont typeface="Wingdings" pitchFamily="2" charset="2"/>
              <a:buNone/>
              <a:defRPr sz="3400"/>
            </a:lvl1pPr>
          </a:lstStyle>
          <a:p>
            <a:r>
              <a:rPr lang="el-GR"/>
              <a:t>Κάντε κλικ για να επεξεργαστείτε τον υπότιτλο του υποδείγματος</a:t>
            </a:r>
          </a:p>
        </p:txBody>
      </p:sp>
      <p:sp>
        <p:nvSpPr>
          <p:cNvPr id="18" name="Rectangle 16"/>
          <p:cNvSpPr>
            <a:spLocks noGrp="1" noChangeArrowheads="1"/>
          </p:cNvSpPr>
          <p:nvPr>
            <p:ph type="dt" sz="half" idx="10"/>
          </p:nvPr>
        </p:nvSpPr>
        <p:spPr>
          <a:xfrm>
            <a:off x="514350" y="6248400"/>
            <a:ext cx="2400300" cy="457200"/>
          </a:xfrm>
        </p:spPr>
        <p:txBody>
          <a:bodyPr/>
          <a:lstStyle>
            <a:lvl1pPr>
              <a:defRPr/>
            </a:lvl1pPr>
          </a:lstStyle>
          <a:p>
            <a:pPr>
              <a:defRPr/>
            </a:pPr>
            <a:endParaRPr lang="el-GR"/>
          </a:p>
        </p:txBody>
      </p:sp>
      <p:sp>
        <p:nvSpPr>
          <p:cNvPr id="19" name="Rectangle 17"/>
          <p:cNvSpPr>
            <a:spLocks noGrp="1" noChangeArrowheads="1"/>
          </p:cNvSpPr>
          <p:nvPr>
            <p:ph type="ftr" sz="quarter" idx="11"/>
          </p:nvPr>
        </p:nvSpPr>
        <p:spPr/>
        <p:txBody>
          <a:bodyPr/>
          <a:lstStyle>
            <a:lvl1pPr>
              <a:defRPr/>
            </a:lvl1pPr>
          </a:lstStyle>
          <a:p>
            <a:pPr>
              <a:defRPr/>
            </a:pPr>
            <a:endParaRPr lang="el-GR"/>
          </a:p>
        </p:txBody>
      </p:sp>
      <p:sp>
        <p:nvSpPr>
          <p:cNvPr id="20" name="Rectangle 18"/>
          <p:cNvSpPr>
            <a:spLocks noGrp="1" noChangeArrowheads="1"/>
          </p:cNvSpPr>
          <p:nvPr>
            <p:ph type="sldNum" sz="quarter" idx="12"/>
          </p:nvPr>
        </p:nvSpPr>
        <p:spPr/>
        <p:txBody>
          <a:bodyPr/>
          <a:lstStyle>
            <a:lvl1pPr>
              <a:defRPr/>
            </a:lvl1pPr>
          </a:lstStyle>
          <a:p>
            <a:pPr>
              <a:defRPr/>
            </a:pPr>
            <a:fld id="{B14335C1-6089-4B54-B421-48E620D4B24E}" type="slidenum">
              <a:rPr lang="el-GR"/>
              <a:pPr>
                <a:defRPr/>
              </a:pPr>
              <a:t>‹#›</a:t>
            </a:fld>
            <a:endParaRPr lang="el-GR"/>
          </a:p>
        </p:txBody>
      </p:sp>
    </p:spTree>
    <p:extLst>
      <p:ext uri="{BB962C8B-B14F-4D97-AF65-F5344CB8AC3E}">
        <p14:creationId xmlns:p14="http://schemas.microsoft.com/office/powerpoint/2010/main" val="597176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4D4FAE52-0B3B-4B20-9C4F-05AE1A6E96A1}"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FD38A7F8-AE1F-4F30-BEA7-B631689DCE9C}"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641869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6B63C465-BBE9-4044-A467-6E7E4ACCCB18}"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36700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514350" y="1981200"/>
            <a:ext cx="455295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5219700" y="1981200"/>
            <a:ext cx="455295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2"/>
          <p:cNvSpPr>
            <a:spLocks noGrp="1" noChangeArrowheads="1"/>
          </p:cNvSpPr>
          <p:nvPr>
            <p:ph type="ftr" sz="quarter"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94A19765-9770-4554-AEFD-D437E6D28F82}" type="slidenum">
              <a:rPr lang="el-GR"/>
              <a:pPr>
                <a:defRPr/>
              </a:pPr>
              <a:t>‹#›</a:t>
            </a:fld>
            <a:endParaRPr lang="el-GR"/>
          </a:p>
        </p:txBody>
      </p:sp>
      <p:sp>
        <p:nvSpPr>
          <p:cNvPr id="7"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077952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2"/>
          <p:cNvSpPr>
            <a:spLocks noGrp="1" noChangeArrowheads="1"/>
          </p:cNvSpPr>
          <p:nvPr>
            <p:ph type="ftr" sz="quarter" idx="10"/>
          </p:nvPr>
        </p:nvSpPr>
        <p:spPr>
          <a:ln/>
        </p:spPr>
        <p:txBody>
          <a:bodyPr/>
          <a:lstStyle>
            <a:lvl1pPr>
              <a:defRPr/>
            </a:lvl1pPr>
          </a:lstStyle>
          <a:p>
            <a:pPr>
              <a:defRPr/>
            </a:pPr>
            <a:endParaRPr lang="el-GR"/>
          </a:p>
        </p:txBody>
      </p:sp>
      <p:sp>
        <p:nvSpPr>
          <p:cNvPr id="8" name="Rectangle 3"/>
          <p:cNvSpPr>
            <a:spLocks noGrp="1" noChangeArrowheads="1"/>
          </p:cNvSpPr>
          <p:nvPr>
            <p:ph type="sldNum" sz="quarter" idx="11"/>
          </p:nvPr>
        </p:nvSpPr>
        <p:spPr>
          <a:ln/>
        </p:spPr>
        <p:txBody>
          <a:bodyPr/>
          <a:lstStyle>
            <a:lvl1pPr>
              <a:defRPr/>
            </a:lvl1pPr>
          </a:lstStyle>
          <a:p>
            <a:pPr>
              <a:defRPr/>
            </a:pPr>
            <a:fld id="{F6ABAEA0-E74F-4870-8E37-1E9D3CB8D1D1}" type="slidenum">
              <a:rPr lang="el-GR"/>
              <a:pPr>
                <a:defRPr/>
              </a:pPr>
              <a:t>‹#›</a:t>
            </a:fld>
            <a:endParaRPr lang="el-GR"/>
          </a:p>
        </p:txBody>
      </p:sp>
      <p:sp>
        <p:nvSpPr>
          <p:cNvPr id="9"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706440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2"/>
          <p:cNvSpPr>
            <a:spLocks noGrp="1" noChangeArrowheads="1"/>
          </p:cNvSpPr>
          <p:nvPr>
            <p:ph type="ftr" sz="quarter" idx="10"/>
          </p:nvPr>
        </p:nvSpPr>
        <p:spPr>
          <a:ln/>
        </p:spPr>
        <p:txBody>
          <a:bodyPr/>
          <a:lstStyle>
            <a:lvl1pPr>
              <a:defRPr/>
            </a:lvl1pPr>
          </a:lstStyle>
          <a:p>
            <a:pPr>
              <a:defRPr/>
            </a:pPr>
            <a:endParaRPr lang="el-GR"/>
          </a:p>
        </p:txBody>
      </p:sp>
      <p:sp>
        <p:nvSpPr>
          <p:cNvPr id="4" name="Rectangle 3"/>
          <p:cNvSpPr>
            <a:spLocks noGrp="1" noChangeArrowheads="1"/>
          </p:cNvSpPr>
          <p:nvPr>
            <p:ph type="sldNum" sz="quarter" idx="11"/>
          </p:nvPr>
        </p:nvSpPr>
        <p:spPr>
          <a:ln/>
        </p:spPr>
        <p:txBody>
          <a:bodyPr/>
          <a:lstStyle>
            <a:lvl1pPr>
              <a:defRPr/>
            </a:lvl1pPr>
          </a:lstStyle>
          <a:p>
            <a:pPr>
              <a:defRPr/>
            </a:pPr>
            <a:fld id="{17AB6019-92B5-4D7B-A78E-34D0153E49C9}" type="slidenum">
              <a:rPr lang="el-GR"/>
              <a:pPr>
                <a:defRPr/>
              </a:pPr>
              <a:t>‹#›</a:t>
            </a:fld>
            <a:endParaRPr lang="el-GR"/>
          </a:p>
        </p:txBody>
      </p:sp>
      <p:sp>
        <p:nvSpPr>
          <p:cNvPr id="5"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873129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l-GR"/>
          </a:p>
        </p:txBody>
      </p:sp>
      <p:sp>
        <p:nvSpPr>
          <p:cNvPr id="3" name="Rectangle 3"/>
          <p:cNvSpPr>
            <a:spLocks noGrp="1" noChangeArrowheads="1"/>
          </p:cNvSpPr>
          <p:nvPr>
            <p:ph type="sldNum" sz="quarter" idx="11"/>
          </p:nvPr>
        </p:nvSpPr>
        <p:spPr>
          <a:ln/>
        </p:spPr>
        <p:txBody>
          <a:bodyPr/>
          <a:lstStyle>
            <a:lvl1pPr>
              <a:defRPr/>
            </a:lvl1pPr>
          </a:lstStyle>
          <a:p>
            <a:pPr>
              <a:defRPr/>
            </a:pPr>
            <a:fld id="{A6AD2A15-DC31-4090-ACB0-DFD47A07818F}" type="slidenum">
              <a:rPr lang="el-GR"/>
              <a:pPr>
                <a:defRPr/>
              </a:pPr>
              <a:t>‹#›</a:t>
            </a:fld>
            <a:endParaRPr lang="el-GR"/>
          </a:p>
        </p:txBody>
      </p:sp>
      <p:sp>
        <p:nvSpPr>
          <p:cNvPr id="4"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1952718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45841FD7-4114-4AE1-88AD-A513B6F915FF}" type="slidenum">
              <a:rPr lang="el-GR"/>
              <a:pPr>
                <a:defRPr/>
              </a:pPr>
              <a:t>‹#›</a:t>
            </a:fld>
            <a:endParaRPr lang="el-GR"/>
          </a:p>
        </p:txBody>
      </p:sp>
      <p:sp>
        <p:nvSpPr>
          <p:cNvPr id="7"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4388728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C86AE79F-F2EA-4915-83E3-2B7F8A12DDD1}" type="slidenum">
              <a:rPr lang="el-GR"/>
              <a:pPr>
                <a:defRPr/>
              </a:pPr>
              <a:t>‹#›</a:t>
            </a:fld>
            <a:endParaRPr lang="el-GR"/>
          </a:p>
        </p:txBody>
      </p:sp>
      <p:sp>
        <p:nvSpPr>
          <p:cNvPr id="7"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1817934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C78FCC80-977D-4416-AE15-C1CE238F0298}"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202541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457200"/>
            <a:ext cx="2314575" cy="5410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514350" y="457200"/>
            <a:ext cx="67913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53B9375C-64A7-421A-AE4C-28927D3D29E1}"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4149466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514350" y="1981200"/>
            <a:ext cx="455295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5219700" y="1981200"/>
            <a:ext cx="455295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2"/>
          <p:cNvSpPr>
            <a:spLocks noGrp="1" noChangeArrowheads="1"/>
          </p:cNvSpPr>
          <p:nvPr>
            <p:ph type="ftr" sz="quarter"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7B40A322-82D3-43A9-B173-EB7C19072772}" type="slidenum">
              <a:rPr lang="el-GR"/>
              <a:pPr>
                <a:defRPr/>
              </a:pPr>
              <a:t>‹#›</a:t>
            </a:fld>
            <a:endParaRPr lang="el-GR"/>
          </a:p>
        </p:txBody>
      </p:sp>
      <p:sp>
        <p:nvSpPr>
          <p:cNvPr id="7" name="Rectangle 16"/>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287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p:spPr>
          <p:txBody>
            <a:bodyPr wrap="none" anchor="ct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lgn="ct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4" cy="404"/>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9" name="Rectangle 7"/>
              <p:cNvSpPr>
                <a:spLocks noChangeArrowheads="1"/>
              </p:cNvSpPr>
              <p:nvPr userDrawn="1"/>
            </p:nvSpPr>
            <p:spPr bwMode="auto">
              <a:xfrm>
                <a:off x="1081" y="1065"/>
                <a:ext cx="364" cy="405"/>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15" name="Rectangle 13"/>
              <p:cNvSpPr>
                <a:spLocks noChangeArrowheads="1"/>
              </p:cNvSpPr>
              <p:nvPr userDrawn="1"/>
            </p:nvSpPr>
            <p:spPr bwMode="auto">
              <a:xfrm>
                <a:off x="1081" y="1464"/>
                <a:ext cx="364" cy="399"/>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16" name="Rectangle 14"/>
              <p:cNvSpPr>
                <a:spLocks noChangeArrowheads="1"/>
              </p:cNvSpPr>
              <p:nvPr userDrawn="1"/>
            </p:nvSpPr>
            <p:spPr bwMode="auto">
              <a:xfrm>
                <a:off x="361" y="1857"/>
                <a:ext cx="364" cy="406"/>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grpSp>
      </p:grpSp>
      <p:sp>
        <p:nvSpPr>
          <p:cNvPr id="18451" name="Rectangle 19"/>
          <p:cNvSpPr>
            <a:spLocks noGrp="1" noChangeArrowheads="1"/>
          </p:cNvSpPr>
          <p:nvPr>
            <p:ph type="ctrTitle"/>
          </p:nvPr>
        </p:nvSpPr>
        <p:spPr>
          <a:xfrm>
            <a:off x="3343275" y="1828800"/>
            <a:ext cx="6772275" cy="2209800"/>
          </a:xfrm>
        </p:spPr>
        <p:txBody>
          <a:bodyPr/>
          <a:lstStyle>
            <a:lvl1pPr>
              <a:defRPr sz="5000">
                <a:solidFill>
                  <a:srgbClr val="FFFFFF"/>
                </a:solidFill>
              </a:defRPr>
            </a:lvl1pPr>
          </a:lstStyle>
          <a:p>
            <a:r>
              <a:rPr lang="el-GR"/>
              <a:t>Κάντε κλικ για να επεξεργαστείτε τον τίτλο</a:t>
            </a:r>
          </a:p>
        </p:txBody>
      </p:sp>
      <p:sp>
        <p:nvSpPr>
          <p:cNvPr id="18452" name="Rectangle 20"/>
          <p:cNvSpPr>
            <a:spLocks noGrp="1" noChangeArrowheads="1"/>
          </p:cNvSpPr>
          <p:nvPr>
            <p:ph type="subTitle" idx="1"/>
          </p:nvPr>
        </p:nvSpPr>
        <p:spPr>
          <a:xfrm>
            <a:off x="3343275" y="4267200"/>
            <a:ext cx="6772275" cy="1752600"/>
          </a:xfrm>
        </p:spPr>
        <p:txBody>
          <a:bodyPr/>
          <a:lstStyle>
            <a:lvl1pPr marL="0" indent="0">
              <a:buFont typeface="Wingdings" pitchFamily="2" charset="2"/>
              <a:buNone/>
              <a:defRPr sz="3400"/>
            </a:lvl1pPr>
          </a:lstStyle>
          <a:p>
            <a:r>
              <a:rPr lang="el-GR"/>
              <a:t>Κάντε κλικ για να επεξεργαστείτε τον υπότιτλο του υποδείγματος</a:t>
            </a:r>
          </a:p>
        </p:txBody>
      </p:sp>
      <p:sp>
        <p:nvSpPr>
          <p:cNvPr id="18" name="Rectangle 16"/>
          <p:cNvSpPr>
            <a:spLocks noGrp="1" noChangeArrowheads="1"/>
          </p:cNvSpPr>
          <p:nvPr>
            <p:ph type="dt" sz="half" idx="10"/>
          </p:nvPr>
        </p:nvSpPr>
        <p:spPr>
          <a:xfrm>
            <a:off x="514350" y="6248400"/>
            <a:ext cx="2400300" cy="457200"/>
          </a:xfrm>
        </p:spPr>
        <p:txBody>
          <a:bodyPr/>
          <a:lstStyle>
            <a:lvl1pPr>
              <a:defRPr/>
            </a:lvl1pPr>
          </a:lstStyle>
          <a:p>
            <a:pPr>
              <a:defRPr/>
            </a:pPr>
            <a:endParaRPr lang="el-GR">
              <a:solidFill>
                <a:srgbClr val="000000"/>
              </a:solidFill>
            </a:endParaRPr>
          </a:p>
        </p:txBody>
      </p:sp>
      <p:sp>
        <p:nvSpPr>
          <p:cNvPr id="19" name="Rectangle 17"/>
          <p:cNvSpPr>
            <a:spLocks noGrp="1" noChangeArrowheads="1"/>
          </p:cNvSpPr>
          <p:nvPr>
            <p:ph type="ftr" sz="quarter" idx="11"/>
          </p:nvPr>
        </p:nvSpPr>
        <p:spPr/>
        <p:txBody>
          <a:bodyPr/>
          <a:lstStyle>
            <a:lvl1pPr>
              <a:defRPr/>
            </a:lvl1pPr>
          </a:lstStyle>
          <a:p>
            <a:pPr>
              <a:defRPr/>
            </a:pPr>
            <a:endParaRPr lang="el-GR">
              <a:solidFill>
                <a:srgbClr val="000000"/>
              </a:solidFill>
            </a:endParaRPr>
          </a:p>
        </p:txBody>
      </p:sp>
      <p:sp>
        <p:nvSpPr>
          <p:cNvPr id="20" name="Rectangle 18"/>
          <p:cNvSpPr>
            <a:spLocks noGrp="1" noChangeArrowheads="1"/>
          </p:cNvSpPr>
          <p:nvPr>
            <p:ph type="sldNum" sz="quarter" idx="12"/>
          </p:nvPr>
        </p:nvSpPr>
        <p:spPr/>
        <p:txBody>
          <a:bodyPr/>
          <a:lstStyle>
            <a:lvl1pPr>
              <a:defRPr/>
            </a:lvl1pPr>
          </a:lstStyle>
          <a:p>
            <a:pPr>
              <a:defRPr/>
            </a:pPr>
            <a:fld id="{D8464082-6770-4922-A8FC-83DA089EBE21}"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733876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72A2747-C62C-4464-BA86-D5626D3C533C}" type="slidenum">
              <a:rPr lang="el-GR">
                <a:solidFill>
                  <a:srgbClr val="000000"/>
                </a:solidFill>
              </a:rPr>
              <a:pPr>
                <a:defRPr/>
              </a:pPr>
              <a:t>‹#›</a:t>
            </a:fld>
            <a:endParaRPr lang="el-GR">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l-GR">
              <a:solidFill>
                <a:srgbClr val="000000"/>
              </a:solidFill>
            </a:endParaRPr>
          </a:p>
        </p:txBody>
      </p:sp>
    </p:spTree>
    <p:extLst>
      <p:ext uri="{BB962C8B-B14F-4D97-AF65-F5344CB8AC3E}">
        <p14:creationId xmlns:p14="http://schemas.microsoft.com/office/powerpoint/2010/main" val="3596508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l-GR">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17BF315-F6AA-4C5E-B7F7-8B1BD1CB5B4C}" type="slidenum">
              <a:rPr lang="el-GR">
                <a:solidFill>
                  <a:srgbClr val="000000"/>
                </a:solidFill>
              </a:rPr>
              <a:pPr>
                <a:defRPr/>
              </a:pPr>
              <a:t>‹#›</a:t>
            </a:fld>
            <a:endParaRPr lang="el-GR">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l-GR">
              <a:solidFill>
                <a:srgbClr val="000000"/>
              </a:solidFill>
            </a:endParaRPr>
          </a:p>
        </p:txBody>
      </p:sp>
    </p:spTree>
    <p:extLst>
      <p:ext uri="{BB962C8B-B14F-4D97-AF65-F5344CB8AC3E}">
        <p14:creationId xmlns:p14="http://schemas.microsoft.com/office/powerpoint/2010/main" val="3477025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514351" y="1981200"/>
            <a:ext cx="455295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5219700" y="1981200"/>
            <a:ext cx="455295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2"/>
          <p:cNvSpPr>
            <a:spLocks noGrp="1" noChangeArrowheads="1"/>
          </p:cNvSpPr>
          <p:nvPr>
            <p:ph type="ftr" sz="quarter" idx="10"/>
          </p:nvPr>
        </p:nvSpPr>
        <p:spPr>
          <a:ln/>
        </p:spPr>
        <p:txBody>
          <a:bodyPr/>
          <a:lstStyle>
            <a:lvl1pPr>
              <a:defRPr/>
            </a:lvl1pPr>
          </a:lstStyle>
          <a:p>
            <a:pPr>
              <a:defRPr/>
            </a:pPr>
            <a:endParaRPr lang="el-GR">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6BFED9B-2072-478A-B7E3-7BD24D3C43F5}" type="slidenum">
              <a:rPr lang="el-GR">
                <a:solidFill>
                  <a:srgbClr val="000000"/>
                </a:solidFill>
              </a:rPr>
              <a:pPr>
                <a:defRPr/>
              </a:pPr>
              <a:t>‹#›</a:t>
            </a:fld>
            <a:endParaRPr lang="el-GR">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l-GR">
              <a:solidFill>
                <a:srgbClr val="000000"/>
              </a:solidFill>
            </a:endParaRPr>
          </a:p>
        </p:txBody>
      </p:sp>
    </p:spTree>
    <p:extLst>
      <p:ext uri="{BB962C8B-B14F-4D97-AF65-F5344CB8AC3E}">
        <p14:creationId xmlns:p14="http://schemas.microsoft.com/office/powerpoint/2010/main" val="168771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2"/>
          <p:cNvSpPr>
            <a:spLocks noGrp="1" noChangeArrowheads="1"/>
          </p:cNvSpPr>
          <p:nvPr>
            <p:ph type="ftr" sz="quarter" idx="10"/>
          </p:nvPr>
        </p:nvSpPr>
        <p:spPr>
          <a:ln/>
        </p:spPr>
        <p:txBody>
          <a:bodyPr/>
          <a:lstStyle>
            <a:lvl1pPr>
              <a:defRPr/>
            </a:lvl1pPr>
          </a:lstStyle>
          <a:p>
            <a:pPr>
              <a:defRPr/>
            </a:pPr>
            <a:endParaRPr lang="el-GR">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D087D47-2AC4-4871-88A6-17489BD54D3B}" type="slidenum">
              <a:rPr lang="el-GR">
                <a:solidFill>
                  <a:srgbClr val="000000"/>
                </a:solidFill>
              </a:rPr>
              <a:pPr>
                <a:defRPr/>
              </a:pPr>
              <a:t>‹#›</a:t>
            </a:fld>
            <a:endParaRPr lang="el-GR">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pPr>
              <a:defRPr/>
            </a:pPr>
            <a:endParaRPr lang="el-GR">
              <a:solidFill>
                <a:srgbClr val="000000"/>
              </a:solidFill>
            </a:endParaRPr>
          </a:p>
        </p:txBody>
      </p:sp>
    </p:spTree>
    <p:extLst>
      <p:ext uri="{BB962C8B-B14F-4D97-AF65-F5344CB8AC3E}">
        <p14:creationId xmlns:p14="http://schemas.microsoft.com/office/powerpoint/2010/main" val="2212500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2"/>
          <p:cNvSpPr>
            <a:spLocks noGrp="1" noChangeArrowheads="1"/>
          </p:cNvSpPr>
          <p:nvPr>
            <p:ph type="ftr" sz="quarter" idx="10"/>
          </p:nvPr>
        </p:nvSpPr>
        <p:spPr>
          <a:ln/>
        </p:spPr>
        <p:txBody>
          <a:bodyPr/>
          <a:lstStyle>
            <a:lvl1pPr>
              <a:defRPr/>
            </a:lvl1pPr>
          </a:lstStyle>
          <a:p>
            <a:pPr>
              <a:defRPr/>
            </a:pPr>
            <a:endParaRPr lang="el-GR">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5B1AE76-D5DD-422F-85BE-AA30182FE49D}" type="slidenum">
              <a:rPr lang="el-GR">
                <a:solidFill>
                  <a:srgbClr val="000000"/>
                </a:solidFill>
              </a:rPr>
              <a:pPr>
                <a:defRPr/>
              </a:pPr>
              <a:t>‹#›</a:t>
            </a:fld>
            <a:endParaRPr lang="el-GR">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pPr>
              <a:defRPr/>
            </a:pPr>
            <a:endParaRPr lang="el-GR">
              <a:solidFill>
                <a:srgbClr val="000000"/>
              </a:solidFill>
            </a:endParaRPr>
          </a:p>
        </p:txBody>
      </p:sp>
    </p:spTree>
    <p:extLst>
      <p:ext uri="{BB962C8B-B14F-4D97-AF65-F5344CB8AC3E}">
        <p14:creationId xmlns:p14="http://schemas.microsoft.com/office/powerpoint/2010/main" val="785975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l-GR">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D2E53884-362E-41C6-BFBB-B90EDDCE0037}" type="slidenum">
              <a:rPr lang="el-GR">
                <a:solidFill>
                  <a:srgbClr val="000000"/>
                </a:solidFill>
              </a:rPr>
              <a:pPr>
                <a:defRPr/>
              </a:pPr>
              <a:t>‹#›</a:t>
            </a:fld>
            <a:endParaRPr lang="el-GR">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pPr>
              <a:defRPr/>
            </a:pPr>
            <a:endParaRPr lang="el-GR">
              <a:solidFill>
                <a:srgbClr val="000000"/>
              </a:solidFill>
            </a:endParaRPr>
          </a:p>
        </p:txBody>
      </p:sp>
    </p:spTree>
    <p:extLst>
      <p:ext uri="{BB962C8B-B14F-4D97-AF65-F5344CB8AC3E}">
        <p14:creationId xmlns:p14="http://schemas.microsoft.com/office/powerpoint/2010/main" val="1315116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l-GR">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16241EC-9751-42C1-9B4D-60FBC76C44EE}" type="slidenum">
              <a:rPr lang="el-GR">
                <a:solidFill>
                  <a:srgbClr val="000000"/>
                </a:solidFill>
              </a:rPr>
              <a:pPr>
                <a:defRPr/>
              </a:pPr>
              <a:t>‹#›</a:t>
            </a:fld>
            <a:endParaRPr lang="el-GR">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l-GR">
              <a:solidFill>
                <a:srgbClr val="000000"/>
              </a:solidFill>
            </a:endParaRPr>
          </a:p>
        </p:txBody>
      </p:sp>
    </p:spTree>
    <p:extLst>
      <p:ext uri="{BB962C8B-B14F-4D97-AF65-F5344CB8AC3E}">
        <p14:creationId xmlns:p14="http://schemas.microsoft.com/office/powerpoint/2010/main" val="19000850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l-GR">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E6C23BD-1B88-436B-9A93-BD29EF69BA54}" type="slidenum">
              <a:rPr lang="el-GR">
                <a:solidFill>
                  <a:srgbClr val="000000"/>
                </a:solidFill>
              </a:rPr>
              <a:pPr>
                <a:defRPr/>
              </a:pPr>
              <a:t>‹#›</a:t>
            </a:fld>
            <a:endParaRPr lang="el-GR">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l-GR">
              <a:solidFill>
                <a:srgbClr val="000000"/>
              </a:solidFill>
            </a:endParaRPr>
          </a:p>
        </p:txBody>
      </p:sp>
    </p:spTree>
    <p:extLst>
      <p:ext uri="{BB962C8B-B14F-4D97-AF65-F5344CB8AC3E}">
        <p14:creationId xmlns:p14="http://schemas.microsoft.com/office/powerpoint/2010/main" val="24061922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25747D1-F6D9-4FBD-BD95-9DEAFA5A6EE7}" type="slidenum">
              <a:rPr lang="el-GR">
                <a:solidFill>
                  <a:srgbClr val="000000"/>
                </a:solidFill>
              </a:rPr>
              <a:pPr>
                <a:defRPr/>
              </a:pPr>
              <a:t>‹#›</a:t>
            </a:fld>
            <a:endParaRPr lang="el-GR">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l-GR">
              <a:solidFill>
                <a:srgbClr val="000000"/>
              </a:solidFill>
            </a:endParaRPr>
          </a:p>
        </p:txBody>
      </p:sp>
    </p:spTree>
    <p:extLst>
      <p:ext uri="{BB962C8B-B14F-4D97-AF65-F5344CB8AC3E}">
        <p14:creationId xmlns:p14="http://schemas.microsoft.com/office/powerpoint/2010/main" val="283108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2"/>
          <p:cNvSpPr>
            <a:spLocks noGrp="1" noChangeArrowheads="1"/>
          </p:cNvSpPr>
          <p:nvPr>
            <p:ph type="ftr" sz="quarter" idx="10"/>
          </p:nvPr>
        </p:nvSpPr>
        <p:spPr>
          <a:ln/>
        </p:spPr>
        <p:txBody>
          <a:bodyPr/>
          <a:lstStyle>
            <a:lvl1pPr>
              <a:defRPr/>
            </a:lvl1pPr>
          </a:lstStyle>
          <a:p>
            <a:pPr>
              <a:defRPr/>
            </a:pPr>
            <a:endParaRPr lang="el-GR"/>
          </a:p>
        </p:txBody>
      </p:sp>
      <p:sp>
        <p:nvSpPr>
          <p:cNvPr id="8" name="Rectangle 3"/>
          <p:cNvSpPr>
            <a:spLocks noGrp="1" noChangeArrowheads="1"/>
          </p:cNvSpPr>
          <p:nvPr>
            <p:ph type="sldNum" sz="quarter" idx="11"/>
          </p:nvPr>
        </p:nvSpPr>
        <p:spPr>
          <a:ln/>
        </p:spPr>
        <p:txBody>
          <a:bodyPr/>
          <a:lstStyle>
            <a:lvl1pPr>
              <a:defRPr/>
            </a:lvl1pPr>
          </a:lstStyle>
          <a:p>
            <a:pPr>
              <a:defRPr/>
            </a:pPr>
            <a:fld id="{41C16F15-F22A-421C-A492-8ED4BBF85B1A}" type="slidenum">
              <a:rPr lang="el-GR"/>
              <a:pPr>
                <a:defRPr/>
              </a:pPr>
              <a:t>‹#›</a:t>
            </a:fld>
            <a:endParaRPr lang="el-GR"/>
          </a:p>
        </p:txBody>
      </p:sp>
      <p:sp>
        <p:nvSpPr>
          <p:cNvPr id="9" name="Rectangle 16"/>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457200"/>
            <a:ext cx="2314575" cy="5410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514352" y="457200"/>
            <a:ext cx="67913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BF1E3D-7035-47B7-9FEA-423CE1957349}" type="slidenum">
              <a:rPr lang="el-GR">
                <a:solidFill>
                  <a:srgbClr val="000000"/>
                </a:solidFill>
              </a:rPr>
              <a:pPr>
                <a:defRPr/>
              </a:pPr>
              <a:t>‹#›</a:t>
            </a:fld>
            <a:endParaRPr lang="el-GR">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l-GR">
              <a:solidFill>
                <a:srgbClr val="000000"/>
              </a:solidFill>
            </a:endParaRPr>
          </a:p>
        </p:txBody>
      </p:sp>
    </p:spTree>
    <p:extLst>
      <p:ext uri="{BB962C8B-B14F-4D97-AF65-F5344CB8AC3E}">
        <p14:creationId xmlns:p14="http://schemas.microsoft.com/office/powerpoint/2010/main" val="4058456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E350D2-DDA0-4169-A689-94E8E33816D8}"/>
              </a:ext>
            </a:extLst>
          </p:cNvPr>
          <p:cNvSpPr>
            <a:spLocks noGrp="1"/>
          </p:cNvSpPr>
          <p:nvPr>
            <p:ph type="ctrTitle"/>
          </p:nvPr>
        </p:nvSpPr>
        <p:spPr>
          <a:xfrm>
            <a:off x="1285875" y="1122363"/>
            <a:ext cx="7715250" cy="2387600"/>
          </a:xfrm>
        </p:spPr>
        <p:txBody>
          <a:bodyPr anchor="b"/>
          <a:lstStyle>
            <a:lvl1pPr algn="ctr">
              <a:defRPr sz="5063"/>
            </a:lvl1pPr>
          </a:lstStyle>
          <a:p>
            <a:r>
              <a:rPr lang="el-GR"/>
              <a:t>Κάντε κλικ για να επεξεργαστείτε τον τίτλο υποδείγματος</a:t>
            </a:r>
            <a:endParaRPr lang="en-GB"/>
          </a:p>
        </p:txBody>
      </p:sp>
      <p:sp>
        <p:nvSpPr>
          <p:cNvPr id="3" name="Υπότιτλος 2">
            <a:extLst>
              <a:ext uri="{FF2B5EF4-FFF2-40B4-BE49-F238E27FC236}">
                <a16:creationId xmlns:a16="http://schemas.microsoft.com/office/drawing/2014/main" id="{3E984BC8-84E3-4CBD-A290-8805A2F14D1C}"/>
              </a:ext>
            </a:extLst>
          </p:cNvPr>
          <p:cNvSpPr>
            <a:spLocks noGrp="1"/>
          </p:cNvSpPr>
          <p:nvPr>
            <p:ph type="subTitle" idx="1"/>
          </p:nvPr>
        </p:nvSpPr>
        <p:spPr>
          <a:xfrm>
            <a:off x="1285875" y="3602038"/>
            <a:ext cx="7715250" cy="1655762"/>
          </a:xfrm>
        </p:spPr>
        <p:txBody>
          <a:bodyPr/>
          <a:lstStyle>
            <a:lvl1pPr marL="0" indent="0" algn="ctr">
              <a:buNone/>
              <a:defRPr sz="2025"/>
            </a:lvl1pPr>
            <a:lvl2pPr marL="385785" indent="0" algn="ctr">
              <a:buNone/>
              <a:defRPr sz="1688"/>
            </a:lvl2pPr>
            <a:lvl3pPr marL="771571" indent="0" algn="ctr">
              <a:buNone/>
              <a:defRPr sz="1519"/>
            </a:lvl3pPr>
            <a:lvl4pPr marL="1157356" indent="0" algn="ctr">
              <a:buNone/>
              <a:defRPr sz="1350"/>
            </a:lvl4pPr>
            <a:lvl5pPr marL="1543141" indent="0" algn="ctr">
              <a:buNone/>
              <a:defRPr sz="1350"/>
            </a:lvl5pPr>
            <a:lvl6pPr marL="1928927" indent="0" algn="ctr">
              <a:buNone/>
              <a:defRPr sz="1350"/>
            </a:lvl6pPr>
            <a:lvl7pPr marL="2314712" indent="0" algn="ctr">
              <a:buNone/>
              <a:defRPr sz="1350"/>
            </a:lvl7pPr>
            <a:lvl8pPr marL="2700498" indent="0" algn="ctr">
              <a:buNone/>
              <a:defRPr sz="1350"/>
            </a:lvl8pPr>
            <a:lvl9pPr marL="3086283" indent="0" algn="ctr">
              <a:buNone/>
              <a:defRPr sz="1350"/>
            </a:lvl9pPr>
          </a:lstStyle>
          <a:p>
            <a:r>
              <a:rPr lang="el-GR"/>
              <a:t>Κάντε κλικ για να επεξεργαστείτε τον υπότιτλο του υποδείγματος</a:t>
            </a:r>
            <a:endParaRPr lang="en-GB"/>
          </a:p>
        </p:txBody>
      </p:sp>
      <p:sp>
        <p:nvSpPr>
          <p:cNvPr id="4" name="Θέση ημερομηνίας 3">
            <a:extLst>
              <a:ext uri="{FF2B5EF4-FFF2-40B4-BE49-F238E27FC236}">
                <a16:creationId xmlns:a16="http://schemas.microsoft.com/office/drawing/2014/main" id="{FE64964C-F0A3-4FE5-89C8-BB85FC7010AB}"/>
              </a:ext>
            </a:extLst>
          </p:cNvPr>
          <p:cNvSpPr>
            <a:spLocks noGrp="1"/>
          </p:cNvSpPr>
          <p:nvPr>
            <p:ph type="dt" sz="half" idx="10"/>
          </p:nvPr>
        </p:nvSpPr>
        <p:spPr/>
        <p:txBody>
          <a:bodyPr/>
          <a:lstStyle/>
          <a:p>
            <a:fld id="{0C8A4DDC-8E5D-4B26-8E51-52BA9F1A4496}" type="datetimeFigureOut">
              <a:rPr lang="en-GB" smtClean="0"/>
              <a:t>28/02/2024</a:t>
            </a:fld>
            <a:endParaRPr lang="en-GB"/>
          </a:p>
        </p:txBody>
      </p:sp>
      <p:sp>
        <p:nvSpPr>
          <p:cNvPr id="5" name="Θέση υποσέλιδου 4">
            <a:extLst>
              <a:ext uri="{FF2B5EF4-FFF2-40B4-BE49-F238E27FC236}">
                <a16:creationId xmlns:a16="http://schemas.microsoft.com/office/drawing/2014/main" id="{C0271081-8CEA-4C60-9B9C-5B3B4D3E99C9}"/>
              </a:ext>
            </a:extLst>
          </p:cNvPr>
          <p:cNvSpPr>
            <a:spLocks noGrp="1"/>
          </p:cNvSpPr>
          <p:nvPr>
            <p:ph type="ftr" sz="quarter" idx="11"/>
          </p:nvPr>
        </p:nvSpPr>
        <p:spPr/>
        <p:txBody>
          <a:bodyPr/>
          <a:lstStyle/>
          <a:p>
            <a:endParaRPr lang="en-GB"/>
          </a:p>
        </p:txBody>
      </p:sp>
      <p:sp>
        <p:nvSpPr>
          <p:cNvPr id="6" name="Θέση αριθμού διαφάνειας 5">
            <a:extLst>
              <a:ext uri="{FF2B5EF4-FFF2-40B4-BE49-F238E27FC236}">
                <a16:creationId xmlns:a16="http://schemas.microsoft.com/office/drawing/2014/main" id="{ABAF54E5-3E01-4D96-8783-B7BC3800EF23}"/>
              </a:ext>
            </a:extLst>
          </p:cNvPr>
          <p:cNvSpPr>
            <a:spLocks noGrp="1"/>
          </p:cNvSpPr>
          <p:nvPr>
            <p:ph type="sldNum" sz="quarter" idx="12"/>
          </p:nvPr>
        </p:nvSpPr>
        <p:spPr/>
        <p:txBody>
          <a:bodyPr/>
          <a:lstStyle/>
          <a:p>
            <a:fld id="{266B0012-B549-41CB-8F17-13F51084CEE9}" type="slidenum">
              <a:rPr lang="en-GB" smtClean="0"/>
              <a:t>‹#›</a:t>
            </a:fld>
            <a:endParaRPr lang="en-GB"/>
          </a:p>
        </p:txBody>
      </p:sp>
    </p:spTree>
    <p:extLst>
      <p:ext uri="{BB962C8B-B14F-4D97-AF65-F5344CB8AC3E}">
        <p14:creationId xmlns:p14="http://schemas.microsoft.com/office/powerpoint/2010/main" val="2110362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5AA2AF-6DD6-4D29-B00A-51DE923B9743}"/>
              </a:ext>
            </a:extLst>
          </p:cNvPr>
          <p:cNvSpPr>
            <a:spLocks noGrp="1"/>
          </p:cNvSpPr>
          <p:nvPr>
            <p:ph type="title"/>
          </p:nvPr>
        </p:nvSpPr>
        <p:spPr/>
        <p:txBody>
          <a:bodyPr/>
          <a:lstStyle/>
          <a:p>
            <a:r>
              <a:rPr lang="el-GR"/>
              <a:t>Κάντε κλικ για να επεξεργαστείτε τον τίτλο υποδείγματος</a:t>
            </a:r>
            <a:endParaRPr lang="en-GB"/>
          </a:p>
        </p:txBody>
      </p:sp>
      <p:sp>
        <p:nvSpPr>
          <p:cNvPr id="3" name="Θέση περιεχομένου 2">
            <a:extLst>
              <a:ext uri="{FF2B5EF4-FFF2-40B4-BE49-F238E27FC236}">
                <a16:creationId xmlns:a16="http://schemas.microsoft.com/office/drawing/2014/main" id="{77D84765-0DA2-4258-8DA3-B31C44190423}"/>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ημερομηνίας 3">
            <a:extLst>
              <a:ext uri="{FF2B5EF4-FFF2-40B4-BE49-F238E27FC236}">
                <a16:creationId xmlns:a16="http://schemas.microsoft.com/office/drawing/2014/main" id="{95C8F547-65E7-4FD2-B448-E50C6453A575}"/>
              </a:ext>
            </a:extLst>
          </p:cNvPr>
          <p:cNvSpPr>
            <a:spLocks noGrp="1"/>
          </p:cNvSpPr>
          <p:nvPr>
            <p:ph type="dt" sz="half" idx="10"/>
          </p:nvPr>
        </p:nvSpPr>
        <p:spPr/>
        <p:txBody>
          <a:bodyPr/>
          <a:lstStyle/>
          <a:p>
            <a:fld id="{0C8A4DDC-8E5D-4B26-8E51-52BA9F1A4496}" type="datetimeFigureOut">
              <a:rPr lang="en-GB" smtClean="0"/>
              <a:t>28/02/2024</a:t>
            </a:fld>
            <a:endParaRPr lang="en-GB"/>
          </a:p>
        </p:txBody>
      </p:sp>
      <p:sp>
        <p:nvSpPr>
          <p:cNvPr id="5" name="Θέση υποσέλιδου 4">
            <a:extLst>
              <a:ext uri="{FF2B5EF4-FFF2-40B4-BE49-F238E27FC236}">
                <a16:creationId xmlns:a16="http://schemas.microsoft.com/office/drawing/2014/main" id="{07B2C614-828A-4B16-8A69-429657B616F9}"/>
              </a:ext>
            </a:extLst>
          </p:cNvPr>
          <p:cNvSpPr>
            <a:spLocks noGrp="1"/>
          </p:cNvSpPr>
          <p:nvPr>
            <p:ph type="ftr" sz="quarter" idx="11"/>
          </p:nvPr>
        </p:nvSpPr>
        <p:spPr/>
        <p:txBody>
          <a:bodyPr/>
          <a:lstStyle/>
          <a:p>
            <a:endParaRPr lang="en-GB"/>
          </a:p>
        </p:txBody>
      </p:sp>
      <p:sp>
        <p:nvSpPr>
          <p:cNvPr id="6" name="Θέση αριθμού διαφάνειας 5">
            <a:extLst>
              <a:ext uri="{FF2B5EF4-FFF2-40B4-BE49-F238E27FC236}">
                <a16:creationId xmlns:a16="http://schemas.microsoft.com/office/drawing/2014/main" id="{B2CFC614-A9BA-4718-8EA2-16BF753260DF}"/>
              </a:ext>
            </a:extLst>
          </p:cNvPr>
          <p:cNvSpPr>
            <a:spLocks noGrp="1"/>
          </p:cNvSpPr>
          <p:nvPr>
            <p:ph type="sldNum" sz="quarter" idx="12"/>
          </p:nvPr>
        </p:nvSpPr>
        <p:spPr/>
        <p:txBody>
          <a:bodyPr/>
          <a:lstStyle/>
          <a:p>
            <a:fld id="{266B0012-B549-41CB-8F17-13F51084CEE9}" type="slidenum">
              <a:rPr lang="en-GB" smtClean="0"/>
              <a:t>‹#›</a:t>
            </a:fld>
            <a:endParaRPr lang="en-GB"/>
          </a:p>
        </p:txBody>
      </p:sp>
    </p:spTree>
    <p:extLst>
      <p:ext uri="{BB962C8B-B14F-4D97-AF65-F5344CB8AC3E}">
        <p14:creationId xmlns:p14="http://schemas.microsoft.com/office/powerpoint/2010/main" val="1265011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60E9C8-EAC6-4893-B883-AF2DB2828F28}"/>
              </a:ext>
            </a:extLst>
          </p:cNvPr>
          <p:cNvSpPr>
            <a:spLocks noGrp="1"/>
          </p:cNvSpPr>
          <p:nvPr>
            <p:ph type="title"/>
          </p:nvPr>
        </p:nvSpPr>
        <p:spPr>
          <a:xfrm>
            <a:off x="701873" y="1709739"/>
            <a:ext cx="8872538" cy="2852737"/>
          </a:xfrm>
        </p:spPr>
        <p:txBody>
          <a:bodyPr anchor="b"/>
          <a:lstStyle>
            <a:lvl1pPr>
              <a:defRPr sz="5063"/>
            </a:lvl1pPr>
          </a:lstStyle>
          <a:p>
            <a:r>
              <a:rPr lang="el-GR"/>
              <a:t>Κάντε κλικ για να επεξεργαστείτε τον τίτλο υποδείγματος</a:t>
            </a:r>
            <a:endParaRPr lang="en-GB"/>
          </a:p>
        </p:txBody>
      </p:sp>
      <p:sp>
        <p:nvSpPr>
          <p:cNvPr id="3" name="Θέση κειμένου 2">
            <a:extLst>
              <a:ext uri="{FF2B5EF4-FFF2-40B4-BE49-F238E27FC236}">
                <a16:creationId xmlns:a16="http://schemas.microsoft.com/office/drawing/2014/main" id="{ED0F79B5-2AB8-4140-A018-55C6FE236F44}"/>
              </a:ext>
            </a:extLst>
          </p:cNvPr>
          <p:cNvSpPr>
            <a:spLocks noGrp="1"/>
          </p:cNvSpPr>
          <p:nvPr>
            <p:ph type="body" idx="1"/>
          </p:nvPr>
        </p:nvSpPr>
        <p:spPr>
          <a:xfrm>
            <a:off x="701873" y="4589464"/>
            <a:ext cx="8872538" cy="1500187"/>
          </a:xfrm>
        </p:spPr>
        <p:txBody>
          <a:bodyPr/>
          <a:lstStyle>
            <a:lvl1pPr marL="0" indent="0">
              <a:buNone/>
              <a:defRPr sz="2025">
                <a:solidFill>
                  <a:schemeClr val="tx1">
                    <a:tint val="75000"/>
                  </a:schemeClr>
                </a:solidFill>
              </a:defRPr>
            </a:lvl1pPr>
            <a:lvl2pPr marL="385785" indent="0">
              <a:buNone/>
              <a:defRPr sz="1688">
                <a:solidFill>
                  <a:schemeClr val="tx1">
                    <a:tint val="75000"/>
                  </a:schemeClr>
                </a:solidFill>
              </a:defRPr>
            </a:lvl2pPr>
            <a:lvl3pPr marL="771571" indent="0">
              <a:buNone/>
              <a:defRPr sz="1519">
                <a:solidFill>
                  <a:schemeClr val="tx1">
                    <a:tint val="75000"/>
                  </a:schemeClr>
                </a:solidFill>
              </a:defRPr>
            </a:lvl3pPr>
            <a:lvl4pPr marL="1157356" indent="0">
              <a:buNone/>
              <a:defRPr sz="1350">
                <a:solidFill>
                  <a:schemeClr val="tx1">
                    <a:tint val="75000"/>
                  </a:schemeClr>
                </a:solidFill>
              </a:defRPr>
            </a:lvl4pPr>
            <a:lvl5pPr marL="1543141" indent="0">
              <a:buNone/>
              <a:defRPr sz="1350">
                <a:solidFill>
                  <a:schemeClr val="tx1">
                    <a:tint val="75000"/>
                  </a:schemeClr>
                </a:solidFill>
              </a:defRPr>
            </a:lvl5pPr>
            <a:lvl6pPr marL="1928927" indent="0">
              <a:buNone/>
              <a:defRPr sz="1350">
                <a:solidFill>
                  <a:schemeClr val="tx1">
                    <a:tint val="75000"/>
                  </a:schemeClr>
                </a:solidFill>
              </a:defRPr>
            </a:lvl6pPr>
            <a:lvl7pPr marL="2314712" indent="0">
              <a:buNone/>
              <a:defRPr sz="1350">
                <a:solidFill>
                  <a:schemeClr val="tx1">
                    <a:tint val="75000"/>
                  </a:schemeClr>
                </a:solidFill>
              </a:defRPr>
            </a:lvl7pPr>
            <a:lvl8pPr marL="2700498" indent="0">
              <a:buNone/>
              <a:defRPr sz="1350">
                <a:solidFill>
                  <a:schemeClr val="tx1">
                    <a:tint val="75000"/>
                  </a:schemeClr>
                </a:solidFill>
              </a:defRPr>
            </a:lvl8pPr>
            <a:lvl9pPr marL="3086283" indent="0">
              <a:buNone/>
              <a:defRPr sz="135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C6FEE59-9005-41E3-9F12-86B4295A3DEB}"/>
              </a:ext>
            </a:extLst>
          </p:cNvPr>
          <p:cNvSpPr>
            <a:spLocks noGrp="1"/>
          </p:cNvSpPr>
          <p:nvPr>
            <p:ph type="dt" sz="half" idx="10"/>
          </p:nvPr>
        </p:nvSpPr>
        <p:spPr/>
        <p:txBody>
          <a:bodyPr/>
          <a:lstStyle/>
          <a:p>
            <a:fld id="{0C8A4DDC-8E5D-4B26-8E51-52BA9F1A4496}" type="datetimeFigureOut">
              <a:rPr lang="en-GB" smtClean="0"/>
              <a:t>28/02/2024</a:t>
            </a:fld>
            <a:endParaRPr lang="en-GB"/>
          </a:p>
        </p:txBody>
      </p:sp>
      <p:sp>
        <p:nvSpPr>
          <p:cNvPr id="5" name="Θέση υποσέλιδου 4">
            <a:extLst>
              <a:ext uri="{FF2B5EF4-FFF2-40B4-BE49-F238E27FC236}">
                <a16:creationId xmlns:a16="http://schemas.microsoft.com/office/drawing/2014/main" id="{BF37BDAA-6CB1-44A1-91D5-B2CFFCDCBA1B}"/>
              </a:ext>
            </a:extLst>
          </p:cNvPr>
          <p:cNvSpPr>
            <a:spLocks noGrp="1"/>
          </p:cNvSpPr>
          <p:nvPr>
            <p:ph type="ftr" sz="quarter" idx="11"/>
          </p:nvPr>
        </p:nvSpPr>
        <p:spPr/>
        <p:txBody>
          <a:bodyPr/>
          <a:lstStyle/>
          <a:p>
            <a:endParaRPr lang="en-GB"/>
          </a:p>
        </p:txBody>
      </p:sp>
      <p:sp>
        <p:nvSpPr>
          <p:cNvPr id="6" name="Θέση αριθμού διαφάνειας 5">
            <a:extLst>
              <a:ext uri="{FF2B5EF4-FFF2-40B4-BE49-F238E27FC236}">
                <a16:creationId xmlns:a16="http://schemas.microsoft.com/office/drawing/2014/main" id="{2502C817-EE18-42C5-B347-1802A2EABDA1}"/>
              </a:ext>
            </a:extLst>
          </p:cNvPr>
          <p:cNvSpPr>
            <a:spLocks noGrp="1"/>
          </p:cNvSpPr>
          <p:nvPr>
            <p:ph type="sldNum" sz="quarter" idx="12"/>
          </p:nvPr>
        </p:nvSpPr>
        <p:spPr/>
        <p:txBody>
          <a:bodyPr/>
          <a:lstStyle/>
          <a:p>
            <a:fld id="{266B0012-B549-41CB-8F17-13F51084CEE9}" type="slidenum">
              <a:rPr lang="en-GB" smtClean="0"/>
              <a:t>‹#›</a:t>
            </a:fld>
            <a:endParaRPr lang="en-GB"/>
          </a:p>
        </p:txBody>
      </p:sp>
    </p:spTree>
    <p:extLst>
      <p:ext uri="{BB962C8B-B14F-4D97-AF65-F5344CB8AC3E}">
        <p14:creationId xmlns:p14="http://schemas.microsoft.com/office/powerpoint/2010/main" val="4130900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081458-AB90-4B15-A27A-809010F9F6CE}"/>
              </a:ext>
            </a:extLst>
          </p:cNvPr>
          <p:cNvSpPr>
            <a:spLocks noGrp="1"/>
          </p:cNvSpPr>
          <p:nvPr>
            <p:ph type="title"/>
          </p:nvPr>
        </p:nvSpPr>
        <p:spPr/>
        <p:txBody>
          <a:bodyPr/>
          <a:lstStyle/>
          <a:p>
            <a:r>
              <a:rPr lang="el-GR"/>
              <a:t>Κάντε κλικ για να επεξεργαστείτε τον τίτλο υποδείγματος</a:t>
            </a:r>
            <a:endParaRPr lang="en-GB"/>
          </a:p>
        </p:txBody>
      </p:sp>
      <p:sp>
        <p:nvSpPr>
          <p:cNvPr id="3" name="Θέση περιεχομένου 2">
            <a:extLst>
              <a:ext uri="{FF2B5EF4-FFF2-40B4-BE49-F238E27FC236}">
                <a16:creationId xmlns:a16="http://schemas.microsoft.com/office/drawing/2014/main" id="{45A9F8D5-F958-4C33-9939-3C0AD0A639BF}"/>
              </a:ext>
            </a:extLst>
          </p:cNvPr>
          <p:cNvSpPr>
            <a:spLocks noGrp="1"/>
          </p:cNvSpPr>
          <p:nvPr>
            <p:ph sz="half" idx="1"/>
          </p:nvPr>
        </p:nvSpPr>
        <p:spPr>
          <a:xfrm>
            <a:off x="707231" y="1825625"/>
            <a:ext cx="4371975"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περιεχομένου 3">
            <a:extLst>
              <a:ext uri="{FF2B5EF4-FFF2-40B4-BE49-F238E27FC236}">
                <a16:creationId xmlns:a16="http://schemas.microsoft.com/office/drawing/2014/main" id="{546A95CE-4D76-4F2C-A914-4CDC75569DB9}"/>
              </a:ext>
            </a:extLst>
          </p:cNvPr>
          <p:cNvSpPr>
            <a:spLocks noGrp="1"/>
          </p:cNvSpPr>
          <p:nvPr>
            <p:ph sz="half" idx="2"/>
          </p:nvPr>
        </p:nvSpPr>
        <p:spPr>
          <a:xfrm>
            <a:off x="5207794" y="1825625"/>
            <a:ext cx="4371975"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5" name="Θέση ημερομηνίας 4">
            <a:extLst>
              <a:ext uri="{FF2B5EF4-FFF2-40B4-BE49-F238E27FC236}">
                <a16:creationId xmlns:a16="http://schemas.microsoft.com/office/drawing/2014/main" id="{26346ADD-4590-4465-9509-51F2CAC6B568}"/>
              </a:ext>
            </a:extLst>
          </p:cNvPr>
          <p:cNvSpPr>
            <a:spLocks noGrp="1"/>
          </p:cNvSpPr>
          <p:nvPr>
            <p:ph type="dt" sz="half" idx="10"/>
          </p:nvPr>
        </p:nvSpPr>
        <p:spPr/>
        <p:txBody>
          <a:bodyPr/>
          <a:lstStyle/>
          <a:p>
            <a:fld id="{0C8A4DDC-8E5D-4B26-8E51-52BA9F1A4496}" type="datetimeFigureOut">
              <a:rPr lang="en-GB" smtClean="0"/>
              <a:t>28/02/2024</a:t>
            </a:fld>
            <a:endParaRPr lang="en-GB"/>
          </a:p>
        </p:txBody>
      </p:sp>
      <p:sp>
        <p:nvSpPr>
          <p:cNvPr id="6" name="Θέση υποσέλιδου 5">
            <a:extLst>
              <a:ext uri="{FF2B5EF4-FFF2-40B4-BE49-F238E27FC236}">
                <a16:creationId xmlns:a16="http://schemas.microsoft.com/office/drawing/2014/main" id="{3FE26500-3116-4787-9BAC-46D59D233A6D}"/>
              </a:ext>
            </a:extLst>
          </p:cNvPr>
          <p:cNvSpPr>
            <a:spLocks noGrp="1"/>
          </p:cNvSpPr>
          <p:nvPr>
            <p:ph type="ftr" sz="quarter" idx="11"/>
          </p:nvPr>
        </p:nvSpPr>
        <p:spPr/>
        <p:txBody>
          <a:bodyPr/>
          <a:lstStyle/>
          <a:p>
            <a:endParaRPr lang="en-GB"/>
          </a:p>
        </p:txBody>
      </p:sp>
      <p:sp>
        <p:nvSpPr>
          <p:cNvPr id="7" name="Θέση αριθμού διαφάνειας 6">
            <a:extLst>
              <a:ext uri="{FF2B5EF4-FFF2-40B4-BE49-F238E27FC236}">
                <a16:creationId xmlns:a16="http://schemas.microsoft.com/office/drawing/2014/main" id="{F0C690C7-E84D-4392-A419-4BE1841BFC8C}"/>
              </a:ext>
            </a:extLst>
          </p:cNvPr>
          <p:cNvSpPr>
            <a:spLocks noGrp="1"/>
          </p:cNvSpPr>
          <p:nvPr>
            <p:ph type="sldNum" sz="quarter" idx="12"/>
          </p:nvPr>
        </p:nvSpPr>
        <p:spPr/>
        <p:txBody>
          <a:bodyPr/>
          <a:lstStyle/>
          <a:p>
            <a:fld id="{266B0012-B549-41CB-8F17-13F51084CEE9}" type="slidenum">
              <a:rPr lang="en-GB" smtClean="0"/>
              <a:t>‹#›</a:t>
            </a:fld>
            <a:endParaRPr lang="en-GB"/>
          </a:p>
        </p:txBody>
      </p:sp>
    </p:spTree>
    <p:extLst>
      <p:ext uri="{BB962C8B-B14F-4D97-AF65-F5344CB8AC3E}">
        <p14:creationId xmlns:p14="http://schemas.microsoft.com/office/powerpoint/2010/main" val="513024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478B4C-ED3A-4C80-92A3-83B3682DEB4C}"/>
              </a:ext>
            </a:extLst>
          </p:cNvPr>
          <p:cNvSpPr>
            <a:spLocks noGrp="1"/>
          </p:cNvSpPr>
          <p:nvPr>
            <p:ph type="title"/>
          </p:nvPr>
        </p:nvSpPr>
        <p:spPr>
          <a:xfrm>
            <a:off x="708571" y="365126"/>
            <a:ext cx="8872538" cy="1325563"/>
          </a:xfrm>
        </p:spPr>
        <p:txBody>
          <a:bodyPr/>
          <a:lstStyle/>
          <a:p>
            <a:r>
              <a:rPr lang="el-GR"/>
              <a:t>Κάντε κλικ για να επεξεργαστείτε τον τίτλο υποδείγματος</a:t>
            </a:r>
            <a:endParaRPr lang="en-GB"/>
          </a:p>
        </p:txBody>
      </p:sp>
      <p:sp>
        <p:nvSpPr>
          <p:cNvPr id="3" name="Θέση κειμένου 2">
            <a:extLst>
              <a:ext uri="{FF2B5EF4-FFF2-40B4-BE49-F238E27FC236}">
                <a16:creationId xmlns:a16="http://schemas.microsoft.com/office/drawing/2014/main" id="{F92730C8-28DE-4134-AFD3-1E3C8F430C62}"/>
              </a:ext>
            </a:extLst>
          </p:cNvPr>
          <p:cNvSpPr>
            <a:spLocks noGrp="1"/>
          </p:cNvSpPr>
          <p:nvPr>
            <p:ph type="body" idx="1"/>
          </p:nvPr>
        </p:nvSpPr>
        <p:spPr>
          <a:xfrm>
            <a:off x="708571" y="1681163"/>
            <a:ext cx="4351883"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8D0F444-2F78-461E-87F4-15D7127FEA80}"/>
              </a:ext>
            </a:extLst>
          </p:cNvPr>
          <p:cNvSpPr>
            <a:spLocks noGrp="1"/>
          </p:cNvSpPr>
          <p:nvPr>
            <p:ph sz="half" idx="2"/>
          </p:nvPr>
        </p:nvSpPr>
        <p:spPr>
          <a:xfrm>
            <a:off x="708571" y="2505075"/>
            <a:ext cx="4351883"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5" name="Θέση κειμένου 4">
            <a:extLst>
              <a:ext uri="{FF2B5EF4-FFF2-40B4-BE49-F238E27FC236}">
                <a16:creationId xmlns:a16="http://schemas.microsoft.com/office/drawing/2014/main" id="{718E26F7-D5C4-4BEF-8CC3-2948A7EBFF71}"/>
              </a:ext>
            </a:extLst>
          </p:cNvPr>
          <p:cNvSpPr>
            <a:spLocks noGrp="1"/>
          </p:cNvSpPr>
          <p:nvPr>
            <p:ph type="body" sz="quarter" idx="3"/>
          </p:nvPr>
        </p:nvSpPr>
        <p:spPr>
          <a:xfrm>
            <a:off x="5207794" y="1681163"/>
            <a:ext cx="4373315"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5EC1E412-FAF4-438A-AA73-24CCC672EC0B}"/>
              </a:ext>
            </a:extLst>
          </p:cNvPr>
          <p:cNvSpPr>
            <a:spLocks noGrp="1"/>
          </p:cNvSpPr>
          <p:nvPr>
            <p:ph sz="quarter" idx="4"/>
          </p:nvPr>
        </p:nvSpPr>
        <p:spPr>
          <a:xfrm>
            <a:off x="5207794" y="2505075"/>
            <a:ext cx="4373315"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7" name="Θέση ημερομηνίας 6">
            <a:extLst>
              <a:ext uri="{FF2B5EF4-FFF2-40B4-BE49-F238E27FC236}">
                <a16:creationId xmlns:a16="http://schemas.microsoft.com/office/drawing/2014/main" id="{54AF649A-343F-4300-B17A-DD28EDB2A1CE}"/>
              </a:ext>
            </a:extLst>
          </p:cNvPr>
          <p:cNvSpPr>
            <a:spLocks noGrp="1"/>
          </p:cNvSpPr>
          <p:nvPr>
            <p:ph type="dt" sz="half" idx="10"/>
          </p:nvPr>
        </p:nvSpPr>
        <p:spPr/>
        <p:txBody>
          <a:bodyPr/>
          <a:lstStyle/>
          <a:p>
            <a:fld id="{0C8A4DDC-8E5D-4B26-8E51-52BA9F1A4496}" type="datetimeFigureOut">
              <a:rPr lang="en-GB" smtClean="0"/>
              <a:t>28/02/2024</a:t>
            </a:fld>
            <a:endParaRPr lang="en-GB"/>
          </a:p>
        </p:txBody>
      </p:sp>
      <p:sp>
        <p:nvSpPr>
          <p:cNvPr id="8" name="Θέση υποσέλιδου 7">
            <a:extLst>
              <a:ext uri="{FF2B5EF4-FFF2-40B4-BE49-F238E27FC236}">
                <a16:creationId xmlns:a16="http://schemas.microsoft.com/office/drawing/2014/main" id="{A888C1BD-12F2-4C10-92BD-58CFF0BF2192}"/>
              </a:ext>
            </a:extLst>
          </p:cNvPr>
          <p:cNvSpPr>
            <a:spLocks noGrp="1"/>
          </p:cNvSpPr>
          <p:nvPr>
            <p:ph type="ftr" sz="quarter" idx="11"/>
          </p:nvPr>
        </p:nvSpPr>
        <p:spPr/>
        <p:txBody>
          <a:bodyPr/>
          <a:lstStyle/>
          <a:p>
            <a:endParaRPr lang="en-GB"/>
          </a:p>
        </p:txBody>
      </p:sp>
      <p:sp>
        <p:nvSpPr>
          <p:cNvPr id="9" name="Θέση αριθμού διαφάνειας 8">
            <a:extLst>
              <a:ext uri="{FF2B5EF4-FFF2-40B4-BE49-F238E27FC236}">
                <a16:creationId xmlns:a16="http://schemas.microsoft.com/office/drawing/2014/main" id="{2D59799F-1FDD-44D2-86B6-C804F6F973AA}"/>
              </a:ext>
            </a:extLst>
          </p:cNvPr>
          <p:cNvSpPr>
            <a:spLocks noGrp="1"/>
          </p:cNvSpPr>
          <p:nvPr>
            <p:ph type="sldNum" sz="quarter" idx="12"/>
          </p:nvPr>
        </p:nvSpPr>
        <p:spPr/>
        <p:txBody>
          <a:bodyPr/>
          <a:lstStyle/>
          <a:p>
            <a:fld id="{266B0012-B549-41CB-8F17-13F51084CEE9}" type="slidenum">
              <a:rPr lang="en-GB" smtClean="0"/>
              <a:t>‹#›</a:t>
            </a:fld>
            <a:endParaRPr lang="en-GB"/>
          </a:p>
        </p:txBody>
      </p:sp>
    </p:spTree>
    <p:extLst>
      <p:ext uri="{BB962C8B-B14F-4D97-AF65-F5344CB8AC3E}">
        <p14:creationId xmlns:p14="http://schemas.microsoft.com/office/powerpoint/2010/main" val="74472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F60313-5803-453B-89BE-CF55757FAF66}"/>
              </a:ext>
            </a:extLst>
          </p:cNvPr>
          <p:cNvSpPr>
            <a:spLocks noGrp="1"/>
          </p:cNvSpPr>
          <p:nvPr>
            <p:ph type="title"/>
          </p:nvPr>
        </p:nvSpPr>
        <p:spPr/>
        <p:txBody>
          <a:bodyPr/>
          <a:lstStyle/>
          <a:p>
            <a:r>
              <a:rPr lang="el-GR"/>
              <a:t>Κάντε κλικ για να επεξεργαστείτε τον τίτλο υποδείγματος</a:t>
            </a:r>
            <a:endParaRPr lang="en-GB"/>
          </a:p>
        </p:txBody>
      </p:sp>
      <p:sp>
        <p:nvSpPr>
          <p:cNvPr id="3" name="Θέση ημερομηνίας 2">
            <a:extLst>
              <a:ext uri="{FF2B5EF4-FFF2-40B4-BE49-F238E27FC236}">
                <a16:creationId xmlns:a16="http://schemas.microsoft.com/office/drawing/2014/main" id="{04549126-BECF-4ECF-AF44-8875FDBBC5F4}"/>
              </a:ext>
            </a:extLst>
          </p:cNvPr>
          <p:cNvSpPr>
            <a:spLocks noGrp="1"/>
          </p:cNvSpPr>
          <p:nvPr>
            <p:ph type="dt" sz="half" idx="10"/>
          </p:nvPr>
        </p:nvSpPr>
        <p:spPr/>
        <p:txBody>
          <a:bodyPr/>
          <a:lstStyle/>
          <a:p>
            <a:fld id="{0C8A4DDC-8E5D-4B26-8E51-52BA9F1A4496}" type="datetimeFigureOut">
              <a:rPr lang="en-GB" smtClean="0"/>
              <a:t>28/02/2024</a:t>
            </a:fld>
            <a:endParaRPr lang="en-GB"/>
          </a:p>
        </p:txBody>
      </p:sp>
      <p:sp>
        <p:nvSpPr>
          <p:cNvPr id="4" name="Θέση υποσέλιδου 3">
            <a:extLst>
              <a:ext uri="{FF2B5EF4-FFF2-40B4-BE49-F238E27FC236}">
                <a16:creationId xmlns:a16="http://schemas.microsoft.com/office/drawing/2014/main" id="{0158DBC8-0252-496E-8223-C3F32883F49F}"/>
              </a:ext>
            </a:extLst>
          </p:cNvPr>
          <p:cNvSpPr>
            <a:spLocks noGrp="1"/>
          </p:cNvSpPr>
          <p:nvPr>
            <p:ph type="ftr" sz="quarter" idx="11"/>
          </p:nvPr>
        </p:nvSpPr>
        <p:spPr/>
        <p:txBody>
          <a:bodyPr/>
          <a:lstStyle/>
          <a:p>
            <a:endParaRPr lang="en-GB"/>
          </a:p>
        </p:txBody>
      </p:sp>
      <p:sp>
        <p:nvSpPr>
          <p:cNvPr id="5" name="Θέση αριθμού διαφάνειας 4">
            <a:extLst>
              <a:ext uri="{FF2B5EF4-FFF2-40B4-BE49-F238E27FC236}">
                <a16:creationId xmlns:a16="http://schemas.microsoft.com/office/drawing/2014/main" id="{3DF0C32C-082D-49D0-A582-28B9874522F5}"/>
              </a:ext>
            </a:extLst>
          </p:cNvPr>
          <p:cNvSpPr>
            <a:spLocks noGrp="1"/>
          </p:cNvSpPr>
          <p:nvPr>
            <p:ph type="sldNum" sz="quarter" idx="12"/>
          </p:nvPr>
        </p:nvSpPr>
        <p:spPr/>
        <p:txBody>
          <a:bodyPr/>
          <a:lstStyle/>
          <a:p>
            <a:fld id="{266B0012-B549-41CB-8F17-13F51084CEE9}" type="slidenum">
              <a:rPr lang="en-GB" smtClean="0"/>
              <a:t>‹#›</a:t>
            </a:fld>
            <a:endParaRPr lang="en-GB"/>
          </a:p>
        </p:txBody>
      </p:sp>
    </p:spTree>
    <p:extLst>
      <p:ext uri="{BB962C8B-B14F-4D97-AF65-F5344CB8AC3E}">
        <p14:creationId xmlns:p14="http://schemas.microsoft.com/office/powerpoint/2010/main" val="26583372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E64332E-9AC2-4513-80AD-F733C6FE4AFB}"/>
              </a:ext>
            </a:extLst>
          </p:cNvPr>
          <p:cNvSpPr>
            <a:spLocks noGrp="1"/>
          </p:cNvSpPr>
          <p:nvPr>
            <p:ph type="dt" sz="half" idx="10"/>
          </p:nvPr>
        </p:nvSpPr>
        <p:spPr/>
        <p:txBody>
          <a:bodyPr/>
          <a:lstStyle/>
          <a:p>
            <a:fld id="{0C8A4DDC-8E5D-4B26-8E51-52BA9F1A4496}" type="datetimeFigureOut">
              <a:rPr lang="en-GB" smtClean="0"/>
              <a:t>28/02/2024</a:t>
            </a:fld>
            <a:endParaRPr lang="en-GB"/>
          </a:p>
        </p:txBody>
      </p:sp>
      <p:sp>
        <p:nvSpPr>
          <p:cNvPr id="3" name="Θέση υποσέλιδου 2">
            <a:extLst>
              <a:ext uri="{FF2B5EF4-FFF2-40B4-BE49-F238E27FC236}">
                <a16:creationId xmlns:a16="http://schemas.microsoft.com/office/drawing/2014/main" id="{F325528C-999B-4FCC-80AF-C706521E5429}"/>
              </a:ext>
            </a:extLst>
          </p:cNvPr>
          <p:cNvSpPr>
            <a:spLocks noGrp="1"/>
          </p:cNvSpPr>
          <p:nvPr>
            <p:ph type="ftr" sz="quarter" idx="11"/>
          </p:nvPr>
        </p:nvSpPr>
        <p:spPr/>
        <p:txBody>
          <a:bodyPr/>
          <a:lstStyle/>
          <a:p>
            <a:endParaRPr lang="en-GB"/>
          </a:p>
        </p:txBody>
      </p:sp>
      <p:sp>
        <p:nvSpPr>
          <p:cNvPr id="4" name="Θέση αριθμού διαφάνειας 3">
            <a:extLst>
              <a:ext uri="{FF2B5EF4-FFF2-40B4-BE49-F238E27FC236}">
                <a16:creationId xmlns:a16="http://schemas.microsoft.com/office/drawing/2014/main" id="{CB83FEE5-4AEB-4067-ACD8-57426986F577}"/>
              </a:ext>
            </a:extLst>
          </p:cNvPr>
          <p:cNvSpPr>
            <a:spLocks noGrp="1"/>
          </p:cNvSpPr>
          <p:nvPr>
            <p:ph type="sldNum" sz="quarter" idx="12"/>
          </p:nvPr>
        </p:nvSpPr>
        <p:spPr/>
        <p:txBody>
          <a:bodyPr/>
          <a:lstStyle/>
          <a:p>
            <a:fld id="{266B0012-B549-41CB-8F17-13F51084CEE9}" type="slidenum">
              <a:rPr lang="en-GB" smtClean="0"/>
              <a:t>‹#›</a:t>
            </a:fld>
            <a:endParaRPr lang="en-GB"/>
          </a:p>
        </p:txBody>
      </p:sp>
    </p:spTree>
    <p:extLst>
      <p:ext uri="{BB962C8B-B14F-4D97-AF65-F5344CB8AC3E}">
        <p14:creationId xmlns:p14="http://schemas.microsoft.com/office/powerpoint/2010/main" val="3773729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894C37-61C5-422C-B656-D508A0B0E1B3}"/>
              </a:ext>
            </a:extLst>
          </p:cNvPr>
          <p:cNvSpPr>
            <a:spLocks noGrp="1"/>
          </p:cNvSpPr>
          <p:nvPr>
            <p:ph type="title"/>
          </p:nvPr>
        </p:nvSpPr>
        <p:spPr>
          <a:xfrm>
            <a:off x="708572" y="457200"/>
            <a:ext cx="3317825" cy="1600200"/>
          </a:xfrm>
        </p:spPr>
        <p:txBody>
          <a:bodyPr anchor="b"/>
          <a:lstStyle>
            <a:lvl1pPr>
              <a:defRPr sz="2700"/>
            </a:lvl1pPr>
          </a:lstStyle>
          <a:p>
            <a:r>
              <a:rPr lang="el-GR"/>
              <a:t>Κάντε κλικ για να επεξεργαστείτε τον τίτλο υποδείγματος</a:t>
            </a:r>
            <a:endParaRPr lang="en-GB"/>
          </a:p>
        </p:txBody>
      </p:sp>
      <p:sp>
        <p:nvSpPr>
          <p:cNvPr id="3" name="Θέση περιεχομένου 2">
            <a:extLst>
              <a:ext uri="{FF2B5EF4-FFF2-40B4-BE49-F238E27FC236}">
                <a16:creationId xmlns:a16="http://schemas.microsoft.com/office/drawing/2014/main" id="{812B36C6-BD88-416C-BCE9-AC6144910203}"/>
              </a:ext>
            </a:extLst>
          </p:cNvPr>
          <p:cNvSpPr>
            <a:spLocks noGrp="1"/>
          </p:cNvSpPr>
          <p:nvPr>
            <p:ph idx="1"/>
          </p:nvPr>
        </p:nvSpPr>
        <p:spPr>
          <a:xfrm>
            <a:off x="4373315" y="987426"/>
            <a:ext cx="5207794" cy="487362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κειμένου 3">
            <a:extLst>
              <a:ext uri="{FF2B5EF4-FFF2-40B4-BE49-F238E27FC236}">
                <a16:creationId xmlns:a16="http://schemas.microsoft.com/office/drawing/2014/main" id="{27EE7966-0B0D-4DA3-9207-D8B9CC14E861}"/>
              </a:ext>
            </a:extLst>
          </p:cNvPr>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6217717-A187-4C06-8D48-4F712FD78B43}"/>
              </a:ext>
            </a:extLst>
          </p:cNvPr>
          <p:cNvSpPr>
            <a:spLocks noGrp="1"/>
          </p:cNvSpPr>
          <p:nvPr>
            <p:ph type="dt" sz="half" idx="10"/>
          </p:nvPr>
        </p:nvSpPr>
        <p:spPr/>
        <p:txBody>
          <a:bodyPr/>
          <a:lstStyle/>
          <a:p>
            <a:fld id="{0C8A4DDC-8E5D-4B26-8E51-52BA9F1A4496}" type="datetimeFigureOut">
              <a:rPr lang="en-GB" smtClean="0"/>
              <a:t>28/02/2024</a:t>
            </a:fld>
            <a:endParaRPr lang="en-GB"/>
          </a:p>
        </p:txBody>
      </p:sp>
      <p:sp>
        <p:nvSpPr>
          <p:cNvPr id="6" name="Θέση υποσέλιδου 5">
            <a:extLst>
              <a:ext uri="{FF2B5EF4-FFF2-40B4-BE49-F238E27FC236}">
                <a16:creationId xmlns:a16="http://schemas.microsoft.com/office/drawing/2014/main" id="{4FAA48EA-34D8-4107-B6F9-1AD3F61D5EB6}"/>
              </a:ext>
            </a:extLst>
          </p:cNvPr>
          <p:cNvSpPr>
            <a:spLocks noGrp="1"/>
          </p:cNvSpPr>
          <p:nvPr>
            <p:ph type="ftr" sz="quarter" idx="11"/>
          </p:nvPr>
        </p:nvSpPr>
        <p:spPr/>
        <p:txBody>
          <a:bodyPr/>
          <a:lstStyle/>
          <a:p>
            <a:endParaRPr lang="en-GB"/>
          </a:p>
        </p:txBody>
      </p:sp>
      <p:sp>
        <p:nvSpPr>
          <p:cNvPr id="7" name="Θέση αριθμού διαφάνειας 6">
            <a:extLst>
              <a:ext uri="{FF2B5EF4-FFF2-40B4-BE49-F238E27FC236}">
                <a16:creationId xmlns:a16="http://schemas.microsoft.com/office/drawing/2014/main" id="{891CCC4C-C192-45D0-99F2-6FFBEF990E7A}"/>
              </a:ext>
            </a:extLst>
          </p:cNvPr>
          <p:cNvSpPr>
            <a:spLocks noGrp="1"/>
          </p:cNvSpPr>
          <p:nvPr>
            <p:ph type="sldNum" sz="quarter" idx="12"/>
          </p:nvPr>
        </p:nvSpPr>
        <p:spPr/>
        <p:txBody>
          <a:bodyPr/>
          <a:lstStyle/>
          <a:p>
            <a:fld id="{266B0012-B549-41CB-8F17-13F51084CEE9}" type="slidenum">
              <a:rPr lang="en-GB" smtClean="0"/>
              <a:t>‹#›</a:t>
            </a:fld>
            <a:endParaRPr lang="en-GB"/>
          </a:p>
        </p:txBody>
      </p:sp>
    </p:spTree>
    <p:extLst>
      <p:ext uri="{BB962C8B-B14F-4D97-AF65-F5344CB8AC3E}">
        <p14:creationId xmlns:p14="http://schemas.microsoft.com/office/powerpoint/2010/main" val="13840819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04025C-28D2-4264-A326-31EAF9EEA346}"/>
              </a:ext>
            </a:extLst>
          </p:cNvPr>
          <p:cNvSpPr>
            <a:spLocks noGrp="1"/>
          </p:cNvSpPr>
          <p:nvPr>
            <p:ph type="title"/>
          </p:nvPr>
        </p:nvSpPr>
        <p:spPr>
          <a:xfrm>
            <a:off x="708572" y="457200"/>
            <a:ext cx="3317825" cy="1600200"/>
          </a:xfrm>
        </p:spPr>
        <p:txBody>
          <a:bodyPr anchor="b"/>
          <a:lstStyle>
            <a:lvl1pPr>
              <a:defRPr sz="2700"/>
            </a:lvl1pPr>
          </a:lstStyle>
          <a:p>
            <a:r>
              <a:rPr lang="el-GR"/>
              <a:t>Κάντε κλικ για να επεξεργαστείτε τον τίτλο υποδείγματος</a:t>
            </a:r>
            <a:endParaRPr lang="en-GB"/>
          </a:p>
        </p:txBody>
      </p:sp>
      <p:sp>
        <p:nvSpPr>
          <p:cNvPr id="3" name="Θέση εικόνας 2">
            <a:extLst>
              <a:ext uri="{FF2B5EF4-FFF2-40B4-BE49-F238E27FC236}">
                <a16:creationId xmlns:a16="http://schemas.microsoft.com/office/drawing/2014/main" id="{D196EC92-C51C-478E-A9E9-89F04F5B1B80}"/>
              </a:ext>
            </a:extLst>
          </p:cNvPr>
          <p:cNvSpPr>
            <a:spLocks noGrp="1"/>
          </p:cNvSpPr>
          <p:nvPr>
            <p:ph type="pic" idx="1"/>
          </p:nvPr>
        </p:nvSpPr>
        <p:spPr>
          <a:xfrm>
            <a:off x="4373315" y="987426"/>
            <a:ext cx="5207794" cy="4873625"/>
          </a:xfrm>
        </p:spPr>
        <p:txBody>
          <a:bodyPr/>
          <a:lstStyle>
            <a:lvl1pPr marL="0" indent="0">
              <a:buNone/>
              <a:defRPr sz="2700"/>
            </a:lvl1pPr>
            <a:lvl2pPr marL="385785" indent="0">
              <a:buNone/>
              <a:defRPr sz="2363"/>
            </a:lvl2pPr>
            <a:lvl3pPr marL="771571" indent="0">
              <a:buNone/>
              <a:defRPr sz="2025"/>
            </a:lvl3pPr>
            <a:lvl4pPr marL="1157356" indent="0">
              <a:buNone/>
              <a:defRPr sz="1688"/>
            </a:lvl4pPr>
            <a:lvl5pPr marL="1543141" indent="0">
              <a:buNone/>
              <a:defRPr sz="1688"/>
            </a:lvl5pPr>
            <a:lvl6pPr marL="1928927" indent="0">
              <a:buNone/>
              <a:defRPr sz="1688"/>
            </a:lvl6pPr>
            <a:lvl7pPr marL="2314712" indent="0">
              <a:buNone/>
              <a:defRPr sz="1688"/>
            </a:lvl7pPr>
            <a:lvl8pPr marL="2700498" indent="0">
              <a:buNone/>
              <a:defRPr sz="1688"/>
            </a:lvl8pPr>
            <a:lvl9pPr marL="3086283" indent="0">
              <a:buNone/>
              <a:defRPr sz="1688"/>
            </a:lvl9pPr>
          </a:lstStyle>
          <a:p>
            <a:endParaRPr lang="en-GB"/>
          </a:p>
        </p:txBody>
      </p:sp>
      <p:sp>
        <p:nvSpPr>
          <p:cNvPr id="4" name="Θέση κειμένου 3">
            <a:extLst>
              <a:ext uri="{FF2B5EF4-FFF2-40B4-BE49-F238E27FC236}">
                <a16:creationId xmlns:a16="http://schemas.microsoft.com/office/drawing/2014/main" id="{ED90A1C9-0C8C-4FC4-A6B7-14B0F1293E6A}"/>
              </a:ext>
            </a:extLst>
          </p:cNvPr>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2825405-175E-4605-BDCB-DD111ABD2C5A}"/>
              </a:ext>
            </a:extLst>
          </p:cNvPr>
          <p:cNvSpPr>
            <a:spLocks noGrp="1"/>
          </p:cNvSpPr>
          <p:nvPr>
            <p:ph type="dt" sz="half" idx="10"/>
          </p:nvPr>
        </p:nvSpPr>
        <p:spPr/>
        <p:txBody>
          <a:bodyPr/>
          <a:lstStyle/>
          <a:p>
            <a:fld id="{0C8A4DDC-8E5D-4B26-8E51-52BA9F1A4496}" type="datetimeFigureOut">
              <a:rPr lang="en-GB" smtClean="0"/>
              <a:t>28/02/2024</a:t>
            </a:fld>
            <a:endParaRPr lang="en-GB"/>
          </a:p>
        </p:txBody>
      </p:sp>
      <p:sp>
        <p:nvSpPr>
          <p:cNvPr id="6" name="Θέση υποσέλιδου 5">
            <a:extLst>
              <a:ext uri="{FF2B5EF4-FFF2-40B4-BE49-F238E27FC236}">
                <a16:creationId xmlns:a16="http://schemas.microsoft.com/office/drawing/2014/main" id="{7B0EAF60-66C0-4F0E-A0CC-787157F1B6D6}"/>
              </a:ext>
            </a:extLst>
          </p:cNvPr>
          <p:cNvSpPr>
            <a:spLocks noGrp="1"/>
          </p:cNvSpPr>
          <p:nvPr>
            <p:ph type="ftr" sz="quarter" idx="11"/>
          </p:nvPr>
        </p:nvSpPr>
        <p:spPr/>
        <p:txBody>
          <a:bodyPr/>
          <a:lstStyle/>
          <a:p>
            <a:endParaRPr lang="en-GB"/>
          </a:p>
        </p:txBody>
      </p:sp>
      <p:sp>
        <p:nvSpPr>
          <p:cNvPr id="7" name="Θέση αριθμού διαφάνειας 6">
            <a:extLst>
              <a:ext uri="{FF2B5EF4-FFF2-40B4-BE49-F238E27FC236}">
                <a16:creationId xmlns:a16="http://schemas.microsoft.com/office/drawing/2014/main" id="{19BC751E-67B0-4663-B22A-1E699A2BDFB8}"/>
              </a:ext>
            </a:extLst>
          </p:cNvPr>
          <p:cNvSpPr>
            <a:spLocks noGrp="1"/>
          </p:cNvSpPr>
          <p:nvPr>
            <p:ph type="sldNum" sz="quarter" idx="12"/>
          </p:nvPr>
        </p:nvSpPr>
        <p:spPr/>
        <p:txBody>
          <a:bodyPr/>
          <a:lstStyle/>
          <a:p>
            <a:fld id="{266B0012-B549-41CB-8F17-13F51084CEE9}" type="slidenum">
              <a:rPr lang="en-GB" smtClean="0"/>
              <a:t>‹#›</a:t>
            </a:fld>
            <a:endParaRPr lang="en-GB"/>
          </a:p>
        </p:txBody>
      </p:sp>
    </p:spTree>
    <p:extLst>
      <p:ext uri="{BB962C8B-B14F-4D97-AF65-F5344CB8AC3E}">
        <p14:creationId xmlns:p14="http://schemas.microsoft.com/office/powerpoint/2010/main" val="3397800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2"/>
          <p:cNvSpPr>
            <a:spLocks noGrp="1" noChangeArrowheads="1"/>
          </p:cNvSpPr>
          <p:nvPr>
            <p:ph type="ftr" sz="quarter" idx="10"/>
          </p:nvPr>
        </p:nvSpPr>
        <p:spPr>
          <a:ln/>
        </p:spPr>
        <p:txBody>
          <a:bodyPr/>
          <a:lstStyle>
            <a:lvl1pPr>
              <a:defRPr/>
            </a:lvl1pPr>
          </a:lstStyle>
          <a:p>
            <a:pPr>
              <a:defRPr/>
            </a:pPr>
            <a:endParaRPr lang="el-GR"/>
          </a:p>
        </p:txBody>
      </p:sp>
      <p:sp>
        <p:nvSpPr>
          <p:cNvPr id="4" name="Rectangle 3"/>
          <p:cNvSpPr>
            <a:spLocks noGrp="1" noChangeArrowheads="1"/>
          </p:cNvSpPr>
          <p:nvPr>
            <p:ph type="sldNum" sz="quarter" idx="11"/>
          </p:nvPr>
        </p:nvSpPr>
        <p:spPr>
          <a:ln/>
        </p:spPr>
        <p:txBody>
          <a:bodyPr/>
          <a:lstStyle>
            <a:lvl1pPr>
              <a:defRPr/>
            </a:lvl1pPr>
          </a:lstStyle>
          <a:p>
            <a:pPr>
              <a:defRPr/>
            </a:pPr>
            <a:fld id="{956C7075-BB55-4E1D-ADAB-5D0A1CC93E9B}" type="slidenum">
              <a:rPr lang="el-GR"/>
              <a:pPr>
                <a:defRPr/>
              </a:pPr>
              <a:t>‹#›</a:t>
            </a:fld>
            <a:endParaRPr lang="el-GR"/>
          </a:p>
        </p:txBody>
      </p:sp>
      <p:sp>
        <p:nvSpPr>
          <p:cNvPr id="5" name="Rectangle 16"/>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C0554D-35AB-4CD3-99A1-C51EF911568F}"/>
              </a:ext>
            </a:extLst>
          </p:cNvPr>
          <p:cNvSpPr>
            <a:spLocks noGrp="1"/>
          </p:cNvSpPr>
          <p:nvPr>
            <p:ph type="title"/>
          </p:nvPr>
        </p:nvSpPr>
        <p:spPr/>
        <p:txBody>
          <a:bodyPr/>
          <a:lstStyle/>
          <a:p>
            <a:r>
              <a:rPr lang="el-GR"/>
              <a:t>Κάντε κλικ για να επεξεργαστείτε τον τίτλο υποδείγματος</a:t>
            </a:r>
            <a:endParaRPr lang="en-GB"/>
          </a:p>
        </p:txBody>
      </p:sp>
      <p:sp>
        <p:nvSpPr>
          <p:cNvPr id="3" name="Θέση κατακόρυφου κειμένου 2">
            <a:extLst>
              <a:ext uri="{FF2B5EF4-FFF2-40B4-BE49-F238E27FC236}">
                <a16:creationId xmlns:a16="http://schemas.microsoft.com/office/drawing/2014/main" id="{C75B14EC-A1FA-480D-94C4-FA7D0A45CADE}"/>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ημερομηνίας 3">
            <a:extLst>
              <a:ext uri="{FF2B5EF4-FFF2-40B4-BE49-F238E27FC236}">
                <a16:creationId xmlns:a16="http://schemas.microsoft.com/office/drawing/2014/main" id="{605BF04A-0801-4315-A8E8-14586ED9B2BB}"/>
              </a:ext>
            </a:extLst>
          </p:cNvPr>
          <p:cNvSpPr>
            <a:spLocks noGrp="1"/>
          </p:cNvSpPr>
          <p:nvPr>
            <p:ph type="dt" sz="half" idx="10"/>
          </p:nvPr>
        </p:nvSpPr>
        <p:spPr/>
        <p:txBody>
          <a:bodyPr/>
          <a:lstStyle/>
          <a:p>
            <a:fld id="{0C8A4DDC-8E5D-4B26-8E51-52BA9F1A4496}" type="datetimeFigureOut">
              <a:rPr lang="en-GB" smtClean="0"/>
              <a:t>28/02/2024</a:t>
            </a:fld>
            <a:endParaRPr lang="en-GB"/>
          </a:p>
        </p:txBody>
      </p:sp>
      <p:sp>
        <p:nvSpPr>
          <p:cNvPr id="5" name="Θέση υποσέλιδου 4">
            <a:extLst>
              <a:ext uri="{FF2B5EF4-FFF2-40B4-BE49-F238E27FC236}">
                <a16:creationId xmlns:a16="http://schemas.microsoft.com/office/drawing/2014/main" id="{DF35F210-2E31-479C-81BC-EF70BD829029}"/>
              </a:ext>
            </a:extLst>
          </p:cNvPr>
          <p:cNvSpPr>
            <a:spLocks noGrp="1"/>
          </p:cNvSpPr>
          <p:nvPr>
            <p:ph type="ftr" sz="quarter" idx="11"/>
          </p:nvPr>
        </p:nvSpPr>
        <p:spPr/>
        <p:txBody>
          <a:bodyPr/>
          <a:lstStyle/>
          <a:p>
            <a:endParaRPr lang="en-GB"/>
          </a:p>
        </p:txBody>
      </p:sp>
      <p:sp>
        <p:nvSpPr>
          <p:cNvPr id="6" name="Θέση αριθμού διαφάνειας 5">
            <a:extLst>
              <a:ext uri="{FF2B5EF4-FFF2-40B4-BE49-F238E27FC236}">
                <a16:creationId xmlns:a16="http://schemas.microsoft.com/office/drawing/2014/main" id="{BC39C49C-2CE6-44BB-8901-97F16C5BBEFD}"/>
              </a:ext>
            </a:extLst>
          </p:cNvPr>
          <p:cNvSpPr>
            <a:spLocks noGrp="1"/>
          </p:cNvSpPr>
          <p:nvPr>
            <p:ph type="sldNum" sz="quarter" idx="12"/>
          </p:nvPr>
        </p:nvSpPr>
        <p:spPr/>
        <p:txBody>
          <a:bodyPr/>
          <a:lstStyle/>
          <a:p>
            <a:fld id="{266B0012-B549-41CB-8F17-13F51084CEE9}" type="slidenum">
              <a:rPr lang="en-GB" smtClean="0"/>
              <a:t>‹#›</a:t>
            </a:fld>
            <a:endParaRPr lang="en-GB"/>
          </a:p>
        </p:txBody>
      </p:sp>
    </p:spTree>
    <p:extLst>
      <p:ext uri="{BB962C8B-B14F-4D97-AF65-F5344CB8AC3E}">
        <p14:creationId xmlns:p14="http://schemas.microsoft.com/office/powerpoint/2010/main" val="2803870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B6E93DC0-F2E3-428D-8D76-288A82EA732F}"/>
              </a:ext>
            </a:extLst>
          </p:cNvPr>
          <p:cNvSpPr>
            <a:spLocks noGrp="1"/>
          </p:cNvSpPr>
          <p:nvPr>
            <p:ph type="title" orient="vert"/>
          </p:nvPr>
        </p:nvSpPr>
        <p:spPr>
          <a:xfrm>
            <a:off x="7361635" y="365125"/>
            <a:ext cx="2218134" cy="5811838"/>
          </a:xfrm>
        </p:spPr>
        <p:txBody>
          <a:bodyPr vert="eaVert"/>
          <a:lstStyle/>
          <a:p>
            <a:r>
              <a:rPr lang="el-GR"/>
              <a:t>Κάντε κλικ για να επεξεργαστείτε τον τίτλο υποδείγματος</a:t>
            </a:r>
            <a:endParaRPr lang="en-GB"/>
          </a:p>
        </p:txBody>
      </p:sp>
      <p:sp>
        <p:nvSpPr>
          <p:cNvPr id="3" name="Θέση κατακόρυφου κειμένου 2">
            <a:extLst>
              <a:ext uri="{FF2B5EF4-FFF2-40B4-BE49-F238E27FC236}">
                <a16:creationId xmlns:a16="http://schemas.microsoft.com/office/drawing/2014/main" id="{6AB611B6-4756-4B51-8B7D-993F8673247F}"/>
              </a:ext>
            </a:extLst>
          </p:cNvPr>
          <p:cNvSpPr>
            <a:spLocks noGrp="1"/>
          </p:cNvSpPr>
          <p:nvPr>
            <p:ph type="body" orient="vert" idx="1"/>
          </p:nvPr>
        </p:nvSpPr>
        <p:spPr>
          <a:xfrm>
            <a:off x="707231" y="365125"/>
            <a:ext cx="6525816"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ημερομηνίας 3">
            <a:extLst>
              <a:ext uri="{FF2B5EF4-FFF2-40B4-BE49-F238E27FC236}">
                <a16:creationId xmlns:a16="http://schemas.microsoft.com/office/drawing/2014/main" id="{E9049600-00BF-423A-8826-243F0990CFA9}"/>
              </a:ext>
            </a:extLst>
          </p:cNvPr>
          <p:cNvSpPr>
            <a:spLocks noGrp="1"/>
          </p:cNvSpPr>
          <p:nvPr>
            <p:ph type="dt" sz="half" idx="10"/>
          </p:nvPr>
        </p:nvSpPr>
        <p:spPr/>
        <p:txBody>
          <a:bodyPr/>
          <a:lstStyle/>
          <a:p>
            <a:fld id="{0C8A4DDC-8E5D-4B26-8E51-52BA9F1A4496}" type="datetimeFigureOut">
              <a:rPr lang="en-GB" smtClean="0"/>
              <a:t>28/02/2024</a:t>
            </a:fld>
            <a:endParaRPr lang="en-GB"/>
          </a:p>
        </p:txBody>
      </p:sp>
      <p:sp>
        <p:nvSpPr>
          <p:cNvPr id="5" name="Θέση υποσέλιδου 4">
            <a:extLst>
              <a:ext uri="{FF2B5EF4-FFF2-40B4-BE49-F238E27FC236}">
                <a16:creationId xmlns:a16="http://schemas.microsoft.com/office/drawing/2014/main" id="{C05DFA32-63F9-41F7-99FC-3EE0994F746B}"/>
              </a:ext>
            </a:extLst>
          </p:cNvPr>
          <p:cNvSpPr>
            <a:spLocks noGrp="1"/>
          </p:cNvSpPr>
          <p:nvPr>
            <p:ph type="ftr" sz="quarter" idx="11"/>
          </p:nvPr>
        </p:nvSpPr>
        <p:spPr/>
        <p:txBody>
          <a:bodyPr/>
          <a:lstStyle/>
          <a:p>
            <a:endParaRPr lang="en-GB"/>
          </a:p>
        </p:txBody>
      </p:sp>
      <p:sp>
        <p:nvSpPr>
          <p:cNvPr id="6" name="Θέση αριθμού διαφάνειας 5">
            <a:extLst>
              <a:ext uri="{FF2B5EF4-FFF2-40B4-BE49-F238E27FC236}">
                <a16:creationId xmlns:a16="http://schemas.microsoft.com/office/drawing/2014/main" id="{84D7DA81-A6C9-4A09-AD64-F3DE492CB9FA}"/>
              </a:ext>
            </a:extLst>
          </p:cNvPr>
          <p:cNvSpPr>
            <a:spLocks noGrp="1"/>
          </p:cNvSpPr>
          <p:nvPr>
            <p:ph type="sldNum" sz="quarter" idx="12"/>
          </p:nvPr>
        </p:nvSpPr>
        <p:spPr/>
        <p:txBody>
          <a:bodyPr/>
          <a:lstStyle/>
          <a:p>
            <a:fld id="{266B0012-B549-41CB-8F17-13F51084CEE9}" type="slidenum">
              <a:rPr lang="en-GB" smtClean="0"/>
              <a:t>‹#›</a:t>
            </a:fld>
            <a:endParaRPr lang="en-GB"/>
          </a:p>
        </p:txBody>
      </p:sp>
    </p:spTree>
    <p:extLst>
      <p:ext uri="{BB962C8B-B14F-4D97-AF65-F5344CB8AC3E}">
        <p14:creationId xmlns:p14="http://schemas.microsoft.com/office/powerpoint/2010/main" val="17518965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062CF3-1F58-4607-89BC-A462E955FE3C}" type="datetime1">
              <a:rPr lang="en-US" smtClean="0"/>
              <a:pPr/>
              <a:t>2/28/2024</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6708059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483ED-733A-4ACA-A384-A98EC962AE89}" type="datetime1">
              <a:rPr lang="en-US" smtClean="0"/>
              <a:pPr/>
              <a:t>2/28/2024</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10838714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E69BC5-34C4-4E6A-BD32-745F05F85CE1}" type="datetime1">
              <a:rPr lang="en-US" smtClean="0"/>
              <a:pPr/>
              <a:t>2/28/2024</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33632093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23E42C-4DF1-46AE-97A9-18AF6B43EE9C}" type="datetime1">
              <a:rPr lang="en-US" smtClean="0"/>
              <a:pPr/>
              <a:t>2/28/2024</a:t>
            </a:fld>
            <a:endParaRPr lang="en-US"/>
          </a:p>
        </p:txBody>
      </p:sp>
      <p:sp>
        <p:nvSpPr>
          <p:cNvPr id="6" name="Footer Placeholder 5"/>
          <p:cNvSpPr>
            <a:spLocks noGrp="1"/>
          </p:cNvSpPr>
          <p:nvPr>
            <p:ph type="ftr" sz="quarter" idx="11"/>
          </p:nvPr>
        </p:nvSpPr>
        <p:spPr/>
        <p:txBody>
          <a:bodyPr/>
          <a:lstStyle/>
          <a:p>
            <a:r>
              <a:rPr lang="en-US"/>
              <a:t>Copyright © 2009 Wolters Kluwer. Published by Lippincott Williams &amp; Wilkins.</a:t>
            </a:r>
          </a:p>
        </p:txBody>
      </p:sp>
      <p:sp>
        <p:nvSpPr>
          <p:cNvPr id="7" name="Slide Number Placeholder 6"/>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4500956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039E3F-92DD-47DA-B9FE-58942EE659D3}" type="datetime1">
              <a:rPr lang="en-US" smtClean="0"/>
              <a:pPr/>
              <a:t>2/28/2024</a:t>
            </a:fld>
            <a:endParaRPr lang="en-US"/>
          </a:p>
        </p:txBody>
      </p:sp>
      <p:sp>
        <p:nvSpPr>
          <p:cNvPr id="8" name="Footer Placeholder 7"/>
          <p:cNvSpPr>
            <a:spLocks noGrp="1"/>
          </p:cNvSpPr>
          <p:nvPr>
            <p:ph type="ftr" sz="quarter" idx="11"/>
          </p:nvPr>
        </p:nvSpPr>
        <p:spPr/>
        <p:txBody>
          <a:bodyPr/>
          <a:lstStyle/>
          <a:p>
            <a:r>
              <a:rPr lang="en-US"/>
              <a:t>Copyright © 2009 Wolters Kluwer. Published by Lippincott Williams &amp; Wilkins.</a:t>
            </a:r>
          </a:p>
        </p:txBody>
      </p:sp>
      <p:sp>
        <p:nvSpPr>
          <p:cNvPr id="9" name="Slide Number Placeholder 8"/>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40389642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D0D372-5EA4-44EF-8E02-39D181E30D47}" type="datetime1">
              <a:rPr lang="en-US" smtClean="0"/>
              <a:pPr/>
              <a:t>2/28/2024</a:t>
            </a:fld>
            <a:endParaRPr lang="en-US"/>
          </a:p>
        </p:txBody>
      </p:sp>
      <p:sp>
        <p:nvSpPr>
          <p:cNvPr id="4" name="Footer Placeholder 3"/>
          <p:cNvSpPr>
            <a:spLocks noGrp="1"/>
          </p:cNvSpPr>
          <p:nvPr>
            <p:ph type="ftr" sz="quarter" idx="11"/>
          </p:nvPr>
        </p:nvSpPr>
        <p:spPr/>
        <p:txBody>
          <a:bodyPr/>
          <a:lstStyle/>
          <a:p>
            <a:r>
              <a:rPr lang="en-US"/>
              <a:t>Copyright © 2009 Wolters Kluwer. Published by Lippincott Williams &amp; Wilkins.</a:t>
            </a:r>
          </a:p>
        </p:txBody>
      </p:sp>
      <p:sp>
        <p:nvSpPr>
          <p:cNvPr id="5" name="Slide Number Placeholder 4"/>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38539847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543050" y="2057400"/>
            <a:ext cx="7200900" cy="1371600"/>
          </a:xfrm>
        </p:spPr>
        <p:txBody>
          <a:bodyPr>
            <a:normAutofit/>
          </a:bodyPr>
          <a:lstStyle>
            <a:lvl1pPr marL="0" indent="0" algn="ctr" defTabSz="914400" rtl="0" eaLnBrk="1" latinLnBrk="0" hangingPunct="1">
              <a:spcBef>
                <a:spcPct val="20000"/>
              </a:spcBef>
              <a:buFont typeface="Arial" pitchFamily="34" charset="0"/>
              <a:buNone/>
              <a:defRPr lang="en-US" sz="3200" kern="1200" dirty="0">
                <a:solidFill>
                  <a:schemeClr val="tx1">
                    <a:tint val="75000"/>
                  </a:schemeClr>
                </a:solidFill>
                <a:latin typeface="+mn-lt"/>
                <a:ea typeface="+mn-ea"/>
                <a:cs typeface="+mn-cs"/>
              </a:defRPr>
            </a:lvl1pPr>
          </a:lstStyle>
          <a:p>
            <a:r>
              <a:rPr lang="en-US" dirty="0"/>
              <a:t>This PowerPoint document contains the images that you requested.</a:t>
            </a:r>
          </a:p>
        </p:txBody>
      </p:sp>
      <p:sp>
        <p:nvSpPr>
          <p:cNvPr id="9" name="Title 1"/>
          <p:cNvSpPr>
            <a:spLocks noGrp="1"/>
          </p:cNvSpPr>
          <p:nvPr>
            <p:ph type="title"/>
          </p:nvPr>
        </p:nvSpPr>
        <p:spPr>
          <a:xfrm>
            <a:off x="257175" y="1143000"/>
            <a:ext cx="9258300" cy="719328"/>
          </a:xfrm>
        </p:spPr>
        <p:txBody>
          <a:bodyPr anchor="b">
            <a:noAutofit/>
          </a:bodyPr>
          <a:lstStyle>
            <a:lvl1pPr algn="ctr" defTabSz="914400" rtl="0" eaLnBrk="1" latinLnBrk="0" hangingPunct="1">
              <a:spcBef>
                <a:spcPct val="0"/>
              </a:spcBef>
              <a:buNone/>
              <a:defRPr lang="en-US" sz="4400" kern="1200" dirty="0">
                <a:solidFill>
                  <a:schemeClr val="tx1"/>
                </a:solidFill>
                <a:latin typeface="+mj-lt"/>
                <a:ea typeface="+mj-ea"/>
                <a:cs typeface="+mj-cs"/>
              </a:defRPr>
            </a:lvl1pPr>
          </a:lstStyle>
          <a:p>
            <a:r>
              <a:rPr lang="en-US" dirty="0"/>
              <a:t>Click to edit Master title style</a:t>
            </a:r>
          </a:p>
        </p:txBody>
      </p:sp>
      <p:sp>
        <p:nvSpPr>
          <p:cNvPr id="13" name="Text Placeholder 12"/>
          <p:cNvSpPr>
            <a:spLocks noGrp="1"/>
          </p:cNvSpPr>
          <p:nvPr>
            <p:ph type="body" sz="quarter" idx="13" hasCustomPrompt="1"/>
          </p:nvPr>
        </p:nvSpPr>
        <p:spPr>
          <a:xfrm>
            <a:off x="1028700" y="3505200"/>
            <a:ext cx="8229600" cy="2895600"/>
          </a:xfrm>
          <a:ln>
            <a:noFill/>
          </a:ln>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1400" b="1" kern="1200" noProof="0" dirty="0">
                <a:solidFill>
                  <a:schemeClr val="tx1"/>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Copyright Notice</a:t>
            </a:r>
            <a:br>
              <a:rPr kumimoji="0" lang="en-US" sz="1400" b="1" i="0" u="none" strike="noStrike" kern="1200" cap="none" spc="0" normalizeH="0" baseline="0" noProof="0" dirty="0">
                <a:ln>
                  <a:noFill/>
                </a:ln>
                <a:solidFill>
                  <a:prstClr val="black"/>
                </a:solidFill>
                <a:effectLst/>
                <a:uLnTx/>
                <a:uFillTx/>
                <a:latin typeface="+mn-lt"/>
                <a:ea typeface="+mn-ea"/>
                <a:cs typeface="+mn-cs"/>
              </a:rPr>
            </a:br>
            <a:endParaRPr kumimoji="0" lang="en-US"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All materials on this Site are protected by United States copyright law and may not be reproduced, distributed, transmitted, displayed, or otherwise published without the prior written permission of Company. You may not alter or remove any trademark, copyright or other notice.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However, provided that you maintain all copyright, trademark and other notices contained therein, you may download material (one machine readable copy and one print copy per page) for your personal, non-commercial use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Any information posted to discussion forums (moderated and un-moderated) is for informational purposes only. We are not responsible for the information or the result of its practice.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1919" y="180976"/>
            <a:ext cx="2443163" cy="352425"/>
          </a:xfrm>
          <a:prstGeom prst="rect">
            <a:avLst/>
          </a:prstGeom>
        </p:spPr>
      </p:pic>
    </p:spTree>
    <p:extLst>
      <p:ext uri="{BB962C8B-B14F-4D97-AF65-F5344CB8AC3E}">
        <p14:creationId xmlns:p14="http://schemas.microsoft.com/office/powerpoint/2010/main" val="3270613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E1BAEC-E88C-4622-A302-A87EF2BF6E4A}" type="datetime1">
              <a:rPr lang="en-US" smtClean="0"/>
              <a:pPr/>
              <a:t>2/28/2024</a:t>
            </a:fld>
            <a:endParaRPr lang="en-US"/>
          </a:p>
        </p:txBody>
      </p:sp>
      <p:sp>
        <p:nvSpPr>
          <p:cNvPr id="6" name="Footer Placeholder 5"/>
          <p:cNvSpPr>
            <a:spLocks noGrp="1"/>
          </p:cNvSpPr>
          <p:nvPr>
            <p:ph type="ftr" sz="quarter" idx="11"/>
          </p:nvPr>
        </p:nvSpPr>
        <p:spPr/>
        <p:txBody>
          <a:bodyPr/>
          <a:lstStyle/>
          <a:p>
            <a:r>
              <a:rPr lang="en-US"/>
              <a:t>Copyright © 2009 Wolters Kluwer. Published by Lippincott Williams &amp; Wilkins.</a:t>
            </a:r>
          </a:p>
        </p:txBody>
      </p:sp>
      <p:sp>
        <p:nvSpPr>
          <p:cNvPr id="7" name="Slide Number Placeholder 6"/>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780491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l-GR"/>
          </a:p>
        </p:txBody>
      </p:sp>
      <p:sp>
        <p:nvSpPr>
          <p:cNvPr id="3" name="Rectangle 3"/>
          <p:cNvSpPr>
            <a:spLocks noGrp="1" noChangeArrowheads="1"/>
          </p:cNvSpPr>
          <p:nvPr>
            <p:ph type="sldNum" sz="quarter" idx="11"/>
          </p:nvPr>
        </p:nvSpPr>
        <p:spPr>
          <a:ln/>
        </p:spPr>
        <p:txBody>
          <a:bodyPr/>
          <a:lstStyle>
            <a:lvl1pPr>
              <a:defRPr/>
            </a:lvl1pPr>
          </a:lstStyle>
          <a:p>
            <a:pPr>
              <a:defRPr/>
            </a:pPr>
            <a:fld id="{E8169FD1-98C2-4B0E-863B-B05AABD42E59}" type="slidenum">
              <a:rPr lang="el-GR"/>
              <a:pPr>
                <a:defRPr/>
              </a:pPr>
              <a:t>‹#›</a:t>
            </a:fld>
            <a:endParaRPr lang="el-GR"/>
          </a:p>
        </p:txBody>
      </p:sp>
      <p:sp>
        <p:nvSpPr>
          <p:cNvPr id="4" name="Rectangle 16"/>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70133"/>
            <a:ext cx="92583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514350" y="541713"/>
            <a:ext cx="6429375"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7029450" y="2438400"/>
            <a:ext cx="27432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a:xfrm>
            <a:off x="3000375" y="6356351"/>
            <a:ext cx="6343650" cy="365125"/>
          </a:xfrm>
        </p:spPr>
        <p:txBody>
          <a:bodyPr/>
          <a:lstStyle>
            <a:lvl1pPr>
              <a:defRPr sz="900"/>
            </a:lvl1pPr>
          </a:lstStyle>
          <a:p>
            <a:r>
              <a:rPr lang="en-US" dirty="0"/>
              <a:t>Copyright © 2009 </a:t>
            </a:r>
            <a:r>
              <a:rPr lang="en-US" dirty="0" err="1"/>
              <a:t>Wolters</a:t>
            </a:r>
            <a:r>
              <a:rPr lang="en-US" dirty="0"/>
              <a:t> </a:t>
            </a:r>
            <a:r>
              <a:rPr lang="en-US" dirty="0" err="1"/>
              <a:t>Kluwer</a:t>
            </a:r>
            <a:r>
              <a:rPr lang="en-US" dirty="0"/>
              <a:t>. Published by Lippincott Williams &amp; Wilkins.</a:t>
            </a:r>
          </a:p>
        </p:txBody>
      </p:sp>
      <p:sp>
        <p:nvSpPr>
          <p:cNvPr id="7" name="Slide Number Placeholder 6"/>
          <p:cNvSpPr>
            <a:spLocks noGrp="1"/>
          </p:cNvSpPr>
          <p:nvPr>
            <p:ph type="sldNum" sz="quarter" idx="12"/>
          </p:nvPr>
        </p:nvSpPr>
        <p:spPr>
          <a:xfrm>
            <a:off x="9344025" y="6356351"/>
            <a:ext cx="428625" cy="365125"/>
          </a:xfrm>
        </p:spPr>
        <p:txBody>
          <a:bodyPr/>
          <a:lstStyle>
            <a:lvl1pPr>
              <a:defRPr sz="900"/>
            </a:lvl1pPr>
          </a:lstStyle>
          <a:p>
            <a:fld id="{27A13296-8103-46F4-BA41-F532E14F2100}" type="slidenum">
              <a:rPr lang="en-US" smtClean="0"/>
              <a:pPr/>
              <a:t>‹#›</a:t>
            </a:fld>
            <a:endParaRPr lang="en-US" dirty="0"/>
          </a:p>
        </p:txBody>
      </p:sp>
      <p:sp>
        <p:nvSpPr>
          <p:cNvPr id="9" name="Text Placeholder 3"/>
          <p:cNvSpPr>
            <a:spLocks noGrp="1"/>
          </p:cNvSpPr>
          <p:nvPr>
            <p:ph type="body" sz="half" idx="13"/>
          </p:nvPr>
        </p:nvSpPr>
        <p:spPr>
          <a:xfrm>
            <a:off x="7029450" y="550652"/>
            <a:ext cx="27432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929" y="6324600"/>
            <a:ext cx="1403747" cy="304800"/>
          </a:xfrm>
          <a:prstGeom prst="rect">
            <a:avLst/>
          </a:prstGeom>
        </p:spPr>
      </p:pic>
    </p:spTree>
    <p:extLst>
      <p:ext uri="{BB962C8B-B14F-4D97-AF65-F5344CB8AC3E}">
        <p14:creationId xmlns:p14="http://schemas.microsoft.com/office/powerpoint/2010/main" val="194544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E5A7B3-3010-4D23-917E-4756377F86A1}" type="datetime1">
              <a:rPr lang="en-US" smtClean="0"/>
              <a:pPr/>
              <a:t>2/28/2024</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4011820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3B8F3-7BAD-41C0-8DBA-25DE1AB5911A}" type="datetime1">
              <a:rPr lang="en-US" smtClean="0"/>
              <a:pPr/>
              <a:t>2/28/2024</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pPr/>
              <a:t>‹#›</a:t>
            </a:fld>
            <a:endParaRPr lang="en-US"/>
          </a:p>
        </p:txBody>
      </p:sp>
    </p:spTree>
    <p:extLst>
      <p:ext uri="{BB962C8B-B14F-4D97-AF65-F5344CB8AC3E}">
        <p14:creationId xmlns:p14="http://schemas.microsoft.com/office/powerpoint/2010/main" val="7200378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287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p:spPr>
          <p:txBody>
            <a:bodyPr wrap="none" anchor="ctr"/>
            <a:lstStyle/>
            <a:p>
              <a:pPr algn="ctr">
                <a:defRPr/>
              </a:pPr>
              <a:endParaRPr lang="en-US" sz="2133" b="0">
                <a:latin typeface="Times New Roman" pitchFamily="18" charset="0"/>
                <a:cs typeface="+mn-cs"/>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p:spPr>
          <p:txBody>
            <a:bodyPr/>
            <a:lstStyle/>
            <a:p>
              <a:pPr>
                <a:defRPr/>
              </a:pPr>
              <a:endParaRPr lang="en-US" sz="2133" b="0">
                <a:latin typeface="Times New Roman" pitchFamily="18" charset="0"/>
                <a:cs typeface="+mn-cs"/>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4" cy="404"/>
              </a:xfrm>
              <a:prstGeom prst="rect">
                <a:avLst/>
              </a:prstGeom>
              <a:solidFill>
                <a:schemeClr val="accent2"/>
              </a:solidFill>
              <a:ln>
                <a:noFill/>
              </a:ln>
            </p:spPr>
            <p:txBody>
              <a:bodyPr/>
              <a:lstStyle/>
              <a:p>
                <a:pPr>
                  <a:defRPr/>
                </a:pPr>
                <a:endParaRPr lang="en-US" sz="2133" b="0">
                  <a:latin typeface="Times New Roman" pitchFamily="18" charset="0"/>
                  <a:cs typeface="+mn-cs"/>
                </a:endParaRPr>
              </a:p>
            </p:txBody>
          </p:sp>
          <p:sp>
            <p:nvSpPr>
              <p:cNvPr id="9" name="Rectangle 7"/>
              <p:cNvSpPr>
                <a:spLocks noChangeArrowheads="1"/>
              </p:cNvSpPr>
              <p:nvPr userDrawn="1"/>
            </p:nvSpPr>
            <p:spPr bwMode="auto">
              <a:xfrm>
                <a:off x="1081" y="1065"/>
                <a:ext cx="364" cy="405"/>
              </a:xfrm>
              <a:prstGeom prst="rect">
                <a:avLst/>
              </a:prstGeom>
              <a:solidFill>
                <a:schemeClr val="folHlink"/>
              </a:solidFill>
              <a:ln>
                <a:noFill/>
              </a:ln>
            </p:spPr>
            <p:txBody>
              <a:bodyPr/>
              <a:lstStyle/>
              <a:p>
                <a:pPr>
                  <a:defRPr/>
                </a:pPr>
                <a:endParaRPr lang="en-US" sz="2133" b="0">
                  <a:latin typeface="Times New Roman" pitchFamily="18" charset="0"/>
                  <a:cs typeface="+mn-cs"/>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p:spPr>
            <p:txBody>
              <a:bodyPr/>
              <a:lstStyle/>
              <a:p>
                <a:pPr>
                  <a:defRPr/>
                </a:pPr>
                <a:endParaRPr lang="en-US" sz="2133" b="0">
                  <a:latin typeface="Times New Roman" pitchFamily="18" charset="0"/>
                  <a:cs typeface="+mn-cs"/>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p:spPr>
            <p:txBody>
              <a:bodyPr/>
              <a:lstStyle/>
              <a:p>
                <a:pPr>
                  <a:defRPr/>
                </a:pPr>
                <a:endParaRPr lang="en-US" sz="2133" b="0">
                  <a:latin typeface="Times New Roman" pitchFamily="18" charset="0"/>
                  <a:cs typeface="+mn-cs"/>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p:spPr>
            <p:txBody>
              <a:bodyPr/>
              <a:lstStyle/>
              <a:p>
                <a:pPr>
                  <a:defRPr/>
                </a:pPr>
                <a:endParaRPr lang="en-US" sz="2133" b="0">
                  <a:latin typeface="Times New Roman" pitchFamily="18" charset="0"/>
                  <a:cs typeface="+mn-cs"/>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p:spPr>
            <p:txBody>
              <a:bodyPr/>
              <a:lstStyle/>
              <a:p>
                <a:pPr>
                  <a:defRPr/>
                </a:pPr>
                <a:endParaRPr lang="en-US" sz="2133" b="0">
                  <a:latin typeface="Times New Roman" pitchFamily="18" charset="0"/>
                  <a:cs typeface="+mn-cs"/>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p:spPr>
            <p:txBody>
              <a:bodyPr/>
              <a:lstStyle/>
              <a:p>
                <a:pPr>
                  <a:defRPr/>
                </a:pPr>
                <a:endParaRPr lang="en-US" sz="2133" b="0">
                  <a:latin typeface="Times New Roman" pitchFamily="18" charset="0"/>
                  <a:cs typeface="+mn-cs"/>
                </a:endParaRPr>
              </a:p>
            </p:txBody>
          </p:sp>
          <p:sp>
            <p:nvSpPr>
              <p:cNvPr id="15" name="Rectangle 13"/>
              <p:cNvSpPr>
                <a:spLocks noChangeArrowheads="1"/>
              </p:cNvSpPr>
              <p:nvPr userDrawn="1"/>
            </p:nvSpPr>
            <p:spPr bwMode="auto">
              <a:xfrm>
                <a:off x="1081" y="1464"/>
                <a:ext cx="364" cy="399"/>
              </a:xfrm>
              <a:prstGeom prst="rect">
                <a:avLst/>
              </a:prstGeom>
              <a:solidFill>
                <a:schemeClr val="accent2"/>
              </a:solidFill>
              <a:ln>
                <a:noFill/>
              </a:ln>
            </p:spPr>
            <p:txBody>
              <a:bodyPr/>
              <a:lstStyle/>
              <a:p>
                <a:pPr>
                  <a:defRPr/>
                </a:pPr>
                <a:endParaRPr lang="en-US" sz="2133" b="0">
                  <a:latin typeface="Times New Roman" pitchFamily="18" charset="0"/>
                  <a:cs typeface="+mn-cs"/>
                </a:endParaRPr>
              </a:p>
            </p:txBody>
          </p:sp>
          <p:sp>
            <p:nvSpPr>
              <p:cNvPr id="16" name="Rectangle 14"/>
              <p:cNvSpPr>
                <a:spLocks noChangeArrowheads="1"/>
              </p:cNvSpPr>
              <p:nvPr userDrawn="1"/>
            </p:nvSpPr>
            <p:spPr bwMode="auto">
              <a:xfrm>
                <a:off x="361" y="1857"/>
                <a:ext cx="364" cy="406"/>
              </a:xfrm>
              <a:prstGeom prst="rect">
                <a:avLst/>
              </a:prstGeom>
              <a:solidFill>
                <a:schemeClr val="folHlink"/>
              </a:solidFill>
              <a:ln>
                <a:noFill/>
              </a:ln>
            </p:spPr>
            <p:txBody>
              <a:bodyPr/>
              <a:lstStyle/>
              <a:p>
                <a:pPr>
                  <a:defRPr/>
                </a:pPr>
                <a:endParaRPr lang="en-US" sz="2133" b="0">
                  <a:latin typeface="Times New Roman" pitchFamily="18" charset="0"/>
                  <a:cs typeface="+mn-cs"/>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p:spPr>
            <p:txBody>
              <a:bodyPr/>
              <a:lstStyle/>
              <a:p>
                <a:pPr>
                  <a:defRPr/>
                </a:pPr>
                <a:endParaRPr lang="en-US" sz="2133" b="0">
                  <a:latin typeface="Times New Roman" pitchFamily="18" charset="0"/>
                  <a:cs typeface="+mn-cs"/>
                </a:endParaRPr>
              </a:p>
            </p:txBody>
          </p:sp>
        </p:grpSp>
      </p:grpSp>
      <p:sp>
        <p:nvSpPr>
          <p:cNvPr id="18451" name="Rectangle 19"/>
          <p:cNvSpPr>
            <a:spLocks noGrp="1" noChangeArrowheads="1"/>
          </p:cNvSpPr>
          <p:nvPr>
            <p:ph type="ctrTitle"/>
          </p:nvPr>
        </p:nvSpPr>
        <p:spPr>
          <a:xfrm>
            <a:off x="3343275" y="1828800"/>
            <a:ext cx="6772275" cy="2209800"/>
          </a:xfrm>
        </p:spPr>
        <p:txBody>
          <a:bodyPr/>
          <a:lstStyle>
            <a:lvl1pPr>
              <a:defRPr sz="4445">
                <a:solidFill>
                  <a:srgbClr val="FFFFFF"/>
                </a:solidFill>
              </a:defRPr>
            </a:lvl1pPr>
          </a:lstStyle>
          <a:p>
            <a:r>
              <a:rPr lang="el-GR"/>
              <a:t>Κάντε κλικ για να επεξεργαστείτε τον τίτλο</a:t>
            </a:r>
          </a:p>
        </p:txBody>
      </p:sp>
      <p:sp>
        <p:nvSpPr>
          <p:cNvPr id="18452" name="Rectangle 20"/>
          <p:cNvSpPr>
            <a:spLocks noGrp="1" noChangeArrowheads="1"/>
          </p:cNvSpPr>
          <p:nvPr>
            <p:ph type="subTitle" idx="1"/>
          </p:nvPr>
        </p:nvSpPr>
        <p:spPr>
          <a:xfrm>
            <a:off x="3343275" y="4267200"/>
            <a:ext cx="6772275" cy="1752600"/>
          </a:xfrm>
        </p:spPr>
        <p:txBody>
          <a:bodyPr/>
          <a:lstStyle>
            <a:lvl1pPr marL="0" indent="0">
              <a:buFont typeface="Wingdings" pitchFamily="2" charset="2"/>
              <a:buNone/>
              <a:defRPr sz="3022"/>
            </a:lvl1pPr>
          </a:lstStyle>
          <a:p>
            <a:r>
              <a:rPr lang="el-GR"/>
              <a:t>Κάντε κλικ για να επεξεργαστείτε τον υπότιτλο του υποδείγματος</a:t>
            </a:r>
          </a:p>
        </p:txBody>
      </p:sp>
      <p:sp>
        <p:nvSpPr>
          <p:cNvPr id="18" name="Rectangle 16"/>
          <p:cNvSpPr>
            <a:spLocks noGrp="1" noChangeArrowheads="1"/>
          </p:cNvSpPr>
          <p:nvPr>
            <p:ph type="dt" sz="half" idx="10"/>
          </p:nvPr>
        </p:nvSpPr>
        <p:spPr>
          <a:xfrm>
            <a:off x="514350" y="6248400"/>
            <a:ext cx="2400300" cy="457200"/>
          </a:xfrm>
        </p:spPr>
        <p:txBody>
          <a:bodyPr/>
          <a:lstStyle>
            <a:lvl1pPr>
              <a:defRPr/>
            </a:lvl1pPr>
          </a:lstStyle>
          <a:p>
            <a:pPr>
              <a:defRPr/>
            </a:pPr>
            <a:endParaRPr lang="el-GR"/>
          </a:p>
        </p:txBody>
      </p:sp>
      <p:sp>
        <p:nvSpPr>
          <p:cNvPr id="19" name="Rectangle 17"/>
          <p:cNvSpPr>
            <a:spLocks noGrp="1" noChangeArrowheads="1"/>
          </p:cNvSpPr>
          <p:nvPr>
            <p:ph type="ftr" sz="quarter" idx="11"/>
          </p:nvPr>
        </p:nvSpPr>
        <p:spPr/>
        <p:txBody>
          <a:bodyPr/>
          <a:lstStyle>
            <a:lvl1pPr>
              <a:defRPr/>
            </a:lvl1pPr>
          </a:lstStyle>
          <a:p>
            <a:pPr>
              <a:defRPr/>
            </a:pPr>
            <a:endParaRPr lang="el-GR"/>
          </a:p>
        </p:txBody>
      </p:sp>
      <p:sp>
        <p:nvSpPr>
          <p:cNvPr id="20" name="Rectangle 18"/>
          <p:cNvSpPr>
            <a:spLocks noGrp="1" noChangeArrowheads="1"/>
          </p:cNvSpPr>
          <p:nvPr>
            <p:ph type="sldNum" sz="quarter" idx="12"/>
          </p:nvPr>
        </p:nvSpPr>
        <p:spPr/>
        <p:txBody>
          <a:bodyPr/>
          <a:lstStyle>
            <a:lvl1pPr>
              <a:defRPr/>
            </a:lvl1pPr>
          </a:lstStyle>
          <a:p>
            <a:pPr>
              <a:defRPr/>
            </a:pPr>
            <a:fld id="{97F0D164-84A5-4688-AA85-E0652C561599}" type="slidenum">
              <a:rPr lang="el-GR"/>
              <a:pPr>
                <a:defRPr/>
              </a:pPr>
              <a:t>‹#›</a:t>
            </a:fld>
            <a:endParaRPr lang="el-GR"/>
          </a:p>
        </p:txBody>
      </p:sp>
    </p:spTree>
    <p:extLst>
      <p:ext uri="{BB962C8B-B14F-4D97-AF65-F5344CB8AC3E}">
        <p14:creationId xmlns:p14="http://schemas.microsoft.com/office/powerpoint/2010/main" val="34709057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44FBCEFC-F1AF-4E07-8023-64D39BA3C648}"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657608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3556" b="1" cap="all"/>
            </a:lvl1pPr>
          </a:lstStyle>
          <a:p>
            <a:r>
              <a:rPr lang="en-US"/>
              <a:t>Click to edit Master title style</a:t>
            </a:r>
            <a:endParaRPr lang="el-G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4D4FAE52-0B3B-4B20-9C4F-05AE1A6E96A1}"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9343324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514351" y="1981200"/>
            <a:ext cx="4552950" cy="38862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5219700" y="1981200"/>
            <a:ext cx="4552950" cy="38862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2"/>
          <p:cNvSpPr>
            <a:spLocks noGrp="1" noChangeArrowheads="1"/>
          </p:cNvSpPr>
          <p:nvPr>
            <p:ph type="ftr" sz="quarter"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7B40A322-82D3-43A9-B173-EB7C19072772}" type="slidenum">
              <a:rPr lang="el-GR"/>
              <a:pPr>
                <a:defRPr/>
              </a:pPr>
              <a:t>‹#›</a:t>
            </a:fld>
            <a:endParaRPr lang="el-GR"/>
          </a:p>
        </p:txBody>
      </p:sp>
      <p:sp>
        <p:nvSpPr>
          <p:cNvPr id="7"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567195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2"/>
          <p:cNvSpPr>
            <a:spLocks noGrp="1" noChangeArrowheads="1"/>
          </p:cNvSpPr>
          <p:nvPr>
            <p:ph type="ftr" sz="quarter" idx="10"/>
          </p:nvPr>
        </p:nvSpPr>
        <p:spPr>
          <a:ln/>
        </p:spPr>
        <p:txBody>
          <a:bodyPr/>
          <a:lstStyle>
            <a:lvl1pPr>
              <a:defRPr/>
            </a:lvl1pPr>
          </a:lstStyle>
          <a:p>
            <a:pPr>
              <a:defRPr/>
            </a:pPr>
            <a:endParaRPr lang="el-GR"/>
          </a:p>
        </p:txBody>
      </p:sp>
      <p:sp>
        <p:nvSpPr>
          <p:cNvPr id="8" name="Rectangle 3"/>
          <p:cNvSpPr>
            <a:spLocks noGrp="1" noChangeArrowheads="1"/>
          </p:cNvSpPr>
          <p:nvPr>
            <p:ph type="sldNum" sz="quarter" idx="11"/>
          </p:nvPr>
        </p:nvSpPr>
        <p:spPr>
          <a:ln/>
        </p:spPr>
        <p:txBody>
          <a:bodyPr/>
          <a:lstStyle>
            <a:lvl1pPr>
              <a:defRPr/>
            </a:lvl1pPr>
          </a:lstStyle>
          <a:p>
            <a:pPr>
              <a:defRPr/>
            </a:pPr>
            <a:fld id="{41C16F15-F22A-421C-A492-8ED4BBF85B1A}" type="slidenum">
              <a:rPr lang="el-GR"/>
              <a:pPr>
                <a:defRPr/>
              </a:pPr>
              <a:t>‹#›</a:t>
            </a:fld>
            <a:endParaRPr lang="el-GR"/>
          </a:p>
        </p:txBody>
      </p:sp>
      <p:sp>
        <p:nvSpPr>
          <p:cNvPr id="9"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703743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2"/>
          <p:cNvSpPr>
            <a:spLocks noGrp="1" noChangeArrowheads="1"/>
          </p:cNvSpPr>
          <p:nvPr>
            <p:ph type="ftr" sz="quarter" idx="10"/>
          </p:nvPr>
        </p:nvSpPr>
        <p:spPr>
          <a:ln/>
        </p:spPr>
        <p:txBody>
          <a:bodyPr/>
          <a:lstStyle>
            <a:lvl1pPr>
              <a:defRPr/>
            </a:lvl1pPr>
          </a:lstStyle>
          <a:p>
            <a:pPr>
              <a:defRPr/>
            </a:pPr>
            <a:endParaRPr lang="el-GR"/>
          </a:p>
        </p:txBody>
      </p:sp>
      <p:sp>
        <p:nvSpPr>
          <p:cNvPr id="4" name="Rectangle 3"/>
          <p:cNvSpPr>
            <a:spLocks noGrp="1" noChangeArrowheads="1"/>
          </p:cNvSpPr>
          <p:nvPr>
            <p:ph type="sldNum" sz="quarter" idx="11"/>
          </p:nvPr>
        </p:nvSpPr>
        <p:spPr>
          <a:ln/>
        </p:spPr>
        <p:txBody>
          <a:bodyPr/>
          <a:lstStyle>
            <a:lvl1pPr>
              <a:defRPr/>
            </a:lvl1pPr>
          </a:lstStyle>
          <a:p>
            <a:pPr>
              <a:defRPr/>
            </a:pPr>
            <a:fld id="{956C7075-BB55-4E1D-ADAB-5D0A1CC93E9B}" type="slidenum">
              <a:rPr lang="el-GR"/>
              <a:pPr>
                <a:defRPr/>
              </a:pPr>
              <a:t>‹#›</a:t>
            </a:fld>
            <a:endParaRPr lang="el-GR"/>
          </a:p>
        </p:txBody>
      </p:sp>
      <p:sp>
        <p:nvSpPr>
          <p:cNvPr id="5"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445527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l-GR"/>
          </a:p>
        </p:txBody>
      </p:sp>
      <p:sp>
        <p:nvSpPr>
          <p:cNvPr id="3" name="Rectangle 3"/>
          <p:cNvSpPr>
            <a:spLocks noGrp="1" noChangeArrowheads="1"/>
          </p:cNvSpPr>
          <p:nvPr>
            <p:ph type="sldNum" sz="quarter" idx="11"/>
          </p:nvPr>
        </p:nvSpPr>
        <p:spPr>
          <a:ln/>
        </p:spPr>
        <p:txBody>
          <a:bodyPr/>
          <a:lstStyle>
            <a:lvl1pPr>
              <a:defRPr/>
            </a:lvl1pPr>
          </a:lstStyle>
          <a:p>
            <a:pPr>
              <a:defRPr/>
            </a:pPr>
            <a:fld id="{E8169FD1-98C2-4B0E-863B-B05AABD42E59}" type="slidenum">
              <a:rPr lang="el-GR"/>
              <a:pPr>
                <a:defRPr/>
              </a:pPr>
              <a:t>‹#›</a:t>
            </a:fld>
            <a:endParaRPr lang="el-GR"/>
          </a:p>
        </p:txBody>
      </p:sp>
      <p:sp>
        <p:nvSpPr>
          <p:cNvPr id="4"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53371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F2089E1B-99EE-4B92-A945-C58D6F4E699C}" type="slidenum">
              <a:rPr lang="el-GR"/>
              <a:pPr>
                <a:defRPr/>
              </a:pPr>
              <a:t>‹#›</a:t>
            </a:fld>
            <a:endParaRPr lang="el-GR"/>
          </a:p>
        </p:txBody>
      </p:sp>
      <p:sp>
        <p:nvSpPr>
          <p:cNvPr id="7" name="Rectangle 16"/>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1778" b="1"/>
            </a:lvl1pPr>
          </a:lstStyle>
          <a:p>
            <a:r>
              <a:rPr lang="en-US"/>
              <a:t>Click to edit Master title style</a:t>
            </a:r>
            <a:endParaRPr lang="el-GR"/>
          </a:p>
        </p:txBody>
      </p:sp>
      <p:sp>
        <p:nvSpPr>
          <p:cNvPr id="3" name="Content Placeholder 2"/>
          <p:cNvSpPr>
            <a:spLocks noGrp="1"/>
          </p:cNvSpPr>
          <p:nvPr>
            <p:ph idx="1"/>
          </p:nvPr>
        </p:nvSpPr>
        <p:spPr>
          <a:xfrm>
            <a:off x="4022725" y="273052"/>
            <a:ext cx="5749925"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F2089E1B-99EE-4B92-A945-C58D6F4E699C}" type="slidenum">
              <a:rPr lang="el-GR"/>
              <a:pPr>
                <a:defRPr/>
              </a:pPr>
              <a:t>‹#›</a:t>
            </a:fld>
            <a:endParaRPr lang="el-GR"/>
          </a:p>
        </p:txBody>
      </p:sp>
      <p:sp>
        <p:nvSpPr>
          <p:cNvPr id="7"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14656641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1778" b="1"/>
            </a:lvl1pPr>
          </a:lstStyle>
          <a:p>
            <a:r>
              <a:rPr lang="en-US"/>
              <a:t>Click to edit Master title style</a:t>
            </a:r>
            <a:endParaRPr lang="el-GR"/>
          </a:p>
        </p:txBody>
      </p:sp>
      <p:sp>
        <p:nvSpPr>
          <p:cNvPr id="3" name="Picture Placeholder 2"/>
          <p:cNvSpPr>
            <a:spLocks noGrp="1"/>
          </p:cNvSpPr>
          <p:nvPr>
            <p:ph type="pic" idx="1"/>
          </p:nvPr>
        </p:nvSpPr>
        <p:spPr>
          <a:xfrm>
            <a:off x="2016125" y="612775"/>
            <a:ext cx="61722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l-GR"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8C793F40-6121-417B-BE74-F7A52F464515}" type="slidenum">
              <a:rPr lang="el-GR"/>
              <a:pPr>
                <a:defRPr/>
              </a:pPr>
              <a:t>‹#›</a:t>
            </a:fld>
            <a:endParaRPr lang="el-GR"/>
          </a:p>
        </p:txBody>
      </p:sp>
      <p:sp>
        <p:nvSpPr>
          <p:cNvPr id="7"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2268081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C48B3C64-D635-4CB9-98C1-107ABFD5A714}"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1243462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457200"/>
            <a:ext cx="2314575" cy="54102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514352" y="457200"/>
            <a:ext cx="67913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45337A18-9822-4920-AFBF-EE5CE3C91929}"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26709084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9258300" cy="1371600"/>
          </a:xfrm>
        </p:spPr>
        <p:txBody>
          <a:bodyPr/>
          <a:lstStyle/>
          <a:p>
            <a:r>
              <a:rPr lang="en-US"/>
              <a:t>Click to edit Master title style</a:t>
            </a:r>
            <a:endParaRPr lang="el-GR"/>
          </a:p>
        </p:txBody>
      </p:sp>
      <p:sp>
        <p:nvSpPr>
          <p:cNvPr id="3" name="Table Placeholder 2"/>
          <p:cNvSpPr>
            <a:spLocks noGrp="1"/>
          </p:cNvSpPr>
          <p:nvPr>
            <p:ph type="tbl" idx="1"/>
          </p:nvPr>
        </p:nvSpPr>
        <p:spPr>
          <a:xfrm>
            <a:off x="514350" y="1981200"/>
            <a:ext cx="9258300" cy="3886200"/>
          </a:xfrm>
        </p:spPr>
        <p:txBody>
          <a:bodyPr/>
          <a:lstStyle/>
          <a:p>
            <a:pPr lvl="0"/>
            <a:endParaRPr lang="el-GR" noProof="0"/>
          </a:p>
        </p:txBody>
      </p:sp>
      <p:sp>
        <p:nvSpPr>
          <p:cNvPr id="4" name="Rectangle 2"/>
          <p:cNvSpPr>
            <a:spLocks noGrp="1" noChangeArrowheads="1"/>
          </p:cNvSpPr>
          <p:nvPr>
            <p:ph type="ftr" sz="quarter"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50EBEEA6-7D06-49FB-8808-8F00186C38BF}" type="slidenum">
              <a:rPr lang="el-GR"/>
              <a:pPr>
                <a:defRPr/>
              </a:pPr>
              <a:t>‹#›</a:t>
            </a:fld>
            <a:endParaRPr lang="el-GR"/>
          </a:p>
        </p:txBody>
      </p:sp>
      <p:sp>
        <p:nvSpPr>
          <p:cNvPr id="6" name="Rectangle 16"/>
          <p:cNvSpPr>
            <a:spLocks noGrp="1" noChangeArrowheads="1"/>
          </p:cNvSpPr>
          <p:nvPr>
            <p:ph type="dt" sz="half"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0680693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grpSp>
        <p:nvGrpSpPr>
          <p:cNvPr id="4" name="Group 11"/>
          <p:cNvGrpSpPr>
            <a:grpSpLocks/>
          </p:cNvGrpSpPr>
          <p:nvPr userDrawn="1"/>
        </p:nvGrpSpPr>
        <p:grpSpPr bwMode="auto">
          <a:xfrm>
            <a:off x="1" y="0"/>
            <a:ext cx="10299700" cy="6858000"/>
            <a:chOff x="1" y="0"/>
            <a:chExt cx="9154988" cy="6857999"/>
          </a:xfrm>
        </p:grpSpPr>
        <p:pic>
          <p:nvPicPr>
            <p:cNvPr id="6" name="Picture 4" descr="SJM-PPT-OPTION1-4-back_new.jpg"/>
            <p:cNvPicPr>
              <a:picLocks noChangeAspect="1"/>
            </p:cNvPicPr>
            <p:nvPr userDrawn="1"/>
          </p:nvPicPr>
          <p:blipFill>
            <a:blip r:embed="rId2" cstate="print"/>
            <a:srcRect/>
            <a:stretch>
              <a:fillRect/>
            </a:stretch>
          </p:blipFill>
          <p:spPr bwMode="auto">
            <a:xfrm>
              <a:off x="17489" y="0"/>
              <a:ext cx="9137500" cy="6857999"/>
            </a:xfrm>
            <a:prstGeom prst="rect">
              <a:avLst/>
            </a:prstGeom>
            <a:noFill/>
            <a:ln w="9525">
              <a:noFill/>
              <a:miter lim="800000"/>
              <a:headEnd/>
              <a:tailEnd/>
            </a:ln>
          </p:spPr>
        </p:pic>
        <p:sp>
          <p:nvSpPr>
            <p:cNvPr id="7" name="Rectangle 6"/>
            <p:cNvSpPr/>
            <p:nvPr userDrawn="1"/>
          </p:nvSpPr>
          <p:spPr>
            <a:xfrm>
              <a:off x="1" y="1511300"/>
              <a:ext cx="9143699" cy="4127499"/>
            </a:xfrm>
            <a:prstGeom prst="rect">
              <a:avLst/>
            </a:prstGeom>
            <a:solidFill>
              <a:schemeClr val="bg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p>
          </p:txBody>
        </p:sp>
      </p:grpSp>
      <p:pic>
        <p:nvPicPr>
          <p:cNvPr id="8" name="Picture 2" descr="enlightn-rectang.png"/>
          <p:cNvPicPr>
            <a:picLocks noChangeAspect="1"/>
          </p:cNvPicPr>
          <p:nvPr userDrawn="1"/>
        </p:nvPicPr>
        <p:blipFill>
          <a:blip r:embed="rId3" cstate="print"/>
          <a:srcRect/>
          <a:stretch>
            <a:fillRect/>
          </a:stretch>
        </p:blipFill>
        <p:spPr bwMode="auto">
          <a:xfrm>
            <a:off x="8216901" y="838200"/>
            <a:ext cx="2070100" cy="577850"/>
          </a:xfrm>
          <a:prstGeom prst="rect">
            <a:avLst/>
          </a:prstGeom>
          <a:noFill/>
          <a:ln w="9525">
            <a:noFill/>
            <a:miter lim="800000"/>
            <a:headEnd/>
            <a:tailEnd/>
          </a:ln>
        </p:spPr>
      </p:pic>
      <p:sp>
        <p:nvSpPr>
          <p:cNvPr id="5" name="Content Placeholder 2"/>
          <p:cNvSpPr>
            <a:spLocks noGrp="1"/>
          </p:cNvSpPr>
          <p:nvPr>
            <p:ph idx="10"/>
          </p:nvPr>
        </p:nvSpPr>
        <p:spPr>
          <a:xfrm>
            <a:off x="514350" y="1600202"/>
            <a:ext cx="9258300" cy="4013199"/>
          </a:xfrm>
          <a:prstGeom prst="rect">
            <a:avLst/>
          </a:prstGeom>
        </p:spPr>
        <p:txBody>
          <a:bodyPr/>
          <a:lstStyle>
            <a:lvl1pPr marL="204614" indent="-204614">
              <a:buClr>
                <a:schemeClr val="bg1">
                  <a:lumMod val="75000"/>
                </a:schemeClr>
              </a:buClr>
              <a:buFont typeface="Wingdings" charset="2"/>
              <a:buChar char="§"/>
              <a:defRPr sz="1778">
                <a:solidFill>
                  <a:srgbClr val="F8F8F8"/>
                </a:solidFill>
              </a:defRPr>
            </a:lvl1pPr>
            <a:lvl2pPr marL="410639" indent="-206025">
              <a:buClr>
                <a:schemeClr val="bg1">
                  <a:lumMod val="75000"/>
                </a:schemeClr>
              </a:buClr>
              <a:buFont typeface="Wingdings" charset="2"/>
              <a:buChar char="§"/>
              <a:defRPr sz="1600">
                <a:solidFill>
                  <a:srgbClr val="F8F8F8"/>
                </a:solidFill>
              </a:defRPr>
            </a:lvl2pPr>
            <a:lvl3pPr marL="661820" indent="-206025">
              <a:buClr>
                <a:schemeClr val="bg1">
                  <a:lumMod val="75000"/>
                </a:schemeClr>
              </a:buClr>
              <a:buFont typeface="Wingdings" charset="2"/>
              <a:buChar char="§"/>
              <a:defRPr sz="1422">
                <a:solidFill>
                  <a:srgbClr val="F8F8F8"/>
                </a:solidFill>
              </a:defRPr>
            </a:lvl3pPr>
            <a:lvl4pPr marL="866433" indent="-204614">
              <a:buClr>
                <a:schemeClr val="bg1">
                  <a:lumMod val="75000"/>
                </a:schemeClr>
              </a:buClr>
              <a:buFont typeface="Wingdings" charset="2"/>
              <a:buChar char="§"/>
              <a:defRPr sz="1244">
                <a:solidFill>
                  <a:srgbClr val="F8F8F8"/>
                </a:solidFill>
              </a:defRPr>
            </a:lvl4pPr>
            <a:lvl5pPr marL="1014602" indent="-148169">
              <a:buClr>
                <a:schemeClr val="bg1">
                  <a:lumMod val="75000"/>
                </a:schemeClr>
              </a:buClr>
              <a:buFont typeface="Wingdings" charset="2"/>
              <a:buChar char="§"/>
              <a:defRPr sz="1067">
                <a:solidFill>
                  <a:srgbClr val="F8F8F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14352" y="533400"/>
            <a:ext cx="7715249" cy="884238"/>
          </a:xfrm>
          <a:prstGeom prst="rect">
            <a:avLst/>
          </a:prstGeom>
        </p:spPr>
        <p:txBody>
          <a:bodyPr/>
          <a:lstStyle>
            <a:lvl1pPr>
              <a:defRPr sz="2489" b="0" baseline="0">
                <a:solidFill>
                  <a:srgbClr val="F8F8F8"/>
                </a:solidFill>
              </a:defRPr>
            </a:lvl1pPr>
          </a:lstStyle>
          <a:p>
            <a:r>
              <a:rPr lang="en-US"/>
              <a:t>Click to edit Master title style</a:t>
            </a:r>
            <a:endParaRPr lang="en-US" dirty="0"/>
          </a:p>
        </p:txBody>
      </p:sp>
    </p:spTree>
    <p:extLst>
      <p:ext uri="{BB962C8B-B14F-4D97-AF65-F5344CB8AC3E}">
        <p14:creationId xmlns:p14="http://schemas.microsoft.com/office/powerpoint/2010/main" val="3987307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8C793F40-6121-417B-BE74-F7A52F464515}" type="slidenum">
              <a:rPr lang="el-GR"/>
              <a:pPr>
                <a:defRPr/>
              </a:pPr>
              <a:t>‹#›</a:t>
            </a:fld>
            <a:endParaRPr lang="el-GR"/>
          </a:p>
        </p:txBody>
      </p:sp>
      <p:sp>
        <p:nvSpPr>
          <p:cNvPr id="7" name="Rectangle 16"/>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latin typeface="+mn-lt"/>
                <a:cs typeface="+mn-cs"/>
              </a:defRPr>
            </a:lvl1pPr>
          </a:lstStyle>
          <a:p>
            <a:pPr>
              <a:defRPr/>
            </a:pPr>
            <a:endParaRPr lang="el-GR"/>
          </a:p>
        </p:txBody>
      </p:sp>
      <p:sp>
        <p:nvSpPr>
          <p:cNvPr id="17411" name="Rectangle 3"/>
          <p:cNvSpPr>
            <a:spLocks noGrp="1" noChangeArrowheads="1"/>
          </p:cNvSpPr>
          <p:nvPr>
            <p:ph type="sldNum" sz="quarter" idx="4"/>
          </p:nvPr>
        </p:nvSpPr>
        <p:spPr bwMode="auto">
          <a:xfrm>
            <a:off x="7372350" y="6248400"/>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Black" pitchFamily="34" charset="0"/>
                <a:cs typeface="+mn-cs"/>
              </a:defRPr>
            </a:lvl1pPr>
          </a:lstStyle>
          <a:p>
            <a:pPr>
              <a:defRPr/>
            </a:pPr>
            <a:fld id="{7F6D924E-3371-40E6-81CA-F872B55B45E5}" type="slidenum">
              <a:rPr lang="el-GR"/>
              <a:pPr>
                <a:defRPr/>
              </a:pPr>
              <a:t>‹#›</a:t>
            </a:fld>
            <a:endParaRPr lang="el-GR"/>
          </a:p>
        </p:txBody>
      </p:sp>
      <p:grpSp>
        <p:nvGrpSpPr>
          <p:cNvPr id="1028" name="Group 4"/>
          <p:cNvGrpSpPr>
            <a:grpSpLocks/>
          </p:cNvGrpSpPr>
          <p:nvPr/>
        </p:nvGrpSpPr>
        <p:grpSpPr bwMode="auto">
          <a:xfrm>
            <a:off x="0" y="0"/>
            <a:ext cx="10287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p:spPr>
          <p:txBody>
            <a:bodyPr wrap="none" anchor="ctr"/>
            <a:lstStyle/>
            <a:p>
              <a:pPr algn="ctr">
                <a:defRPr/>
              </a:pPr>
              <a:endParaRPr lang="en-US" sz="2400" b="0">
                <a:latin typeface="Times New Roman" pitchFamily="18" charset="0"/>
                <a:cs typeface="+mn-cs"/>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p:spPr>
          <p:txBody>
            <a:bodyPr/>
            <a:lstStyle/>
            <a:p>
              <a:pPr>
                <a:defRPr/>
              </a:pPr>
              <a:endParaRPr lang="en-US" sz="2400" b="0">
                <a:latin typeface="Times New Roman" pitchFamily="18" charset="0"/>
                <a:cs typeface="+mn-cs"/>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p:spPr>
          <p:txBody>
            <a:bodyPr/>
            <a:lstStyle/>
            <a:p>
              <a:pPr>
                <a:defRPr/>
              </a:pPr>
              <a:endParaRPr lang="en-US" b="0">
                <a:solidFill>
                  <a:schemeClr val="hlink"/>
                </a:solidFill>
                <a:latin typeface="Arial" charset="0"/>
                <a:cs typeface="+mn-cs"/>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p:spPr>
          <p:txBody>
            <a:bodyPr/>
            <a:lstStyle/>
            <a:p>
              <a:pPr>
                <a:defRPr/>
              </a:pPr>
              <a:endParaRPr lang="en-US" b="0">
                <a:solidFill>
                  <a:schemeClr val="hlink"/>
                </a:solidFill>
                <a:latin typeface="Arial" charset="0"/>
                <a:cs typeface="+mn-cs"/>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p:spPr>
          <p:txBody>
            <a:bodyPr/>
            <a:lstStyle/>
            <a:p>
              <a:pPr>
                <a:defRPr/>
              </a:pPr>
              <a:endParaRPr lang="en-US" b="0">
                <a:solidFill>
                  <a:schemeClr val="accent2"/>
                </a:solidFill>
                <a:latin typeface="Arial" charset="0"/>
                <a:cs typeface="+mn-cs"/>
              </a:endParaRPr>
            </a:p>
          </p:txBody>
        </p:sp>
        <p:sp>
          <p:nvSpPr>
            <p:cNvPr id="1037" name="Rectangle 10"/>
            <p:cNvSpPr>
              <a:spLocks noChangeArrowheads="1"/>
            </p:cNvSpPr>
            <p:nvPr/>
          </p:nvSpPr>
          <p:spPr bwMode="auto">
            <a:xfrm>
              <a:off x="173" y="173"/>
              <a:ext cx="84" cy="87"/>
            </a:xfrm>
            <a:prstGeom prst="rect">
              <a:avLst/>
            </a:prstGeom>
            <a:solidFill>
              <a:schemeClr val="folHlink"/>
            </a:solidFill>
            <a:ln>
              <a:noFill/>
            </a:ln>
          </p:spPr>
          <p:txBody>
            <a:bodyPr/>
            <a:lstStyle/>
            <a:p>
              <a:pPr>
                <a:defRPr/>
              </a:pPr>
              <a:endParaRPr lang="en-US" b="0">
                <a:solidFill>
                  <a:schemeClr val="hlink"/>
                </a:solidFill>
                <a:latin typeface="Arial" charset="0"/>
                <a:cs typeface="+mn-cs"/>
              </a:endParaRPr>
            </a:p>
          </p:txBody>
        </p:sp>
        <p:sp>
          <p:nvSpPr>
            <p:cNvPr id="1038" name="Rectangle 11"/>
            <p:cNvSpPr>
              <a:spLocks noChangeArrowheads="1"/>
            </p:cNvSpPr>
            <p:nvPr/>
          </p:nvSpPr>
          <p:spPr bwMode="auto">
            <a:xfrm>
              <a:off x="83" y="86"/>
              <a:ext cx="92" cy="87"/>
            </a:xfrm>
            <a:prstGeom prst="rect">
              <a:avLst/>
            </a:prstGeom>
            <a:solidFill>
              <a:schemeClr val="bg2"/>
            </a:solidFill>
            <a:ln>
              <a:noFill/>
            </a:ln>
          </p:spPr>
          <p:txBody>
            <a:bodyPr/>
            <a:lstStyle/>
            <a:p>
              <a:pPr>
                <a:defRPr/>
              </a:pPr>
              <a:endParaRPr lang="en-US" sz="2400" b="0">
                <a:latin typeface="Times New Roman" pitchFamily="18" charset="0"/>
                <a:cs typeface="+mn-cs"/>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p:spPr>
          <p:txBody>
            <a:bodyPr/>
            <a:lstStyle/>
            <a:p>
              <a:pPr>
                <a:defRPr/>
              </a:pPr>
              <a:endParaRPr lang="en-US" b="0">
                <a:solidFill>
                  <a:schemeClr val="accent2"/>
                </a:solidFill>
                <a:latin typeface="Arial" charset="0"/>
                <a:cs typeface="+mn-cs"/>
              </a:endParaRPr>
            </a:p>
          </p:txBody>
        </p:sp>
        <p:sp>
          <p:nvSpPr>
            <p:cNvPr id="1040" name="Rectangle 13"/>
            <p:cNvSpPr>
              <a:spLocks noChangeArrowheads="1"/>
            </p:cNvSpPr>
            <p:nvPr/>
          </p:nvSpPr>
          <p:spPr bwMode="auto">
            <a:xfrm>
              <a:off x="173" y="258"/>
              <a:ext cx="84" cy="86"/>
            </a:xfrm>
            <a:prstGeom prst="rect">
              <a:avLst/>
            </a:prstGeom>
            <a:solidFill>
              <a:schemeClr val="accent2"/>
            </a:solidFill>
            <a:ln>
              <a:noFill/>
            </a:ln>
          </p:spPr>
          <p:txBody>
            <a:bodyPr/>
            <a:lstStyle/>
            <a:p>
              <a:pPr>
                <a:defRPr/>
              </a:pPr>
              <a:endParaRPr lang="en-US" b="0">
                <a:solidFill>
                  <a:schemeClr val="accent2"/>
                </a:solidFill>
                <a:latin typeface="Arial" charset="0"/>
                <a:cs typeface="+mn-cs"/>
              </a:endParaRPr>
            </a:p>
          </p:txBody>
        </p:sp>
      </p:grpSp>
      <p:sp>
        <p:nvSpPr>
          <p:cNvPr id="1029" name="Rectangle 14"/>
          <p:cNvSpPr>
            <a:spLocks noGrp="1" noChangeArrowheads="1"/>
          </p:cNvSpPr>
          <p:nvPr>
            <p:ph type="title"/>
          </p:nvPr>
        </p:nvSpPr>
        <p:spPr bwMode="auto">
          <a:xfrm>
            <a:off x="514350" y="457200"/>
            <a:ext cx="92583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1030" name="Rectangle 15"/>
          <p:cNvSpPr>
            <a:spLocks noGrp="1" noChangeArrowheads="1"/>
          </p:cNvSpPr>
          <p:nvPr>
            <p:ph type="body" idx="1"/>
          </p:nvPr>
        </p:nvSpPr>
        <p:spPr bwMode="auto">
          <a:xfrm>
            <a:off x="514350" y="1981200"/>
            <a:ext cx="92583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7424" name="Rectangle 16"/>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mn-lt"/>
                <a:cs typeface="+mn-cs"/>
              </a:defRPr>
            </a:lvl1pPr>
          </a:lstStyle>
          <a:p>
            <a:pPr>
              <a:defRPr/>
            </a:pPr>
            <a:endParaRPr lang="el-GR"/>
          </a:p>
        </p:txBody>
      </p:sp>
    </p:spTree>
  </p:cSld>
  <p:clrMap bg1="lt1" tx1="dk1" bg2="lt2" tx2="dk2" accent1="accent1" accent2="accent2" accent3="accent3" accent4="accent4" accent5="accent5" accent6="accent6" hlink="hlink" folHlink="folHlink"/>
  <p:sldLayoutIdLst>
    <p:sldLayoutId id="2147486081"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 id="2147486080" r:id="rId12"/>
    <p:sldLayoutId id="2147486082" r:id="rId13"/>
    <p:sldLayoutId id="2147486083" r:id="rId14"/>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pitchFamily="34" charset="0"/>
        </a:defRPr>
      </a:lvl2pPr>
      <a:lvl3pPr algn="l" rtl="0" eaLnBrk="0" fontAlgn="base" hangingPunct="0">
        <a:spcBef>
          <a:spcPct val="0"/>
        </a:spcBef>
        <a:spcAft>
          <a:spcPct val="0"/>
        </a:spcAft>
        <a:defRPr sz="4400">
          <a:solidFill>
            <a:schemeClr val="tx1"/>
          </a:solidFill>
          <a:latin typeface="Arial" pitchFamily="34" charset="0"/>
        </a:defRPr>
      </a:lvl3pPr>
      <a:lvl4pPr algn="l" rtl="0" eaLnBrk="0" fontAlgn="base" hangingPunct="0">
        <a:spcBef>
          <a:spcPct val="0"/>
        </a:spcBef>
        <a:spcAft>
          <a:spcPct val="0"/>
        </a:spcAft>
        <a:defRPr sz="4400">
          <a:solidFill>
            <a:schemeClr val="tx1"/>
          </a:solidFill>
          <a:latin typeface="Arial" pitchFamily="34" charset="0"/>
        </a:defRPr>
      </a:lvl4pPr>
      <a:lvl5pPr algn="l" rtl="0" eaLnBrk="0" fontAlgn="base" hangingPunct="0">
        <a:spcBef>
          <a:spcPct val="0"/>
        </a:spcBef>
        <a:spcAft>
          <a:spcPct val="0"/>
        </a:spcAft>
        <a:defRPr sz="4400">
          <a:solidFill>
            <a:schemeClr val="tx1"/>
          </a:solidFill>
          <a:latin typeface="Arial" pitchFamily="34" charset="0"/>
        </a:defRPr>
      </a:lvl5pPr>
      <a:lvl6pPr marL="457200" algn="l" rtl="0" fontAlgn="base">
        <a:spcBef>
          <a:spcPct val="0"/>
        </a:spcBef>
        <a:spcAft>
          <a:spcPct val="0"/>
        </a:spcAft>
        <a:defRPr sz="4400">
          <a:solidFill>
            <a:schemeClr val="tx1"/>
          </a:solidFill>
          <a:latin typeface="Arial" pitchFamily="34" charset="0"/>
        </a:defRPr>
      </a:lvl6pPr>
      <a:lvl7pPr marL="914400" algn="l" rtl="0" fontAlgn="base">
        <a:spcBef>
          <a:spcPct val="0"/>
        </a:spcBef>
        <a:spcAft>
          <a:spcPct val="0"/>
        </a:spcAft>
        <a:defRPr sz="4400">
          <a:solidFill>
            <a:schemeClr val="tx1"/>
          </a:solidFill>
          <a:latin typeface="Arial" pitchFamily="34" charset="0"/>
        </a:defRPr>
      </a:lvl7pPr>
      <a:lvl8pPr marL="1371600" algn="l" rtl="0" fontAlgn="base">
        <a:spcBef>
          <a:spcPct val="0"/>
        </a:spcBef>
        <a:spcAft>
          <a:spcPct val="0"/>
        </a:spcAft>
        <a:defRPr sz="4400">
          <a:solidFill>
            <a:schemeClr val="tx1"/>
          </a:solidFill>
          <a:latin typeface="Arial" pitchFamily="34" charset="0"/>
        </a:defRPr>
      </a:lvl8pPr>
      <a:lvl9pPr marL="1828800" algn="l"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5"/>
          <p:cNvSpPr txBox="1">
            <a:spLocks noChangeArrowheads="1"/>
          </p:cNvSpPr>
          <p:nvPr userDrawn="1"/>
        </p:nvSpPr>
        <p:spPr bwMode="auto">
          <a:xfrm>
            <a:off x="0" y="-5953"/>
            <a:ext cx="3943708" cy="294248"/>
          </a:xfrm>
          <a:prstGeom prst="rect">
            <a:avLst/>
          </a:prstGeom>
          <a:solidFill>
            <a:srgbClr val="D9F5FF"/>
          </a:solidFill>
          <a:ln>
            <a:noFill/>
          </a:ln>
        </p:spPr>
        <p:txBody>
          <a:bodyPr wrap="none">
            <a:spAutoFit/>
          </a:bodyPr>
          <a:lstStyle>
            <a:lvl1pPr>
              <a:defRPr sz="2400">
                <a:solidFill>
                  <a:schemeClr val="bg1"/>
                </a:solidFill>
                <a:latin typeface="Verdana" pitchFamily="34" charset="0"/>
                <a:ea typeface="MS PGothic" pitchFamily="34" charset="-128"/>
              </a:defRPr>
            </a:lvl1pPr>
            <a:lvl2pPr marL="742950" indent="-285750">
              <a:defRPr sz="2400">
                <a:solidFill>
                  <a:schemeClr val="bg1"/>
                </a:solidFill>
                <a:latin typeface="Verdana" pitchFamily="34" charset="0"/>
                <a:ea typeface="MS PGothic" pitchFamily="34" charset="-128"/>
              </a:defRPr>
            </a:lvl2pPr>
            <a:lvl3pPr marL="1143000" indent="-228600">
              <a:defRPr sz="2400">
                <a:solidFill>
                  <a:schemeClr val="bg1"/>
                </a:solidFill>
                <a:latin typeface="Verdana" pitchFamily="34" charset="0"/>
                <a:ea typeface="MS PGothic" pitchFamily="34" charset="-128"/>
              </a:defRPr>
            </a:lvl3pPr>
            <a:lvl4pPr marL="1600200" indent="-228600">
              <a:defRPr sz="2400">
                <a:solidFill>
                  <a:schemeClr val="bg1"/>
                </a:solidFill>
                <a:latin typeface="Verdana" pitchFamily="34" charset="0"/>
                <a:ea typeface="MS PGothic" pitchFamily="34" charset="-128"/>
              </a:defRPr>
            </a:lvl4pPr>
            <a:lvl5pPr marL="2057400" indent="-228600">
              <a:defRPr sz="2400">
                <a:solidFill>
                  <a:schemeClr val="bg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bg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bg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bg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bg1"/>
                </a:solidFill>
                <a:latin typeface="Verdana" pitchFamily="34" charset="0"/>
                <a:ea typeface="MS PGothic" pitchFamily="34" charset="-128"/>
              </a:defRPr>
            </a:lvl9pPr>
          </a:lstStyle>
          <a:p>
            <a:pPr>
              <a:defRPr/>
            </a:pPr>
            <a:r>
              <a:rPr lang="it-IT" altLang="en-US" sz="1312" i="1">
                <a:solidFill>
                  <a:srgbClr val="000000"/>
                </a:solidFill>
                <a:cs typeface="+mn-cs"/>
              </a:rPr>
              <a:t>2018 ESC/ESH Hypertension Guidelines</a:t>
            </a:r>
          </a:p>
        </p:txBody>
      </p:sp>
      <p:pic>
        <p:nvPicPr>
          <p:cNvPr id="1027" name="Picture 2" descr="C:\Users\wijnmaalenp\Desktop\ESHESC GLs 2018\slides\ESC 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165" y="6267154"/>
            <a:ext cx="1135395" cy="507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28" name="Gruppo 5"/>
          <p:cNvGrpSpPr>
            <a:grpSpLocks/>
          </p:cNvGrpSpPr>
          <p:nvPr userDrawn="1"/>
        </p:nvGrpSpPr>
        <p:grpSpPr bwMode="auto">
          <a:xfrm>
            <a:off x="8779589" y="6258224"/>
            <a:ext cx="1437472" cy="514945"/>
            <a:chOff x="9365563" y="6676116"/>
            <a:chExt cx="1534683" cy="549370"/>
          </a:xfrm>
        </p:grpSpPr>
        <p:pic>
          <p:nvPicPr>
            <p:cNvPr id="1030" name="Picture 4" descr="C:\Users\wijnmaalenp\Desktop\ESHESC GLs 2018\slides\esh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3491" y="6676116"/>
              <a:ext cx="1496755" cy="540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5" descr="C:\Users\wijnmaalenp\Desktop\ESHESC GLs 2018\slides\ESH sol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65563" y="6685006"/>
              <a:ext cx="540480" cy="54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CasellaDiTesto 8"/>
          <p:cNvSpPr txBox="1">
            <a:spLocks noChangeArrowheads="1"/>
          </p:cNvSpPr>
          <p:nvPr userDrawn="1"/>
        </p:nvSpPr>
        <p:spPr bwMode="auto">
          <a:xfrm>
            <a:off x="1278977" y="6415981"/>
            <a:ext cx="7717177" cy="265457"/>
          </a:xfrm>
          <a:prstGeom prst="rect">
            <a:avLst/>
          </a:prstGeom>
          <a:noFill/>
          <a:ln>
            <a:noFill/>
          </a:ln>
        </p:spPr>
        <p:txBody>
          <a:bodyPr wrap="none">
            <a:spAutoFit/>
          </a:bodyPr>
          <a:lstStyle>
            <a:lvl1pPr>
              <a:defRPr sz="2400">
                <a:solidFill>
                  <a:schemeClr val="bg1"/>
                </a:solidFill>
                <a:latin typeface="Verdana" pitchFamily="34" charset="0"/>
                <a:ea typeface="MS PGothic" pitchFamily="34" charset="-128"/>
              </a:defRPr>
            </a:lvl1pPr>
            <a:lvl2pPr marL="742950" indent="-285750">
              <a:defRPr sz="2400">
                <a:solidFill>
                  <a:schemeClr val="bg1"/>
                </a:solidFill>
                <a:latin typeface="Verdana" pitchFamily="34" charset="0"/>
                <a:ea typeface="MS PGothic" pitchFamily="34" charset="-128"/>
              </a:defRPr>
            </a:lvl2pPr>
            <a:lvl3pPr marL="1143000" indent="-228600">
              <a:defRPr sz="2400">
                <a:solidFill>
                  <a:schemeClr val="bg1"/>
                </a:solidFill>
                <a:latin typeface="Verdana" pitchFamily="34" charset="0"/>
                <a:ea typeface="MS PGothic" pitchFamily="34" charset="-128"/>
              </a:defRPr>
            </a:lvl3pPr>
            <a:lvl4pPr marL="1600200" indent="-228600">
              <a:defRPr sz="2400">
                <a:solidFill>
                  <a:schemeClr val="bg1"/>
                </a:solidFill>
                <a:latin typeface="Verdana" pitchFamily="34" charset="0"/>
                <a:ea typeface="MS PGothic" pitchFamily="34" charset="-128"/>
              </a:defRPr>
            </a:lvl4pPr>
            <a:lvl5pPr marL="2057400" indent="-228600">
              <a:defRPr sz="2400">
                <a:solidFill>
                  <a:schemeClr val="bg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bg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bg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bg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bg1"/>
                </a:solidFill>
                <a:latin typeface="Verdana" pitchFamily="34" charset="0"/>
                <a:ea typeface="MS PGothic" pitchFamily="34" charset="-128"/>
              </a:defRPr>
            </a:lvl9pPr>
          </a:lstStyle>
          <a:p>
            <a:pPr algn="ctr">
              <a:defRPr/>
            </a:pPr>
            <a:r>
              <a:rPr lang="it-IT" altLang="en-US" sz="1125" i="1" dirty="0">
                <a:solidFill>
                  <a:srgbClr val="000000"/>
                </a:solidFill>
                <a:cs typeface="+mn-cs"/>
              </a:rPr>
              <a:t>Williams, Mancia </a:t>
            </a:r>
            <a:r>
              <a:rPr lang="it-IT" altLang="en-US" sz="1125" i="1" dirty="0" err="1">
                <a:solidFill>
                  <a:srgbClr val="000000"/>
                </a:solidFill>
                <a:cs typeface="+mn-cs"/>
              </a:rPr>
              <a:t>et</a:t>
            </a:r>
            <a:r>
              <a:rPr lang="it-IT" altLang="en-US" sz="1125" i="1" dirty="0">
                <a:solidFill>
                  <a:srgbClr val="000000"/>
                </a:solidFill>
                <a:cs typeface="+mn-cs"/>
              </a:rPr>
              <a:t> al., J </a:t>
            </a:r>
            <a:r>
              <a:rPr lang="it-IT" altLang="en-US" sz="1125" i="1" dirty="0" err="1">
                <a:solidFill>
                  <a:srgbClr val="000000"/>
                </a:solidFill>
                <a:cs typeface="+mn-cs"/>
              </a:rPr>
              <a:t>Hypertens</a:t>
            </a:r>
            <a:r>
              <a:rPr lang="it-IT" altLang="en-US" sz="1125" i="1" dirty="0">
                <a:solidFill>
                  <a:srgbClr val="000000"/>
                </a:solidFill>
                <a:cs typeface="+mn-cs"/>
              </a:rPr>
              <a:t> 2018;</a:t>
            </a:r>
            <a:r>
              <a:rPr lang="it-IT" altLang="en-US" sz="1125" i="1" baseline="0" dirty="0">
                <a:solidFill>
                  <a:srgbClr val="000000"/>
                </a:solidFill>
                <a:cs typeface="+mn-cs"/>
              </a:rPr>
              <a:t>36:1953-2041 and Eur Heart J 2018;39:3021-3104</a:t>
            </a:r>
            <a:endParaRPr lang="it-IT" altLang="en-US" sz="1125" i="1" dirty="0">
              <a:solidFill>
                <a:srgbClr val="000000"/>
              </a:solidFill>
              <a:cs typeface="+mn-cs"/>
            </a:endParaRPr>
          </a:p>
        </p:txBody>
      </p:sp>
    </p:spTree>
    <p:extLst>
      <p:ext uri="{BB962C8B-B14F-4D97-AF65-F5344CB8AC3E}">
        <p14:creationId xmlns:p14="http://schemas.microsoft.com/office/powerpoint/2010/main" val="161061955"/>
      </p:ext>
    </p:extLst>
  </p:cSld>
  <p:clrMap bg1="lt1" tx1="dk1" bg2="lt2" tx2="dk2" accent1="accent1" accent2="accent2" accent3="accent3" accent4="accent4" accent5="accent5" accent6="accent6" hlink="hlink" folHlink="folHlink"/>
  <p:sldLayoutIdLst>
    <p:sldLayoutId id="2147486085" r:id="rId1"/>
  </p:sldLayoutIdLst>
  <p:txStyles>
    <p:titleStyle>
      <a:lvl1pPr algn="l" defTabSz="488104" rtl="0" eaLnBrk="0" fontAlgn="base" hangingPunct="0">
        <a:spcBef>
          <a:spcPct val="0"/>
        </a:spcBef>
        <a:spcAft>
          <a:spcPct val="0"/>
        </a:spcAft>
        <a:buClr>
          <a:srgbClr val="000000"/>
        </a:buClr>
        <a:buSzPct val="100000"/>
        <a:buFont typeface="Verdana" charset="0"/>
        <a:defRPr sz="4687">
          <a:solidFill>
            <a:srgbClr val="000000"/>
          </a:solidFill>
          <a:latin typeface="Verdana" charset="0"/>
          <a:ea typeface="MS PGothic" pitchFamily="34" charset="-128"/>
          <a:cs typeface="MS PGothic" charset="0"/>
        </a:defRPr>
      </a:lvl1pPr>
      <a:lvl2pPr algn="l" defTabSz="488104" rtl="0" eaLnBrk="0" fontAlgn="base" hangingPunct="0">
        <a:spcBef>
          <a:spcPct val="0"/>
        </a:spcBef>
        <a:spcAft>
          <a:spcPct val="0"/>
        </a:spcAft>
        <a:buClr>
          <a:srgbClr val="000000"/>
        </a:buClr>
        <a:buSzPct val="100000"/>
        <a:buFont typeface="Verdana" charset="0"/>
        <a:defRPr sz="4687">
          <a:solidFill>
            <a:srgbClr val="000000"/>
          </a:solidFill>
          <a:latin typeface="Verdana" charset="0"/>
          <a:ea typeface="MS PGothic" pitchFamily="34" charset="-128"/>
          <a:cs typeface="MS PGothic" charset="0"/>
        </a:defRPr>
      </a:lvl2pPr>
      <a:lvl3pPr algn="l" defTabSz="488104" rtl="0" eaLnBrk="0" fontAlgn="base" hangingPunct="0">
        <a:spcBef>
          <a:spcPct val="0"/>
        </a:spcBef>
        <a:spcAft>
          <a:spcPct val="0"/>
        </a:spcAft>
        <a:buClr>
          <a:srgbClr val="000000"/>
        </a:buClr>
        <a:buSzPct val="100000"/>
        <a:buFont typeface="Verdana" charset="0"/>
        <a:defRPr sz="4687">
          <a:solidFill>
            <a:srgbClr val="000000"/>
          </a:solidFill>
          <a:latin typeface="Verdana" charset="0"/>
          <a:ea typeface="MS PGothic" pitchFamily="34" charset="-128"/>
          <a:cs typeface="MS PGothic" charset="0"/>
        </a:defRPr>
      </a:lvl3pPr>
      <a:lvl4pPr algn="l" defTabSz="488104" rtl="0" eaLnBrk="0" fontAlgn="base" hangingPunct="0">
        <a:spcBef>
          <a:spcPct val="0"/>
        </a:spcBef>
        <a:spcAft>
          <a:spcPct val="0"/>
        </a:spcAft>
        <a:buClr>
          <a:srgbClr val="000000"/>
        </a:buClr>
        <a:buSzPct val="100000"/>
        <a:buFont typeface="Verdana" charset="0"/>
        <a:defRPr sz="4687">
          <a:solidFill>
            <a:srgbClr val="000000"/>
          </a:solidFill>
          <a:latin typeface="Verdana" charset="0"/>
          <a:ea typeface="MS PGothic" pitchFamily="34" charset="-128"/>
          <a:cs typeface="MS PGothic" charset="0"/>
        </a:defRPr>
      </a:lvl4pPr>
      <a:lvl5pPr algn="l" defTabSz="488104" rtl="0" eaLnBrk="0" fontAlgn="base" hangingPunct="0">
        <a:spcBef>
          <a:spcPct val="0"/>
        </a:spcBef>
        <a:spcAft>
          <a:spcPct val="0"/>
        </a:spcAft>
        <a:buClr>
          <a:srgbClr val="000000"/>
        </a:buClr>
        <a:buSzPct val="100000"/>
        <a:buFont typeface="Verdana" charset="0"/>
        <a:defRPr sz="4687">
          <a:solidFill>
            <a:srgbClr val="000000"/>
          </a:solidFill>
          <a:latin typeface="Verdana" charset="0"/>
          <a:ea typeface="MS PGothic" pitchFamily="34" charset="-128"/>
          <a:cs typeface="MS PGothic" charset="0"/>
        </a:defRPr>
      </a:lvl5pPr>
      <a:lvl6pPr marL="428595" algn="l" defTabSz="489612" rtl="0" eaLnBrk="0" fontAlgn="base" hangingPunct="0">
        <a:spcBef>
          <a:spcPct val="0"/>
        </a:spcBef>
        <a:spcAft>
          <a:spcPct val="0"/>
        </a:spcAft>
        <a:buClr>
          <a:srgbClr val="000000"/>
        </a:buClr>
        <a:buSzPct val="100000"/>
        <a:buFont typeface="Times New Roman" charset="0"/>
        <a:defRPr sz="4687">
          <a:solidFill>
            <a:srgbClr val="000000"/>
          </a:solidFill>
          <a:latin typeface="Times New Roman" charset="0"/>
          <a:ea typeface="ＭＳ Ｐゴシック" charset="0"/>
        </a:defRPr>
      </a:lvl6pPr>
      <a:lvl7pPr marL="857190" algn="l" defTabSz="489612" rtl="0" eaLnBrk="0" fontAlgn="base" hangingPunct="0">
        <a:spcBef>
          <a:spcPct val="0"/>
        </a:spcBef>
        <a:spcAft>
          <a:spcPct val="0"/>
        </a:spcAft>
        <a:buClr>
          <a:srgbClr val="000000"/>
        </a:buClr>
        <a:buSzPct val="100000"/>
        <a:buFont typeface="Times New Roman" charset="0"/>
        <a:defRPr sz="4687">
          <a:solidFill>
            <a:srgbClr val="000000"/>
          </a:solidFill>
          <a:latin typeface="Times New Roman" charset="0"/>
          <a:ea typeface="ＭＳ Ｐゴシック" charset="0"/>
        </a:defRPr>
      </a:lvl7pPr>
      <a:lvl8pPr marL="1285786" algn="l" defTabSz="489612" rtl="0" eaLnBrk="0" fontAlgn="base" hangingPunct="0">
        <a:spcBef>
          <a:spcPct val="0"/>
        </a:spcBef>
        <a:spcAft>
          <a:spcPct val="0"/>
        </a:spcAft>
        <a:buClr>
          <a:srgbClr val="000000"/>
        </a:buClr>
        <a:buSzPct val="100000"/>
        <a:buFont typeface="Times New Roman" charset="0"/>
        <a:defRPr sz="4687">
          <a:solidFill>
            <a:srgbClr val="000000"/>
          </a:solidFill>
          <a:latin typeface="Times New Roman" charset="0"/>
          <a:ea typeface="ＭＳ Ｐゴシック" charset="0"/>
        </a:defRPr>
      </a:lvl8pPr>
      <a:lvl9pPr marL="1714382" algn="l" defTabSz="489612" rtl="0" eaLnBrk="0" fontAlgn="base" hangingPunct="0">
        <a:spcBef>
          <a:spcPct val="0"/>
        </a:spcBef>
        <a:spcAft>
          <a:spcPct val="0"/>
        </a:spcAft>
        <a:buClr>
          <a:srgbClr val="000000"/>
        </a:buClr>
        <a:buSzPct val="100000"/>
        <a:buFont typeface="Times New Roman" charset="0"/>
        <a:defRPr sz="4687">
          <a:solidFill>
            <a:srgbClr val="000000"/>
          </a:solidFill>
          <a:latin typeface="Times New Roman" charset="0"/>
          <a:ea typeface="ＭＳ Ｐゴシック" charset="0"/>
        </a:defRPr>
      </a:lvl9pPr>
    </p:titleStyle>
    <p:bodyStyle>
      <a:lvl1pPr marL="357149" indent="-357149" algn="l" defTabSz="488104" rtl="0" eaLnBrk="0" fontAlgn="base" hangingPunct="0">
        <a:spcBef>
          <a:spcPct val="50000"/>
        </a:spcBef>
        <a:spcAft>
          <a:spcPct val="0"/>
        </a:spcAft>
        <a:buClr>
          <a:srgbClr val="000000"/>
        </a:buClr>
        <a:buSzPct val="100000"/>
        <a:buFont typeface="Verdana" charset="0"/>
        <a:buBlip>
          <a:blip r:embed="rId6"/>
        </a:buBlip>
        <a:defRPr sz="3468">
          <a:solidFill>
            <a:srgbClr val="000000"/>
          </a:solidFill>
          <a:latin typeface="Verdana" charset="0"/>
          <a:ea typeface="MS PGothic" pitchFamily="34" charset="-128"/>
          <a:cs typeface="MS PGothic" charset="0"/>
        </a:defRPr>
      </a:lvl1pPr>
      <a:lvl2pPr marL="785729" indent="-294648" algn="l" defTabSz="488104" rtl="0" eaLnBrk="0" fontAlgn="base" hangingPunct="0">
        <a:spcBef>
          <a:spcPts val="750"/>
        </a:spcBef>
        <a:spcAft>
          <a:spcPct val="0"/>
        </a:spcAft>
        <a:buClr>
          <a:srgbClr val="000000"/>
        </a:buClr>
        <a:buSzPct val="100000"/>
        <a:buFont typeface="Verdana" charset="0"/>
        <a:buChar char="–"/>
        <a:defRPr sz="3000">
          <a:solidFill>
            <a:srgbClr val="000000"/>
          </a:solidFill>
          <a:latin typeface="Verdana" charset="0"/>
          <a:ea typeface="MS PGothic" pitchFamily="34" charset="-128"/>
          <a:cs typeface="MS PGothic" charset="0"/>
        </a:defRPr>
      </a:lvl2pPr>
      <a:lvl3pPr marL="1223237" indent="-244052" algn="l" defTabSz="488104" rtl="0" eaLnBrk="0" fontAlgn="base" hangingPunct="0">
        <a:spcBef>
          <a:spcPts val="656"/>
        </a:spcBef>
        <a:spcAft>
          <a:spcPct val="0"/>
        </a:spcAft>
        <a:buClr>
          <a:srgbClr val="000000"/>
        </a:buClr>
        <a:buSzPct val="100000"/>
        <a:buFont typeface="Verdana" charset="0"/>
        <a:buChar char="•"/>
        <a:defRPr sz="2531">
          <a:solidFill>
            <a:srgbClr val="000000"/>
          </a:solidFill>
          <a:latin typeface="Verdana" charset="0"/>
          <a:ea typeface="MS PGothic" pitchFamily="34" charset="-128"/>
          <a:cs typeface="MS PGothic" charset="0"/>
        </a:defRPr>
      </a:lvl3pPr>
      <a:lvl4pPr marL="1714317" indent="-244052" algn="l" defTabSz="488104" rtl="0" eaLnBrk="0" fontAlgn="base" hangingPunct="0">
        <a:spcBef>
          <a:spcPts val="539"/>
        </a:spcBef>
        <a:spcAft>
          <a:spcPct val="0"/>
        </a:spcAft>
        <a:buClr>
          <a:srgbClr val="000000"/>
        </a:buClr>
        <a:buSzPct val="100000"/>
        <a:buFont typeface="Verdana" charset="0"/>
        <a:buChar char="–"/>
        <a:defRPr sz="2156">
          <a:solidFill>
            <a:srgbClr val="000000"/>
          </a:solidFill>
          <a:latin typeface="Verdana" charset="0"/>
          <a:ea typeface="MS PGothic" pitchFamily="34" charset="-128"/>
          <a:cs typeface="MS PGothic" charset="0"/>
        </a:defRPr>
      </a:lvl4pPr>
      <a:lvl5pPr marL="2202421" indent="-242564" algn="l" defTabSz="488104" rtl="0" eaLnBrk="0" fontAlgn="base" hangingPunct="0">
        <a:spcBef>
          <a:spcPts val="539"/>
        </a:spcBef>
        <a:spcAft>
          <a:spcPct val="0"/>
        </a:spcAft>
        <a:buClr>
          <a:srgbClr val="000000"/>
        </a:buClr>
        <a:buSzPct val="100000"/>
        <a:buFont typeface="Verdana" charset="0"/>
        <a:buChar char="»"/>
        <a:defRPr sz="2156">
          <a:solidFill>
            <a:srgbClr val="000000"/>
          </a:solidFill>
          <a:latin typeface="Verdana" charset="0"/>
          <a:ea typeface="MS PGothic" pitchFamily="34" charset="-128"/>
          <a:cs typeface="MS PGothic" charset="0"/>
        </a:defRPr>
      </a:lvl5pPr>
      <a:lvl6pPr marL="2632588" indent="-244061" algn="l" defTabSz="489612" rtl="0" eaLnBrk="0" fontAlgn="base" hangingPunct="0">
        <a:spcBef>
          <a:spcPts val="539"/>
        </a:spcBef>
        <a:spcAft>
          <a:spcPct val="0"/>
        </a:spcAft>
        <a:buClr>
          <a:srgbClr val="000000"/>
        </a:buClr>
        <a:buSzPct val="100000"/>
        <a:buFont typeface="Times New Roman" charset="0"/>
        <a:buChar char="»"/>
        <a:defRPr sz="2156">
          <a:solidFill>
            <a:srgbClr val="000000"/>
          </a:solidFill>
          <a:latin typeface="+mn-lt"/>
          <a:ea typeface="+mn-ea"/>
        </a:defRPr>
      </a:lvl6pPr>
      <a:lvl7pPr marL="3061183" indent="-244061" algn="l" defTabSz="489612" rtl="0" eaLnBrk="0" fontAlgn="base" hangingPunct="0">
        <a:spcBef>
          <a:spcPts val="539"/>
        </a:spcBef>
        <a:spcAft>
          <a:spcPct val="0"/>
        </a:spcAft>
        <a:buClr>
          <a:srgbClr val="000000"/>
        </a:buClr>
        <a:buSzPct val="100000"/>
        <a:buFont typeface="Times New Roman" charset="0"/>
        <a:buChar char="»"/>
        <a:defRPr sz="2156">
          <a:solidFill>
            <a:srgbClr val="000000"/>
          </a:solidFill>
          <a:latin typeface="+mn-lt"/>
          <a:ea typeface="+mn-ea"/>
        </a:defRPr>
      </a:lvl7pPr>
      <a:lvl8pPr marL="3489779" indent="-244061" algn="l" defTabSz="489612" rtl="0" eaLnBrk="0" fontAlgn="base" hangingPunct="0">
        <a:spcBef>
          <a:spcPts val="539"/>
        </a:spcBef>
        <a:spcAft>
          <a:spcPct val="0"/>
        </a:spcAft>
        <a:buClr>
          <a:srgbClr val="000000"/>
        </a:buClr>
        <a:buSzPct val="100000"/>
        <a:buFont typeface="Times New Roman" charset="0"/>
        <a:buChar char="»"/>
        <a:defRPr sz="2156">
          <a:solidFill>
            <a:srgbClr val="000000"/>
          </a:solidFill>
          <a:latin typeface="+mn-lt"/>
          <a:ea typeface="+mn-ea"/>
        </a:defRPr>
      </a:lvl8pPr>
      <a:lvl9pPr marL="3918374" indent="-244061" algn="l" defTabSz="489612" rtl="0" eaLnBrk="0" fontAlgn="base" hangingPunct="0">
        <a:spcBef>
          <a:spcPts val="539"/>
        </a:spcBef>
        <a:spcAft>
          <a:spcPct val="0"/>
        </a:spcAft>
        <a:buClr>
          <a:srgbClr val="000000"/>
        </a:buClr>
        <a:buSzPct val="100000"/>
        <a:buFont typeface="Times New Roman" charset="0"/>
        <a:buChar char="»"/>
        <a:defRPr sz="2156">
          <a:solidFill>
            <a:srgbClr val="000000"/>
          </a:solidFill>
          <a:latin typeface="+mn-lt"/>
          <a:ea typeface="+mn-ea"/>
        </a:defRPr>
      </a:lvl9pPr>
    </p:bodyStyle>
    <p:otherStyle>
      <a:defPPr>
        <a:defRPr lang="it-IT"/>
      </a:defPPr>
      <a:lvl1pPr marL="0" algn="l" defTabSz="428595" rtl="0" eaLnBrk="1" latinLnBrk="0" hangingPunct="1">
        <a:defRPr sz="1687" kern="1200">
          <a:solidFill>
            <a:schemeClr val="tx1"/>
          </a:solidFill>
          <a:latin typeface="+mn-lt"/>
          <a:ea typeface="+mn-ea"/>
          <a:cs typeface="+mn-cs"/>
        </a:defRPr>
      </a:lvl1pPr>
      <a:lvl2pPr marL="428595" algn="l" defTabSz="428595" rtl="0" eaLnBrk="1" latinLnBrk="0" hangingPunct="1">
        <a:defRPr sz="1687" kern="1200">
          <a:solidFill>
            <a:schemeClr val="tx1"/>
          </a:solidFill>
          <a:latin typeface="+mn-lt"/>
          <a:ea typeface="+mn-ea"/>
          <a:cs typeface="+mn-cs"/>
        </a:defRPr>
      </a:lvl2pPr>
      <a:lvl3pPr marL="857190" algn="l" defTabSz="428595" rtl="0" eaLnBrk="1" latinLnBrk="0" hangingPunct="1">
        <a:defRPr sz="1687" kern="1200">
          <a:solidFill>
            <a:schemeClr val="tx1"/>
          </a:solidFill>
          <a:latin typeface="+mn-lt"/>
          <a:ea typeface="+mn-ea"/>
          <a:cs typeface="+mn-cs"/>
        </a:defRPr>
      </a:lvl3pPr>
      <a:lvl4pPr marL="1285786" algn="l" defTabSz="428595" rtl="0" eaLnBrk="1" latinLnBrk="0" hangingPunct="1">
        <a:defRPr sz="1687" kern="1200">
          <a:solidFill>
            <a:schemeClr val="tx1"/>
          </a:solidFill>
          <a:latin typeface="+mn-lt"/>
          <a:ea typeface="+mn-ea"/>
          <a:cs typeface="+mn-cs"/>
        </a:defRPr>
      </a:lvl4pPr>
      <a:lvl5pPr marL="1714382" algn="l" defTabSz="428595" rtl="0" eaLnBrk="1" latinLnBrk="0" hangingPunct="1">
        <a:defRPr sz="1687" kern="1200">
          <a:solidFill>
            <a:schemeClr val="tx1"/>
          </a:solidFill>
          <a:latin typeface="+mn-lt"/>
          <a:ea typeface="+mn-ea"/>
          <a:cs typeface="+mn-cs"/>
        </a:defRPr>
      </a:lvl5pPr>
      <a:lvl6pPr marL="2142977" algn="l" defTabSz="428595" rtl="0" eaLnBrk="1" latinLnBrk="0" hangingPunct="1">
        <a:defRPr sz="1687" kern="1200">
          <a:solidFill>
            <a:schemeClr val="tx1"/>
          </a:solidFill>
          <a:latin typeface="+mn-lt"/>
          <a:ea typeface="+mn-ea"/>
          <a:cs typeface="+mn-cs"/>
        </a:defRPr>
      </a:lvl6pPr>
      <a:lvl7pPr marL="2571572" algn="l" defTabSz="428595" rtl="0" eaLnBrk="1" latinLnBrk="0" hangingPunct="1">
        <a:defRPr sz="1687" kern="1200">
          <a:solidFill>
            <a:schemeClr val="tx1"/>
          </a:solidFill>
          <a:latin typeface="+mn-lt"/>
          <a:ea typeface="+mn-ea"/>
          <a:cs typeface="+mn-cs"/>
        </a:defRPr>
      </a:lvl7pPr>
      <a:lvl8pPr marL="3000167" algn="l" defTabSz="428595" rtl="0" eaLnBrk="1" latinLnBrk="0" hangingPunct="1">
        <a:defRPr sz="1687" kern="1200">
          <a:solidFill>
            <a:schemeClr val="tx1"/>
          </a:solidFill>
          <a:latin typeface="+mn-lt"/>
          <a:ea typeface="+mn-ea"/>
          <a:cs typeface="+mn-cs"/>
        </a:defRPr>
      </a:lvl8pPr>
      <a:lvl9pPr marL="3428763" algn="l" defTabSz="428595" rtl="0" eaLnBrk="1" latinLnBrk="0" hangingPunct="1">
        <a:defRPr sz="168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latin typeface="+mn-lt"/>
              </a:defRPr>
            </a:lvl1pPr>
          </a:lstStyle>
          <a:p>
            <a:pPr>
              <a:defRPr/>
            </a:pPr>
            <a:endParaRPr lang="el-GR"/>
          </a:p>
        </p:txBody>
      </p:sp>
      <p:sp>
        <p:nvSpPr>
          <p:cNvPr id="17411" name="Rectangle 3"/>
          <p:cNvSpPr>
            <a:spLocks noGrp="1" noChangeArrowheads="1"/>
          </p:cNvSpPr>
          <p:nvPr>
            <p:ph type="sldNum" sz="quarter" idx="4"/>
          </p:nvPr>
        </p:nvSpPr>
        <p:spPr bwMode="auto">
          <a:xfrm>
            <a:off x="7372350" y="6248400"/>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Black" pitchFamily="34" charset="0"/>
              </a:defRPr>
            </a:lvl1pPr>
          </a:lstStyle>
          <a:p>
            <a:pPr>
              <a:defRPr/>
            </a:pPr>
            <a:fld id="{0354225D-8244-4C60-9447-6E4E15D69E0E}" type="slidenum">
              <a:rPr lang="el-GR"/>
              <a:pPr>
                <a:defRPr/>
              </a:pPr>
              <a:t>‹#›</a:t>
            </a:fld>
            <a:endParaRPr lang="el-GR"/>
          </a:p>
        </p:txBody>
      </p:sp>
      <p:grpSp>
        <p:nvGrpSpPr>
          <p:cNvPr id="1028" name="Group 4"/>
          <p:cNvGrpSpPr>
            <a:grpSpLocks/>
          </p:cNvGrpSpPr>
          <p:nvPr/>
        </p:nvGrpSpPr>
        <p:grpSpPr bwMode="auto">
          <a:xfrm>
            <a:off x="0" y="0"/>
            <a:ext cx="10287000" cy="546100"/>
            <a:chOff x="0" y="0"/>
            <a:chExt cx="5760" cy="344"/>
          </a:xfrm>
        </p:grpSpPr>
        <p:sp>
          <p:nvSpPr>
            <p:cNvPr id="2056"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p:spPr>
          <p:txBody>
            <a:bodyPr wrap="none" anchor="ct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lgn="ctr" eaLnBrk="1" hangingPunct="1">
                <a:defRPr/>
              </a:pPr>
              <a:endParaRPr lang="en-US" sz="2400" b="0">
                <a:latin typeface="Times New Roman" panose="02020603050405020304" pitchFamily="18" charset="0"/>
              </a:endParaRPr>
            </a:p>
          </p:txBody>
        </p:sp>
        <p:sp>
          <p:nvSpPr>
            <p:cNvPr id="2057"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sp>
          <p:nvSpPr>
            <p:cNvPr id="2058" name="Rectangle 7"/>
            <p:cNvSpPr>
              <a:spLocks noChangeArrowheads="1"/>
            </p:cNvSpPr>
            <p:nvPr/>
          </p:nvSpPr>
          <p:spPr bwMode="auto">
            <a:xfrm>
              <a:off x="258" y="85"/>
              <a:ext cx="87" cy="89"/>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b="0">
                <a:solidFill>
                  <a:schemeClr val="hlink"/>
                </a:solidFill>
                <a:latin typeface="Arial" panose="020B0604020202020204" pitchFamily="34" charset="0"/>
              </a:endParaRPr>
            </a:p>
          </p:txBody>
        </p:sp>
        <p:sp>
          <p:nvSpPr>
            <p:cNvPr id="2059" name="Rectangle 8"/>
            <p:cNvSpPr>
              <a:spLocks noChangeArrowheads="1"/>
            </p:cNvSpPr>
            <p:nvPr/>
          </p:nvSpPr>
          <p:spPr bwMode="auto">
            <a:xfrm>
              <a:off x="345" y="0"/>
              <a:ext cx="88" cy="87"/>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b="0">
                <a:solidFill>
                  <a:schemeClr val="hlink"/>
                </a:solidFill>
                <a:latin typeface="Arial" panose="020B0604020202020204" pitchFamily="34" charset="0"/>
              </a:endParaRPr>
            </a:p>
          </p:txBody>
        </p:sp>
        <p:sp>
          <p:nvSpPr>
            <p:cNvPr id="2060" name="Rectangle 9"/>
            <p:cNvSpPr>
              <a:spLocks noChangeArrowheads="1"/>
            </p:cNvSpPr>
            <p:nvPr/>
          </p:nvSpPr>
          <p:spPr bwMode="auto">
            <a:xfrm>
              <a:off x="345" y="85"/>
              <a:ext cx="88" cy="89"/>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b="0">
                <a:solidFill>
                  <a:schemeClr val="accent2"/>
                </a:solidFill>
                <a:latin typeface="Arial" panose="020B0604020202020204" pitchFamily="34" charset="0"/>
              </a:endParaRPr>
            </a:p>
          </p:txBody>
        </p:sp>
        <p:sp>
          <p:nvSpPr>
            <p:cNvPr id="2061" name="Rectangle 10"/>
            <p:cNvSpPr>
              <a:spLocks noChangeArrowheads="1"/>
            </p:cNvSpPr>
            <p:nvPr/>
          </p:nvSpPr>
          <p:spPr bwMode="auto">
            <a:xfrm>
              <a:off x="173" y="173"/>
              <a:ext cx="84" cy="87"/>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b="0">
                <a:solidFill>
                  <a:schemeClr val="hlink"/>
                </a:solidFill>
                <a:latin typeface="Arial" panose="020B0604020202020204" pitchFamily="34" charset="0"/>
              </a:endParaRPr>
            </a:p>
          </p:txBody>
        </p:sp>
        <p:sp>
          <p:nvSpPr>
            <p:cNvPr id="2062" name="Rectangle 11"/>
            <p:cNvSpPr>
              <a:spLocks noChangeArrowheads="1"/>
            </p:cNvSpPr>
            <p:nvPr/>
          </p:nvSpPr>
          <p:spPr bwMode="auto">
            <a:xfrm>
              <a:off x="83" y="86"/>
              <a:ext cx="92" cy="87"/>
            </a:xfrm>
            <a:prstGeom prst="rect">
              <a:avLst/>
            </a:prstGeom>
            <a:solidFill>
              <a:schemeClr val="bg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sz="2400" b="0">
                <a:latin typeface="Times New Roman" panose="02020603050405020304" pitchFamily="18" charset="0"/>
              </a:endParaRPr>
            </a:p>
          </p:txBody>
        </p:sp>
        <p:sp>
          <p:nvSpPr>
            <p:cNvPr id="2063" name="Rectangle 12"/>
            <p:cNvSpPr>
              <a:spLocks noChangeArrowheads="1"/>
            </p:cNvSpPr>
            <p:nvPr/>
          </p:nvSpPr>
          <p:spPr bwMode="auto">
            <a:xfrm>
              <a:off x="258" y="171"/>
              <a:ext cx="87" cy="87"/>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b="0">
                <a:solidFill>
                  <a:schemeClr val="accent2"/>
                </a:solidFill>
                <a:latin typeface="Arial" panose="020B0604020202020204" pitchFamily="34" charset="0"/>
              </a:endParaRPr>
            </a:p>
          </p:txBody>
        </p:sp>
        <p:sp>
          <p:nvSpPr>
            <p:cNvPr id="2064" name="Rectangle 13"/>
            <p:cNvSpPr>
              <a:spLocks noChangeArrowheads="1"/>
            </p:cNvSpPr>
            <p:nvPr/>
          </p:nvSpPr>
          <p:spPr bwMode="auto">
            <a:xfrm>
              <a:off x="173" y="258"/>
              <a:ext cx="84" cy="86"/>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hangingPunct="1">
                <a:defRPr/>
              </a:pPr>
              <a:endParaRPr lang="en-US" b="0">
                <a:solidFill>
                  <a:schemeClr val="accent2"/>
                </a:solidFill>
                <a:latin typeface="Arial" panose="020B0604020202020204" pitchFamily="34" charset="0"/>
              </a:endParaRPr>
            </a:p>
          </p:txBody>
        </p:sp>
      </p:grpSp>
      <p:sp>
        <p:nvSpPr>
          <p:cNvPr id="1029" name="Rectangle 14"/>
          <p:cNvSpPr>
            <a:spLocks noGrp="1" noChangeArrowheads="1"/>
          </p:cNvSpPr>
          <p:nvPr>
            <p:ph type="title"/>
          </p:nvPr>
        </p:nvSpPr>
        <p:spPr bwMode="auto">
          <a:xfrm>
            <a:off x="514350" y="457200"/>
            <a:ext cx="92583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1030" name="Rectangle 15"/>
          <p:cNvSpPr>
            <a:spLocks noGrp="1" noChangeArrowheads="1"/>
          </p:cNvSpPr>
          <p:nvPr>
            <p:ph type="body" idx="1"/>
          </p:nvPr>
        </p:nvSpPr>
        <p:spPr bwMode="auto">
          <a:xfrm>
            <a:off x="514350" y="1981200"/>
            <a:ext cx="92583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7424" name="Rectangle 16"/>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mn-lt"/>
              </a:defRPr>
            </a:lvl1pPr>
          </a:lstStyle>
          <a:p>
            <a:pPr>
              <a:defRPr/>
            </a:pPr>
            <a:endParaRPr lang="el-GR"/>
          </a:p>
        </p:txBody>
      </p:sp>
    </p:spTree>
    <p:extLst>
      <p:ext uri="{BB962C8B-B14F-4D97-AF65-F5344CB8AC3E}">
        <p14:creationId xmlns:p14="http://schemas.microsoft.com/office/powerpoint/2010/main" val="2159161873"/>
      </p:ext>
    </p:extLst>
  </p:cSld>
  <p:clrMap bg1="lt1" tx1="dk1" bg2="lt2" tx2="dk2" accent1="accent1" accent2="accent2" accent3="accent3" accent4="accent4" accent5="accent5" accent6="accent6" hlink="hlink" folHlink="folHlink"/>
  <p:sldLayoutIdLst>
    <p:sldLayoutId id="2147486087" r:id="rId1"/>
    <p:sldLayoutId id="2147486088" r:id="rId2"/>
    <p:sldLayoutId id="2147486089" r:id="rId3"/>
    <p:sldLayoutId id="2147486090" r:id="rId4"/>
    <p:sldLayoutId id="2147486091" r:id="rId5"/>
    <p:sldLayoutId id="2147486092" r:id="rId6"/>
    <p:sldLayoutId id="2147486093" r:id="rId7"/>
    <p:sldLayoutId id="2147486094" r:id="rId8"/>
    <p:sldLayoutId id="2147486095" r:id="rId9"/>
    <p:sldLayoutId id="2147486096" r:id="rId10"/>
    <p:sldLayoutId id="2147486097" r:id="rId11"/>
    <p:sldLayoutId id="2147486098" r:id="rId12"/>
    <p:sldLayoutId id="2147486099" r:id="rId13"/>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pitchFamily="34" charset="0"/>
        </a:defRPr>
      </a:lvl2pPr>
      <a:lvl3pPr algn="l" rtl="0" eaLnBrk="0" fontAlgn="base" hangingPunct="0">
        <a:spcBef>
          <a:spcPct val="0"/>
        </a:spcBef>
        <a:spcAft>
          <a:spcPct val="0"/>
        </a:spcAft>
        <a:defRPr sz="4400">
          <a:solidFill>
            <a:schemeClr val="tx1"/>
          </a:solidFill>
          <a:latin typeface="Arial" pitchFamily="34" charset="0"/>
        </a:defRPr>
      </a:lvl3pPr>
      <a:lvl4pPr algn="l" rtl="0" eaLnBrk="0" fontAlgn="base" hangingPunct="0">
        <a:spcBef>
          <a:spcPct val="0"/>
        </a:spcBef>
        <a:spcAft>
          <a:spcPct val="0"/>
        </a:spcAft>
        <a:defRPr sz="4400">
          <a:solidFill>
            <a:schemeClr val="tx1"/>
          </a:solidFill>
          <a:latin typeface="Arial" pitchFamily="34" charset="0"/>
        </a:defRPr>
      </a:lvl4pPr>
      <a:lvl5pPr algn="l" rtl="0" eaLnBrk="0" fontAlgn="base" hangingPunct="0">
        <a:spcBef>
          <a:spcPct val="0"/>
        </a:spcBef>
        <a:spcAft>
          <a:spcPct val="0"/>
        </a:spcAft>
        <a:defRPr sz="4400">
          <a:solidFill>
            <a:schemeClr val="tx1"/>
          </a:solidFill>
          <a:latin typeface="Arial" pitchFamily="34" charset="0"/>
        </a:defRPr>
      </a:lvl5pPr>
      <a:lvl6pPr marL="457200" algn="l" rtl="0" fontAlgn="base">
        <a:spcBef>
          <a:spcPct val="0"/>
        </a:spcBef>
        <a:spcAft>
          <a:spcPct val="0"/>
        </a:spcAft>
        <a:defRPr sz="4400">
          <a:solidFill>
            <a:schemeClr val="tx1"/>
          </a:solidFill>
          <a:latin typeface="Arial" pitchFamily="34" charset="0"/>
        </a:defRPr>
      </a:lvl6pPr>
      <a:lvl7pPr marL="914400" algn="l" rtl="0" fontAlgn="base">
        <a:spcBef>
          <a:spcPct val="0"/>
        </a:spcBef>
        <a:spcAft>
          <a:spcPct val="0"/>
        </a:spcAft>
        <a:defRPr sz="4400">
          <a:solidFill>
            <a:schemeClr val="tx1"/>
          </a:solidFill>
          <a:latin typeface="Arial" pitchFamily="34" charset="0"/>
        </a:defRPr>
      </a:lvl7pPr>
      <a:lvl8pPr marL="1371600" algn="l" rtl="0" fontAlgn="base">
        <a:spcBef>
          <a:spcPct val="0"/>
        </a:spcBef>
        <a:spcAft>
          <a:spcPct val="0"/>
        </a:spcAft>
        <a:defRPr sz="4400">
          <a:solidFill>
            <a:schemeClr val="tx1"/>
          </a:solidFill>
          <a:latin typeface="Arial" pitchFamily="34" charset="0"/>
        </a:defRPr>
      </a:lvl8pPr>
      <a:lvl9pPr marL="1828800" algn="l"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latin typeface="+mn-lt"/>
                <a:cs typeface="+mn-cs"/>
              </a:defRPr>
            </a:lvl1pPr>
          </a:lstStyle>
          <a:p>
            <a:pPr>
              <a:defRPr/>
            </a:pPr>
            <a:endParaRPr lang="el-GR"/>
          </a:p>
        </p:txBody>
      </p:sp>
      <p:sp>
        <p:nvSpPr>
          <p:cNvPr id="17411" name="Rectangle 3"/>
          <p:cNvSpPr>
            <a:spLocks noGrp="1" noChangeArrowheads="1"/>
          </p:cNvSpPr>
          <p:nvPr>
            <p:ph type="sldNum" sz="quarter" idx="4"/>
          </p:nvPr>
        </p:nvSpPr>
        <p:spPr bwMode="auto">
          <a:xfrm>
            <a:off x="7372350" y="6248400"/>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Black" pitchFamily="34" charset="0"/>
                <a:cs typeface="+mn-cs"/>
              </a:defRPr>
            </a:lvl1pPr>
          </a:lstStyle>
          <a:p>
            <a:pPr>
              <a:defRPr/>
            </a:pPr>
            <a:fld id="{A70ADB68-D9E3-48A1-97E1-C50423B7521F}" type="slidenum">
              <a:rPr lang="el-GR"/>
              <a:pPr>
                <a:defRPr/>
              </a:pPr>
              <a:t>‹#›</a:t>
            </a:fld>
            <a:endParaRPr lang="el-GR"/>
          </a:p>
        </p:txBody>
      </p:sp>
      <p:grpSp>
        <p:nvGrpSpPr>
          <p:cNvPr id="3076" name="Group 4"/>
          <p:cNvGrpSpPr>
            <a:grpSpLocks/>
          </p:cNvGrpSpPr>
          <p:nvPr/>
        </p:nvGrpSpPr>
        <p:grpSpPr bwMode="auto">
          <a:xfrm>
            <a:off x="0" y="0"/>
            <a:ext cx="10287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p:spPr>
          <p:txBody>
            <a:bodyPr wrap="none" anchor="ct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lgn="ctr">
                <a:defRPr/>
              </a:pPr>
              <a:endParaRPr lang="en-US" sz="2400" b="0">
                <a:latin typeface="Times New Roman" panose="02020603050405020304" pitchFamily="18" charset="0"/>
                <a:cs typeface="+mn-cs"/>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b="0">
                <a:solidFill>
                  <a:schemeClr val="hlink"/>
                </a:solidFill>
                <a:latin typeface="Arial" panose="020B0604020202020204" pitchFamily="34" charset="0"/>
                <a:cs typeface="+mn-cs"/>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b="0">
                <a:solidFill>
                  <a:schemeClr val="hlink"/>
                </a:solidFill>
                <a:latin typeface="Arial" panose="020B0604020202020204" pitchFamily="34" charset="0"/>
                <a:cs typeface="+mn-cs"/>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b="0">
                <a:solidFill>
                  <a:schemeClr val="accent2"/>
                </a:solidFill>
                <a:latin typeface="Arial" panose="020B0604020202020204" pitchFamily="34" charset="0"/>
                <a:cs typeface="+mn-cs"/>
              </a:endParaRPr>
            </a:p>
          </p:txBody>
        </p:sp>
        <p:sp>
          <p:nvSpPr>
            <p:cNvPr id="1037" name="Rectangle 10"/>
            <p:cNvSpPr>
              <a:spLocks noChangeArrowheads="1"/>
            </p:cNvSpPr>
            <p:nvPr/>
          </p:nvSpPr>
          <p:spPr bwMode="auto">
            <a:xfrm>
              <a:off x="173" y="173"/>
              <a:ext cx="84" cy="87"/>
            </a:xfrm>
            <a:prstGeom prst="rect">
              <a:avLst/>
            </a:prstGeom>
            <a:solidFill>
              <a:schemeClr val="folHlink"/>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b="0">
                <a:solidFill>
                  <a:schemeClr val="hlink"/>
                </a:solidFill>
                <a:latin typeface="Arial" panose="020B0604020202020204" pitchFamily="34" charset="0"/>
                <a:cs typeface="+mn-cs"/>
              </a:endParaRPr>
            </a:p>
          </p:txBody>
        </p:sp>
        <p:sp>
          <p:nvSpPr>
            <p:cNvPr id="1038" name="Rectangle 11"/>
            <p:cNvSpPr>
              <a:spLocks noChangeArrowheads="1"/>
            </p:cNvSpPr>
            <p:nvPr/>
          </p:nvSpPr>
          <p:spPr bwMode="auto">
            <a:xfrm>
              <a:off x="83" y="86"/>
              <a:ext cx="92" cy="87"/>
            </a:xfrm>
            <a:prstGeom prst="rect">
              <a:avLst/>
            </a:prstGeom>
            <a:solidFill>
              <a:schemeClr val="bg2"/>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sz="2400" b="0">
                <a:latin typeface="Times New Roman" panose="02020603050405020304" pitchFamily="18" charset="0"/>
                <a:cs typeface="+mn-cs"/>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b="0">
                <a:solidFill>
                  <a:schemeClr val="accent2"/>
                </a:solidFill>
                <a:latin typeface="Arial" panose="020B0604020202020204" pitchFamily="34" charset="0"/>
                <a:cs typeface="+mn-cs"/>
              </a:endParaRPr>
            </a:p>
          </p:txBody>
        </p:sp>
        <p:sp>
          <p:nvSpPr>
            <p:cNvPr id="1040" name="Rectangle 13"/>
            <p:cNvSpPr>
              <a:spLocks noChangeArrowheads="1"/>
            </p:cNvSpPr>
            <p:nvPr/>
          </p:nvSpPr>
          <p:spPr bwMode="auto">
            <a:xfrm>
              <a:off x="173" y="258"/>
              <a:ext cx="84" cy="86"/>
            </a:xfrm>
            <a:prstGeom prst="rect">
              <a:avLst/>
            </a:prstGeom>
            <a:solidFill>
              <a:schemeClr val="accent2"/>
            </a:solidFill>
            <a:ln>
              <a:noFill/>
            </a:ln>
          </p:spPr>
          <p:txBody>
            <a:bodyPr/>
            <a:lstStyle>
              <a:lvl1pPr>
                <a:defRPr b="1">
                  <a:solidFill>
                    <a:schemeClr val="tx1"/>
                  </a:solidFill>
                  <a:latin typeface="Tahoma" panose="020B0604030504040204" pitchFamily="34" charset="0"/>
                </a:defRPr>
              </a:lvl1pPr>
              <a:lvl2pPr marL="742950" indent="-285750">
                <a:defRPr b="1">
                  <a:solidFill>
                    <a:schemeClr val="tx1"/>
                  </a:solidFill>
                  <a:latin typeface="Tahoma" panose="020B0604030504040204" pitchFamily="34" charset="0"/>
                </a:defRPr>
              </a:lvl2pPr>
              <a:lvl3pPr marL="1143000" indent="-228600">
                <a:defRPr b="1">
                  <a:solidFill>
                    <a:schemeClr val="tx1"/>
                  </a:solidFill>
                  <a:latin typeface="Tahoma" panose="020B0604030504040204" pitchFamily="34" charset="0"/>
                </a:defRPr>
              </a:lvl3pPr>
              <a:lvl4pPr marL="1600200" indent="-228600">
                <a:defRPr b="1">
                  <a:solidFill>
                    <a:schemeClr val="tx1"/>
                  </a:solidFill>
                  <a:latin typeface="Tahoma" panose="020B0604030504040204" pitchFamily="34" charset="0"/>
                </a:defRPr>
              </a:lvl4pPr>
              <a:lvl5pPr marL="2057400" indent="-22860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defRPr/>
              </a:pPr>
              <a:endParaRPr lang="en-US" b="0">
                <a:solidFill>
                  <a:schemeClr val="accent2"/>
                </a:solidFill>
                <a:latin typeface="Arial" panose="020B0604020202020204" pitchFamily="34" charset="0"/>
                <a:cs typeface="+mn-cs"/>
              </a:endParaRPr>
            </a:p>
          </p:txBody>
        </p:sp>
      </p:grpSp>
      <p:sp>
        <p:nvSpPr>
          <p:cNvPr id="3077" name="Rectangle 14"/>
          <p:cNvSpPr>
            <a:spLocks noGrp="1" noChangeArrowheads="1"/>
          </p:cNvSpPr>
          <p:nvPr>
            <p:ph type="title"/>
          </p:nvPr>
        </p:nvSpPr>
        <p:spPr bwMode="auto">
          <a:xfrm>
            <a:off x="514350" y="457200"/>
            <a:ext cx="92583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3078" name="Rectangle 15"/>
          <p:cNvSpPr>
            <a:spLocks noGrp="1" noChangeArrowheads="1"/>
          </p:cNvSpPr>
          <p:nvPr>
            <p:ph type="body" idx="1"/>
          </p:nvPr>
        </p:nvSpPr>
        <p:spPr bwMode="auto">
          <a:xfrm>
            <a:off x="514350" y="1981200"/>
            <a:ext cx="92583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7424" name="Rectangle 16"/>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mn-lt"/>
                <a:cs typeface="+mn-cs"/>
              </a:defRPr>
            </a:lvl1pPr>
          </a:lstStyle>
          <a:p>
            <a:pPr>
              <a:defRPr/>
            </a:pPr>
            <a:endParaRPr lang="el-GR"/>
          </a:p>
        </p:txBody>
      </p:sp>
    </p:spTree>
    <p:extLst>
      <p:ext uri="{BB962C8B-B14F-4D97-AF65-F5344CB8AC3E}">
        <p14:creationId xmlns:p14="http://schemas.microsoft.com/office/powerpoint/2010/main" val="3070896654"/>
      </p:ext>
    </p:extLst>
  </p:cSld>
  <p:clrMap bg1="lt1" tx1="dk1" bg2="lt2" tx2="dk2" accent1="accent1" accent2="accent2" accent3="accent3" accent4="accent4" accent5="accent5" accent6="accent6" hlink="hlink" folHlink="folHlink"/>
  <p:sldLayoutIdLst>
    <p:sldLayoutId id="2147486101" r:id="rId1"/>
    <p:sldLayoutId id="2147486102" r:id="rId2"/>
    <p:sldLayoutId id="2147486103" r:id="rId3"/>
    <p:sldLayoutId id="2147486104" r:id="rId4"/>
    <p:sldLayoutId id="2147486105" r:id="rId5"/>
    <p:sldLayoutId id="2147486106" r:id="rId6"/>
    <p:sldLayoutId id="2147486107" r:id="rId7"/>
    <p:sldLayoutId id="2147486108" r:id="rId8"/>
    <p:sldLayoutId id="2147486109" r:id="rId9"/>
    <p:sldLayoutId id="2147486110" r:id="rId10"/>
    <p:sldLayoutId id="2147486111" r:id="rId11"/>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pitchFamily="34" charset="0"/>
        </a:defRPr>
      </a:lvl2pPr>
      <a:lvl3pPr algn="l" rtl="0" eaLnBrk="0" fontAlgn="base" hangingPunct="0">
        <a:spcBef>
          <a:spcPct val="0"/>
        </a:spcBef>
        <a:spcAft>
          <a:spcPct val="0"/>
        </a:spcAft>
        <a:defRPr sz="4400">
          <a:solidFill>
            <a:schemeClr val="tx1"/>
          </a:solidFill>
          <a:latin typeface="Arial" pitchFamily="34" charset="0"/>
        </a:defRPr>
      </a:lvl3pPr>
      <a:lvl4pPr algn="l" rtl="0" eaLnBrk="0" fontAlgn="base" hangingPunct="0">
        <a:spcBef>
          <a:spcPct val="0"/>
        </a:spcBef>
        <a:spcAft>
          <a:spcPct val="0"/>
        </a:spcAft>
        <a:defRPr sz="4400">
          <a:solidFill>
            <a:schemeClr val="tx1"/>
          </a:solidFill>
          <a:latin typeface="Arial" pitchFamily="34" charset="0"/>
        </a:defRPr>
      </a:lvl4pPr>
      <a:lvl5pPr algn="l" rtl="0" eaLnBrk="0" fontAlgn="base" hangingPunct="0">
        <a:spcBef>
          <a:spcPct val="0"/>
        </a:spcBef>
        <a:spcAft>
          <a:spcPct val="0"/>
        </a:spcAft>
        <a:defRPr sz="4400">
          <a:solidFill>
            <a:schemeClr val="tx1"/>
          </a:solidFill>
          <a:latin typeface="Arial" pitchFamily="34" charset="0"/>
        </a:defRPr>
      </a:lvl5pPr>
      <a:lvl6pPr marL="457200" algn="l" rtl="0" fontAlgn="base">
        <a:spcBef>
          <a:spcPct val="0"/>
        </a:spcBef>
        <a:spcAft>
          <a:spcPct val="0"/>
        </a:spcAft>
        <a:defRPr sz="4400">
          <a:solidFill>
            <a:schemeClr val="tx1"/>
          </a:solidFill>
          <a:latin typeface="Arial" pitchFamily="34" charset="0"/>
        </a:defRPr>
      </a:lvl6pPr>
      <a:lvl7pPr marL="914400" algn="l" rtl="0" fontAlgn="base">
        <a:spcBef>
          <a:spcPct val="0"/>
        </a:spcBef>
        <a:spcAft>
          <a:spcPct val="0"/>
        </a:spcAft>
        <a:defRPr sz="4400">
          <a:solidFill>
            <a:schemeClr val="tx1"/>
          </a:solidFill>
          <a:latin typeface="Arial" pitchFamily="34" charset="0"/>
        </a:defRPr>
      </a:lvl7pPr>
      <a:lvl8pPr marL="1371600" algn="l" rtl="0" fontAlgn="base">
        <a:spcBef>
          <a:spcPct val="0"/>
        </a:spcBef>
        <a:spcAft>
          <a:spcPct val="0"/>
        </a:spcAft>
        <a:defRPr sz="4400">
          <a:solidFill>
            <a:schemeClr val="tx1"/>
          </a:solidFill>
          <a:latin typeface="Arial" pitchFamily="34" charset="0"/>
        </a:defRPr>
      </a:lvl8pPr>
      <a:lvl9pPr marL="1828800" algn="l"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latin typeface="+mn-lt"/>
              </a:defRPr>
            </a:lvl1pPr>
          </a:lstStyle>
          <a:p>
            <a:pPr fontAlgn="base">
              <a:spcBef>
                <a:spcPct val="0"/>
              </a:spcBef>
              <a:spcAft>
                <a:spcPct val="0"/>
              </a:spcAft>
              <a:defRPr/>
            </a:pPr>
            <a:endParaRPr lang="el-GR">
              <a:solidFill>
                <a:srgbClr val="000000"/>
              </a:solidFill>
            </a:endParaRPr>
          </a:p>
        </p:txBody>
      </p:sp>
      <p:sp>
        <p:nvSpPr>
          <p:cNvPr id="17411" name="Rectangle 3"/>
          <p:cNvSpPr>
            <a:spLocks noGrp="1" noChangeArrowheads="1"/>
          </p:cNvSpPr>
          <p:nvPr>
            <p:ph type="sldNum" sz="quarter" idx="4"/>
          </p:nvPr>
        </p:nvSpPr>
        <p:spPr bwMode="auto">
          <a:xfrm>
            <a:off x="7372350" y="6248400"/>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Black" pitchFamily="34" charset="0"/>
              </a:defRPr>
            </a:lvl1pPr>
          </a:lstStyle>
          <a:p>
            <a:pPr fontAlgn="base">
              <a:spcBef>
                <a:spcPct val="0"/>
              </a:spcBef>
              <a:spcAft>
                <a:spcPct val="0"/>
              </a:spcAft>
              <a:defRPr/>
            </a:pPr>
            <a:fld id="{502032D5-87F2-4F80-A0A7-8CAD2BB01388}" type="slidenum">
              <a:rPr lang="el-GR">
                <a:solidFill>
                  <a:srgbClr val="000000"/>
                </a:solidFill>
              </a:rPr>
              <a:pPr fontAlgn="base">
                <a:spcBef>
                  <a:spcPct val="0"/>
                </a:spcBef>
                <a:spcAft>
                  <a:spcPct val="0"/>
                </a:spcAft>
                <a:defRPr/>
              </a:pPr>
              <a:t>‹#›</a:t>
            </a:fld>
            <a:endParaRPr lang="el-GR">
              <a:solidFill>
                <a:srgbClr val="000000"/>
              </a:solidFill>
            </a:endParaRPr>
          </a:p>
        </p:txBody>
      </p:sp>
      <p:grpSp>
        <p:nvGrpSpPr>
          <p:cNvPr id="1028" name="Group 4"/>
          <p:cNvGrpSpPr>
            <a:grpSpLocks/>
          </p:cNvGrpSpPr>
          <p:nvPr/>
        </p:nvGrpSpPr>
        <p:grpSpPr bwMode="auto">
          <a:xfrm>
            <a:off x="0" y="0"/>
            <a:ext cx="10287000" cy="546100"/>
            <a:chOff x="0" y="0"/>
            <a:chExt cx="5760" cy="344"/>
          </a:xfrm>
        </p:grpSpPr>
        <p:sp>
          <p:nvSpPr>
            <p:cNvPr id="2056"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p:spPr>
          <p:txBody>
            <a:bodyPr wrap="none" anchor="ct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algn="ct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2057"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2058" name="Rectangle 7"/>
            <p:cNvSpPr>
              <a:spLocks noChangeArrowheads="1"/>
            </p:cNvSpPr>
            <p:nvPr/>
          </p:nvSpPr>
          <p:spPr bwMode="auto">
            <a:xfrm>
              <a:off x="258" y="85"/>
              <a:ext cx="87" cy="89"/>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b="0">
                <a:solidFill>
                  <a:srgbClr val="666699"/>
                </a:solidFill>
                <a:latin typeface="Arial" panose="020B0604020202020204" pitchFamily="34" charset="0"/>
              </a:endParaRPr>
            </a:p>
          </p:txBody>
        </p:sp>
        <p:sp>
          <p:nvSpPr>
            <p:cNvPr id="2059" name="Rectangle 8"/>
            <p:cNvSpPr>
              <a:spLocks noChangeArrowheads="1"/>
            </p:cNvSpPr>
            <p:nvPr/>
          </p:nvSpPr>
          <p:spPr bwMode="auto">
            <a:xfrm>
              <a:off x="345" y="0"/>
              <a:ext cx="88" cy="87"/>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b="0">
                <a:solidFill>
                  <a:srgbClr val="666699"/>
                </a:solidFill>
                <a:latin typeface="Arial" panose="020B0604020202020204" pitchFamily="34" charset="0"/>
              </a:endParaRPr>
            </a:p>
          </p:txBody>
        </p:sp>
        <p:sp>
          <p:nvSpPr>
            <p:cNvPr id="2060" name="Rectangle 9"/>
            <p:cNvSpPr>
              <a:spLocks noChangeArrowheads="1"/>
            </p:cNvSpPr>
            <p:nvPr/>
          </p:nvSpPr>
          <p:spPr bwMode="auto">
            <a:xfrm>
              <a:off x="345" y="85"/>
              <a:ext cx="88" cy="89"/>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b="0">
                <a:solidFill>
                  <a:srgbClr val="9999CC"/>
                </a:solidFill>
                <a:latin typeface="Arial" panose="020B0604020202020204" pitchFamily="34" charset="0"/>
              </a:endParaRPr>
            </a:p>
          </p:txBody>
        </p:sp>
        <p:sp>
          <p:nvSpPr>
            <p:cNvPr id="2061" name="Rectangle 10"/>
            <p:cNvSpPr>
              <a:spLocks noChangeArrowheads="1"/>
            </p:cNvSpPr>
            <p:nvPr/>
          </p:nvSpPr>
          <p:spPr bwMode="auto">
            <a:xfrm>
              <a:off x="173" y="173"/>
              <a:ext cx="84" cy="87"/>
            </a:xfrm>
            <a:prstGeom prst="rect">
              <a:avLst/>
            </a:prstGeom>
            <a:solidFill>
              <a:schemeClr val="folHlink"/>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b="0">
                <a:solidFill>
                  <a:srgbClr val="666699"/>
                </a:solidFill>
                <a:latin typeface="Arial" panose="020B0604020202020204" pitchFamily="34" charset="0"/>
              </a:endParaRPr>
            </a:p>
          </p:txBody>
        </p:sp>
        <p:sp>
          <p:nvSpPr>
            <p:cNvPr id="2062" name="Rectangle 11"/>
            <p:cNvSpPr>
              <a:spLocks noChangeArrowheads="1"/>
            </p:cNvSpPr>
            <p:nvPr/>
          </p:nvSpPr>
          <p:spPr bwMode="auto">
            <a:xfrm>
              <a:off x="83" y="86"/>
              <a:ext cx="92" cy="87"/>
            </a:xfrm>
            <a:prstGeom prst="rect">
              <a:avLst/>
            </a:prstGeom>
            <a:solidFill>
              <a:schemeClr val="bg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sz="2400" b="0">
                <a:solidFill>
                  <a:srgbClr val="000000"/>
                </a:solidFill>
                <a:latin typeface="Times New Roman" panose="02020603050405020304" pitchFamily="18" charset="0"/>
              </a:endParaRPr>
            </a:p>
          </p:txBody>
        </p:sp>
        <p:sp>
          <p:nvSpPr>
            <p:cNvPr id="2063" name="Rectangle 12"/>
            <p:cNvSpPr>
              <a:spLocks noChangeArrowheads="1"/>
            </p:cNvSpPr>
            <p:nvPr/>
          </p:nvSpPr>
          <p:spPr bwMode="auto">
            <a:xfrm>
              <a:off x="258" y="171"/>
              <a:ext cx="87" cy="87"/>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b="0">
                <a:solidFill>
                  <a:srgbClr val="9999CC"/>
                </a:solidFill>
                <a:latin typeface="Arial" panose="020B0604020202020204" pitchFamily="34" charset="0"/>
              </a:endParaRPr>
            </a:p>
          </p:txBody>
        </p:sp>
        <p:sp>
          <p:nvSpPr>
            <p:cNvPr id="2064" name="Rectangle 13"/>
            <p:cNvSpPr>
              <a:spLocks noChangeArrowheads="1"/>
            </p:cNvSpPr>
            <p:nvPr/>
          </p:nvSpPr>
          <p:spPr bwMode="auto">
            <a:xfrm>
              <a:off x="173" y="258"/>
              <a:ext cx="84" cy="86"/>
            </a:xfrm>
            <a:prstGeom prst="rect">
              <a:avLst/>
            </a:prstGeom>
            <a:solidFill>
              <a:schemeClr val="accent2"/>
            </a:solidFill>
            <a:ln>
              <a:noFill/>
            </a:ln>
          </p:spPr>
          <p:txBody>
            <a:bodyPr/>
            <a:lstStyle>
              <a:lvl1pPr eaLnBrk="0" hangingPunct="0">
                <a:defRPr b="1">
                  <a:solidFill>
                    <a:schemeClr val="tx1"/>
                  </a:solidFill>
                  <a:latin typeface="Tahoma" panose="020B0604030504040204" pitchFamily="34" charset="0"/>
                </a:defRPr>
              </a:lvl1pPr>
              <a:lvl2pPr marL="742950" indent="-285750" eaLnBrk="0" hangingPunct="0">
                <a:defRPr b="1">
                  <a:solidFill>
                    <a:schemeClr val="tx1"/>
                  </a:solidFill>
                  <a:latin typeface="Tahoma" panose="020B0604030504040204" pitchFamily="34" charset="0"/>
                </a:defRPr>
              </a:lvl2pPr>
              <a:lvl3pPr marL="1143000" indent="-228600" eaLnBrk="0" hangingPunct="0">
                <a:defRPr b="1">
                  <a:solidFill>
                    <a:schemeClr val="tx1"/>
                  </a:solidFill>
                  <a:latin typeface="Tahoma" panose="020B0604030504040204" pitchFamily="34" charset="0"/>
                </a:defRPr>
              </a:lvl3pPr>
              <a:lvl4pPr marL="1600200" indent="-228600" eaLnBrk="0" hangingPunct="0">
                <a:defRPr b="1">
                  <a:solidFill>
                    <a:schemeClr val="tx1"/>
                  </a:solidFill>
                  <a:latin typeface="Tahoma" panose="020B0604030504040204" pitchFamily="34" charset="0"/>
                </a:defRPr>
              </a:lvl4pPr>
              <a:lvl5pPr marL="2057400" indent="-228600" eaLnBrk="0" hangingPunct="0">
                <a:defRPr b="1">
                  <a:solidFill>
                    <a:schemeClr val="tx1"/>
                  </a:solidFill>
                  <a:latin typeface="Tahoma" panose="020B0604030504040204" pitchFamily="34" charset="0"/>
                </a:defRPr>
              </a:lvl5pPr>
              <a:lvl6pPr marL="2514600" indent="-228600" eaLnBrk="0" fontAlgn="base" hangingPunct="0">
                <a:spcBef>
                  <a:spcPct val="0"/>
                </a:spcBef>
                <a:spcAft>
                  <a:spcPct val="0"/>
                </a:spcAft>
                <a:defRPr b="1">
                  <a:solidFill>
                    <a:schemeClr val="tx1"/>
                  </a:solidFill>
                  <a:latin typeface="Tahoma" panose="020B0604030504040204" pitchFamily="34" charset="0"/>
                </a:defRPr>
              </a:lvl6pPr>
              <a:lvl7pPr marL="2971800" indent="-228600" eaLnBrk="0" fontAlgn="base" hangingPunct="0">
                <a:spcBef>
                  <a:spcPct val="0"/>
                </a:spcBef>
                <a:spcAft>
                  <a:spcPct val="0"/>
                </a:spcAft>
                <a:defRPr b="1">
                  <a:solidFill>
                    <a:schemeClr val="tx1"/>
                  </a:solidFill>
                  <a:latin typeface="Tahoma" panose="020B0604030504040204" pitchFamily="34" charset="0"/>
                </a:defRPr>
              </a:lvl7pPr>
              <a:lvl8pPr marL="3429000" indent="-228600" eaLnBrk="0" fontAlgn="base" hangingPunct="0">
                <a:spcBef>
                  <a:spcPct val="0"/>
                </a:spcBef>
                <a:spcAft>
                  <a:spcPct val="0"/>
                </a:spcAft>
                <a:defRPr b="1">
                  <a:solidFill>
                    <a:schemeClr val="tx1"/>
                  </a:solidFill>
                  <a:latin typeface="Tahoma" panose="020B0604030504040204" pitchFamily="34" charset="0"/>
                </a:defRPr>
              </a:lvl8pPr>
              <a:lvl9pPr marL="3886200" indent="-228600" eaLnBrk="0" fontAlgn="base" hangingPunct="0">
                <a:spcBef>
                  <a:spcPct val="0"/>
                </a:spcBef>
                <a:spcAft>
                  <a:spcPct val="0"/>
                </a:spcAft>
                <a:defRPr b="1">
                  <a:solidFill>
                    <a:schemeClr val="tx1"/>
                  </a:solidFill>
                  <a:latin typeface="Tahoma" panose="020B0604030504040204" pitchFamily="34" charset="0"/>
                </a:defRPr>
              </a:lvl9pPr>
            </a:lstStyle>
            <a:p>
              <a:pPr eaLnBrk="1" fontAlgn="base" hangingPunct="1">
                <a:spcBef>
                  <a:spcPct val="0"/>
                </a:spcBef>
                <a:spcAft>
                  <a:spcPct val="0"/>
                </a:spcAft>
                <a:defRPr/>
              </a:pPr>
              <a:endParaRPr lang="en-US" b="0">
                <a:solidFill>
                  <a:srgbClr val="9999CC"/>
                </a:solidFill>
                <a:latin typeface="Arial" panose="020B0604020202020204" pitchFamily="34" charset="0"/>
              </a:endParaRPr>
            </a:p>
          </p:txBody>
        </p:sp>
      </p:grpSp>
      <p:sp>
        <p:nvSpPr>
          <p:cNvPr id="1029" name="Rectangle 14"/>
          <p:cNvSpPr>
            <a:spLocks noGrp="1" noChangeArrowheads="1"/>
          </p:cNvSpPr>
          <p:nvPr>
            <p:ph type="title"/>
          </p:nvPr>
        </p:nvSpPr>
        <p:spPr bwMode="auto">
          <a:xfrm>
            <a:off x="514350" y="457200"/>
            <a:ext cx="92583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1030" name="Rectangle 15"/>
          <p:cNvSpPr>
            <a:spLocks noGrp="1" noChangeArrowheads="1"/>
          </p:cNvSpPr>
          <p:nvPr>
            <p:ph type="body" idx="1"/>
          </p:nvPr>
        </p:nvSpPr>
        <p:spPr bwMode="auto">
          <a:xfrm>
            <a:off x="514350" y="1981200"/>
            <a:ext cx="92583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7424" name="Rectangle 16"/>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mn-lt"/>
              </a:defRPr>
            </a:lvl1pPr>
          </a:lstStyle>
          <a:p>
            <a:pPr fontAlgn="base">
              <a:spcBef>
                <a:spcPct val="0"/>
              </a:spcBef>
              <a:spcAft>
                <a:spcPct val="0"/>
              </a:spcAft>
              <a:defRPr/>
            </a:pPr>
            <a:endParaRPr lang="el-GR">
              <a:solidFill>
                <a:srgbClr val="000000"/>
              </a:solidFill>
            </a:endParaRPr>
          </a:p>
        </p:txBody>
      </p:sp>
    </p:spTree>
    <p:extLst>
      <p:ext uri="{BB962C8B-B14F-4D97-AF65-F5344CB8AC3E}">
        <p14:creationId xmlns:p14="http://schemas.microsoft.com/office/powerpoint/2010/main" val="1081719636"/>
      </p:ext>
    </p:extLst>
  </p:cSld>
  <p:clrMap bg1="lt1" tx1="dk1" bg2="lt2" tx2="dk2" accent1="accent1" accent2="accent2" accent3="accent3" accent4="accent4" accent5="accent5" accent6="accent6" hlink="hlink" folHlink="folHlink"/>
  <p:sldLayoutIdLst>
    <p:sldLayoutId id="2147486113" r:id="rId1"/>
    <p:sldLayoutId id="2147486114" r:id="rId2"/>
    <p:sldLayoutId id="2147486115" r:id="rId3"/>
    <p:sldLayoutId id="2147486116" r:id="rId4"/>
    <p:sldLayoutId id="2147486117" r:id="rId5"/>
    <p:sldLayoutId id="2147486118" r:id="rId6"/>
    <p:sldLayoutId id="2147486119" r:id="rId7"/>
    <p:sldLayoutId id="2147486120" r:id="rId8"/>
    <p:sldLayoutId id="2147486121" r:id="rId9"/>
    <p:sldLayoutId id="2147486122" r:id="rId10"/>
    <p:sldLayoutId id="2147486123" r:id="rId11"/>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pitchFamily="34" charset="0"/>
        </a:defRPr>
      </a:lvl2pPr>
      <a:lvl3pPr algn="l" rtl="0" eaLnBrk="0" fontAlgn="base" hangingPunct="0">
        <a:spcBef>
          <a:spcPct val="0"/>
        </a:spcBef>
        <a:spcAft>
          <a:spcPct val="0"/>
        </a:spcAft>
        <a:defRPr sz="4400">
          <a:solidFill>
            <a:schemeClr val="tx1"/>
          </a:solidFill>
          <a:latin typeface="Arial" pitchFamily="34" charset="0"/>
        </a:defRPr>
      </a:lvl3pPr>
      <a:lvl4pPr algn="l" rtl="0" eaLnBrk="0" fontAlgn="base" hangingPunct="0">
        <a:spcBef>
          <a:spcPct val="0"/>
        </a:spcBef>
        <a:spcAft>
          <a:spcPct val="0"/>
        </a:spcAft>
        <a:defRPr sz="4400">
          <a:solidFill>
            <a:schemeClr val="tx1"/>
          </a:solidFill>
          <a:latin typeface="Arial" pitchFamily="34" charset="0"/>
        </a:defRPr>
      </a:lvl4pPr>
      <a:lvl5pPr algn="l" rtl="0" eaLnBrk="0" fontAlgn="base" hangingPunct="0">
        <a:spcBef>
          <a:spcPct val="0"/>
        </a:spcBef>
        <a:spcAft>
          <a:spcPct val="0"/>
        </a:spcAft>
        <a:defRPr sz="4400">
          <a:solidFill>
            <a:schemeClr val="tx1"/>
          </a:solidFill>
          <a:latin typeface="Arial" pitchFamily="34" charset="0"/>
        </a:defRPr>
      </a:lvl5pPr>
      <a:lvl6pPr marL="457200" algn="l" rtl="0" fontAlgn="base">
        <a:spcBef>
          <a:spcPct val="0"/>
        </a:spcBef>
        <a:spcAft>
          <a:spcPct val="0"/>
        </a:spcAft>
        <a:defRPr sz="4400">
          <a:solidFill>
            <a:schemeClr val="tx1"/>
          </a:solidFill>
          <a:latin typeface="Arial" pitchFamily="34" charset="0"/>
        </a:defRPr>
      </a:lvl6pPr>
      <a:lvl7pPr marL="914400" algn="l" rtl="0" fontAlgn="base">
        <a:spcBef>
          <a:spcPct val="0"/>
        </a:spcBef>
        <a:spcAft>
          <a:spcPct val="0"/>
        </a:spcAft>
        <a:defRPr sz="4400">
          <a:solidFill>
            <a:schemeClr val="tx1"/>
          </a:solidFill>
          <a:latin typeface="Arial" pitchFamily="34" charset="0"/>
        </a:defRPr>
      </a:lvl7pPr>
      <a:lvl8pPr marL="1371600" algn="l" rtl="0" fontAlgn="base">
        <a:spcBef>
          <a:spcPct val="0"/>
        </a:spcBef>
        <a:spcAft>
          <a:spcPct val="0"/>
        </a:spcAft>
        <a:defRPr sz="4400">
          <a:solidFill>
            <a:schemeClr val="tx1"/>
          </a:solidFill>
          <a:latin typeface="Arial" pitchFamily="34" charset="0"/>
        </a:defRPr>
      </a:lvl8pPr>
      <a:lvl9pPr marL="1828800" algn="l"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7CB81F2-333A-470D-835E-5B6234C16939}"/>
              </a:ext>
            </a:extLst>
          </p:cNvPr>
          <p:cNvSpPr>
            <a:spLocks noGrp="1"/>
          </p:cNvSpPr>
          <p:nvPr>
            <p:ph type="title"/>
          </p:nvPr>
        </p:nvSpPr>
        <p:spPr>
          <a:xfrm>
            <a:off x="707231" y="365126"/>
            <a:ext cx="8872538"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GB"/>
          </a:p>
        </p:txBody>
      </p:sp>
      <p:sp>
        <p:nvSpPr>
          <p:cNvPr id="3" name="Θέση κειμένου 2">
            <a:extLst>
              <a:ext uri="{FF2B5EF4-FFF2-40B4-BE49-F238E27FC236}">
                <a16:creationId xmlns:a16="http://schemas.microsoft.com/office/drawing/2014/main" id="{74550C30-853F-41C5-8478-5063AD70C0C9}"/>
              </a:ext>
            </a:extLst>
          </p:cNvPr>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ημερομηνίας 3">
            <a:extLst>
              <a:ext uri="{FF2B5EF4-FFF2-40B4-BE49-F238E27FC236}">
                <a16:creationId xmlns:a16="http://schemas.microsoft.com/office/drawing/2014/main" id="{A6616151-C9DF-4C39-8360-02EAEE604F57}"/>
              </a:ext>
            </a:extLst>
          </p:cNvPr>
          <p:cNvSpPr>
            <a:spLocks noGrp="1"/>
          </p:cNvSpPr>
          <p:nvPr>
            <p:ph type="dt" sz="half" idx="2"/>
          </p:nvPr>
        </p:nvSpPr>
        <p:spPr>
          <a:xfrm>
            <a:off x="707231" y="6356351"/>
            <a:ext cx="2314575" cy="365125"/>
          </a:xfrm>
          <a:prstGeom prst="rect">
            <a:avLst/>
          </a:prstGeom>
        </p:spPr>
        <p:txBody>
          <a:bodyPr vert="horz" lIns="91440" tIns="45720" rIns="91440" bIns="45720" rtlCol="0" anchor="ctr"/>
          <a:lstStyle>
            <a:lvl1pPr algn="l">
              <a:defRPr sz="1013">
                <a:solidFill>
                  <a:schemeClr val="tx1">
                    <a:tint val="75000"/>
                  </a:schemeClr>
                </a:solidFill>
              </a:defRPr>
            </a:lvl1pPr>
          </a:lstStyle>
          <a:p>
            <a:fld id="{0C8A4DDC-8E5D-4B26-8E51-52BA9F1A4496}" type="datetimeFigureOut">
              <a:rPr lang="en-GB" smtClean="0"/>
              <a:t>28/02/2024</a:t>
            </a:fld>
            <a:endParaRPr lang="en-GB"/>
          </a:p>
        </p:txBody>
      </p:sp>
      <p:sp>
        <p:nvSpPr>
          <p:cNvPr id="5" name="Θέση υποσέλιδου 4">
            <a:extLst>
              <a:ext uri="{FF2B5EF4-FFF2-40B4-BE49-F238E27FC236}">
                <a16:creationId xmlns:a16="http://schemas.microsoft.com/office/drawing/2014/main" id="{0AED6A30-93EE-4A77-A95A-B20279033EC3}"/>
              </a:ext>
            </a:extLst>
          </p:cNvPr>
          <p:cNvSpPr>
            <a:spLocks noGrp="1"/>
          </p:cNvSpPr>
          <p:nvPr>
            <p:ph type="ftr" sz="quarter" idx="3"/>
          </p:nvPr>
        </p:nvSpPr>
        <p:spPr>
          <a:xfrm>
            <a:off x="3407569" y="6356351"/>
            <a:ext cx="3471863"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endParaRPr lang="en-GB"/>
          </a:p>
        </p:txBody>
      </p:sp>
      <p:sp>
        <p:nvSpPr>
          <p:cNvPr id="6" name="Θέση αριθμού διαφάνειας 5">
            <a:extLst>
              <a:ext uri="{FF2B5EF4-FFF2-40B4-BE49-F238E27FC236}">
                <a16:creationId xmlns:a16="http://schemas.microsoft.com/office/drawing/2014/main" id="{C086D2A5-7766-4666-9954-1F4F067E397F}"/>
              </a:ext>
            </a:extLst>
          </p:cNvPr>
          <p:cNvSpPr>
            <a:spLocks noGrp="1"/>
          </p:cNvSpPr>
          <p:nvPr>
            <p:ph type="sldNum" sz="quarter" idx="4"/>
          </p:nvPr>
        </p:nvSpPr>
        <p:spPr>
          <a:xfrm>
            <a:off x="7265194" y="6356351"/>
            <a:ext cx="2314575" cy="365125"/>
          </a:xfrm>
          <a:prstGeom prst="rect">
            <a:avLst/>
          </a:prstGeom>
        </p:spPr>
        <p:txBody>
          <a:bodyPr vert="horz" lIns="91440" tIns="45720" rIns="91440" bIns="45720" rtlCol="0" anchor="ctr"/>
          <a:lstStyle>
            <a:lvl1pPr algn="r">
              <a:defRPr sz="1013">
                <a:solidFill>
                  <a:schemeClr val="tx1">
                    <a:tint val="75000"/>
                  </a:schemeClr>
                </a:solidFill>
              </a:defRPr>
            </a:lvl1pPr>
          </a:lstStyle>
          <a:p>
            <a:fld id="{266B0012-B549-41CB-8F17-13F51084CEE9}" type="slidenum">
              <a:rPr lang="en-GB" smtClean="0"/>
              <a:t>‹#›</a:t>
            </a:fld>
            <a:endParaRPr lang="en-GB"/>
          </a:p>
        </p:txBody>
      </p:sp>
    </p:spTree>
    <p:extLst>
      <p:ext uri="{BB962C8B-B14F-4D97-AF65-F5344CB8AC3E}">
        <p14:creationId xmlns:p14="http://schemas.microsoft.com/office/powerpoint/2010/main" val="4016065788"/>
      </p:ext>
    </p:extLst>
  </p:cSld>
  <p:clrMap bg1="lt1" tx1="dk1" bg2="lt2" tx2="dk2" accent1="accent1" accent2="accent2" accent3="accent3" accent4="accent4" accent5="accent5" accent6="accent6" hlink="hlink" folHlink="folHlink"/>
  <p:sldLayoutIdLst>
    <p:sldLayoutId id="2147486125"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xStyles>
    <p:titleStyle>
      <a:lvl1pPr algn="l" defTabSz="771571"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98468-0C38-4028-A144-7F51E7C2A6EF}" type="datetime1">
              <a:rPr lang="en-US" smtClean="0"/>
              <a:pPr/>
              <a:t>2/28/2024</a:t>
            </a:fld>
            <a:endParaRPr lang="en-US"/>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 2009 Wolters Kluwer. Published by Lippincott Williams &amp; Wilkins.</a:t>
            </a:r>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13296-8103-46F4-BA41-F532E14F2100}" type="slidenum">
              <a:rPr lang="en-US" smtClean="0"/>
              <a:pPr/>
              <a:t>‹#›</a:t>
            </a:fld>
            <a:endParaRPr lang="en-US"/>
          </a:p>
        </p:txBody>
      </p:sp>
    </p:spTree>
    <p:extLst>
      <p:ext uri="{BB962C8B-B14F-4D97-AF65-F5344CB8AC3E}">
        <p14:creationId xmlns:p14="http://schemas.microsoft.com/office/powerpoint/2010/main" val="786059996"/>
      </p:ext>
    </p:extLst>
  </p:cSld>
  <p:clrMap bg1="lt1" tx1="dk1" bg2="lt2" tx2="dk2" accent1="accent1" accent2="accent2" accent3="accent3" accent4="accent4" accent5="accent5" accent6="accent6" hlink="hlink" folHlink="folHlink"/>
  <p:sldLayoutIdLst>
    <p:sldLayoutId id="2147486137" r:id="rId1"/>
    <p:sldLayoutId id="2147486138" r:id="rId2"/>
    <p:sldLayoutId id="2147486139" r:id="rId3"/>
    <p:sldLayoutId id="2147486140" r:id="rId4"/>
    <p:sldLayoutId id="2147486141" r:id="rId5"/>
    <p:sldLayoutId id="2147486142" r:id="rId6"/>
    <p:sldLayoutId id="2147486143" r:id="rId7"/>
    <p:sldLayoutId id="2147486144" r:id="rId8"/>
    <p:sldLayoutId id="2147486145" r:id="rId9"/>
    <p:sldLayoutId id="2147486146" r:id="rId10"/>
    <p:sldLayoutId id="214748614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67" b="0">
                <a:latin typeface="+mn-lt"/>
                <a:cs typeface="+mn-cs"/>
              </a:defRPr>
            </a:lvl1pPr>
          </a:lstStyle>
          <a:p>
            <a:pPr>
              <a:defRPr/>
            </a:pPr>
            <a:endParaRPr lang="el-GR"/>
          </a:p>
        </p:txBody>
      </p:sp>
      <p:sp>
        <p:nvSpPr>
          <p:cNvPr id="17411" name="Rectangle 3"/>
          <p:cNvSpPr>
            <a:spLocks noGrp="1" noChangeArrowheads="1"/>
          </p:cNvSpPr>
          <p:nvPr>
            <p:ph type="sldNum" sz="quarter" idx="4"/>
          </p:nvPr>
        </p:nvSpPr>
        <p:spPr bwMode="auto">
          <a:xfrm>
            <a:off x="7372350" y="6248400"/>
            <a:ext cx="2400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67" b="0">
                <a:latin typeface="Arial Black" pitchFamily="34" charset="0"/>
                <a:cs typeface="+mn-cs"/>
              </a:defRPr>
            </a:lvl1pPr>
          </a:lstStyle>
          <a:p>
            <a:pPr>
              <a:defRPr/>
            </a:pPr>
            <a:fld id="{7F6D924E-3371-40E6-81CA-F872B55B45E5}" type="slidenum">
              <a:rPr lang="el-GR"/>
              <a:pPr>
                <a:defRPr/>
              </a:pPr>
              <a:t>‹#›</a:t>
            </a:fld>
            <a:endParaRPr lang="el-GR"/>
          </a:p>
        </p:txBody>
      </p:sp>
      <p:grpSp>
        <p:nvGrpSpPr>
          <p:cNvPr id="1028" name="Group 4"/>
          <p:cNvGrpSpPr>
            <a:grpSpLocks/>
          </p:cNvGrpSpPr>
          <p:nvPr/>
        </p:nvGrpSpPr>
        <p:grpSpPr bwMode="auto">
          <a:xfrm>
            <a:off x="0" y="0"/>
            <a:ext cx="10287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p:spPr>
          <p:txBody>
            <a:bodyPr wrap="none" anchor="ctr"/>
            <a:lstStyle/>
            <a:p>
              <a:pPr algn="ctr">
                <a:defRPr/>
              </a:pPr>
              <a:endParaRPr lang="en-US" sz="2133" b="0">
                <a:latin typeface="Times New Roman" pitchFamily="18" charset="0"/>
                <a:cs typeface="+mn-cs"/>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p:spPr>
          <p:txBody>
            <a:bodyPr/>
            <a:lstStyle/>
            <a:p>
              <a:pPr>
                <a:defRPr/>
              </a:pPr>
              <a:endParaRPr lang="en-US" sz="2133" b="0">
                <a:latin typeface="Times New Roman" pitchFamily="18" charset="0"/>
                <a:cs typeface="+mn-cs"/>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p:spPr>
          <p:txBody>
            <a:bodyPr/>
            <a:lstStyle/>
            <a:p>
              <a:pPr>
                <a:defRPr/>
              </a:pPr>
              <a:endParaRPr lang="en-US" sz="1600" b="0">
                <a:solidFill>
                  <a:schemeClr val="hlink"/>
                </a:solidFill>
                <a:latin typeface="Arial" charset="0"/>
                <a:cs typeface="+mn-cs"/>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p:spPr>
          <p:txBody>
            <a:bodyPr/>
            <a:lstStyle/>
            <a:p>
              <a:pPr>
                <a:defRPr/>
              </a:pPr>
              <a:endParaRPr lang="en-US" sz="1600" b="0">
                <a:solidFill>
                  <a:schemeClr val="hlink"/>
                </a:solidFill>
                <a:latin typeface="Arial" charset="0"/>
                <a:cs typeface="+mn-cs"/>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p:spPr>
          <p:txBody>
            <a:bodyPr/>
            <a:lstStyle/>
            <a:p>
              <a:pPr>
                <a:defRPr/>
              </a:pPr>
              <a:endParaRPr lang="en-US" sz="1600" b="0">
                <a:solidFill>
                  <a:schemeClr val="accent2"/>
                </a:solidFill>
                <a:latin typeface="Arial" charset="0"/>
                <a:cs typeface="+mn-cs"/>
              </a:endParaRPr>
            </a:p>
          </p:txBody>
        </p:sp>
        <p:sp>
          <p:nvSpPr>
            <p:cNvPr id="1037" name="Rectangle 10"/>
            <p:cNvSpPr>
              <a:spLocks noChangeArrowheads="1"/>
            </p:cNvSpPr>
            <p:nvPr/>
          </p:nvSpPr>
          <p:spPr bwMode="auto">
            <a:xfrm>
              <a:off x="173" y="173"/>
              <a:ext cx="84" cy="87"/>
            </a:xfrm>
            <a:prstGeom prst="rect">
              <a:avLst/>
            </a:prstGeom>
            <a:solidFill>
              <a:schemeClr val="folHlink"/>
            </a:solidFill>
            <a:ln>
              <a:noFill/>
            </a:ln>
          </p:spPr>
          <p:txBody>
            <a:bodyPr/>
            <a:lstStyle/>
            <a:p>
              <a:pPr>
                <a:defRPr/>
              </a:pPr>
              <a:endParaRPr lang="en-US" sz="1600" b="0">
                <a:solidFill>
                  <a:schemeClr val="hlink"/>
                </a:solidFill>
                <a:latin typeface="Arial" charset="0"/>
                <a:cs typeface="+mn-cs"/>
              </a:endParaRPr>
            </a:p>
          </p:txBody>
        </p:sp>
        <p:sp>
          <p:nvSpPr>
            <p:cNvPr id="1038" name="Rectangle 11"/>
            <p:cNvSpPr>
              <a:spLocks noChangeArrowheads="1"/>
            </p:cNvSpPr>
            <p:nvPr/>
          </p:nvSpPr>
          <p:spPr bwMode="auto">
            <a:xfrm>
              <a:off x="83" y="86"/>
              <a:ext cx="92" cy="87"/>
            </a:xfrm>
            <a:prstGeom prst="rect">
              <a:avLst/>
            </a:prstGeom>
            <a:solidFill>
              <a:schemeClr val="bg2"/>
            </a:solidFill>
            <a:ln>
              <a:noFill/>
            </a:ln>
          </p:spPr>
          <p:txBody>
            <a:bodyPr/>
            <a:lstStyle/>
            <a:p>
              <a:pPr>
                <a:defRPr/>
              </a:pPr>
              <a:endParaRPr lang="en-US" sz="2133" b="0">
                <a:latin typeface="Times New Roman" pitchFamily="18" charset="0"/>
                <a:cs typeface="+mn-cs"/>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p:spPr>
          <p:txBody>
            <a:bodyPr/>
            <a:lstStyle/>
            <a:p>
              <a:pPr>
                <a:defRPr/>
              </a:pPr>
              <a:endParaRPr lang="en-US" sz="1600" b="0">
                <a:solidFill>
                  <a:schemeClr val="accent2"/>
                </a:solidFill>
                <a:latin typeface="Arial" charset="0"/>
                <a:cs typeface="+mn-cs"/>
              </a:endParaRPr>
            </a:p>
          </p:txBody>
        </p:sp>
        <p:sp>
          <p:nvSpPr>
            <p:cNvPr id="1040" name="Rectangle 13"/>
            <p:cNvSpPr>
              <a:spLocks noChangeArrowheads="1"/>
            </p:cNvSpPr>
            <p:nvPr/>
          </p:nvSpPr>
          <p:spPr bwMode="auto">
            <a:xfrm>
              <a:off x="173" y="258"/>
              <a:ext cx="84" cy="86"/>
            </a:xfrm>
            <a:prstGeom prst="rect">
              <a:avLst/>
            </a:prstGeom>
            <a:solidFill>
              <a:schemeClr val="accent2"/>
            </a:solidFill>
            <a:ln>
              <a:noFill/>
            </a:ln>
          </p:spPr>
          <p:txBody>
            <a:bodyPr/>
            <a:lstStyle/>
            <a:p>
              <a:pPr>
                <a:defRPr/>
              </a:pPr>
              <a:endParaRPr lang="en-US" sz="1600" b="0">
                <a:solidFill>
                  <a:schemeClr val="accent2"/>
                </a:solidFill>
                <a:latin typeface="Arial" charset="0"/>
                <a:cs typeface="+mn-cs"/>
              </a:endParaRPr>
            </a:p>
          </p:txBody>
        </p:sp>
      </p:grpSp>
      <p:sp>
        <p:nvSpPr>
          <p:cNvPr id="1029" name="Rectangle 14"/>
          <p:cNvSpPr>
            <a:spLocks noGrp="1" noChangeArrowheads="1"/>
          </p:cNvSpPr>
          <p:nvPr>
            <p:ph type="title"/>
          </p:nvPr>
        </p:nvSpPr>
        <p:spPr bwMode="auto">
          <a:xfrm>
            <a:off x="514350" y="457200"/>
            <a:ext cx="92583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1030" name="Rectangle 15"/>
          <p:cNvSpPr>
            <a:spLocks noGrp="1" noChangeArrowheads="1"/>
          </p:cNvSpPr>
          <p:nvPr>
            <p:ph type="body" idx="1"/>
          </p:nvPr>
        </p:nvSpPr>
        <p:spPr bwMode="auto">
          <a:xfrm>
            <a:off x="514350" y="1981200"/>
            <a:ext cx="92583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7424" name="Rectangle 16"/>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67" b="0">
                <a:latin typeface="+mn-lt"/>
                <a:cs typeface="+mn-cs"/>
              </a:defRPr>
            </a:lvl1pPr>
          </a:lstStyle>
          <a:p>
            <a:pPr>
              <a:defRPr/>
            </a:pPr>
            <a:endParaRPr lang="el-GR"/>
          </a:p>
        </p:txBody>
      </p:sp>
    </p:spTree>
    <p:extLst>
      <p:ext uri="{BB962C8B-B14F-4D97-AF65-F5344CB8AC3E}">
        <p14:creationId xmlns:p14="http://schemas.microsoft.com/office/powerpoint/2010/main" val="1776925952"/>
      </p:ext>
    </p:extLst>
  </p:cSld>
  <p:clrMap bg1="lt1" tx1="dk1" bg2="lt2" tx2="dk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 id="2147486160" r:id="rId12"/>
    <p:sldLayoutId id="2147486161" r:id="rId13"/>
  </p:sldLayoutIdLst>
  <p:txStyles>
    <p:titleStyle>
      <a:lvl1pPr algn="l" rtl="0" eaLnBrk="0" fontAlgn="base" hangingPunct="0">
        <a:spcBef>
          <a:spcPct val="0"/>
        </a:spcBef>
        <a:spcAft>
          <a:spcPct val="0"/>
        </a:spcAft>
        <a:defRPr sz="3911">
          <a:solidFill>
            <a:schemeClr val="tx1"/>
          </a:solidFill>
          <a:latin typeface="+mj-lt"/>
          <a:ea typeface="+mj-ea"/>
          <a:cs typeface="+mj-cs"/>
        </a:defRPr>
      </a:lvl1pPr>
      <a:lvl2pPr algn="l" rtl="0" eaLnBrk="0" fontAlgn="base" hangingPunct="0">
        <a:spcBef>
          <a:spcPct val="0"/>
        </a:spcBef>
        <a:spcAft>
          <a:spcPct val="0"/>
        </a:spcAft>
        <a:defRPr sz="3911">
          <a:solidFill>
            <a:schemeClr val="tx1"/>
          </a:solidFill>
          <a:latin typeface="Arial" pitchFamily="34" charset="0"/>
        </a:defRPr>
      </a:lvl2pPr>
      <a:lvl3pPr algn="l" rtl="0" eaLnBrk="0" fontAlgn="base" hangingPunct="0">
        <a:spcBef>
          <a:spcPct val="0"/>
        </a:spcBef>
        <a:spcAft>
          <a:spcPct val="0"/>
        </a:spcAft>
        <a:defRPr sz="3911">
          <a:solidFill>
            <a:schemeClr val="tx1"/>
          </a:solidFill>
          <a:latin typeface="Arial" pitchFamily="34" charset="0"/>
        </a:defRPr>
      </a:lvl3pPr>
      <a:lvl4pPr algn="l" rtl="0" eaLnBrk="0" fontAlgn="base" hangingPunct="0">
        <a:spcBef>
          <a:spcPct val="0"/>
        </a:spcBef>
        <a:spcAft>
          <a:spcPct val="0"/>
        </a:spcAft>
        <a:defRPr sz="3911">
          <a:solidFill>
            <a:schemeClr val="tx1"/>
          </a:solidFill>
          <a:latin typeface="Arial" pitchFamily="34" charset="0"/>
        </a:defRPr>
      </a:lvl4pPr>
      <a:lvl5pPr algn="l" rtl="0" eaLnBrk="0" fontAlgn="base" hangingPunct="0">
        <a:spcBef>
          <a:spcPct val="0"/>
        </a:spcBef>
        <a:spcAft>
          <a:spcPct val="0"/>
        </a:spcAft>
        <a:defRPr sz="3911">
          <a:solidFill>
            <a:schemeClr val="tx1"/>
          </a:solidFill>
          <a:latin typeface="Arial" pitchFamily="34" charset="0"/>
        </a:defRPr>
      </a:lvl5pPr>
      <a:lvl6pPr marL="406405" algn="l" rtl="0" fontAlgn="base">
        <a:spcBef>
          <a:spcPct val="0"/>
        </a:spcBef>
        <a:spcAft>
          <a:spcPct val="0"/>
        </a:spcAft>
        <a:defRPr sz="3911">
          <a:solidFill>
            <a:schemeClr val="tx1"/>
          </a:solidFill>
          <a:latin typeface="Arial" pitchFamily="34" charset="0"/>
        </a:defRPr>
      </a:lvl6pPr>
      <a:lvl7pPr marL="812810" algn="l" rtl="0" fontAlgn="base">
        <a:spcBef>
          <a:spcPct val="0"/>
        </a:spcBef>
        <a:spcAft>
          <a:spcPct val="0"/>
        </a:spcAft>
        <a:defRPr sz="3911">
          <a:solidFill>
            <a:schemeClr val="tx1"/>
          </a:solidFill>
          <a:latin typeface="Arial" pitchFamily="34" charset="0"/>
        </a:defRPr>
      </a:lvl7pPr>
      <a:lvl8pPr marL="1219215" algn="l" rtl="0" fontAlgn="base">
        <a:spcBef>
          <a:spcPct val="0"/>
        </a:spcBef>
        <a:spcAft>
          <a:spcPct val="0"/>
        </a:spcAft>
        <a:defRPr sz="3911">
          <a:solidFill>
            <a:schemeClr val="tx1"/>
          </a:solidFill>
          <a:latin typeface="Arial" pitchFamily="34" charset="0"/>
        </a:defRPr>
      </a:lvl8pPr>
      <a:lvl9pPr marL="1625620" algn="l" rtl="0" fontAlgn="base">
        <a:spcBef>
          <a:spcPct val="0"/>
        </a:spcBef>
        <a:spcAft>
          <a:spcPct val="0"/>
        </a:spcAft>
        <a:defRPr sz="3911">
          <a:solidFill>
            <a:schemeClr val="tx1"/>
          </a:solidFill>
          <a:latin typeface="Arial" pitchFamily="34" charset="0"/>
        </a:defRPr>
      </a:lvl9pPr>
    </p:titleStyle>
    <p:bodyStyle>
      <a:lvl1pPr marL="304804" indent="-304804" algn="l" rtl="0" eaLnBrk="0" fontAlgn="base" hangingPunct="0">
        <a:spcBef>
          <a:spcPct val="20000"/>
        </a:spcBef>
        <a:spcAft>
          <a:spcPct val="0"/>
        </a:spcAft>
        <a:buClr>
          <a:schemeClr val="bg2"/>
        </a:buClr>
        <a:buSzPct val="75000"/>
        <a:buFont typeface="Wingdings" pitchFamily="2" charset="2"/>
        <a:buChar char="n"/>
        <a:defRPr sz="2844">
          <a:solidFill>
            <a:schemeClr val="tx1"/>
          </a:solidFill>
          <a:latin typeface="+mn-lt"/>
          <a:ea typeface="+mn-ea"/>
          <a:cs typeface="+mn-cs"/>
        </a:defRPr>
      </a:lvl1pPr>
      <a:lvl2pPr marL="660408" indent="-254003" algn="l" rtl="0" eaLnBrk="0" fontAlgn="base" hangingPunct="0">
        <a:spcBef>
          <a:spcPct val="20000"/>
        </a:spcBef>
        <a:spcAft>
          <a:spcPct val="0"/>
        </a:spcAft>
        <a:buClr>
          <a:schemeClr val="accent2"/>
        </a:buClr>
        <a:buSzPct val="80000"/>
        <a:buFont typeface="Wingdings" pitchFamily="2" charset="2"/>
        <a:buChar char="¨"/>
        <a:defRPr sz="2489">
          <a:solidFill>
            <a:schemeClr val="tx1"/>
          </a:solidFill>
          <a:latin typeface="+mn-lt"/>
        </a:defRPr>
      </a:lvl2pPr>
      <a:lvl3pPr marL="1016013" indent="-203203" algn="l" rtl="0" eaLnBrk="0" fontAlgn="base" hangingPunct="0">
        <a:spcBef>
          <a:spcPct val="20000"/>
        </a:spcBef>
        <a:spcAft>
          <a:spcPct val="0"/>
        </a:spcAft>
        <a:buClr>
          <a:schemeClr val="bg2"/>
        </a:buClr>
        <a:buSzPct val="65000"/>
        <a:buFont typeface="Wingdings" pitchFamily="2" charset="2"/>
        <a:buChar char="n"/>
        <a:defRPr sz="2133">
          <a:solidFill>
            <a:schemeClr val="tx1"/>
          </a:solidFill>
          <a:latin typeface="+mn-lt"/>
        </a:defRPr>
      </a:lvl3pPr>
      <a:lvl4pPr marL="1422418" indent="-203203" algn="l" rtl="0" eaLnBrk="0" fontAlgn="base" hangingPunct="0">
        <a:spcBef>
          <a:spcPct val="20000"/>
        </a:spcBef>
        <a:spcAft>
          <a:spcPct val="0"/>
        </a:spcAft>
        <a:buClr>
          <a:schemeClr val="accent2"/>
        </a:buClr>
        <a:buSzPct val="70000"/>
        <a:buFont typeface="Wingdings" pitchFamily="2" charset="2"/>
        <a:buChar char="¨"/>
        <a:defRPr sz="1778">
          <a:solidFill>
            <a:schemeClr val="tx1"/>
          </a:solidFill>
          <a:latin typeface="+mn-lt"/>
        </a:defRPr>
      </a:lvl4pPr>
      <a:lvl5pPr marL="1828823" indent="-203203" algn="l" rtl="0" eaLnBrk="0" fontAlgn="base" hangingPunct="0">
        <a:spcBef>
          <a:spcPct val="20000"/>
        </a:spcBef>
        <a:spcAft>
          <a:spcPct val="0"/>
        </a:spcAft>
        <a:buClr>
          <a:schemeClr val="bg2"/>
        </a:buClr>
        <a:buFont typeface="Wingdings" pitchFamily="2" charset="2"/>
        <a:buChar char="§"/>
        <a:defRPr sz="1778">
          <a:solidFill>
            <a:schemeClr val="tx1"/>
          </a:solidFill>
          <a:latin typeface="+mn-lt"/>
        </a:defRPr>
      </a:lvl5pPr>
      <a:lvl6pPr marL="2235228" indent="-203203" algn="l" rtl="0" fontAlgn="base">
        <a:spcBef>
          <a:spcPct val="20000"/>
        </a:spcBef>
        <a:spcAft>
          <a:spcPct val="0"/>
        </a:spcAft>
        <a:buClr>
          <a:schemeClr val="bg2"/>
        </a:buClr>
        <a:buFont typeface="Wingdings" pitchFamily="2" charset="2"/>
        <a:buChar char="§"/>
        <a:defRPr sz="1778">
          <a:solidFill>
            <a:schemeClr val="tx1"/>
          </a:solidFill>
          <a:latin typeface="+mn-lt"/>
        </a:defRPr>
      </a:lvl6pPr>
      <a:lvl7pPr marL="2641633" indent="-203203" algn="l" rtl="0" fontAlgn="base">
        <a:spcBef>
          <a:spcPct val="20000"/>
        </a:spcBef>
        <a:spcAft>
          <a:spcPct val="0"/>
        </a:spcAft>
        <a:buClr>
          <a:schemeClr val="bg2"/>
        </a:buClr>
        <a:buFont typeface="Wingdings" pitchFamily="2" charset="2"/>
        <a:buChar char="§"/>
        <a:defRPr sz="1778">
          <a:solidFill>
            <a:schemeClr val="tx1"/>
          </a:solidFill>
          <a:latin typeface="+mn-lt"/>
        </a:defRPr>
      </a:lvl7pPr>
      <a:lvl8pPr marL="3048038" indent="-203203" algn="l" rtl="0" fontAlgn="base">
        <a:spcBef>
          <a:spcPct val="20000"/>
        </a:spcBef>
        <a:spcAft>
          <a:spcPct val="0"/>
        </a:spcAft>
        <a:buClr>
          <a:schemeClr val="bg2"/>
        </a:buClr>
        <a:buFont typeface="Wingdings" pitchFamily="2" charset="2"/>
        <a:buChar char="§"/>
        <a:defRPr sz="1778">
          <a:solidFill>
            <a:schemeClr val="tx1"/>
          </a:solidFill>
          <a:latin typeface="+mn-lt"/>
        </a:defRPr>
      </a:lvl8pPr>
      <a:lvl9pPr marL="3454443" indent="-203203" algn="l" rtl="0" fontAlgn="base">
        <a:spcBef>
          <a:spcPct val="20000"/>
        </a:spcBef>
        <a:spcAft>
          <a:spcPct val="0"/>
        </a:spcAft>
        <a:buClr>
          <a:schemeClr val="bg2"/>
        </a:buClr>
        <a:buFont typeface="Wingdings" pitchFamily="2" charset="2"/>
        <a:buChar char="§"/>
        <a:defRPr sz="1778">
          <a:solidFill>
            <a:schemeClr val="tx1"/>
          </a:solidFill>
          <a:latin typeface="+mn-lt"/>
        </a:defRPr>
      </a:lvl9pPr>
    </p:bodyStyle>
    <p:otherStyle>
      <a:defPPr>
        <a:defRPr lang="el-GR"/>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4.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10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4.xml"/></Relationships>
</file>

<file path=ppt/slides/_rels/slide11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4.xml"/></Relationships>
</file>

<file path=ppt/slides/_rels/slide11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4.xml"/></Relationships>
</file>

<file path=ppt/slides/_rels/slide11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4.xml"/></Relationships>
</file>

<file path=ppt/slides/_rels/slide11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3" Type="http://schemas.openxmlformats.org/officeDocument/2006/relationships/hyperlink" Target="https://journals.lww.com/jhypertension/fulltext/9900/2023_esh_guidelines_for_the_management_of_arterial.271.aspx" TargetMode="External"/><Relationship Id="rId2" Type="http://schemas.openxmlformats.org/officeDocument/2006/relationships/image" Target="../media/image144.jpg"/><Relationship Id="rId1" Type="http://schemas.openxmlformats.org/officeDocument/2006/relationships/slideLayout" Target="../slideLayouts/slideLayout70.xml"/></Relationships>
</file>

<file path=ppt/slides/_rels/slide124.xml.rels><?xml version="1.0" encoding="UTF-8" standalone="yes"?>
<Relationships xmlns="http://schemas.openxmlformats.org/package/2006/relationships"><Relationship Id="rId3" Type="http://schemas.openxmlformats.org/officeDocument/2006/relationships/hyperlink" Target="https://journals.lww.com/jhypertension/fulltext/9900/2023_esh_guidelines_for_the_management_of_arterial.271.aspx" TargetMode="External"/><Relationship Id="rId2" Type="http://schemas.openxmlformats.org/officeDocument/2006/relationships/image" Target="../media/image145.jpg"/><Relationship Id="rId1" Type="http://schemas.openxmlformats.org/officeDocument/2006/relationships/slideLayout" Target="../slideLayouts/slideLayout70.xml"/></Relationships>
</file>

<file path=ppt/slides/_rels/slide125.xml.rels><?xml version="1.0" encoding="UTF-8" standalone="yes"?>
<Relationships xmlns="http://schemas.openxmlformats.org/package/2006/relationships"><Relationship Id="rId3" Type="http://schemas.openxmlformats.org/officeDocument/2006/relationships/hyperlink" Target="https://journals.lww.com/jhypertension/fulltext/9900/2023_esh_guidelines_for_the_management_of_arterial.271.aspx" TargetMode="External"/><Relationship Id="rId2" Type="http://schemas.openxmlformats.org/officeDocument/2006/relationships/image" Target="../media/image146.jpg"/><Relationship Id="rId1" Type="http://schemas.openxmlformats.org/officeDocument/2006/relationships/slideLayout" Target="../slideLayouts/slideLayout70.xml"/></Relationships>
</file>

<file path=ppt/slides/_rels/slide126.xml.rels><?xml version="1.0" encoding="UTF-8" standalone="yes"?>
<Relationships xmlns="http://schemas.openxmlformats.org/package/2006/relationships"><Relationship Id="rId3" Type="http://schemas.openxmlformats.org/officeDocument/2006/relationships/hyperlink" Target="https://journals.lww.com/jhypertension/fulltext/9900/2023_esh_guidelines_for_the_management_of_arterial.271.aspx" TargetMode="External"/><Relationship Id="rId2" Type="http://schemas.openxmlformats.org/officeDocument/2006/relationships/image" Target="../media/image147.jpg"/><Relationship Id="rId1" Type="http://schemas.openxmlformats.org/officeDocument/2006/relationships/slideLayout" Target="../slideLayouts/slideLayout70.xml"/></Relationships>
</file>

<file path=ppt/slides/_rels/slide12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2.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4.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5.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9.png"/></Relationships>
</file>

<file path=ppt/slides/_rels/slide1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6.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7.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8.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9.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0.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1.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2.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3.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4.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5.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6.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7.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8.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9.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0.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1.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2.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3.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4.pn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195.xml.rels><?xml version="1.0" encoding="UTF-8" standalone="yes"?>
<Relationships xmlns="http://schemas.openxmlformats.org/package/2006/relationships"><Relationship Id="rId3" Type="http://schemas.openxmlformats.org/officeDocument/2006/relationships/image" Target="../media/image198.jpeg"/><Relationship Id="rId7" Type="http://schemas.openxmlformats.org/officeDocument/2006/relationships/image" Target="../media/image202.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201.png"/><Relationship Id="rId5" Type="http://schemas.openxmlformats.org/officeDocument/2006/relationships/image" Target="../media/image200.jpeg"/><Relationship Id="rId4" Type="http://schemas.openxmlformats.org/officeDocument/2006/relationships/image" Target="../media/image199.jpe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19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9.png"/></Relationships>
</file>

<file path=ppt/slides/_rels/slide200.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1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9.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s://www.ncbi.nlm.nih.gov/pubmed/26865004" TargetMode="External"/></Relationships>
</file>

<file path=ppt/slides/_rels/slide60.xml.rels><?xml version="1.0" encoding="UTF-8" standalone="yes"?>
<Relationships xmlns="http://schemas.openxmlformats.org/package/2006/relationships"><Relationship Id="rId2" Type="http://schemas.openxmlformats.org/officeDocument/2006/relationships/hyperlink" Target="http://www.ncbi.nlm.nih.gov/pubmed/21470107" TargetMode="Externa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32.jpe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tiff"/><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99.png"/><Relationship Id="rId4" Type="http://schemas.openxmlformats.org/officeDocument/2006/relationships/image" Target="../media/image98.png"/></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109.png"/></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13.tiff"/></Relationships>
</file>

<file path=ppt/slides/_rels/slide9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subTitle" idx="1"/>
          </p:nvPr>
        </p:nvSpPr>
        <p:spPr>
          <a:xfrm>
            <a:off x="823020" y="4869160"/>
            <a:ext cx="9463980" cy="1079500"/>
          </a:xfrm>
        </p:spPr>
        <p:txBody>
          <a:bodyPr/>
          <a:lstStyle/>
          <a:p>
            <a:r>
              <a:rPr lang="el-GR" sz="2000" dirty="0"/>
              <a:t>Κ. Δημητριάδης</a:t>
            </a:r>
            <a:r>
              <a:rPr lang="en-US" sz="2000" dirty="0"/>
              <a:t> </a:t>
            </a:r>
            <a:endParaRPr lang="el-GR" sz="2000" dirty="0"/>
          </a:p>
          <a:p>
            <a:r>
              <a:rPr lang="el-GR" sz="2000" dirty="0"/>
              <a:t>Επίκουρος Καθηγητής Καρδιολογίας </a:t>
            </a:r>
          </a:p>
          <a:p>
            <a:r>
              <a:rPr lang="el-GR" sz="2000" dirty="0"/>
              <a:t>Α’ Καρδιολογική Κλινική ΕΚΠΑ </a:t>
            </a:r>
          </a:p>
          <a:p>
            <a:r>
              <a:rPr lang="el-GR" sz="2000" dirty="0"/>
              <a:t>Ιπποκράτειο ΓΝΑ </a:t>
            </a:r>
            <a:endParaRPr lang="el-GR" sz="2400" dirty="0"/>
          </a:p>
          <a:p>
            <a:pPr eaLnBrk="1" hangingPunct="1">
              <a:lnSpc>
                <a:spcPct val="130000"/>
              </a:lnSpc>
            </a:pPr>
            <a:endParaRPr lang="el-GR" sz="2800" dirty="0">
              <a:latin typeface="Tahoma" pitchFamily="34" charset="0"/>
            </a:endParaRPr>
          </a:p>
        </p:txBody>
      </p:sp>
      <p:sp>
        <p:nvSpPr>
          <p:cNvPr id="7" name="Rectangle 3"/>
          <p:cNvSpPr txBox="1">
            <a:spLocks noChangeArrowheads="1"/>
          </p:cNvSpPr>
          <p:nvPr/>
        </p:nvSpPr>
        <p:spPr bwMode="auto">
          <a:xfrm>
            <a:off x="2983260" y="2132856"/>
            <a:ext cx="7473428" cy="2571750"/>
          </a:xfrm>
          <a:prstGeom prst="rect">
            <a:avLst/>
          </a:prstGeom>
          <a:noFill/>
          <a:ln w="9525">
            <a:noFill/>
            <a:miter lim="800000"/>
            <a:headEnd/>
            <a:tailEnd/>
          </a:ln>
        </p:spPr>
        <p:txBody>
          <a:bodyPr/>
          <a:lstStyle/>
          <a:p>
            <a:pPr algn="ctr">
              <a:lnSpc>
                <a:spcPct val="130000"/>
              </a:lnSpc>
              <a:spcBef>
                <a:spcPct val="20000"/>
              </a:spcBef>
              <a:buClr>
                <a:schemeClr val="bg2"/>
              </a:buClr>
              <a:buSzPct val="75000"/>
              <a:defRPr/>
            </a:pPr>
            <a:r>
              <a:rPr lang="el-GR" sz="2000" dirty="0">
                <a:solidFill>
                  <a:srgbClr val="FFFF00"/>
                </a:solidFill>
              </a:rPr>
              <a:t>«Σακχαρώδης Διαβήτης και</a:t>
            </a:r>
            <a:br>
              <a:rPr lang="el-GR" sz="2000" dirty="0">
                <a:solidFill>
                  <a:srgbClr val="FFFF00"/>
                </a:solidFill>
              </a:rPr>
            </a:br>
            <a:r>
              <a:rPr lang="el-GR" sz="2000" dirty="0">
                <a:solidFill>
                  <a:srgbClr val="FFFF00"/>
                </a:solidFill>
              </a:rPr>
              <a:t>Παχυσαρκία» </a:t>
            </a:r>
            <a:endParaRPr lang="en-US" sz="2000" dirty="0">
              <a:solidFill>
                <a:srgbClr val="FFFF00"/>
              </a:solidFill>
            </a:endParaRPr>
          </a:p>
          <a:p>
            <a:pPr>
              <a:lnSpc>
                <a:spcPct val="130000"/>
              </a:lnSpc>
              <a:spcBef>
                <a:spcPct val="20000"/>
              </a:spcBef>
              <a:buClr>
                <a:schemeClr val="bg2"/>
              </a:buClr>
              <a:buSzPct val="75000"/>
              <a:defRPr/>
            </a:pPr>
            <a:r>
              <a:rPr lang="el-GR" sz="2400" dirty="0">
                <a:solidFill>
                  <a:srgbClr val="FFFF00"/>
                </a:solidFill>
              </a:rPr>
              <a:t> «Αντιυπερτασική θεραπεία στον </a:t>
            </a:r>
            <a:r>
              <a:rPr lang="el-GR" sz="2400" dirty="0" err="1">
                <a:solidFill>
                  <a:srgbClr val="FFFF00"/>
                </a:solidFill>
              </a:rPr>
              <a:t>προδιαβήτη</a:t>
            </a:r>
            <a:r>
              <a:rPr lang="el-GR" sz="2400" dirty="0">
                <a:solidFill>
                  <a:srgbClr val="FFFF00"/>
                </a:solidFill>
              </a:rPr>
              <a:t> και διαβήτη»</a:t>
            </a:r>
            <a:endParaRPr lang="el-GR" sz="2800" i="1" dirty="0">
              <a:solidFill>
                <a:srgbClr val="FFFF00"/>
              </a:solidFill>
            </a:endParaRPr>
          </a:p>
        </p:txBody>
      </p:sp>
      <p:sp>
        <p:nvSpPr>
          <p:cNvPr id="5" name="Rectangle 3"/>
          <p:cNvSpPr txBox="1">
            <a:spLocks noChangeArrowheads="1"/>
          </p:cNvSpPr>
          <p:nvPr/>
        </p:nvSpPr>
        <p:spPr bwMode="auto">
          <a:xfrm>
            <a:off x="2406650" y="260350"/>
            <a:ext cx="7880350" cy="1079500"/>
          </a:xfrm>
          <a:prstGeom prst="rect">
            <a:avLst/>
          </a:prstGeom>
          <a:noFill/>
          <a:ln w="9525">
            <a:noFill/>
            <a:miter lim="800000"/>
            <a:headEnd/>
            <a:tailEnd/>
          </a:ln>
        </p:spPr>
        <p:txBody>
          <a:bodyPr/>
          <a:lstStyle/>
          <a:p>
            <a:pPr algn="r">
              <a:lnSpc>
                <a:spcPct val="130000"/>
              </a:lnSpc>
              <a:spcBef>
                <a:spcPct val="20000"/>
              </a:spcBef>
              <a:buClr>
                <a:schemeClr val="bg2"/>
              </a:buClr>
              <a:buSzPct val="75000"/>
              <a:buFont typeface="Wingdings" pitchFamily="2" charset="2"/>
              <a:buNone/>
              <a:defRPr/>
            </a:pPr>
            <a:endParaRPr lang="el-GR" sz="2000" b="0" kern="0" dirty="0"/>
          </a:p>
        </p:txBody>
      </p:sp>
      <p:sp>
        <p:nvSpPr>
          <p:cNvPr id="9222" name="TextBox 7"/>
          <p:cNvSpPr txBox="1">
            <a:spLocks noChangeArrowheads="1"/>
          </p:cNvSpPr>
          <p:nvPr/>
        </p:nvSpPr>
        <p:spPr bwMode="auto">
          <a:xfrm>
            <a:off x="1471092" y="260648"/>
            <a:ext cx="8496820" cy="369332"/>
          </a:xfrm>
          <a:prstGeom prst="rect">
            <a:avLst/>
          </a:prstGeom>
          <a:noFill/>
          <a:ln w="9525">
            <a:noFill/>
            <a:miter lim="800000"/>
            <a:headEnd/>
            <a:tailEnd/>
          </a:ln>
        </p:spPr>
        <p:txBody>
          <a:bodyPr wrap="square">
            <a:spAutoFit/>
          </a:bodyPr>
          <a:lstStyle/>
          <a:p>
            <a:pPr algn="r"/>
            <a:endParaRPr lang="el-GR" i="1" dirty="0">
              <a:solidFill>
                <a:srgbClr val="00B0F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5287516" y="1628800"/>
          <a:ext cx="4610953" cy="4413739"/>
        </p:xfrm>
        <a:graphic>
          <a:graphicData uri="http://schemas.openxmlformats.org/drawingml/2006/chart">
            <c:chart xmlns:c="http://schemas.openxmlformats.org/drawingml/2006/chart" xmlns:r="http://schemas.openxmlformats.org/officeDocument/2006/relationships" r:id="rId2"/>
          </a:graphicData>
        </a:graphic>
      </p:graphicFrame>
      <p:sp>
        <p:nvSpPr>
          <p:cNvPr id="36867" name="TextBox 1"/>
          <p:cNvSpPr txBox="1">
            <a:spLocks noChangeArrowheads="1"/>
          </p:cNvSpPr>
          <p:nvPr/>
        </p:nvSpPr>
        <p:spPr bwMode="auto">
          <a:xfrm>
            <a:off x="6296025" y="5589588"/>
            <a:ext cx="7302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cs typeface="Arial" pitchFamily="34" charset="0"/>
              </a:defRPr>
            </a:lvl1pPr>
            <a:lvl2pPr marL="742950" indent="-285750" eaLnBrk="0" hangingPunct="0">
              <a:defRPr b="1">
                <a:solidFill>
                  <a:schemeClr val="tx1"/>
                </a:solidFill>
                <a:latin typeface="Tahoma" pitchFamily="34" charset="0"/>
                <a:cs typeface="Arial" pitchFamily="34" charset="0"/>
              </a:defRPr>
            </a:lvl2pPr>
            <a:lvl3pPr marL="1143000" indent="-228600" eaLnBrk="0" hangingPunct="0">
              <a:defRPr b="1">
                <a:solidFill>
                  <a:schemeClr val="tx1"/>
                </a:solidFill>
                <a:latin typeface="Tahoma" pitchFamily="34" charset="0"/>
                <a:cs typeface="Arial" pitchFamily="34" charset="0"/>
              </a:defRPr>
            </a:lvl3pPr>
            <a:lvl4pPr marL="1600200" indent="-228600" eaLnBrk="0" hangingPunct="0">
              <a:defRPr b="1">
                <a:solidFill>
                  <a:schemeClr val="tx1"/>
                </a:solidFill>
                <a:latin typeface="Tahoma" pitchFamily="34" charset="0"/>
                <a:cs typeface="Arial" pitchFamily="34" charset="0"/>
              </a:defRPr>
            </a:lvl4pPr>
            <a:lvl5pPr marL="2057400" indent="-228600" eaLnBrk="0" hangingPunct="0">
              <a:defRPr b="1">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b="1">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b="1">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b="1">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b="1">
                <a:solidFill>
                  <a:schemeClr val="tx1"/>
                </a:solidFill>
                <a:latin typeface="Tahoma" pitchFamily="34" charset="0"/>
                <a:cs typeface="Arial" pitchFamily="34" charset="0"/>
              </a:defRPr>
            </a:lvl9pPr>
          </a:lstStyle>
          <a:p>
            <a:pPr algn="ctr" eaLnBrk="1" hangingPunct="1"/>
            <a:r>
              <a:rPr lang="en-US" sz="2000">
                <a:solidFill>
                  <a:srgbClr val="FF0000"/>
                </a:solidFill>
                <a:latin typeface="Arial" pitchFamily="34" charset="0"/>
              </a:rPr>
              <a:t>MS</a:t>
            </a:r>
            <a:endParaRPr lang="el-GR" sz="2000">
              <a:solidFill>
                <a:srgbClr val="FF0000"/>
              </a:solidFill>
              <a:latin typeface="Arial" pitchFamily="34" charset="0"/>
            </a:endParaRPr>
          </a:p>
        </p:txBody>
      </p:sp>
      <p:sp>
        <p:nvSpPr>
          <p:cNvPr id="36868" name="TextBox 10"/>
          <p:cNvSpPr txBox="1">
            <a:spLocks noChangeArrowheads="1"/>
          </p:cNvSpPr>
          <p:nvPr/>
        </p:nvSpPr>
        <p:spPr bwMode="auto">
          <a:xfrm>
            <a:off x="3559175" y="1916113"/>
            <a:ext cx="1930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ahoma" pitchFamily="34" charset="0"/>
                <a:cs typeface="Arial" pitchFamily="34" charset="0"/>
              </a:defRPr>
            </a:lvl1pPr>
            <a:lvl2pPr marL="742950" indent="-285750" eaLnBrk="0" hangingPunct="0">
              <a:defRPr b="1">
                <a:solidFill>
                  <a:schemeClr val="tx1"/>
                </a:solidFill>
                <a:latin typeface="Tahoma" pitchFamily="34" charset="0"/>
                <a:cs typeface="Arial" pitchFamily="34" charset="0"/>
              </a:defRPr>
            </a:lvl2pPr>
            <a:lvl3pPr marL="1143000" indent="-228600" eaLnBrk="0" hangingPunct="0">
              <a:defRPr b="1">
                <a:solidFill>
                  <a:schemeClr val="tx1"/>
                </a:solidFill>
                <a:latin typeface="Tahoma" pitchFamily="34" charset="0"/>
                <a:cs typeface="Arial" pitchFamily="34" charset="0"/>
              </a:defRPr>
            </a:lvl3pPr>
            <a:lvl4pPr marL="1600200" indent="-228600" eaLnBrk="0" hangingPunct="0">
              <a:defRPr b="1">
                <a:solidFill>
                  <a:schemeClr val="tx1"/>
                </a:solidFill>
                <a:latin typeface="Tahoma" pitchFamily="34" charset="0"/>
                <a:cs typeface="Arial" pitchFamily="34" charset="0"/>
              </a:defRPr>
            </a:lvl4pPr>
            <a:lvl5pPr marL="2057400" indent="-228600" eaLnBrk="0" hangingPunct="0">
              <a:defRPr b="1">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b="1">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b="1">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b="1">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b="1">
                <a:solidFill>
                  <a:schemeClr val="tx1"/>
                </a:solidFill>
                <a:latin typeface="Tahoma" pitchFamily="34" charset="0"/>
                <a:cs typeface="Arial" pitchFamily="34" charset="0"/>
              </a:defRPr>
            </a:lvl9pPr>
          </a:lstStyle>
          <a:p>
            <a:pPr algn="ctr" eaLnBrk="1" hangingPunct="1"/>
            <a:r>
              <a:rPr lang="en-US" sz="2800">
                <a:solidFill>
                  <a:srgbClr val="FF0000"/>
                </a:solidFill>
              </a:rPr>
              <a:t>MSNA </a:t>
            </a:r>
            <a:r>
              <a:rPr lang="en-US" i="1">
                <a:solidFill>
                  <a:srgbClr val="FF0000"/>
                </a:solidFill>
              </a:rPr>
              <a:t>(bursts/100 heartbeats)</a:t>
            </a:r>
            <a:endParaRPr lang="el-GR" i="1">
              <a:solidFill>
                <a:srgbClr val="FF0000"/>
              </a:solidFill>
            </a:endParaRPr>
          </a:p>
        </p:txBody>
      </p:sp>
      <p:cxnSp>
        <p:nvCxnSpPr>
          <p:cNvPr id="30" name="Straight Connector 29"/>
          <p:cNvCxnSpPr/>
          <p:nvPr/>
        </p:nvCxnSpPr>
        <p:spPr>
          <a:xfrm>
            <a:off x="6727825" y="2060575"/>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727825" y="2060575"/>
            <a:ext cx="5064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239125" y="2060575"/>
            <a:ext cx="504825"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1 - Τίτλος"/>
          <p:cNvSpPr txBox="1">
            <a:spLocks/>
          </p:cNvSpPr>
          <p:nvPr/>
        </p:nvSpPr>
        <p:spPr bwMode="auto">
          <a:xfrm>
            <a:off x="0" y="404813"/>
            <a:ext cx="10287000" cy="1296987"/>
          </a:xfrm>
          <a:prstGeom prst="rect">
            <a:avLst/>
          </a:prstGeom>
          <a:noFill/>
          <a:ln w="9525">
            <a:noFill/>
            <a:miter lim="800000"/>
            <a:headEnd/>
            <a:tailEnd/>
          </a:ln>
        </p:spPr>
        <p:txBody>
          <a:bodyPr anchor="ctr"/>
          <a:lstStyle/>
          <a:p>
            <a:pPr algn="ctr" eaLnBrk="0" hangingPunct="0">
              <a:defRPr/>
            </a:pPr>
            <a:r>
              <a:rPr lang="en-US" sz="3600" b="0" kern="0">
                <a:solidFill>
                  <a:srgbClr val="FF0000"/>
                </a:solidFill>
                <a:ea typeface="+mj-ea"/>
                <a:cs typeface="Tahoma" pitchFamily="34" charset="0"/>
              </a:rPr>
              <a:t>MSNA and metabolic syndrome in resistant hypertension</a:t>
            </a:r>
            <a:endParaRPr lang="el-GR" sz="3600" b="0" kern="0" dirty="0">
              <a:solidFill>
                <a:srgbClr val="FF0000"/>
              </a:solidFill>
              <a:ea typeface="+mj-ea"/>
              <a:cs typeface="Tahoma" pitchFamily="34" charset="0"/>
            </a:endParaRPr>
          </a:p>
        </p:txBody>
      </p:sp>
      <p:pic>
        <p:nvPicPr>
          <p:cNvPr id="368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7200"/>
            <a:ext cx="49276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Box 1"/>
          <p:cNvSpPr txBox="1">
            <a:spLocks noChangeArrowheads="1"/>
          </p:cNvSpPr>
          <p:nvPr/>
        </p:nvSpPr>
        <p:spPr bwMode="auto">
          <a:xfrm>
            <a:off x="7015163" y="1916113"/>
            <a:ext cx="1397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cs typeface="Arial" pitchFamily="34" charset="0"/>
              </a:defRPr>
            </a:lvl1pPr>
            <a:lvl2pPr marL="742950" indent="-285750" eaLnBrk="0" hangingPunct="0">
              <a:defRPr b="1">
                <a:solidFill>
                  <a:schemeClr val="tx1"/>
                </a:solidFill>
                <a:latin typeface="Tahoma" pitchFamily="34" charset="0"/>
                <a:cs typeface="Arial" pitchFamily="34" charset="0"/>
              </a:defRPr>
            </a:lvl2pPr>
            <a:lvl3pPr marL="1143000" indent="-228600" eaLnBrk="0" hangingPunct="0">
              <a:defRPr b="1">
                <a:solidFill>
                  <a:schemeClr val="tx1"/>
                </a:solidFill>
                <a:latin typeface="Tahoma" pitchFamily="34" charset="0"/>
                <a:cs typeface="Arial" pitchFamily="34" charset="0"/>
              </a:defRPr>
            </a:lvl3pPr>
            <a:lvl4pPr marL="1600200" indent="-228600" eaLnBrk="0" hangingPunct="0">
              <a:defRPr b="1">
                <a:solidFill>
                  <a:schemeClr val="tx1"/>
                </a:solidFill>
                <a:latin typeface="Tahoma" pitchFamily="34" charset="0"/>
                <a:cs typeface="Arial" pitchFamily="34" charset="0"/>
              </a:defRPr>
            </a:lvl4pPr>
            <a:lvl5pPr marL="2057400" indent="-228600" eaLnBrk="0" hangingPunct="0">
              <a:defRPr b="1">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b="1">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b="1">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b="1">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b="1">
                <a:solidFill>
                  <a:schemeClr val="tx1"/>
                </a:solidFill>
                <a:latin typeface="Tahoma" pitchFamily="34" charset="0"/>
                <a:cs typeface="Arial" pitchFamily="34" charset="0"/>
              </a:defRPr>
            </a:lvl9pPr>
          </a:lstStyle>
          <a:p>
            <a:pPr algn="ctr" eaLnBrk="1" hangingPunct="1"/>
            <a:r>
              <a:rPr lang="en-US" sz="1600" i="1">
                <a:solidFill>
                  <a:srgbClr val="0070C0"/>
                </a:solidFill>
                <a:latin typeface="Arial" pitchFamily="34" charset="0"/>
              </a:rPr>
              <a:t>p&lt;0.001</a:t>
            </a:r>
            <a:endParaRPr lang="el-GR" sz="1600" i="1">
              <a:solidFill>
                <a:srgbClr val="0070C0"/>
              </a:solidFill>
              <a:latin typeface="Arial" pitchFamily="34" charset="0"/>
            </a:endParaRPr>
          </a:p>
        </p:txBody>
      </p:sp>
      <p:cxnSp>
        <p:nvCxnSpPr>
          <p:cNvPr id="23" name="Straight Connector 22"/>
          <p:cNvCxnSpPr/>
          <p:nvPr/>
        </p:nvCxnSpPr>
        <p:spPr>
          <a:xfrm>
            <a:off x="8743950" y="2060575"/>
            <a:ext cx="0" cy="172878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072063" y="6519863"/>
            <a:ext cx="5214937" cy="338137"/>
          </a:xfrm>
          <a:prstGeom prst="rect">
            <a:avLst/>
          </a:prstGeom>
          <a:noFill/>
        </p:spPr>
        <p:txBody>
          <a:bodyPr>
            <a:spAutoFit/>
          </a:bodyPr>
          <a:lstStyle/>
          <a:p>
            <a:pPr algn="r">
              <a:defRPr/>
            </a:pPr>
            <a:r>
              <a:rPr lang="en-US" sz="1600" i="1" dirty="0" err="1">
                <a:solidFill>
                  <a:srgbClr val="00B0F0"/>
                </a:solidFill>
                <a:latin typeface="+mn-lt"/>
              </a:rPr>
              <a:t>Dimitriadis</a:t>
            </a:r>
            <a:r>
              <a:rPr lang="en-US" sz="1600" i="1" dirty="0">
                <a:solidFill>
                  <a:srgbClr val="00B0F0"/>
                </a:solidFill>
                <a:latin typeface="+mn-lt"/>
              </a:rPr>
              <a:t> K, </a:t>
            </a:r>
            <a:r>
              <a:rPr lang="en-US" sz="1600" i="1" dirty="0" err="1">
                <a:solidFill>
                  <a:srgbClr val="00B0F0"/>
                </a:solidFill>
                <a:latin typeface="+mn-lt"/>
              </a:rPr>
              <a:t>Tsioufis</a:t>
            </a:r>
            <a:r>
              <a:rPr lang="en-US" sz="1600" i="1" dirty="0">
                <a:solidFill>
                  <a:srgbClr val="00B0F0"/>
                </a:solidFill>
                <a:latin typeface="+mn-lt"/>
              </a:rPr>
              <a:t> C, et al. ESH meeting </a:t>
            </a:r>
            <a:r>
              <a:rPr lang="el-GR" sz="1600" i="1" dirty="0">
                <a:solidFill>
                  <a:srgbClr val="00B0F0"/>
                </a:solidFill>
                <a:latin typeface="+mn-lt"/>
              </a:rPr>
              <a:t>2016</a:t>
            </a:r>
          </a:p>
        </p:txBody>
      </p:sp>
    </p:spTree>
    <p:extLst>
      <p:ext uri="{BB962C8B-B14F-4D97-AF65-F5344CB8AC3E}">
        <p14:creationId xmlns:p14="http://schemas.microsoft.com/office/powerpoint/2010/main" val="19622326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93F499-01B8-4BC4-9333-F78800CA0A65}"/>
              </a:ext>
            </a:extLst>
          </p:cNvPr>
          <p:cNvSpPr>
            <a:spLocks noGrp="1"/>
          </p:cNvSpPr>
          <p:nvPr>
            <p:ph type="title"/>
          </p:nvPr>
        </p:nvSpPr>
        <p:spPr/>
        <p:txBody>
          <a:bodyPr/>
          <a:lstStyle/>
          <a:p>
            <a:endParaRPr lang="en-US"/>
          </a:p>
        </p:txBody>
      </p:sp>
      <p:sp>
        <p:nvSpPr>
          <p:cNvPr id="3" name="Θέση κειμένου 2">
            <a:extLst>
              <a:ext uri="{FF2B5EF4-FFF2-40B4-BE49-F238E27FC236}">
                <a16:creationId xmlns:a16="http://schemas.microsoft.com/office/drawing/2014/main" id="{8AF0F2DB-C9C4-4DF7-824D-4B230E1D3444}"/>
              </a:ext>
            </a:extLst>
          </p:cNvPr>
          <p:cNvSpPr>
            <a:spLocks noGrp="1"/>
          </p:cNvSpPr>
          <p:nvPr>
            <p:ph type="body" idx="1"/>
          </p:nvPr>
        </p:nvSpPr>
        <p:spPr/>
        <p:txBody>
          <a:bodyPr/>
          <a:lstStyle/>
          <a:p>
            <a:endParaRPr lang="en-US"/>
          </a:p>
        </p:txBody>
      </p:sp>
      <p:pic>
        <p:nvPicPr>
          <p:cNvPr id="5" name="Εικόνα 4">
            <a:extLst>
              <a:ext uri="{FF2B5EF4-FFF2-40B4-BE49-F238E27FC236}">
                <a16:creationId xmlns:a16="http://schemas.microsoft.com/office/drawing/2014/main" id="{B9D64BF7-F566-4E40-BAA9-7858FB24FBBA}"/>
              </a:ext>
            </a:extLst>
          </p:cNvPr>
          <p:cNvPicPr>
            <a:picLocks noChangeAspect="1"/>
          </p:cNvPicPr>
          <p:nvPr/>
        </p:nvPicPr>
        <p:blipFill>
          <a:blip r:embed="rId2"/>
          <a:stretch>
            <a:fillRect/>
          </a:stretch>
        </p:blipFill>
        <p:spPr>
          <a:xfrm>
            <a:off x="190500" y="600075"/>
            <a:ext cx="9906000" cy="5657850"/>
          </a:xfrm>
          <a:prstGeom prst="rect">
            <a:avLst/>
          </a:prstGeom>
        </p:spPr>
      </p:pic>
      <p:sp>
        <p:nvSpPr>
          <p:cNvPr id="6" name="TextBox 5">
            <a:extLst>
              <a:ext uri="{FF2B5EF4-FFF2-40B4-BE49-F238E27FC236}">
                <a16:creationId xmlns:a16="http://schemas.microsoft.com/office/drawing/2014/main" id="{4A91F832-89B1-4909-BCB6-C854B3E6D37C}"/>
              </a:ext>
            </a:extLst>
          </p:cNvPr>
          <p:cNvSpPr txBox="1"/>
          <p:nvPr/>
        </p:nvSpPr>
        <p:spPr>
          <a:xfrm>
            <a:off x="534988" y="2348880"/>
            <a:ext cx="8784976" cy="1152128"/>
          </a:xfrm>
          <a:prstGeom prst="rect">
            <a:avLst/>
          </a:prstGeom>
          <a:noFill/>
          <a:ln w="38100">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24785483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E60A07-7C4F-4B57-8C2B-C470EB4BAE12}"/>
              </a:ext>
            </a:extLst>
          </p:cNvPr>
          <p:cNvSpPr>
            <a:spLocks noGrp="1"/>
          </p:cNvSpPr>
          <p:nvPr>
            <p:ph type="title"/>
          </p:nvPr>
        </p:nvSpPr>
        <p:spPr/>
        <p:txBody>
          <a:bodyPr/>
          <a:lstStyle/>
          <a:p>
            <a:pPr algn="ctr"/>
            <a:r>
              <a:rPr lang="en-US" dirty="0">
                <a:solidFill>
                  <a:srgbClr val="FF0000"/>
                </a:solidFill>
              </a:rPr>
              <a:t>Non-interventional methods </a:t>
            </a:r>
          </a:p>
        </p:txBody>
      </p:sp>
      <p:sp>
        <p:nvSpPr>
          <p:cNvPr id="3" name="Θέση περιεχομένου 2">
            <a:extLst>
              <a:ext uri="{FF2B5EF4-FFF2-40B4-BE49-F238E27FC236}">
                <a16:creationId xmlns:a16="http://schemas.microsoft.com/office/drawing/2014/main" id="{9E3FE38B-6C5A-4B8A-A5D9-852B593DC590}"/>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1EC10C13-F054-4B1B-87F5-1B4C24406BBC}"/>
              </a:ext>
            </a:extLst>
          </p:cNvPr>
          <p:cNvPicPr>
            <a:picLocks noChangeAspect="1"/>
          </p:cNvPicPr>
          <p:nvPr/>
        </p:nvPicPr>
        <p:blipFill>
          <a:blip r:embed="rId2"/>
          <a:stretch>
            <a:fillRect/>
          </a:stretch>
        </p:blipFill>
        <p:spPr>
          <a:xfrm>
            <a:off x="1039044" y="1613803"/>
            <a:ext cx="7777881" cy="4786997"/>
          </a:xfrm>
          <a:prstGeom prst="rect">
            <a:avLst/>
          </a:prstGeom>
        </p:spPr>
      </p:pic>
    </p:spTree>
    <p:extLst>
      <p:ext uri="{BB962C8B-B14F-4D97-AF65-F5344CB8AC3E}">
        <p14:creationId xmlns:p14="http://schemas.microsoft.com/office/powerpoint/2010/main" val="14916210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AB67BB-854E-4A35-A618-AF41579466C7}"/>
              </a:ext>
            </a:extLst>
          </p:cNvPr>
          <p:cNvSpPr>
            <a:spLocks noGrp="1"/>
          </p:cNvSpPr>
          <p:nvPr>
            <p:ph type="title"/>
          </p:nvPr>
        </p:nvSpPr>
        <p:spPr>
          <a:xfrm>
            <a:off x="606996" y="27493"/>
            <a:ext cx="9258300" cy="1371600"/>
          </a:xfrm>
        </p:spPr>
        <p:txBody>
          <a:bodyPr/>
          <a:lstStyle/>
          <a:p>
            <a:r>
              <a:rPr lang="en-US" sz="4000" dirty="0">
                <a:solidFill>
                  <a:srgbClr val="FF0000"/>
                </a:solidFill>
              </a:rPr>
              <a:t>How to do echo CFR?</a:t>
            </a:r>
          </a:p>
        </p:txBody>
      </p:sp>
      <p:sp>
        <p:nvSpPr>
          <p:cNvPr id="3" name="Θέση περιεχομένου 2">
            <a:extLst>
              <a:ext uri="{FF2B5EF4-FFF2-40B4-BE49-F238E27FC236}">
                <a16:creationId xmlns:a16="http://schemas.microsoft.com/office/drawing/2014/main" id="{D3A885A3-BF2D-4DDE-AF53-FA401530290D}"/>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5CEA634A-9145-42D5-AF0D-14B0C4C4E1D5}"/>
              </a:ext>
            </a:extLst>
          </p:cNvPr>
          <p:cNvPicPr>
            <a:picLocks noChangeAspect="1"/>
          </p:cNvPicPr>
          <p:nvPr/>
        </p:nvPicPr>
        <p:blipFill>
          <a:blip r:embed="rId2"/>
          <a:stretch>
            <a:fillRect/>
          </a:stretch>
        </p:blipFill>
        <p:spPr>
          <a:xfrm>
            <a:off x="606996" y="1133691"/>
            <a:ext cx="8435052" cy="5497472"/>
          </a:xfrm>
          <a:prstGeom prst="rect">
            <a:avLst/>
          </a:prstGeom>
        </p:spPr>
      </p:pic>
    </p:spTree>
    <p:extLst>
      <p:ext uri="{BB962C8B-B14F-4D97-AF65-F5344CB8AC3E}">
        <p14:creationId xmlns:p14="http://schemas.microsoft.com/office/powerpoint/2010/main" val="845579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67B11D-3CCD-459C-8228-5EBE774AB30F}"/>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191125E9-BE08-49EF-86A9-2812B6F7CB29}"/>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004A9AE2-2405-4886-B2DF-18C4F6A6A332}"/>
              </a:ext>
            </a:extLst>
          </p:cNvPr>
          <p:cNvPicPr>
            <a:picLocks noChangeAspect="1"/>
          </p:cNvPicPr>
          <p:nvPr/>
        </p:nvPicPr>
        <p:blipFill>
          <a:blip r:embed="rId2"/>
          <a:stretch>
            <a:fillRect/>
          </a:stretch>
        </p:blipFill>
        <p:spPr>
          <a:xfrm>
            <a:off x="147637" y="762000"/>
            <a:ext cx="9991725" cy="5334000"/>
          </a:xfrm>
          <a:prstGeom prst="rect">
            <a:avLst/>
          </a:prstGeom>
        </p:spPr>
      </p:pic>
      <p:sp>
        <p:nvSpPr>
          <p:cNvPr id="4" name="TextBox 3">
            <a:extLst>
              <a:ext uri="{FF2B5EF4-FFF2-40B4-BE49-F238E27FC236}">
                <a16:creationId xmlns:a16="http://schemas.microsoft.com/office/drawing/2014/main" id="{58BC2861-A7A9-412E-BA6C-85AF31AA3115}"/>
              </a:ext>
            </a:extLst>
          </p:cNvPr>
          <p:cNvSpPr txBox="1"/>
          <p:nvPr/>
        </p:nvSpPr>
        <p:spPr>
          <a:xfrm>
            <a:off x="318964" y="928192"/>
            <a:ext cx="7416824" cy="584775"/>
          </a:xfrm>
          <a:prstGeom prst="rect">
            <a:avLst/>
          </a:prstGeom>
          <a:solidFill>
            <a:schemeClr val="bg1"/>
          </a:solidFill>
          <a:ln>
            <a:solidFill>
              <a:schemeClr val="bg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itchFamily="34" charset="0"/>
                <a:ea typeface="+mn-ea"/>
                <a:cs typeface="Arial" pitchFamily="34" charset="0"/>
              </a:rPr>
              <a:t>Interventional</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Arial" pitchFamily="34" charset="0"/>
              </a:rPr>
              <a:t> </a:t>
            </a:r>
            <a:r>
              <a:rPr kumimoji="0" lang="en-US" sz="3200" b="1" i="0" u="none" strike="noStrike" kern="1200" cap="none" spc="0" normalizeH="0" baseline="0" noProof="0" dirty="0">
                <a:ln>
                  <a:noFill/>
                </a:ln>
                <a:solidFill>
                  <a:srgbClr val="FF0000"/>
                </a:solidFill>
                <a:effectLst/>
                <a:uLnTx/>
                <a:uFillTx/>
                <a:latin typeface="Tahoma" pitchFamily="34" charset="0"/>
                <a:ea typeface="+mn-ea"/>
                <a:cs typeface="Arial" pitchFamily="34" charset="0"/>
              </a:rPr>
              <a:t>parameters</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Arial" pitchFamily="34" charset="0"/>
              </a:rPr>
              <a:t> </a:t>
            </a:r>
          </a:p>
        </p:txBody>
      </p:sp>
    </p:spTree>
    <p:extLst>
      <p:ext uri="{BB962C8B-B14F-4D97-AF65-F5344CB8AC3E}">
        <p14:creationId xmlns:p14="http://schemas.microsoft.com/office/powerpoint/2010/main" val="16991794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AF7472-C2B4-4AE4-98E8-C530F5F48724}"/>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126B4F48-28FF-4981-AF7B-2966047C5783}"/>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F9F5FCB1-2F4A-4ECB-9DBD-918356879BD8}"/>
              </a:ext>
            </a:extLst>
          </p:cNvPr>
          <p:cNvPicPr>
            <a:picLocks noChangeAspect="1"/>
          </p:cNvPicPr>
          <p:nvPr/>
        </p:nvPicPr>
        <p:blipFill>
          <a:blip r:embed="rId2"/>
          <a:stretch>
            <a:fillRect/>
          </a:stretch>
        </p:blipFill>
        <p:spPr>
          <a:xfrm>
            <a:off x="0" y="245118"/>
            <a:ext cx="10287000" cy="6367764"/>
          </a:xfrm>
          <a:prstGeom prst="rect">
            <a:avLst/>
          </a:prstGeom>
        </p:spPr>
      </p:pic>
    </p:spTree>
    <p:extLst>
      <p:ext uri="{BB962C8B-B14F-4D97-AF65-F5344CB8AC3E}">
        <p14:creationId xmlns:p14="http://schemas.microsoft.com/office/powerpoint/2010/main" val="27465210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A5281D-8D3E-42E4-BC95-6350E6764450}"/>
              </a:ext>
            </a:extLst>
          </p:cNvPr>
          <p:cNvSpPr>
            <a:spLocks noGrp="1"/>
          </p:cNvSpPr>
          <p:nvPr>
            <p:ph type="title"/>
          </p:nvPr>
        </p:nvSpPr>
        <p:spPr/>
        <p:txBody>
          <a:bodyPr/>
          <a:lstStyle/>
          <a:p>
            <a:r>
              <a:rPr lang="en-US" sz="3600" dirty="0"/>
              <a:t>Angiography revealing no epicardial stenosis and normal LVEF</a:t>
            </a:r>
          </a:p>
        </p:txBody>
      </p:sp>
      <p:pic>
        <p:nvPicPr>
          <p:cNvPr id="11" name="giotaki 4">
            <a:hlinkClick r:id="" action="ppaction://media"/>
            <a:extLst>
              <a:ext uri="{FF2B5EF4-FFF2-40B4-BE49-F238E27FC236}">
                <a16:creationId xmlns:a16="http://schemas.microsoft.com/office/drawing/2014/main" id="{C7ADCE7E-3F4F-423A-B664-31C4DC993B32}"/>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5886450" y="2132856"/>
            <a:ext cx="3886200" cy="3886200"/>
          </a:xfrm>
        </p:spPr>
      </p:pic>
      <p:pic>
        <p:nvPicPr>
          <p:cNvPr id="12" name="giotaki 3">
            <a:hlinkClick r:id="" action="ppaction://media"/>
            <a:extLst>
              <a:ext uri="{FF2B5EF4-FFF2-40B4-BE49-F238E27FC236}">
                <a16:creationId xmlns:a16="http://schemas.microsoft.com/office/drawing/2014/main" id="{1DF8296C-FB46-4ADE-9DE6-1BBFE49F4106}"/>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967036" y="2132856"/>
            <a:ext cx="3886200" cy="3886200"/>
          </a:xfrm>
        </p:spPr>
      </p:pic>
    </p:spTree>
    <p:extLst>
      <p:ext uri="{BB962C8B-B14F-4D97-AF65-F5344CB8AC3E}">
        <p14:creationId xmlns:p14="http://schemas.microsoft.com/office/powerpoint/2010/main" val="117853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3" fill="hold"/>
                                        <p:tgtEl>
                                          <p:spTgt spid="12"/>
                                        </p:tgtEl>
                                      </p:cBhvr>
                                    </p:cmd>
                                  </p:childTnLst>
                                </p:cTn>
                              </p:par>
                            </p:childTnLst>
                          </p:cTn>
                        </p:par>
                        <p:par>
                          <p:cTn id="7" fill="hold">
                            <p:stCondLst>
                              <p:cond delay="4133"/>
                            </p:stCondLst>
                            <p:childTnLst>
                              <p:par>
                                <p:cTn id="8" presetID="1" presetClass="mediacall" presetSubtype="0" fill="hold" nodeType="afterEffect">
                                  <p:stCondLst>
                                    <p:cond delay="0"/>
                                  </p:stCondLst>
                                  <p:childTnLst>
                                    <p:cmd type="call" cmd="playFrom(0.0)">
                                      <p:cBhvr>
                                        <p:cTn id="9" dur="5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12"/>
                </p:tgtEl>
              </p:cMediaNode>
            </p:video>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
                                        </p:tgtEl>
                                      </p:cBhvr>
                                    </p:cmd>
                                  </p:childTnLst>
                                </p:cTn>
                              </p:par>
                            </p:childTnLst>
                          </p:cTn>
                        </p:par>
                      </p:childTnLst>
                    </p:cTn>
                  </p:par>
                </p:childTnLst>
              </p:cTn>
              <p:nextCondLst>
                <p:cond evt="onClick" delay="0">
                  <p:tgtEl>
                    <p:spTgt spid="12"/>
                  </p:tgtEl>
                </p:cond>
              </p:nextCondLst>
            </p:seq>
            <p:video>
              <p:cMediaNode vol="80000">
                <p:cTn id="16" repeatCount="indefinite" fill="remove" display="0">
                  <p:stCondLst>
                    <p:cond delay="indefinite"/>
                  </p:stCondLst>
                </p:cTn>
                <p:tgtEl>
                  <p:spTgt spid="11"/>
                </p:tgtEl>
              </p:cMediaNode>
            </p:video>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AF45C5-FB08-4C40-93E4-E69577BA7DCD}"/>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BFDCBBD3-7199-43C2-A43E-C48282817F8B}"/>
              </a:ext>
            </a:extLst>
          </p:cNvPr>
          <p:cNvSpPr>
            <a:spLocks noGrp="1"/>
          </p:cNvSpPr>
          <p:nvPr>
            <p:ph sz="half" idx="1"/>
          </p:nvPr>
        </p:nvSpPr>
        <p:spPr/>
        <p:txBody>
          <a:bodyPr/>
          <a:lstStyle/>
          <a:p>
            <a:endParaRPr lang="en-US"/>
          </a:p>
        </p:txBody>
      </p:sp>
      <p:sp>
        <p:nvSpPr>
          <p:cNvPr id="4" name="Θέση περιεχομένου 3">
            <a:extLst>
              <a:ext uri="{FF2B5EF4-FFF2-40B4-BE49-F238E27FC236}">
                <a16:creationId xmlns:a16="http://schemas.microsoft.com/office/drawing/2014/main" id="{20EE9B10-A7B7-41AF-9589-B2BA24566E36}"/>
              </a:ext>
            </a:extLst>
          </p:cNvPr>
          <p:cNvSpPr>
            <a:spLocks noGrp="1"/>
          </p:cNvSpPr>
          <p:nvPr>
            <p:ph sz="half" idx="2"/>
          </p:nvPr>
        </p:nvSpPr>
        <p:spPr/>
        <p:txBody>
          <a:bodyPr/>
          <a:lstStyle/>
          <a:p>
            <a:endParaRPr lang="en-US"/>
          </a:p>
        </p:txBody>
      </p:sp>
      <p:pic>
        <p:nvPicPr>
          <p:cNvPr id="6" name="Εικόνα 5">
            <a:extLst>
              <a:ext uri="{FF2B5EF4-FFF2-40B4-BE49-F238E27FC236}">
                <a16:creationId xmlns:a16="http://schemas.microsoft.com/office/drawing/2014/main" id="{4F7D6C53-EC15-4D20-BFD3-4488A630C4E8}"/>
              </a:ext>
            </a:extLst>
          </p:cNvPr>
          <p:cNvPicPr>
            <a:picLocks noChangeAspect="1"/>
          </p:cNvPicPr>
          <p:nvPr/>
        </p:nvPicPr>
        <p:blipFill>
          <a:blip r:embed="rId2"/>
          <a:stretch>
            <a:fillRect/>
          </a:stretch>
        </p:blipFill>
        <p:spPr>
          <a:xfrm>
            <a:off x="0" y="418551"/>
            <a:ext cx="10287000" cy="6020898"/>
          </a:xfrm>
          <a:prstGeom prst="rect">
            <a:avLst/>
          </a:prstGeom>
        </p:spPr>
      </p:pic>
    </p:spTree>
    <p:extLst>
      <p:ext uri="{BB962C8B-B14F-4D97-AF65-F5344CB8AC3E}">
        <p14:creationId xmlns:p14="http://schemas.microsoft.com/office/powerpoint/2010/main" val="9125396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533450-EA70-447C-9238-487856ADCFDB}"/>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869A7DD7-C6EC-4C32-8F4E-092EF5CA5F1F}"/>
              </a:ext>
            </a:extLst>
          </p:cNvPr>
          <p:cNvSpPr>
            <a:spLocks noGrp="1"/>
          </p:cNvSpPr>
          <p:nvPr>
            <p:ph sz="half" idx="1"/>
          </p:nvPr>
        </p:nvSpPr>
        <p:spPr/>
        <p:txBody>
          <a:bodyPr/>
          <a:lstStyle/>
          <a:p>
            <a:endParaRPr lang="en-US"/>
          </a:p>
        </p:txBody>
      </p:sp>
      <p:sp>
        <p:nvSpPr>
          <p:cNvPr id="4" name="Θέση περιεχομένου 3">
            <a:extLst>
              <a:ext uri="{FF2B5EF4-FFF2-40B4-BE49-F238E27FC236}">
                <a16:creationId xmlns:a16="http://schemas.microsoft.com/office/drawing/2014/main" id="{488425BF-3B71-4683-B832-9F0663450816}"/>
              </a:ext>
            </a:extLst>
          </p:cNvPr>
          <p:cNvSpPr>
            <a:spLocks noGrp="1"/>
          </p:cNvSpPr>
          <p:nvPr>
            <p:ph sz="half" idx="2"/>
          </p:nvPr>
        </p:nvSpPr>
        <p:spPr/>
        <p:txBody>
          <a:bodyPr/>
          <a:lstStyle/>
          <a:p>
            <a:endParaRPr lang="en-US"/>
          </a:p>
        </p:txBody>
      </p:sp>
      <p:pic>
        <p:nvPicPr>
          <p:cNvPr id="6" name="Εικόνα 5">
            <a:extLst>
              <a:ext uri="{FF2B5EF4-FFF2-40B4-BE49-F238E27FC236}">
                <a16:creationId xmlns:a16="http://schemas.microsoft.com/office/drawing/2014/main" id="{3B65988E-20D1-42FE-8241-A9762C8259CA}"/>
              </a:ext>
            </a:extLst>
          </p:cNvPr>
          <p:cNvPicPr>
            <a:picLocks noChangeAspect="1"/>
          </p:cNvPicPr>
          <p:nvPr/>
        </p:nvPicPr>
        <p:blipFill>
          <a:blip r:embed="rId2"/>
          <a:stretch>
            <a:fillRect/>
          </a:stretch>
        </p:blipFill>
        <p:spPr>
          <a:xfrm>
            <a:off x="0" y="473780"/>
            <a:ext cx="10287000" cy="5910440"/>
          </a:xfrm>
          <a:prstGeom prst="rect">
            <a:avLst/>
          </a:prstGeom>
        </p:spPr>
      </p:pic>
      <p:sp>
        <p:nvSpPr>
          <p:cNvPr id="7" name="TextBox 6">
            <a:extLst>
              <a:ext uri="{FF2B5EF4-FFF2-40B4-BE49-F238E27FC236}">
                <a16:creationId xmlns:a16="http://schemas.microsoft.com/office/drawing/2014/main" id="{0AE805F3-F7BA-4F89-A183-A826A31FDFE4}"/>
              </a:ext>
            </a:extLst>
          </p:cNvPr>
          <p:cNvSpPr txBox="1"/>
          <p:nvPr/>
        </p:nvSpPr>
        <p:spPr>
          <a:xfrm>
            <a:off x="8239844" y="764704"/>
            <a:ext cx="1728192"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38442231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533450-EA70-447C-9238-487856ADCFDB}"/>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869A7DD7-C6EC-4C32-8F4E-092EF5CA5F1F}"/>
              </a:ext>
            </a:extLst>
          </p:cNvPr>
          <p:cNvSpPr>
            <a:spLocks noGrp="1"/>
          </p:cNvSpPr>
          <p:nvPr>
            <p:ph sz="half" idx="1"/>
          </p:nvPr>
        </p:nvSpPr>
        <p:spPr/>
        <p:txBody>
          <a:bodyPr/>
          <a:lstStyle/>
          <a:p>
            <a:endParaRPr lang="en-US"/>
          </a:p>
        </p:txBody>
      </p:sp>
      <p:sp>
        <p:nvSpPr>
          <p:cNvPr id="4" name="Θέση περιεχομένου 3">
            <a:extLst>
              <a:ext uri="{FF2B5EF4-FFF2-40B4-BE49-F238E27FC236}">
                <a16:creationId xmlns:a16="http://schemas.microsoft.com/office/drawing/2014/main" id="{488425BF-3B71-4683-B832-9F0663450816}"/>
              </a:ext>
            </a:extLst>
          </p:cNvPr>
          <p:cNvSpPr>
            <a:spLocks noGrp="1"/>
          </p:cNvSpPr>
          <p:nvPr>
            <p:ph sz="half" idx="2"/>
          </p:nvPr>
        </p:nvSpPr>
        <p:spPr/>
        <p:txBody>
          <a:bodyPr/>
          <a:lstStyle/>
          <a:p>
            <a:endParaRPr lang="en-US"/>
          </a:p>
        </p:txBody>
      </p:sp>
      <p:pic>
        <p:nvPicPr>
          <p:cNvPr id="6" name="Εικόνα 5">
            <a:extLst>
              <a:ext uri="{FF2B5EF4-FFF2-40B4-BE49-F238E27FC236}">
                <a16:creationId xmlns:a16="http://schemas.microsoft.com/office/drawing/2014/main" id="{3B65988E-20D1-42FE-8241-A9762C8259CA}"/>
              </a:ext>
            </a:extLst>
          </p:cNvPr>
          <p:cNvPicPr>
            <a:picLocks noChangeAspect="1"/>
          </p:cNvPicPr>
          <p:nvPr/>
        </p:nvPicPr>
        <p:blipFill>
          <a:blip r:embed="rId2"/>
          <a:stretch>
            <a:fillRect/>
          </a:stretch>
        </p:blipFill>
        <p:spPr>
          <a:xfrm>
            <a:off x="0" y="473780"/>
            <a:ext cx="10287000" cy="5910440"/>
          </a:xfrm>
          <a:prstGeom prst="rect">
            <a:avLst/>
          </a:prstGeom>
        </p:spPr>
      </p:pic>
      <p:sp>
        <p:nvSpPr>
          <p:cNvPr id="7" name="TextBox 6">
            <a:extLst>
              <a:ext uri="{FF2B5EF4-FFF2-40B4-BE49-F238E27FC236}">
                <a16:creationId xmlns:a16="http://schemas.microsoft.com/office/drawing/2014/main" id="{0AE805F3-F7BA-4F89-A183-A826A31FDFE4}"/>
              </a:ext>
            </a:extLst>
          </p:cNvPr>
          <p:cNvSpPr txBox="1"/>
          <p:nvPr/>
        </p:nvSpPr>
        <p:spPr>
          <a:xfrm>
            <a:off x="8239844" y="764704"/>
            <a:ext cx="1728192"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endParaRPr>
          </a:p>
        </p:txBody>
      </p:sp>
      <p:sp>
        <p:nvSpPr>
          <p:cNvPr id="5" name="TextBox 4">
            <a:extLst>
              <a:ext uri="{FF2B5EF4-FFF2-40B4-BE49-F238E27FC236}">
                <a16:creationId xmlns:a16="http://schemas.microsoft.com/office/drawing/2014/main" id="{083E812A-C0C5-4195-A12B-0AF172211A2D}"/>
              </a:ext>
            </a:extLst>
          </p:cNvPr>
          <p:cNvSpPr txBox="1"/>
          <p:nvPr/>
        </p:nvSpPr>
        <p:spPr>
          <a:xfrm>
            <a:off x="2551212" y="1981200"/>
            <a:ext cx="3888432" cy="203132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rPr>
              <a:t>Coronary flow reserve abnormal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rPr>
              <a:t>Increased microcirculatory resistance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rPr>
              <a:t>Diagnosis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rPr>
              <a:t>INOCA in the setting of CVD risk factors</a:t>
            </a:r>
          </a:p>
        </p:txBody>
      </p:sp>
    </p:spTree>
    <p:extLst>
      <p:ext uri="{BB962C8B-B14F-4D97-AF65-F5344CB8AC3E}">
        <p14:creationId xmlns:p14="http://schemas.microsoft.com/office/powerpoint/2010/main" val="1114194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F6C682-8E6E-4628-8804-CECF7A7AD380}"/>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514A28AA-D794-4E52-B3B1-EF5DE4933976}"/>
              </a:ext>
            </a:extLst>
          </p:cNvPr>
          <p:cNvSpPr>
            <a:spLocks noGrp="1"/>
          </p:cNvSpPr>
          <p:nvPr>
            <p:ph sz="half" idx="1"/>
          </p:nvPr>
        </p:nvSpPr>
        <p:spPr/>
        <p:txBody>
          <a:bodyPr/>
          <a:lstStyle/>
          <a:p>
            <a:endParaRPr lang="en-US"/>
          </a:p>
        </p:txBody>
      </p:sp>
      <p:sp>
        <p:nvSpPr>
          <p:cNvPr id="4" name="Θέση περιεχομένου 3">
            <a:extLst>
              <a:ext uri="{FF2B5EF4-FFF2-40B4-BE49-F238E27FC236}">
                <a16:creationId xmlns:a16="http://schemas.microsoft.com/office/drawing/2014/main" id="{3288238C-0D1C-4173-92DF-DC78DFA18857}"/>
              </a:ext>
            </a:extLst>
          </p:cNvPr>
          <p:cNvSpPr>
            <a:spLocks noGrp="1"/>
          </p:cNvSpPr>
          <p:nvPr>
            <p:ph sz="half" idx="2"/>
          </p:nvPr>
        </p:nvSpPr>
        <p:spPr/>
        <p:txBody>
          <a:bodyPr/>
          <a:lstStyle/>
          <a:p>
            <a:endParaRPr lang="en-US"/>
          </a:p>
        </p:txBody>
      </p:sp>
      <p:pic>
        <p:nvPicPr>
          <p:cNvPr id="6" name="Εικόνα 5">
            <a:extLst>
              <a:ext uri="{FF2B5EF4-FFF2-40B4-BE49-F238E27FC236}">
                <a16:creationId xmlns:a16="http://schemas.microsoft.com/office/drawing/2014/main" id="{F9C44777-1CD6-4F17-8988-DF2687EE8831}"/>
              </a:ext>
            </a:extLst>
          </p:cNvPr>
          <p:cNvPicPr>
            <a:picLocks noChangeAspect="1"/>
          </p:cNvPicPr>
          <p:nvPr/>
        </p:nvPicPr>
        <p:blipFill>
          <a:blip r:embed="rId2"/>
          <a:stretch>
            <a:fillRect/>
          </a:stretch>
        </p:blipFill>
        <p:spPr>
          <a:xfrm>
            <a:off x="514350" y="990600"/>
            <a:ext cx="9258300" cy="5606752"/>
          </a:xfrm>
          <a:prstGeom prst="rect">
            <a:avLst/>
          </a:prstGeom>
        </p:spPr>
      </p:pic>
      <p:sp>
        <p:nvSpPr>
          <p:cNvPr id="7" name="TextBox 6">
            <a:extLst>
              <a:ext uri="{FF2B5EF4-FFF2-40B4-BE49-F238E27FC236}">
                <a16:creationId xmlns:a16="http://schemas.microsoft.com/office/drawing/2014/main" id="{AB0F8897-D042-4F39-BC33-F91783B4D1C0}"/>
              </a:ext>
            </a:extLst>
          </p:cNvPr>
          <p:cNvSpPr txBox="1"/>
          <p:nvPr/>
        </p:nvSpPr>
        <p:spPr>
          <a:xfrm>
            <a:off x="2551212" y="5405735"/>
            <a:ext cx="2668488" cy="92333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rPr>
              <a:t>Addition of CCB</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pitchFamily="34" charset="0"/>
                <a:ea typeface="+mn-ea"/>
                <a:cs typeface="Arial" pitchFamily="34" charset="0"/>
              </a:rPr>
              <a:t>+ nitrates if </a:t>
            </a:r>
            <a:r>
              <a:rPr kumimoji="0" lang="en-US" sz="1800" b="1" i="1" u="none" strike="noStrike" kern="1200" cap="none" spc="0" normalizeH="0" baseline="0" noProof="0" dirty="0" err="1">
                <a:ln>
                  <a:noFill/>
                </a:ln>
                <a:solidFill>
                  <a:srgbClr val="000000"/>
                </a:solidFill>
                <a:effectLst/>
                <a:uLnTx/>
                <a:uFillTx/>
                <a:latin typeface="Tahoma" pitchFamily="34" charset="0"/>
                <a:ea typeface="+mn-ea"/>
                <a:cs typeface="Arial" pitchFamily="34" charset="0"/>
              </a:rPr>
              <a:t>neded</a:t>
            </a:r>
            <a:endParaRPr kumimoji="0" lang="en-US" sz="1800" b="1" i="1" u="none" strike="noStrike" kern="1200" cap="none" spc="0" normalizeH="0" baseline="0" noProof="0" dirty="0">
              <a:ln>
                <a:noFill/>
              </a:ln>
              <a:solidFill>
                <a:srgbClr val="000000"/>
              </a:solidFill>
              <a:effectLst/>
              <a:uLnTx/>
              <a:uFillTx/>
              <a:latin typeface="Tahoma"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rPr>
              <a:t>Control hypertension</a:t>
            </a:r>
          </a:p>
        </p:txBody>
      </p:sp>
    </p:spTree>
    <p:extLst>
      <p:ext uri="{BB962C8B-B14F-4D97-AF65-F5344CB8AC3E}">
        <p14:creationId xmlns:p14="http://schemas.microsoft.com/office/powerpoint/2010/main" val="3414819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60648"/>
            <a:ext cx="9258300" cy="1371600"/>
          </a:xfrm>
        </p:spPr>
        <p:txBody>
          <a:bodyPr/>
          <a:lstStyle/>
          <a:p>
            <a:pPr algn="ctr"/>
            <a:r>
              <a:rPr lang="en-US" dirty="0">
                <a:solidFill>
                  <a:srgbClr val="FF0000"/>
                </a:solidFill>
              </a:rPr>
              <a:t>BP changes in MS </a:t>
            </a:r>
            <a:r>
              <a:rPr lang="en-US" dirty="0" err="1">
                <a:solidFill>
                  <a:srgbClr val="FF0000"/>
                </a:solidFill>
              </a:rPr>
              <a:t>pts</a:t>
            </a:r>
            <a:r>
              <a:rPr lang="en-US" dirty="0">
                <a:solidFill>
                  <a:srgbClr val="FF0000"/>
                </a:solidFill>
              </a:rPr>
              <a:t> after RDN</a:t>
            </a:r>
            <a:endParaRPr lang="el-GR" dirty="0">
              <a:solidFill>
                <a:srgbClr val="FF0000"/>
              </a:solidFill>
            </a:endParaRP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5028" y="1268760"/>
            <a:ext cx="8257784" cy="48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4022428" y="6273725"/>
            <a:ext cx="6264572" cy="503238"/>
          </a:xfrm>
          <a:prstGeom prst="rect">
            <a:avLst/>
          </a:prstGeom>
          <a:solidFill>
            <a:schemeClr val="bg1"/>
          </a:solidFill>
          <a:ln w="9525">
            <a:noFill/>
            <a:miter lim="800000"/>
            <a:headEnd/>
            <a:tailEnd/>
          </a:ln>
        </p:spPr>
        <p:txBody>
          <a:bodyPr/>
          <a:lstStyle/>
          <a:p>
            <a:pPr algn="r"/>
            <a:r>
              <a:rPr lang="en-US" altLang="el-GR" sz="1600" i="1" dirty="0" err="1">
                <a:solidFill>
                  <a:srgbClr val="00B0F0"/>
                </a:solidFill>
                <a:latin typeface="Arial" pitchFamily="34" charset="0"/>
              </a:rPr>
              <a:t>Tsioufis</a:t>
            </a:r>
            <a:r>
              <a:rPr lang="en-US" altLang="el-GR" sz="1600" i="1" dirty="0">
                <a:solidFill>
                  <a:srgbClr val="00B0F0"/>
                </a:solidFill>
                <a:latin typeface="Arial" pitchFamily="34" charset="0"/>
              </a:rPr>
              <a:t> C, </a:t>
            </a:r>
            <a:r>
              <a:rPr lang="en-US" altLang="el-GR" sz="1600" i="1" dirty="0" err="1">
                <a:solidFill>
                  <a:srgbClr val="00B0F0"/>
                </a:solidFill>
                <a:latin typeface="Arial" pitchFamily="34" charset="0"/>
              </a:rPr>
              <a:t>Dimitriadis</a:t>
            </a:r>
            <a:r>
              <a:rPr lang="en-US" altLang="el-GR" sz="1600" i="1" dirty="0">
                <a:solidFill>
                  <a:srgbClr val="00B0F0"/>
                </a:solidFill>
                <a:latin typeface="Arial" pitchFamily="34" charset="0"/>
              </a:rPr>
              <a:t> K, et al . J </a:t>
            </a:r>
            <a:r>
              <a:rPr lang="en-US" altLang="el-GR" sz="1600" i="1" dirty="0" err="1">
                <a:solidFill>
                  <a:srgbClr val="00B0F0"/>
                </a:solidFill>
                <a:latin typeface="Arial" pitchFamily="34" charset="0"/>
              </a:rPr>
              <a:t>Hypertens</a:t>
            </a:r>
            <a:r>
              <a:rPr lang="en-US" altLang="el-GR" sz="1600" i="1" dirty="0">
                <a:solidFill>
                  <a:srgbClr val="00B0F0"/>
                </a:solidFill>
                <a:latin typeface="Arial" pitchFamily="34" charset="0"/>
              </a:rPr>
              <a:t> 201</a:t>
            </a:r>
            <a:r>
              <a:rPr lang="el-GR" altLang="el-GR" sz="1600" i="1" dirty="0">
                <a:solidFill>
                  <a:srgbClr val="00B0F0"/>
                </a:solidFill>
                <a:latin typeface="Arial" pitchFamily="34" charset="0"/>
              </a:rPr>
              <a:t>7</a:t>
            </a:r>
          </a:p>
        </p:txBody>
      </p:sp>
      <p:pic>
        <p:nvPicPr>
          <p:cNvPr id="6" name="Picture 4" descr="athin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78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0" y="0"/>
            <a:ext cx="5715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7490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150520" y="620688"/>
            <a:ext cx="7363326" cy="5616623"/>
          </a:xfrm>
          <a:prstGeom prst="rect">
            <a:avLst/>
          </a:prstGeom>
          <a:ln>
            <a:solidFill>
              <a:schemeClr val="tx2"/>
            </a:solidFill>
          </a:ln>
        </p:spPr>
      </p:pic>
      <p:sp>
        <p:nvSpPr>
          <p:cNvPr id="6" name="Rectangle 2">
            <a:extLst>
              <a:ext uri="{FF2B5EF4-FFF2-40B4-BE49-F238E27FC236}">
                <a16:creationId xmlns:a16="http://schemas.microsoft.com/office/drawing/2014/main" id="{A75074FB-20BE-47B2-928F-74C014EC461A}"/>
              </a:ext>
            </a:extLst>
          </p:cNvPr>
          <p:cNvSpPr/>
          <p:nvPr/>
        </p:nvSpPr>
        <p:spPr>
          <a:xfrm>
            <a:off x="3703340" y="6519446"/>
            <a:ext cx="7709012"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a:ea typeface="Times New Roman" charset="0"/>
                <a:cs typeface="Times New Roman" charset="0"/>
              </a:rPr>
              <a:t>EAPCI</a:t>
            </a:r>
            <a:r>
              <a:rPr kumimoji="0" lang="el-GR" sz="1600" b="1" i="1" u="none" strike="noStrike" kern="1200" cap="none" spc="0" normalizeH="0" baseline="0" noProof="0" dirty="0">
                <a:ln>
                  <a:noFill/>
                </a:ln>
                <a:solidFill>
                  <a:srgbClr val="00B0F0"/>
                </a:solidFill>
                <a:effectLst/>
                <a:uLnTx/>
                <a:uFillTx/>
                <a:latin typeface="Arial"/>
                <a:ea typeface="Times New Roman" charset="0"/>
                <a:cs typeface="Times New Roman" charset="0"/>
              </a:rPr>
              <a:t> </a:t>
            </a:r>
            <a:r>
              <a:rPr kumimoji="0" lang="en-US" sz="1600" b="1" i="1" u="none" strike="noStrike" kern="1200" cap="none" spc="0" normalizeH="0" baseline="0" noProof="0" dirty="0">
                <a:ln>
                  <a:noFill/>
                </a:ln>
                <a:solidFill>
                  <a:srgbClr val="00B0F0"/>
                </a:solidFill>
                <a:effectLst/>
                <a:uLnTx/>
                <a:uFillTx/>
                <a:latin typeface="Arial"/>
                <a:ea typeface="Times New Roman" charset="0"/>
                <a:cs typeface="Times New Roman" charset="0"/>
              </a:rPr>
              <a:t>Expert Consensus Document on INOCA. Eur Heart J 2020</a:t>
            </a:r>
          </a:p>
        </p:txBody>
      </p:sp>
      <p:sp>
        <p:nvSpPr>
          <p:cNvPr id="2" name="TextBox 1">
            <a:extLst>
              <a:ext uri="{FF2B5EF4-FFF2-40B4-BE49-F238E27FC236}">
                <a16:creationId xmlns:a16="http://schemas.microsoft.com/office/drawing/2014/main" id="{D000F7A9-8C37-46CE-B097-A66D249BA4AD}"/>
              </a:ext>
            </a:extLst>
          </p:cNvPr>
          <p:cNvSpPr txBox="1"/>
          <p:nvPr/>
        </p:nvSpPr>
        <p:spPr>
          <a:xfrm>
            <a:off x="1687116" y="2276872"/>
            <a:ext cx="1512168" cy="864096"/>
          </a:xfrm>
          <a:prstGeom prst="rect">
            <a:avLst/>
          </a:prstGeom>
          <a:noFill/>
          <a:ln w="38100">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8214624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D8130B-5393-4B38-BADC-1B6D6F06D13F}"/>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CFBA95B4-A749-4A69-B5D6-F76F5DEA2B78}"/>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55ECE768-8C39-4281-B084-9FC70785DB07}"/>
              </a:ext>
            </a:extLst>
          </p:cNvPr>
          <p:cNvPicPr>
            <a:picLocks noChangeAspect="1"/>
          </p:cNvPicPr>
          <p:nvPr/>
        </p:nvPicPr>
        <p:blipFill>
          <a:blip r:embed="rId2"/>
          <a:stretch>
            <a:fillRect/>
          </a:stretch>
        </p:blipFill>
        <p:spPr>
          <a:xfrm>
            <a:off x="751012" y="642682"/>
            <a:ext cx="8324973" cy="5572635"/>
          </a:xfrm>
          <a:prstGeom prst="rect">
            <a:avLst/>
          </a:prstGeom>
        </p:spPr>
      </p:pic>
      <p:sp>
        <p:nvSpPr>
          <p:cNvPr id="4" name="TextBox 3">
            <a:extLst>
              <a:ext uri="{FF2B5EF4-FFF2-40B4-BE49-F238E27FC236}">
                <a16:creationId xmlns:a16="http://schemas.microsoft.com/office/drawing/2014/main" id="{C79246FE-EB14-4B66-9366-352A95F8D9BC}"/>
              </a:ext>
            </a:extLst>
          </p:cNvPr>
          <p:cNvSpPr txBox="1"/>
          <p:nvPr/>
        </p:nvSpPr>
        <p:spPr>
          <a:xfrm>
            <a:off x="3487316" y="620688"/>
            <a:ext cx="2736304" cy="1384995"/>
          </a:xfrm>
          <a:prstGeom prst="rect">
            <a:avLst/>
          </a:prstGeom>
          <a:solidFill>
            <a:schemeClr val="bg1"/>
          </a:solidFill>
          <a:ln w="38100">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itchFamily="34" charset="0"/>
                <a:ea typeface="+mn-ea"/>
                <a:cs typeface="Arial" charset="0"/>
              </a:rPr>
              <a:t>Integrated approach to INOCA</a:t>
            </a:r>
          </a:p>
        </p:txBody>
      </p:sp>
    </p:spTree>
    <p:extLst>
      <p:ext uri="{BB962C8B-B14F-4D97-AF65-F5344CB8AC3E}">
        <p14:creationId xmlns:p14="http://schemas.microsoft.com/office/powerpoint/2010/main" val="42497165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595B5C-3E29-46B3-964D-ADA3E6239D47}"/>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7E366989-3FB6-474A-BFE3-AD0C402DBDDB}"/>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A3F1ED7E-451C-43C7-BDA3-0F8AA8447169}"/>
              </a:ext>
            </a:extLst>
          </p:cNvPr>
          <p:cNvPicPr>
            <a:picLocks noChangeAspect="1"/>
          </p:cNvPicPr>
          <p:nvPr/>
        </p:nvPicPr>
        <p:blipFill>
          <a:blip r:embed="rId2"/>
          <a:stretch>
            <a:fillRect/>
          </a:stretch>
        </p:blipFill>
        <p:spPr>
          <a:xfrm>
            <a:off x="5129212" y="3390900"/>
            <a:ext cx="28575" cy="76200"/>
          </a:xfrm>
          <a:prstGeom prst="rect">
            <a:avLst/>
          </a:prstGeom>
        </p:spPr>
      </p:pic>
      <p:pic>
        <p:nvPicPr>
          <p:cNvPr id="7" name="Εικόνα 6">
            <a:extLst>
              <a:ext uri="{FF2B5EF4-FFF2-40B4-BE49-F238E27FC236}">
                <a16:creationId xmlns:a16="http://schemas.microsoft.com/office/drawing/2014/main" id="{A50B3BC5-C17D-4A51-B4A4-8123597E3DEA}"/>
              </a:ext>
            </a:extLst>
          </p:cNvPr>
          <p:cNvPicPr>
            <a:picLocks noChangeAspect="1"/>
          </p:cNvPicPr>
          <p:nvPr/>
        </p:nvPicPr>
        <p:blipFill>
          <a:blip r:embed="rId3"/>
          <a:stretch>
            <a:fillRect/>
          </a:stretch>
        </p:blipFill>
        <p:spPr>
          <a:xfrm>
            <a:off x="823020" y="610249"/>
            <a:ext cx="9063948" cy="5637501"/>
          </a:xfrm>
          <a:prstGeom prst="rect">
            <a:avLst/>
          </a:prstGeom>
        </p:spPr>
      </p:pic>
      <p:sp>
        <p:nvSpPr>
          <p:cNvPr id="6" name="TextBox 5">
            <a:extLst>
              <a:ext uri="{FF2B5EF4-FFF2-40B4-BE49-F238E27FC236}">
                <a16:creationId xmlns:a16="http://schemas.microsoft.com/office/drawing/2014/main" id="{22EDDB14-41D9-4A15-AA21-4736F34A670D}"/>
              </a:ext>
            </a:extLst>
          </p:cNvPr>
          <p:cNvSpPr txBox="1"/>
          <p:nvPr/>
        </p:nvSpPr>
        <p:spPr>
          <a:xfrm>
            <a:off x="3847356" y="610249"/>
            <a:ext cx="2736304" cy="730519"/>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Tree>
    <p:extLst>
      <p:ext uri="{BB962C8B-B14F-4D97-AF65-F5344CB8AC3E}">
        <p14:creationId xmlns:p14="http://schemas.microsoft.com/office/powerpoint/2010/main" val="17620257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F4223-B368-41D0-A1E9-D5F5CE2E0868}"/>
              </a:ext>
            </a:extLst>
          </p:cNvPr>
          <p:cNvPicPr>
            <a:picLocks noChangeAspect="1" noChangeArrowheads="1"/>
          </p:cNvPicPr>
          <p:nvPr/>
        </p:nvPicPr>
        <p:blipFill>
          <a:blip r:embed="rId2" cstate="print"/>
          <a:srcRect/>
          <a:stretch>
            <a:fillRect/>
          </a:stretch>
        </p:blipFill>
        <p:spPr bwMode="auto">
          <a:xfrm>
            <a:off x="8872621" y="869712"/>
            <a:ext cx="1081564" cy="1038303"/>
          </a:xfrm>
          <a:prstGeom prst="rect">
            <a:avLst/>
          </a:prstGeom>
          <a:noFill/>
          <a:ln w="9525">
            <a:noFill/>
            <a:miter lim="800000"/>
            <a:headEnd/>
            <a:tailEnd/>
          </a:ln>
        </p:spPr>
      </p:pic>
      <p:pic>
        <p:nvPicPr>
          <p:cNvPr id="5" name="Picture 4">
            <a:extLst>
              <a:ext uri="{FF2B5EF4-FFF2-40B4-BE49-F238E27FC236}">
                <a16:creationId xmlns:a16="http://schemas.microsoft.com/office/drawing/2014/main" id="{99410B30-AC8E-4CFA-9535-7198C2F0E9D8}"/>
              </a:ext>
            </a:extLst>
          </p:cNvPr>
          <p:cNvPicPr>
            <a:picLocks noChangeAspect="1"/>
          </p:cNvPicPr>
          <p:nvPr/>
        </p:nvPicPr>
        <p:blipFill>
          <a:blip r:embed="rId3"/>
          <a:stretch>
            <a:fillRect/>
          </a:stretch>
        </p:blipFill>
        <p:spPr>
          <a:xfrm>
            <a:off x="423583" y="761989"/>
            <a:ext cx="822944" cy="1221283"/>
          </a:xfrm>
          <a:prstGeom prst="rect">
            <a:avLst/>
          </a:prstGeom>
        </p:spPr>
      </p:pic>
      <p:sp>
        <p:nvSpPr>
          <p:cNvPr id="8" name="TextBox 7">
            <a:extLst>
              <a:ext uri="{FF2B5EF4-FFF2-40B4-BE49-F238E27FC236}">
                <a16:creationId xmlns:a16="http://schemas.microsoft.com/office/drawing/2014/main" id="{8FA058B1-6C66-4139-9B1A-596393F46ED9}"/>
              </a:ext>
            </a:extLst>
          </p:cNvPr>
          <p:cNvSpPr txBox="1"/>
          <p:nvPr/>
        </p:nvSpPr>
        <p:spPr>
          <a:xfrm>
            <a:off x="1414379" y="578894"/>
            <a:ext cx="7458242" cy="16504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l-GR" sz="2025" b="1" i="0" u="none" strike="noStrike" kern="1200" cap="none" spc="0" normalizeH="0" baseline="0" noProof="0" dirty="0">
                <a:ln>
                  <a:noFill/>
                </a:ln>
                <a:solidFill>
                  <a:prstClr val="black"/>
                </a:solidFill>
                <a:effectLst/>
                <a:uLnTx/>
                <a:uFillTx/>
                <a:latin typeface="Calibri" panose="020F0502020204030204"/>
                <a:ea typeface="+mn-ea"/>
                <a:cs typeface="Arial" charset="0"/>
              </a:rPr>
              <a:t>Α’ ΚΑΡΔΙΟΛΟΓΙΚΗ ΚΛΙΝΙΚΗ </a:t>
            </a:r>
            <a:br>
              <a:rPr kumimoji="0" lang="el-GR" sz="2025" b="1" i="0" u="none" strike="noStrike" kern="1200" cap="none" spc="0" normalizeH="0" baseline="0" noProof="0" dirty="0">
                <a:ln>
                  <a:noFill/>
                </a:ln>
                <a:solidFill>
                  <a:prstClr val="black"/>
                </a:solidFill>
                <a:effectLst/>
                <a:uLnTx/>
                <a:uFillTx/>
                <a:latin typeface="Calibri" panose="020F0502020204030204"/>
                <a:ea typeface="+mn-ea"/>
                <a:cs typeface="Arial" charset="0"/>
              </a:rPr>
            </a:br>
            <a:r>
              <a:rPr kumimoji="0" lang="el-GR" sz="2025" b="1" i="0" u="none" strike="noStrike" kern="1200" cap="none" spc="0" normalizeH="0" baseline="0" noProof="0" dirty="0">
                <a:ln>
                  <a:noFill/>
                </a:ln>
                <a:solidFill>
                  <a:prstClr val="black"/>
                </a:solidFill>
                <a:effectLst/>
                <a:uLnTx/>
                <a:uFillTx/>
                <a:latin typeface="Calibri" panose="020F0502020204030204"/>
                <a:ea typeface="+mn-ea"/>
                <a:cs typeface="Arial" charset="0"/>
              </a:rPr>
              <a:t>&amp; ΟΜΩΝΥΜΟ ΕΡΓΑΣΤΗΡΙΟ ΠΑΝΕΠΙΣΤΗΜΙΟΥ ΑΘΗΝΩΝ</a:t>
            </a:r>
            <a:br>
              <a:rPr kumimoji="0" lang="el-GR" sz="2025" b="1" i="0" u="none" strike="noStrike" kern="1200" cap="none" spc="0" normalizeH="0" baseline="0" noProof="0" dirty="0">
                <a:ln>
                  <a:noFill/>
                </a:ln>
                <a:solidFill>
                  <a:prstClr val="black"/>
                </a:solidFill>
                <a:effectLst/>
                <a:uLnTx/>
                <a:uFillTx/>
                <a:latin typeface="Calibri" panose="020F0502020204030204"/>
                <a:ea typeface="+mn-ea"/>
                <a:cs typeface="Arial" charset="0"/>
              </a:rPr>
            </a:br>
            <a:r>
              <a:rPr kumimoji="0" lang="el-GR" sz="2025" b="1" i="0" u="none" strike="noStrike" kern="1200" cap="none" spc="0" normalizeH="0" baseline="0" noProof="0" dirty="0">
                <a:ln>
                  <a:noFill/>
                </a:ln>
                <a:solidFill>
                  <a:prstClr val="black"/>
                </a:solidFill>
                <a:effectLst/>
                <a:uLnTx/>
                <a:uFillTx/>
                <a:latin typeface="Calibri" panose="020F0502020204030204"/>
                <a:ea typeface="+mn-ea"/>
                <a:cs typeface="Arial" charset="0"/>
              </a:rPr>
              <a:t>ΙΠΠΟΚΡΑΤΕΙΟ Γ.Ν.Α.</a:t>
            </a:r>
          </a:p>
          <a:p>
            <a:pPr marL="0" marR="0" lvl="0" indent="0" algn="ctr" defTabSz="771571" rtl="0" eaLnBrk="1" fontAlgn="auto" latinLnBrk="0" hangingPunct="1">
              <a:lnSpc>
                <a:spcPct val="100000"/>
              </a:lnSpc>
              <a:spcBef>
                <a:spcPts val="0"/>
              </a:spcBef>
              <a:spcAft>
                <a:spcPts val="0"/>
              </a:spcAft>
              <a:buClrTx/>
              <a:buSzTx/>
              <a:buFontTx/>
              <a:buNone/>
              <a:tabLst/>
              <a:defRPr/>
            </a:pPr>
            <a:br>
              <a:rPr kumimoji="0" lang="el-GR" sz="2025" b="1" i="0" u="none" strike="noStrike" kern="1200" cap="none" spc="0" normalizeH="0" baseline="0" noProof="0" dirty="0">
                <a:ln>
                  <a:noFill/>
                </a:ln>
                <a:solidFill>
                  <a:prstClr val="black"/>
                </a:solidFill>
                <a:effectLst/>
                <a:uLnTx/>
                <a:uFillTx/>
                <a:latin typeface="Calibri" panose="020F0502020204030204"/>
                <a:ea typeface="+mn-ea"/>
                <a:cs typeface="Arial" charset="0"/>
              </a:rPr>
            </a:br>
            <a:r>
              <a:rPr kumimoji="0" lang="el-GR" sz="2025" b="1" i="0" u="none" strike="noStrike" kern="1200" cap="none" spc="0" normalizeH="0" baseline="0" noProof="0" dirty="0">
                <a:ln>
                  <a:noFill/>
                </a:ln>
                <a:solidFill>
                  <a:prstClr val="black"/>
                </a:solidFill>
                <a:effectLst/>
                <a:uLnTx/>
                <a:uFillTx/>
                <a:latin typeface="Calibri" panose="020F0502020204030204"/>
                <a:ea typeface="+mn-ea"/>
                <a:cs typeface="Arial" charset="0"/>
              </a:rPr>
              <a:t>Διευθυντής: Κωνσταντίνος Τσίουφης, Καθηγητής Καρδιολογίας</a:t>
            </a:r>
            <a:endParaRPr kumimoji="0" lang="en-US" sz="2025"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3" name="Υπότιτλος 2">
            <a:extLst>
              <a:ext uri="{FF2B5EF4-FFF2-40B4-BE49-F238E27FC236}">
                <a16:creationId xmlns:a16="http://schemas.microsoft.com/office/drawing/2014/main" id="{539D1B5D-D7C4-4D24-99FC-55B1DD7391D8}"/>
              </a:ext>
            </a:extLst>
          </p:cNvPr>
          <p:cNvSpPr>
            <a:spLocks noGrp="1"/>
          </p:cNvSpPr>
          <p:nvPr>
            <p:ph type="subTitle" idx="1"/>
          </p:nvPr>
        </p:nvSpPr>
        <p:spPr>
          <a:xfrm>
            <a:off x="823020" y="2572415"/>
            <a:ext cx="7715250" cy="2444714"/>
          </a:xfrm>
        </p:spPr>
        <p:txBody>
          <a:bodyPr>
            <a:normAutofit lnSpcReduction="10000"/>
          </a:bodyPr>
          <a:lstStyle/>
          <a:p>
            <a:r>
              <a:rPr lang="el-GR" sz="2800" b="1" u="sng" dirty="0"/>
              <a:t>Ερευνητικό Πρόγραμμα </a:t>
            </a:r>
            <a:r>
              <a:rPr lang="en-US" sz="2800" b="1" u="sng" dirty="0"/>
              <a:t>INOCA</a:t>
            </a:r>
          </a:p>
          <a:p>
            <a:r>
              <a:rPr lang="el-GR" sz="2000" dirty="0"/>
              <a:t>Κυριάκος Δημητριάδης </a:t>
            </a:r>
            <a:endParaRPr lang="en-US" sz="2000" dirty="0"/>
          </a:p>
          <a:p>
            <a:r>
              <a:rPr lang="el-GR" sz="1800" dirty="0"/>
              <a:t>Ειρήνη </a:t>
            </a:r>
            <a:r>
              <a:rPr lang="el-GR" sz="1800" dirty="0" err="1"/>
              <a:t>Δρή</a:t>
            </a:r>
            <a:r>
              <a:rPr lang="el-GR" sz="1800" dirty="0"/>
              <a:t> </a:t>
            </a:r>
          </a:p>
          <a:p>
            <a:r>
              <a:rPr lang="el-GR" sz="1800" dirty="0"/>
              <a:t>Αθανάσιος </a:t>
            </a:r>
            <a:r>
              <a:rPr lang="el-GR" sz="1800" dirty="0" err="1"/>
              <a:t>Σακαλίδης</a:t>
            </a:r>
            <a:endParaRPr lang="el-GR" sz="1800" dirty="0"/>
          </a:p>
          <a:p>
            <a:r>
              <a:rPr lang="el-GR" sz="1800" dirty="0"/>
              <a:t>Παναγιώτης Ηλιάκης </a:t>
            </a:r>
          </a:p>
          <a:p>
            <a:r>
              <a:rPr lang="el-GR" sz="1800" dirty="0"/>
              <a:t>Μάνος Μαντζουράνης</a:t>
            </a:r>
          </a:p>
          <a:p>
            <a:r>
              <a:rPr lang="el-GR" sz="1800" dirty="0"/>
              <a:t>Ιωάννης </a:t>
            </a:r>
            <a:r>
              <a:rPr lang="el-GR" sz="1800" dirty="0" err="1"/>
              <a:t>Λεοντσίνης</a:t>
            </a:r>
            <a:endParaRPr lang="el-GR" sz="800" dirty="0"/>
          </a:p>
        </p:txBody>
      </p:sp>
    </p:spTree>
    <p:extLst>
      <p:ext uri="{BB962C8B-B14F-4D97-AF65-F5344CB8AC3E}">
        <p14:creationId xmlns:p14="http://schemas.microsoft.com/office/powerpoint/2010/main" val="17539090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97E370-E4C0-4044-A374-055308E0F3D2}"/>
              </a:ext>
            </a:extLst>
          </p:cNvPr>
          <p:cNvSpPr>
            <a:spLocks noGrp="1"/>
          </p:cNvSpPr>
          <p:nvPr>
            <p:ph type="title"/>
          </p:nvPr>
        </p:nvSpPr>
        <p:spPr/>
        <p:txBody>
          <a:bodyPr/>
          <a:lstStyle/>
          <a:p>
            <a:r>
              <a:rPr lang="en-US" dirty="0"/>
              <a:t>An “Eureka” era </a:t>
            </a:r>
            <a:r>
              <a:rPr lang="en-US"/>
              <a:t>in CVD </a:t>
            </a:r>
            <a:r>
              <a:rPr lang="en-US" dirty="0"/>
              <a:t>therapy</a:t>
            </a:r>
          </a:p>
        </p:txBody>
      </p:sp>
      <p:sp>
        <p:nvSpPr>
          <p:cNvPr id="3" name="Θέση περιεχομένου 2">
            <a:extLst>
              <a:ext uri="{FF2B5EF4-FFF2-40B4-BE49-F238E27FC236}">
                <a16:creationId xmlns:a16="http://schemas.microsoft.com/office/drawing/2014/main" id="{A8E77D91-7868-49C6-883E-8E8A7B7FB9BF}"/>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8E99BB5B-4D4C-457B-B423-2AB6536132E3}"/>
              </a:ext>
            </a:extLst>
          </p:cNvPr>
          <p:cNvSpPr txBox="1"/>
          <p:nvPr/>
        </p:nvSpPr>
        <p:spPr>
          <a:xfrm>
            <a:off x="4855468" y="5877580"/>
            <a:ext cx="5145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Tahoma" pitchFamily="34" charset="0"/>
                <a:ea typeface="+mn-ea"/>
                <a:cs typeface="Arial" pitchFamily="34" charset="0"/>
              </a:rPr>
              <a:t>Archimedes, by Domenico </a:t>
            </a:r>
            <a:r>
              <a:rPr kumimoji="0" lang="en-US" sz="1400" b="1" i="1" u="none" strike="noStrike" kern="1200" cap="none" spc="0" normalizeH="0" baseline="0" noProof="0" dirty="0" err="1">
                <a:ln>
                  <a:noFill/>
                </a:ln>
                <a:solidFill>
                  <a:srgbClr val="000000"/>
                </a:solidFill>
                <a:effectLst/>
                <a:uLnTx/>
                <a:uFillTx/>
                <a:latin typeface="Tahoma" pitchFamily="34" charset="0"/>
                <a:ea typeface="+mn-ea"/>
                <a:cs typeface="Arial" pitchFamily="34" charset="0"/>
              </a:rPr>
              <a:t>Fetti</a:t>
            </a:r>
            <a:r>
              <a:rPr kumimoji="0" lang="en-US" sz="1400" b="1" i="1" u="none" strike="noStrike" kern="1200" cap="none" spc="0" normalizeH="0" baseline="0" noProof="0" dirty="0">
                <a:ln>
                  <a:noFill/>
                </a:ln>
                <a:solidFill>
                  <a:srgbClr val="000000"/>
                </a:solidFill>
                <a:effectLst/>
                <a:uLnTx/>
                <a:uFillTx/>
                <a:latin typeface="Tahoma" pitchFamily="34" charset="0"/>
                <a:ea typeface="+mn-ea"/>
                <a:cs typeface="Arial" pitchFamily="34" charset="0"/>
              </a:rPr>
              <a:t> (1620, Art Museum Alte Meister in Dresden)</a:t>
            </a:r>
          </a:p>
        </p:txBody>
      </p:sp>
      <p:pic>
        <p:nvPicPr>
          <p:cNvPr id="7" name="Εικόνα 6">
            <a:extLst>
              <a:ext uri="{FF2B5EF4-FFF2-40B4-BE49-F238E27FC236}">
                <a16:creationId xmlns:a16="http://schemas.microsoft.com/office/drawing/2014/main" id="{F4CCF60D-1291-4F8D-861A-1E589A068062}"/>
              </a:ext>
            </a:extLst>
          </p:cNvPr>
          <p:cNvPicPr>
            <a:picLocks noChangeAspect="1"/>
          </p:cNvPicPr>
          <p:nvPr/>
        </p:nvPicPr>
        <p:blipFill>
          <a:blip r:embed="rId2"/>
          <a:stretch>
            <a:fillRect/>
          </a:stretch>
        </p:blipFill>
        <p:spPr>
          <a:xfrm>
            <a:off x="606996" y="1869686"/>
            <a:ext cx="4032448" cy="4062916"/>
          </a:xfrm>
          <a:prstGeom prst="rect">
            <a:avLst/>
          </a:prstGeom>
        </p:spPr>
      </p:pic>
    </p:spTree>
    <p:extLst>
      <p:ext uri="{BB962C8B-B14F-4D97-AF65-F5344CB8AC3E}">
        <p14:creationId xmlns:p14="http://schemas.microsoft.com/office/powerpoint/2010/main" val="4572707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BD9846-EB6A-47F2-BD62-DC0D001BDB6F}"/>
              </a:ext>
            </a:extLst>
          </p:cNvPr>
          <p:cNvSpPr>
            <a:spLocks noGrp="1"/>
          </p:cNvSpPr>
          <p:nvPr>
            <p:ph type="title"/>
          </p:nvPr>
        </p:nvSpPr>
        <p:spPr>
          <a:xfrm>
            <a:off x="1175059" y="651933"/>
            <a:ext cx="8768974" cy="1219200"/>
          </a:xfrm>
        </p:spPr>
        <p:txBody>
          <a:bodyPr/>
          <a:lstStyle/>
          <a:p>
            <a:r>
              <a:rPr lang="en-US" dirty="0">
                <a:solidFill>
                  <a:srgbClr val="FF0000"/>
                </a:solidFill>
              </a:rPr>
              <a:t>The CV effects of SGLT2s and GLP1</a:t>
            </a:r>
          </a:p>
        </p:txBody>
      </p:sp>
      <p:sp>
        <p:nvSpPr>
          <p:cNvPr id="3" name="Θέση περιεχομένου 2">
            <a:extLst>
              <a:ext uri="{FF2B5EF4-FFF2-40B4-BE49-F238E27FC236}">
                <a16:creationId xmlns:a16="http://schemas.microsoft.com/office/drawing/2014/main" id="{8D7A357A-5D51-4FC4-BF17-B601FCF18DEA}"/>
              </a:ext>
            </a:extLst>
          </p:cNvPr>
          <p:cNvSpPr>
            <a:spLocks noGrp="1"/>
          </p:cNvSpPr>
          <p:nvPr>
            <p:ph idx="1"/>
          </p:nvPr>
        </p:nvSpPr>
        <p:spPr/>
        <p:txBody>
          <a:bodyPr/>
          <a:lstStyle/>
          <a:p>
            <a:endParaRPr lang="en-US"/>
          </a:p>
        </p:txBody>
      </p:sp>
      <p:pic>
        <p:nvPicPr>
          <p:cNvPr id="4" name="Εικόνα 3">
            <a:extLst>
              <a:ext uri="{FF2B5EF4-FFF2-40B4-BE49-F238E27FC236}">
                <a16:creationId xmlns:a16="http://schemas.microsoft.com/office/drawing/2014/main" id="{FDFB2DD4-6C63-4DB4-B930-8FAE7F8A44FF}"/>
              </a:ext>
            </a:extLst>
          </p:cNvPr>
          <p:cNvPicPr>
            <a:picLocks noChangeAspect="1"/>
          </p:cNvPicPr>
          <p:nvPr/>
        </p:nvPicPr>
        <p:blipFill>
          <a:blip r:embed="rId2"/>
          <a:stretch>
            <a:fillRect/>
          </a:stretch>
        </p:blipFill>
        <p:spPr>
          <a:xfrm>
            <a:off x="571500" y="1608348"/>
            <a:ext cx="9144000" cy="4700973"/>
          </a:xfrm>
          <a:prstGeom prst="rect">
            <a:avLst/>
          </a:prstGeom>
        </p:spPr>
      </p:pic>
    </p:spTree>
    <p:extLst>
      <p:ext uri="{BB962C8B-B14F-4D97-AF65-F5344CB8AC3E}">
        <p14:creationId xmlns:p14="http://schemas.microsoft.com/office/powerpoint/2010/main" val="17717594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6447A0-18D3-4A63-A95E-FA3B435A379C}"/>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B7254B2B-3242-4BD7-89DF-A04D034C2085}"/>
              </a:ext>
            </a:extLst>
          </p:cNvPr>
          <p:cNvSpPr>
            <a:spLocks noGrp="1"/>
          </p:cNvSpPr>
          <p:nvPr>
            <p:ph idx="1"/>
          </p:nvPr>
        </p:nvSpPr>
        <p:spPr/>
        <p:txBody>
          <a:bodyPr/>
          <a:lstStyle/>
          <a:p>
            <a:endParaRPr lang="en-US"/>
          </a:p>
        </p:txBody>
      </p:sp>
      <p:pic>
        <p:nvPicPr>
          <p:cNvPr id="4" name="Εικόνα 3">
            <a:extLst>
              <a:ext uri="{FF2B5EF4-FFF2-40B4-BE49-F238E27FC236}">
                <a16:creationId xmlns:a16="http://schemas.microsoft.com/office/drawing/2014/main" id="{2B3C70E0-A462-4EC1-AB49-AC29A9B001F9}"/>
              </a:ext>
            </a:extLst>
          </p:cNvPr>
          <p:cNvPicPr>
            <a:picLocks noChangeAspect="1"/>
          </p:cNvPicPr>
          <p:nvPr/>
        </p:nvPicPr>
        <p:blipFill>
          <a:blip r:embed="rId2"/>
          <a:stretch>
            <a:fillRect/>
          </a:stretch>
        </p:blipFill>
        <p:spPr>
          <a:xfrm>
            <a:off x="544645" y="996784"/>
            <a:ext cx="9144000" cy="4992501"/>
          </a:xfrm>
          <a:prstGeom prst="rect">
            <a:avLst/>
          </a:prstGeom>
        </p:spPr>
      </p:pic>
      <p:sp>
        <p:nvSpPr>
          <p:cNvPr id="5" name="TextBox 4">
            <a:extLst>
              <a:ext uri="{FF2B5EF4-FFF2-40B4-BE49-F238E27FC236}">
                <a16:creationId xmlns:a16="http://schemas.microsoft.com/office/drawing/2014/main" id="{17376C36-82B9-4D1F-97A0-47673A2D9769}"/>
              </a:ext>
            </a:extLst>
          </p:cNvPr>
          <p:cNvSpPr txBox="1"/>
          <p:nvPr/>
        </p:nvSpPr>
        <p:spPr>
          <a:xfrm>
            <a:off x="5591551" y="6136672"/>
            <a:ext cx="3868875" cy="311175"/>
          </a:xfrm>
          <a:prstGeom prst="rect">
            <a:avLst/>
          </a:prstGeom>
          <a:noFill/>
        </p:spPr>
        <p:txBody>
          <a:bodyPr wrap="square" rtlCol="0">
            <a:spAutoFit/>
          </a:bodyPr>
          <a:lstStyle/>
          <a:p>
            <a:pPr marL="0" marR="0" lvl="0" indent="0" algn="r" defTabSz="812810" rtl="0" eaLnBrk="1" fontAlgn="base" latinLnBrk="0" hangingPunct="1">
              <a:lnSpc>
                <a:spcPct val="100000"/>
              </a:lnSpc>
              <a:spcBef>
                <a:spcPct val="0"/>
              </a:spcBef>
              <a:spcAft>
                <a:spcPct val="0"/>
              </a:spcAft>
              <a:buClrTx/>
              <a:buSzTx/>
              <a:buFontTx/>
              <a:buNone/>
              <a:tabLst/>
              <a:defRPr/>
            </a:pPr>
            <a:r>
              <a:rPr kumimoji="0" lang="en-US" sz="1422" b="1" i="1" u="none" strike="noStrike" kern="1200" cap="none" spc="0" normalizeH="0" baseline="0" noProof="0" dirty="0" err="1">
                <a:ln>
                  <a:noFill/>
                </a:ln>
                <a:solidFill>
                  <a:srgbClr val="00B0F0"/>
                </a:solidFill>
                <a:effectLst/>
                <a:uLnTx/>
                <a:uFillTx/>
                <a:latin typeface="Tahoma" pitchFamily="34" charset="0"/>
                <a:ea typeface="+mn-ea"/>
                <a:cs typeface="Arial" charset="0"/>
              </a:rPr>
              <a:t>Mancia</a:t>
            </a:r>
            <a:r>
              <a:rPr kumimoji="0" lang="en-US" sz="1422" b="1" i="1" u="none" strike="noStrike" kern="1200" cap="none" spc="0" normalizeH="0" baseline="0" noProof="0" dirty="0">
                <a:ln>
                  <a:noFill/>
                </a:ln>
                <a:solidFill>
                  <a:srgbClr val="00B0F0"/>
                </a:solidFill>
                <a:effectLst/>
                <a:uLnTx/>
                <a:uFillTx/>
                <a:latin typeface="Tahoma" pitchFamily="34" charset="0"/>
                <a:ea typeface="+mn-ea"/>
                <a:cs typeface="Arial" charset="0"/>
              </a:rPr>
              <a:t> G, et al. J </a:t>
            </a:r>
            <a:r>
              <a:rPr kumimoji="0" lang="en-US" sz="1422" b="1" i="1" u="none" strike="noStrike" kern="1200" cap="none" spc="0" normalizeH="0" baseline="0" noProof="0" dirty="0" err="1">
                <a:ln>
                  <a:noFill/>
                </a:ln>
                <a:solidFill>
                  <a:srgbClr val="00B0F0"/>
                </a:solidFill>
                <a:effectLst/>
                <a:uLnTx/>
                <a:uFillTx/>
                <a:latin typeface="Tahoma" pitchFamily="34" charset="0"/>
                <a:ea typeface="+mn-ea"/>
                <a:cs typeface="Arial" charset="0"/>
              </a:rPr>
              <a:t>Hypertens</a:t>
            </a:r>
            <a:r>
              <a:rPr kumimoji="0" lang="en-US" sz="1422" b="1" i="1" u="none" strike="noStrike" kern="1200" cap="none" spc="0" normalizeH="0" baseline="0" noProof="0" dirty="0">
                <a:ln>
                  <a:noFill/>
                </a:ln>
                <a:solidFill>
                  <a:srgbClr val="00B0F0"/>
                </a:solidFill>
                <a:effectLst/>
                <a:uLnTx/>
                <a:uFillTx/>
                <a:latin typeface="Tahoma" pitchFamily="34" charset="0"/>
                <a:ea typeface="+mn-ea"/>
                <a:cs typeface="Arial" charset="0"/>
              </a:rPr>
              <a:t> 2016</a:t>
            </a:r>
            <a:endParaRPr kumimoji="0" lang="el-GR" sz="1422" b="1" i="1" u="none" strike="noStrike" kern="1200" cap="none" spc="0" normalizeH="0" baseline="0" noProof="0" dirty="0">
              <a:ln>
                <a:noFill/>
              </a:ln>
              <a:solidFill>
                <a:srgbClr val="00B0F0"/>
              </a:solidFill>
              <a:effectLst/>
              <a:uLnTx/>
              <a:uFillTx/>
              <a:latin typeface="Tahoma" pitchFamily="34" charset="0"/>
              <a:ea typeface="+mn-ea"/>
              <a:cs typeface="Arial" charset="0"/>
            </a:endParaRPr>
          </a:p>
        </p:txBody>
      </p:sp>
    </p:spTree>
    <p:extLst>
      <p:ext uri="{BB962C8B-B14F-4D97-AF65-F5344CB8AC3E}">
        <p14:creationId xmlns:p14="http://schemas.microsoft.com/office/powerpoint/2010/main" val="14398973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25254F-EBBE-4BBD-B45E-21D0D9B0F19B}"/>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4B10246E-73B2-4E4A-8DD1-AEC2A07BC1F5}"/>
              </a:ext>
            </a:extLst>
          </p:cNvPr>
          <p:cNvSpPr>
            <a:spLocks noGrp="1"/>
          </p:cNvSpPr>
          <p:nvPr>
            <p:ph idx="1"/>
          </p:nvPr>
        </p:nvSpPr>
        <p:spPr/>
        <p:txBody>
          <a:bodyPr/>
          <a:lstStyle/>
          <a:p>
            <a:endParaRPr lang="en-US"/>
          </a:p>
        </p:txBody>
      </p:sp>
      <p:pic>
        <p:nvPicPr>
          <p:cNvPr id="4" name="Εικόνα 3">
            <a:extLst>
              <a:ext uri="{FF2B5EF4-FFF2-40B4-BE49-F238E27FC236}">
                <a16:creationId xmlns:a16="http://schemas.microsoft.com/office/drawing/2014/main" id="{D0037B97-5774-4BE0-9893-9A7CC353FDC2}"/>
              </a:ext>
            </a:extLst>
          </p:cNvPr>
          <p:cNvPicPr>
            <a:picLocks noChangeAspect="1"/>
          </p:cNvPicPr>
          <p:nvPr/>
        </p:nvPicPr>
        <p:blipFill>
          <a:blip r:embed="rId2"/>
          <a:stretch>
            <a:fillRect/>
          </a:stretch>
        </p:blipFill>
        <p:spPr>
          <a:xfrm>
            <a:off x="571500" y="1103684"/>
            <a:ext cx="9144000" cy="4650635"/>
          </a:xfrm>
          <a:prstGeom prst="rect">
            <a:avLst/>
          </a:prstGeom>
        </p:spPr>
      </p:pic>
      <p:sp>
        <p:nvSpPr>
          <p:cNvPr id="5" name="TextBox 4">
            <a:extLst>
              <a:ext uri="{FF2B5EF4-FFF2-40B4-BE49-F238E27FC236}">
                <a16:creationId xmlns:a16="http://schemas.microsoft.com/office/drawing/2014/main" id="{7D2FCFE6-C3C5-48F3-88CD-41C2DE3013B7}"/>
              </a:ext>
            </a:extLst>
          </p:cNvPr>
          <p:cNvSpPr txBox="1"/>
          <p:nvPr/>
        </p:nvSpPr>
        <p:spPr>
          <a:xfrm>
            <a:off x="5591551" y="6136672"/>
            <a:ext cx="3868875" cy="311175"/>
          </a:xfrm>
          <a:prstGeom prst="rect">
            <a:avLst/>
          </a:prstGeom>
          <a:noFill/>
        </p:spPr>
        <p:txBody>
          <a:bodyPr wrap="square" rtlCol="0">
            <a:spAutoFit/>
          </a:bodyPr>
          <a:lstStyle/>
          <a:p>
            <a:pPr marL="0" marR="0" lvl="0" indent="0" algn="r" defTabSz="812810" rtl="0" eaLnBrk="1" fontAlgn="base" latinLnBrk="0" hangingPunct="1">
              <a:lnSpc>
                <a:spcPct val="100000"/>
              </a:lnSpc>
              <a:spcBef>
                <a:spcPct val="0"/>
              </a:spcBef>
              <a:spcAft>
                <a:spcPct val="0"/>
              </a:spcAft>
              <a:buClrTx/>
              <a:buSzTx/>
              <a:buFontTx/>
              <a:buNone/>
              <a:tabLst/>
              <a:defRPr/>
            </a:pPr>
            <a:r>
              <a:rPr kumimoji="0" lang="en-US" sz="1422" b="1" i="1" u="none" strike="noStrike" kern="1200" cap="none" spc="0" normalizeH="0" baseline="0" noProof="0" dirty="0" err="1">
                <a:ln>
                  <a:noFill/>
                </a:ln>
                <a:solidFill>
                  <a:srgbClr val="00B0F0"/>
                </a:solidFill>
                <a:effectLst/>
                <a:uLnTx/>
                <a:uFillTx/>
                <a:latin typeface="Tahoma" pitchFamily="34" charset="0"/>
                <a:ea typeface="+mn-ea"/>
                <a:cs typeface="Arial" charset="0"/>
              </a:rPr>
              <a:t>Omsen</a:t>
            </a:r>
            <a:r>
              <a:rPr kumimoji="0" lang="en-US" sz="1422" b="1" i="1" u="none" strike="noStrike" kern="1200" cap="none" spc="0" normalizeH="0" baseline="0" noProof="0" dirty="0">
                <a:ln>
                  <a:noFill/>
                </a:ln>
                <a:solidFill>
                  <a:srgbClr val="00B0F0"/>
                </a:solidFill>
                <a:effectLst/>
                <a:uLnTx/>
                <a:uFillTx/>
                <a:latin typeface="Tahoma" pitchFamily="34" charset="0"/>
                <a:ea typeface="+mn-ea"/>
                <a:cs typeface="Arial" charset="0"/>
              </a:rPr>
              <a:t> G, et al. </a:t>
            </a:r>
            <a:r>
              <a:rPr kumimoji="0" lang="en-US" sz="1422" b="1" i="1" u="none" strike="noStrike" kern="1200" cap="none" spc="0" normalizeH="0" baseline="0" noProof="0" dirty="0" err="1">
                <a:ln>
                  <a:noFill/>
                </a:ln>
                <a:solidFill>
                  <a:srgbClr val="00B0F0"/>
                </a:solidFill>
                <a:effectLst/>
                <a:uLnTx/>
                <a:uFillTx/>
                <a:latin typeface="Tahoma" pitchFamily="34" charset="0"/>
                <a:ea typeface="+mn-ea"/>
                <a:cs typeface="Arial" charset="0"/>
              </a:rPr>
              <a:t>Diabetologia</a:t>
            </a:r>
            <a:r>
              <a:rPr kumimoji="0" lang="en-US" sz="1422" b="1" i="1" u="none" strike="noStrike" kern="1200" cap="none" spc="0" normalizeH="0" baseline="0" noProof="0" dirty="0">
                <a:ln>
                  <a:noFill/>
                </a:ln>
                <a:solidFill>
                  <a:srgbClr val="00B0F0"/>
                </a:solidFill>
                <a:effectLst/>
                <a:uLnTx/>
                <a:uFillTx/>
                <a:latin typeface="Tahoma" pitchFamily="34" charset="0"/>
                <a:ea typeface="+mn-ea"/>
                <a:cs typeface="Arial" charset="0"/>
              </a:rPr>
              <a:t> 2018</a:t>
            </a:r>
            <a:endParaRPr kumimoji="0" lang="el-GR" sz="1422" b="1" i="1" u="none" strike="noStrike" kern="1200" cap="none" spc="0" normalizeH="0" baseline="0" noProof="0" dirty="0">
              <a:ln>
                <a:noFill/>
              </a:ln>
              <a:solidFill>
                <a:srgbClr val="00B0F0"/>
              </a:solidFill>
              <a:effectLst/>
              <a:uLnTx/>
              <a:uFillTx/>
              <a:latin typeface="Tahoma" pitchFamily="34" charset="0"/>
              <a:ea typeface="+mn-ea"/>
              <a:cs typeface="Arial" charset="0"/>
            </a:endParaRPr>
          </a:p>
        </p:txBody>
      </p:sp>
    </p:spTree>
    <p:extLst>
      <p:ext uri="{BB962C8B-B14F-4D97-AF65-F5344CB8AC3E}">
        <p14:creationId xmlns:p14="http://schemas.microsoft.com/office/powerpoint/2010/main" val="8282755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540310-994F-4D72-AA4A-C4EB04904279}"/>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7991183B-54A3-48BA-A83E-E532D5E2A13D}"/>
              </a:ext>
            </a:extLst>
          </p:cNvPr>
          <p:cNvSpPr>
            <a:spLocks noGrp="1"/>
          </p:cNvSpPr>
          <p:nvPr>
            <p:ph idx="1"/>
          </p:nvPr>
        </p:nvSpPr>
        <p:spPr/>
        <p:txBody>
          <a:bodyPr/>
          <a:lstStyle/>
          <a:p>
            <a:endParaRPr lang="en-US"/>
          </a:p>
        </p:txBody>
      </p:sp>
      <p:pic>
        <p:nvPicPr>
          <p:cNvPr id="4" name="Εικόνα 3">
            <a:extLst>
              <a:ext uri="{FF2B5EF4-FFF2-40B4-BE49-F238E27FC236}">
                <a16:creationId xmlns:a16="http://schemas.microsoft.com/office/drawing/2014/main" id="{20C45C0F-FDAF-4070-854E-1975E6510710}"/>
              </a:ext>
            </a:extLst>
          </p:cNvPr>
          <p:cNvPicPr>
            <a:picLocks noChangeAspect="1"/>
          </p:cNvPicPr>
          <p:nvPr/>
        </p:nvPicPr>
        <p:blipFill>
          <a:blip r:embed="rId2"/>
          <a:stretch>
            <a:fillRect/>
          </a:stretch>
        </p:blipFill>
        <p:spPr>
          <a:xfrm>
            <a:off x="566561" y="868717"/>
            <a:ext cx="9144000" cy="5469775"/>
          </a:xfrm>
          <a:prstGeom prst="rect">
            <a:avLst/>
          </a:prstGeom>
        </p:spPr>
      </p:pic>
    </p:spTree>
    <p:extLst>
      <p:ext uri="{BB962C8B-B14F-4D97-AF65-F5344CB8AC3E}">
        <p14:creationId xmlns:p14="http://schemas.microsoft.com/office/powerpoint/2010/main" val="20092433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B89E8C6-78B6-41C0-AE49-FBC5CEFB2925}"/>
              </a:ext>
            </a:extLst>
          </p:cNvPr>
          <p:cNvPicPr>
            <a:picLocks noChangeAspect="1"/>
          </p:cNvPicPr>
          <p:nvPr/>
        </p:nvPicPr>
        <p:blipFill>
          <a:blip r:embed="rId2"/>
          <a:stretch>
            <a:fillRect/>
          </a:stretch>
        </p:blipFill>
        <p:spPr>
          <a:xfrm>
            <a:off x="571500" y="1293442"/>
            <a:ext cx="9144000" cy="4567828"/>
          </a:xfrm>
          <a:prstGeom prst="rect">
            <a:avLst/>
          </a:prstGeom>
        </p:spPr>
      </p:pic>
      <p:sp>
        <p:nvSpPr>
          <p:cNvPr id="2" name="Τίτλος 1">
            <a:extLst>
              <a:ext uri="{FF2B5EF4-FFF2-40B4-BE49-F238E27FC236}">
                <a16:creationId xmlns:a16="http://schemas.microsoft.com/office/drawing/2014/main" id="{A8BDAE02-2413-4AD7-B8D0-AA16FFF05A58}"/>
              </a:ext>
            </a:extLst>
          </p:cNvPr>
          <p:cNvSpPr>
            <a:spLocks noGrp="1"/>
          </p:cNvSpPr>
          <p:nvPr>
            <p:ph type="title"/>
          </p:nvPr>
        </p:nvSpPr>
        <p:spPr/>
        <p:txBody>
          <a:bodyPr/>
          <a:lstStyle/>
          <a:p>
            <a:endParaRPr lang="en-US" dirty="0"/>
          </a:p>
        </p:txBody>
      </p:sp>
      <p:sp>
        <p:nvSpPr>
          <p:cNvPr id="3" name="Θέση περιεχομένου 2">
            <a:extLst>
              <a:ext uri="{FF2B5EF4-FFF2-40B4-BE49-F238E27FC236}">
                <a16:creationId xmlns:a16="http://schemas.microsoft.com/office/drawing/2014/main" id="{F9ABB451-4C15-4826-9B58-193A75AB0384}"/>
              </a:ext>
            </a:extLst>
          </p:cNvPr>
          <p:cNvSpPr>
            <a:spLocks noGrp="1"/>
          </p:cNvSpPr>
          <p:nvPr>
            <p:ph idx="1"/>
          </p:nvPr>
        </p:nvSpPr>
        <p:spPr>
          <a:xfrm>
            <a:off x="1028700" y="2142068"/>
            <a:ext cx="8229600" cy="3928533"/>
          </a:xfrm>
        </p:spPr>
        <p:txBody>
          <a:bodyPr/>
          <a:lstStyle/>
          <a:p>
            <a:endParaRPr lang="en-US" dirty="0"/>
          </a:p>
        </p:txBody>
      </p:sp>
    </p:spTree>
    <p:extLst>
      <p:ext uri="{BB962C8B-B14F-4D97-AF65-F5344CB8AC3E}">
        <p14:creationId xmlns:p14="http://schemas.microsoft.com/office/powerpoint/2010/main" val="2549806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Changes in resting MSNA in groups</a:t>
            </a:r>
            <a:endParaRPr lang="el-GR" dirty="0">
              <a:solidFill>
                <a:srgbClr val="FF0000"/>
              </a:solidFill>
            </a:endParaRPr>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867804"/>
            <a:ext cx="9258300" cy="399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6"/>
          <p:cNvSpPr>
            <a:spLocks noChangeArrowheads="1"/>
          </p:cNvSpPr>
          <p:nvPr/>
        </p:nvSpPr>
        <p:spPr bwMode="auto">
          <a:xfrm>
            <a:off x="4022428" y="6273725"/>
            <a:ext cx="6264572" cy="503238"/>
          </a:xfrm>
          <a:prstGeom prst="rect">
            <a:avLst/>
          </a:prstGeom>
          <a:solidFill>
            <a:schemeClr val="bg1"/>
          </a:solidFill>
          <a:ln w="9525">
            <a:noFill/>
            <a:miter lim="800000"/>
            <a:headEnd/>
            <a:tailEnd/>
          </a:ln>
        </p:spPr>
        <p:txBody>
          <a:bodyPr/>
          <a:lstStyle/>
          <a:p>
            <a:pPr algn="r"/>
            <a:r>
              <a:rPr lang="en-US" altLang="el-GR" sz="1600" i="1" dirty="0" err="1">
                <a:solidFill>
                  <a:srgbClr val="00B0F0"/>
                </a:solidFill>
                <a:latin typeface="Arial" pitchFamily="34" charset="0"/>
              </a:rPr>
              <a:t>Tsioufis</a:t>
            </a:r>
            <a:r>
              <a:rPr lang="en-US" altLang="el-GR" sz="1600" i="1" dirty="0">
                <a:solidFill>
                  <a:srgbClr val="00B0F0"/>
                </a:solidFill>
                <a:latin typeface="Arial" pitchFamily="34" charset="0"/>
              </a:rPr>
              <a:t> C, </a:t>
            </a:r>
            <a:r>
              <a:rPr lang="en-US" altLang="el-GR" sz="1600" i="1" dirty="0" err="1">
                <a:solidFill>
                  <a:srgbClr val="00B0F0"/>
                </a:solidFill>
                <a:latin typeface="Arial" pitchFamily="34" charset="0"/>
              </a:rPr>
              <a:t>Dimitriadis</a:t>
            </a:r>
            <a:r>
              <a:rPr lang="en-US" altLang="el-GR" sz="1600" i="1" dirty="0">
                <a:solidFill>
                  <a:srgbClr val="00B0F0"/>
                </a:solidFill>
                <a:latin typeface="Arial" pitchFamily="34" charset="0"/>
              </a:rPr>
              <a:t> K, et al . J </a:t>
            </a:r>
            <a:r>
              <a:rPr lang="en-US" altLang="el-GR" sz="1600" i="1" dirty="0" err="1">
                <a:solidFill>
                  <a:srgbClr val="00B0F0"/>
                </a:solidFill>
                <a:latin typeface="Arial" pitchFamily="34" charset="0"/>
              </a:rPr>
              <a:t>Hypertens</a:t>
            </a:r>
            <a:r>
              <a:rPr lang="en-US" altLang="el-GR" sz="1600" i="1" dirty="0">
                <a:solidFill>
                  <a:srgbClr val="00B0F0"/>
                </a:solidFill>
                <a:latin typeface="Arial" pitchFamily="34" charset="0"/>
              </a:rPr>
              <a:t> 201</a:t>
            </a:r>
            <a:r>
              <a:rPr lang="el-GR" altLang="el-GR" sz="1600" i="1" dirty="0">
                <a:solidFill>
                  <a:srgbClr val="00B0F0"/>
                </a:solidFill>
                <a:latin typeface="Arial" pitchFamily="34" charset="0"/>
              </a:rPr>
              <a:t>7</a:t>
            </a:r>
          </a:p>
        </p:txBody>
      </p:sp>
      <p:pic>
        <p:nvPicPr>
          <p:cNvPr id="6" name="Picture 4" descr="athin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78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0" y="0"/>
            <a:ext cx="5715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1259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D696E6-3B51-246B-6C2B-AC4BDDB4CA25}"/>
              </a:ext>
            </a:extLst>
          </p:cNvPr>
          <p:cNvSpPr>
            <a:spLocks noGrp="1"/>
          </p:cNvSpPr>
          <p:nvPr>
            <p:ph type="title"/>
          </p:nvPr>
        </p:nvSpPr>
        <p:spPr/>
        <p:txBody>
          <a:bodyPr/>
          <a:lstStyle/>
          <a:p>
            <a:endParaRPr lang="en-US"/>
          </a:p>
        </p:txBody>
      </p:sp>
      <p:pic>
        <p:nvPicPr>
          <p:cNvPr id="4" name="Εικόνα 3">
            <a:extLst>
              <a:ext uri="{FF2B5EF4-FFF2-40B4-BE49-F238E27FC236}">
                <a16:creationId xmlns:a16="http://schemas.microsoft.com/office/drawing/2014/main" id="{39A57798-381B-718A-8057-D649BD5380F6}"/>
              </a:ext>
            </a:extLst>
          </p:cNvPr>
          <p:cNvPicPr>
            <a:picLocks noChangeAspect="1"/>
          </p:cNvPicPr>
          <p:nvPr/>
        </p:nvPicPr>
        <p:blipFill>
          <a:blip r:embed="rId2"/>
          <a:stretch>
            <a:fillRect/>
          </a:stretch>
        </p:blipFill>
        <p:spPr>
          <a:xfrm>
            <a:off x="747712" y="1271587"/>
            <a:ext cx="8791575" cy="4314825"/>
          </a:xfrm>
          <a:prstGeom prst="rect">
            <a:avLst/>
          </a:prstGeom>
        </p:spPr>
      </p:pic>
    </p:spTree>
    <p:extLst>
      <p:ext uri="{BB962C8B-B14F-4D97-AF65-F5344CB8AC3E}">
        <p14:creationId xmlns:p14="http://schemas.microsoft.com/office/powerpoint/2010/main" val="35764306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60B483-5043-4B23-CBCB-FE8B1FE78937}"/>
              </a:ext>
            </a:extLst>
          </p:cNvPr>
          <p:cNvSpPr>
            <a:spLocks noGrp="1"/>
          </p:cNvSpPr>
          <p:nvPr>
            <p:ph type="title"/>
          </p:nvPr>
        </p:nvSpPr>
        <p:spPr/>
        <p:txBody>
          <a:bodyPr/>
          <a:lstStyle/>
          <a:p>
            <a:endParaRPr lang="en-US"/>
          </a:p>
        </p:txBody>
      </p:sp>
      <p:pic>
        <p:nvPicPr>
          <p:cNvPr id="4" name="Εικόνα 3">
            <a:extLst>
              <a:ext uri="{FF2B5EF4-FFF2-40B4-BE49-F238E27FC236}">
                <a16:creationId xmlns:a16="http://schemas.microsoft.com/office/drawing/2014/main" id="{D6BA580E-C680-A39B-8C90-859FCA04FF16}"/>
              </a:ext>
            </a:extLst>
          </p:cNvPr>
          <p:cNvPicPr>
            <a:picLocks noChangeAspect="1"/>
          </p:cNvPicPr>
          <p:nvPr/>
        </p:nvPicPr>
        <p:blipFill>
          <a:blip r:embed="rId2"/>
          <a:stretch>
            <a:fillRect/>
          </a:stretch>
        </p:blipFill>
        <p:spPr>
          <a:xfrm>
            <a:off x="1180013" y="620688"/>
            <a:ext cx="7926973" cy="5890339"/>
          </a:xfrm>
          <a:prstGeom prst="rect">
            <a:avLst/>
          </a:prstGeom>
        </p:spPr>
      </p:pic>
      <p:sp>
        <p:nvSpPr>
          <p:cNvPr id="5" name="TextBox 4">
            <a:extLst>
              <a:ext uri="{FF2B5EF4-FFF2-40B4-BE49-F238E27FC236}">
                <a16:creationId xmlns:a16="http://schemas.microsoft.com/office/drawing/2014/main" id="{67D45C7A-A83C-5479-9001-2B8D89B4FE71}"/>
              </a:ext>
            </a:extLst>
          </p:cNvPr>
          <p:cNvSpPr txBox="1"/>
          <p:nvPr/>
        </p:nvSpPr>
        <p:spPr>
          <a:xfrm>
            <a:off x="-905172" y="6407641"/>
            <a:ext cx="11017224"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00B0F0"/>
                </a:solidFill>
                <a:effectLst/>
                <a:uLnTx/>
                <a:uFillTx/>
                <a:latin typeface="Tahoma" pitchFamily="34" charset="0"/>
                <a:ea typeface="+mn-ea"/>
                <a:cs typeface="Arial" pitchFamily="34" charset="0"/>
              </a:rPr>
              <a:t>Dimitriadis K, …Tsioufis K. </a:t>
            </a:r>
            <a:r>
              <a:rPr kumimoji="0" lang="en-US" sz="1800" b="1" i="1" u="none" strike="noStrike" kern="1200" cap="none" spc="0" normalizeH="0" baseline="0" noProof="0" dirty="0" err="1">
                <a:ln>
                  <a:noFill/>
                </a:ln>
                <a:solidFill>
                  <a:srgbClr val="00B0F0"/>
                </a:solidFill>
                <a:effectLst/>
                <a:uLnTx/>
                <a:uFillTx/>
                <a:latin typeface="Tahoma" pitchFamily="34" charset="0"/>
                <a:ea typeface="+mn-ea"/>
                <a:cs typeface="Arial" pitchFamily="34" charset="0"/>
              </a:rPr>
              <a:t>Eur</a:t>
            </a:r>
            <a:r>
              <a:rPr kumimoji="0" lang="en-US" sz="1800" b="1" i="1" u="none" strike="noStrike" kern="1200" cap="none" spc="0" normalizeH="0" baseline="0" noProof="0" dirty="0">
                <a:ln>
                  <a:noFill/>
                </a:ln>
                <a:solidFill>
                  <a:srgbClr val="00B0F0"/>
                </a:solidFill>
                <a:effectLst/>
                <a:uLnTx/>
                <a:uFillTx/>
                <a:latin typeface="Tahoma" pitchFamily="34" charset="0"/>
                <a:ea typeface="+mn-ea"/>
                <a:cs typeface="Arial" pitchFamily="34" charset="0"/>
              </a:rPr>
              <a:t> Heart J Cardiovasc </a:t>
            </a:r>
            <a:r>
              <a:rPr kumimoji="0" lang="en-US" sz="1800" b="1" i="1" u="none" strike="noStrike" kern="1200" cap="none" spc="0" normalizeH="0" baseline="0" noProof="0" dirty="0" err="1">
                <a:ln>
                  <a:noFill/>
                </a:ln>
                <a:solidFill>
                  <a:srgbClr val="00B0F0"/>
                </a:solidFill>
                <a:effectLst/>
                <a:uLnTx/>
                <a:uFillTx/>
                <a:latin typeface="Tahoma" pitchFamily="34" charset="0"/>
                <a:ea typeface="+mn-ea"/>
                <a:cs typeface="Arial" pitchFamily="34" charset="0"/>
              </a:rPr>
              <a:t>Pharmacother</a:t>
            </a:r>
            <a:r>
              <a:rPr kumimoji="0" lang="en-US" sz="1800" b="1" i="1" u="none" strike="noStrike" kern="1200" cap="none" spc="0" normalizeH="0" baseline="0" noProof="0" dirty="0">
                <a:ln>
                  <a:noFill/>
                </a:ln>
                <a:solidFill>
                  <a:srgbClr val="00B0F0"/>
                </a:solidFill>
                <a:effectLst/>
                <a:uLnTx/>
                <a:uFillTx/>
                <a:latin typeface="Tahoma" pitchFamily="34" charset="0"/>
                <a:ea typeface="+mn-ea"/>
                <a:cs typeface="Arial" pitchFamily="34" charset="0"/>
              </a:rPr>
              <a:t> 2023 </a:t>
            </a:r>
          </a:p>
        </p:txBody>
      </p:sp>
    </p:spTree>
    <p:extLst>
      <p:ext uri="{BB962C8B-B14F-4D97-AF65-F5344CB8AC3E}">
        <p14:creationId xmlns:p14="http://schemas.microsoft.com/office/powerpoint/2010/main" val="36148847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162E66-A5EE-692A-1BA4-04EB975EDB4F}"/>
              </a:ext>
            </a:extLst>
          </p:cNvPr>
          <p:cNvSpPr>
            <a:spLocks noGrp="1"/>
          </p:cNvSpPr>
          <p:nvPr>
            <p:ph type="title"/>
          </p:nvPr>
        </p:nvSpPr>
        <p:spPr/>
        <p:txBody>
          <a:bodyPr/>
          <a:lstStyle/>
          <a:p>
            <a:endParaRPr lang="en-US"/>
          </a:p>
        </p:txBody>
      </p:sp>
      <p:pic>
        <p:nvPicPr>
          <p:cNvPr id="4" name="Εικόνα 3">
            <a:extLst>
              <a:ext uri="{FF2B5EF4-FFF2-40B4-BE49-F238E27FC236}">
                <a16:creationId xmlns:a16="http://schemas.microsoft.com/office/drawing/2014/main" id="{9BF16ECC-B779-9756-C364-0963B9347AD6}"/>
              </a:ext>
            </a:extLst>
          </p:cNvPr>
          <p:cNvPicPr>
            <a:picLocks noChangeAspect="1"/>
          </p:cNvPicPr>
          <p:nvPr/>
        </p:nvPicPr>
        <p:blipFill>
          <a:blip r:embed="rId2"/>
          <a:stretch>
            <a:fillRect/>
          </a:stretch>
        </p:blipFill>
        <p:spPr>
          <a:xfrm>
            <a:off x="1975148" y="980728"/>
            <a:ext cx="6488494" cy="5227387"/>
          </a:xfrm>
          <a:prstGeom prst="rect">
            <a:avLst/>
          </a:prstGeom>
        </p:spPr>
      </p:pic>
      <p:sp>
        <p:nvSpPr>
          <p:cNvPr id="5" name="TextBox 4">
            <a:extLst>
              <a:ext uri="{FF2B5EF4-FFF2-40B4-BE49-F238E27FC236}">
                <a16:creationId xmlns:a16="http://schemas.microsoft.com/office/drawing/2014/main" id="{4D0E25F9-7D0E-77F2-AA85-69FB1A6E16F1}"/>
              </a:ext>
            </a:extLst>
          </p:cNvPr>
          <p:cNvSpPr txBox="1"/>
          <p:nvPr/>
        </p:nvSpPr>
        <p:spPr>
          <a:xfrm>
            <a:off x="-905172" y="6407641"/>
            <a:ext cx="11017224"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00B0F0"/>
                </a:solidFill>
                <a:effectLst/>
                <a:uLnTx/>
                <a:uFillTx/>
                <a:latin typeface="Tahoma" pitchFamily="34" charset="0"/>
                <a:ea typeface="+mn-ea"/>
                <a:cs typeface="Arial" pitchFamily="34" charset="0"/>
              </a:rPr>
              <a:t>Dimitriadis K, …</a:t>
            </a:r>
            <a:r>
              <a:rPr kumimoji="0" lang="en-US" sz="1800" b="1" i="1" u="none" strike="noStrike" kern="1200" cap="none" spc="0" normalizeH="0" baseline="0" noProof="0">
                <a:ln>
                  <a:noFill/>
                </a:ln>
                <a:solidFill>
                  <a:srgbClr val="00B0F0"/>
                </a:solidFill>
                <a:effectLst/>
                <a:uLnTx/>
                <a:uFillTx/>
                <a:latin typeface="Tahoma" pitchFamily="34" charset="0"/>
                <a:ea typeface="+mn-ea"/>
                <a:cs typeface="Arial" pitchFamily="34" charset="0"/>
              </a:rPr>
              <a:t>Tsioufis K. </a:t>
            </a:r>
            <a:r>
              <a:rPr kumimoji="0" lang="en-US" sz="1800" b="1" i="1" u="none" strike="noStrike" kern="1200" cap="none" spc="0" normalizeH="0" baseline="0" noProof="0" dirty="0" err="1">
                <a:ln>
                  <a:noFill/>
                </a:ln>
                <a:solidFill>
                  <a:srgbClr val="00B0F0"/>
                </a:solidFill>
                <a:effectLst/>
                <a:uLnTx/>
                <a:uFillTx/>
                <a:latin typeface="Tahoma" pitchFamily="34" charset="0"/>
                <a:ea typeface="+mn-ea"/>
                <a:cs typeface="Arial" pitchFamily="34" charset="0"/>
              </a:rPr>
              <a:t>Eur</a:t>
            </a:r>
            <a:r>
              <a:rPr kumimoji="0" lang="en-US" sz="1800" b="1" i="1" u="none" strike="noStrike" kern="1200" cap="none" spc="0" normalizeH="0" baseline="0" noProof="0" dirty="0">
                <a:ln>
                  <a:noFill/>
                </a:ln>
                <a:solidFill>
                  <a:srgbClr val="00B0F0"/>
                </a:solidFill>
                <a:effectLst/>
                <a:uLnTx/>
                <a:uFillTx/>
                <a:latin typeface="Tahoma" pitchFamily="34" charset="0"/>
                <a:ea typeface="+mn-ea"/>
                <a:cs typeface="Arial" pitchFamily="34" charset="0"/>
              </a:rPr>
              <a:t> Heart J Cardiovasc </a:t>
            </a:r>
            <a:r>
              <a:rPr kumimoji="0" lang="en-US" sz="1800" b="1" i="1" u="none" strike="noStrike" kern="1200" cap="none" spc="0" normalizeH="0" baseline="0" noProof="0" dirty="0" err="1">
                <a:ln>
                  <a:noFill/>
                </a:ln>
                <a:solidFill>
                  <a:srgbClr val="00B0F0"/>
                </a:solidFill>
                <a:effectLst/>
                <a:uLnTx/>
                <a:uFillTx/>
                <a:latin typeface="Tahoma" pitchFamily="34" charset="0"/>
                <a:ea typeface="+mn-ea"/>
                <a:cs typeface="Arial" pitchFamily="34" charset="0"/>
              </a:rPr>
              <a:t>Pharmacother</a:t>
            </a:r>
            <a:r>
              <a:rPr kumimoji="0" lang="en-US" sz="1800" b="1" i="1" u="none" strike="noStrike" kern="1200" cap="none" spc="0" normalizeH="0" baseline="0" noProof="0" dirty="0">
                <a:ln>
                  <a:noFill/>
                </a:ln>
                <a:solidFill>
                  <a:srgbClr val="00B0F0"/>
                </a:solidFill>
                <a:effectLst/>
                <a:uLnTx/>
                <a:uFillTx/>
                <a:latin typeface="Tahoma" pitchFamily="34" charset="0"/>
                <a:ea typeface="+mn-ea"/>
                <a:cs typeface="Arial" pitchFamily="34" charset="0"/>
              </a:rPr>
              <a:t> 2023 </a:t>
            </a:r>
          </a:p>
        </p:txBody>
      </p:sp>
    </p:spTree>
    <p:extLst>
      <p:ext uri="{BB962C8B-B14F-4D97-AF65-F5344CB8AC3E}">
        <p14:creationId xmlns:p14="http://schemas.microsoft.com/office/powerpoint/2010/main" val="42648497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9</a:t>
            </a:r>
          </a:p>
        </p:txBody>
      </p:sp>
      <p:pic>
        <p:nvPicPr>
          <p:cNvPr id="3" name="Picture Placeholder 1" descr="FIGURE 9"/>
          <p:cNvPicPr>
            <a:picLocks noGrp="1" noChangeAspect="1"/>
          </p:cNvPicPr>
          <p:nvPr>
            <p:ph type="pic" idx="1"/>
          </p:nvPr>
        </p:nvPicPr>
        <p:blipFill>
          <a:blip r:embed="rId2"/>
          <a:stretch>
            <a:fillRect/>
          </a:stretch>
        </p:blipFill>
        <p:spPr>
          <a:xfrm>
            <a:off x="914000" y="1781175"/>
            <a:ext cx="5715000" cy="3295650"/>
          </a:xfrm>
        </p:spPr>
      </p:pic>
      <p:sp>
        <p:nvSpPr>
          <p:cNvPr id="4" name="Rectangle 2"/>
          <p:cNvSpPr>
            <a:spLocks noGrp="1"/>
          </p:cNvSpPr>
          <p:nvPr>
            <p:ph type="body" sz="half" idx="2"/>
          </p:nvPr>
        </p:nvSpPr>
        <p:spPr/>
        <p:txBody>
          <a:bodyPr anchor="b">
            <a:normAutofit fontScale="97500"/>
          </a:bodyPr>
          <a:lstStyle/>
          <a:p>
            <a:r>
              <a:rPr lang="en-US" dirty="0"/>
              <a:t>Diagnosis by office BP and initial management of hypertension.</a:t>
            </a:r>
            <a:br>
              <a:rPr lang="en-US" dirty="0"/>
            </a:br>
            <a:endParaRPr lang="en-US" dirty="0"/>
          </a:p>
        </p:txBody>
      </p:sp>
      <p:sp>
        <p:nvSpPr>
          <p:cNvPr id="5" name="Footer Placeholder 4"/>
          <p:cNvSpPr>
            <a:spLocks noGrp="1"/>
          </p:cNvSpPr>
          <p:nvPr>
            <p:ph type="ftr" sz="quarter" idx="11"/>
          </p:nvPr>
        </p:nvSpPr>
        <p:spPr/>
        <p:txBody>
          <a:bodyPr/>
          <a:lstStyle/>
          <a:p>
            <a:pPr fontAlgn="auto">
              <a:spcBef>
                <a:spcPts val="0"/>
              </a:spcBef>
              <a:spcAft>
                <a:spcPts val="0"/>
              </a:spcAft>
            </a:pPr>
            <a:r>
              <a:rPr lang="en-US" b="0">
                <a:solidFill>
                  <a:prstClr val="black">
                    <a:tint val="75000"/>
                  </a:prstClr>
                </a:solidFill>
                <a:latin typeface="Calibri"/>
                <a:cs typeface="+mn-cs"/>
              </a:rPr>
              <a:t>Copyright © 2023 Wolters Kluwer Health, Inc. and/or its subsidiaries.  All rights reserved.</a:t>
            </a:r>
            <a:endParaRPr lang="en-US" b="0" dirty="0">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lvl1pPr>
              <a:defRPr sz="900"/>
            </a:lvl1pPr>
          </a:lstStyle>
          <a:p>
            <a:pPr fontAlgn="auto">
              <a:spcBef>
                <a:spcPts val="0"/>
              </a:spcBef>
              <a:spcAft>
                <a:spcPts val="0"/>
              </a:spcAft>
            </a:pPr>
            <a:fld id="{27A13296-8103-46F4-BA41-F532E14F2100}" type="slidenum">
              <a:rPr lang="en-US" b="0">
                <a:solidFill>
                  <a:prstClr val="black">
                    <a:tint val="75000"/>
                  </a:prstClr>
                </a:solidFill>
                <a:latin typeface="Calibri"/>
                <a:cs typeface="+mn-cs"/>
              </a:rPr>
              <a:pPr fontAlgn="auto">
                <a:spcBef>
                  <a:spcPts val="0"/>
                </a:spcBef>
                <a:spcAft>
                  <a:spcPts val="0"/>
                </a:spcAft>
              </a:pPr>
              <a:t>123</a:t>
            </a:fld>
            <a:endParaRPr lang="en-US" b="0" dirty="0">
              <a:solidFill>
                <a:prstClr val="black">
                  <a:tint val="75000"/>
                </a:prstClr>
              </a:solidFill>
              <a:latin typeface="Calibri"/>
              <a:cs typeface="+mn-cs"/>
            </a:endParaRPr>
          </a:p>
        </p:txBody>
      </p:sp>
      <p:sp>
        <p:nvSpPr>
          <p:cNvPr id="7" name="Text Placeholder 6"/>
          <p:cNvSpPr>
            <a:spLocks noGrp="1"/>
          </p:cNvSpPr>
          <p:nvPr>
            <p:ph type="body" sz="half" idx="13"/>
          </p:nvPr>
        </p:nvSpPr>
        <p:spPr/>
        <p:txBody>
          <a:bodyPr>
            <a:normAutofit fontScale="60000" lnSpcReduction="20000"/>
          </a:bodyPr>
          <a:lstStyle/>
          <a:p>
            <a:r>
              <a:rPr lang="en-US" b="1" u="sng" dirty="0">
                <a:hlinkClick r:id="rId3"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a:t>
              </a:t>
            </a:r>
          </a:p>
          <a:p>
            <a:r>
              <a:rPr lang="en-US" dirty="0" err="1"/>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a:p>
          <a:p>
            <a:r>
              <a:rPr lang="en-US" dirty="0"/>
              <a:t>Journal of Hypertension :  June 21, 2023</a:t>
            </a:r>
          </a:p>
          <a:p>
            <a:r>
              <a:rPr lang="en-US" dirty="0" err="1"/>
              <a:t>doi: 10.1097/HJH.0000000000003480</a:t>
            </a:r>
          </a:p>
          <a:p>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16</a:t>
            </a:r>
          </a:p>
        </p:txBody>
      </p:sp>
      <p:pic>
        <p:nvPicPr>
          <p:cNvPr id="3" name="Picture Placeholder 1" descr="FIGURE 16"/>
          <p:cNvPicPr>
            <a:picLocks noGrp="1" noChangeAspect="1"/>
          </p:cNvPicPr>
          <p:nvPr>
            <p:ph type="pic" idx="1"/>
          </p:nvPr>
        </p:nvPicPr>
        <p:blipFill>
          <a:blip r:embed="rId2"/>
          <a:stretch>
            <a:fillRect/>
          </a:stretch>
        </p:blipFill>
        <p:spPr>
          <a:xfrm>
            <a:off x="914000" y="847725"/>
            <a:ext cx="5715000" cy="5162550"/>
          </a:xfrm>
        </p:spPr>
      </p:pic>
      <p:sp>
        <p:nvSpPr>
          <p:cNvPr id="4" name="Rectangle 2"/>
          <p:cNvSpPr>
            <a:spLocks noGrp="1"/>
          </p:cNvSpPr>
          <p:nvPr>
            <p:ph type="body" sz="half" idx="2"/>
          </p:nvPr>
        </p:nvSpPr>
        <p:spPr/>
        <p:txBody>
          <a:bodyPr anchor="b">
            <a:normAutofit fontScale="97500"/>
          </a:bodyPr>
          <a:lstStyle/>
          <a:p>
            <a:r>
              <a:rPr lang="en-US" dirty="0"/>
              <a:t>BP-lowering drugs in hypertension and heart failure. (a) Non-DHP CCB are not recommended in HFrEF and should not be combined with BB. (b) Use of Diuretics: Use T/TLDiuretic if eGFR &gt;45 ml/min/1.73 m2. Consider transition to Loop Diuretic if eGFR is between 30 to 45 ml/min/1.73 m2. Use loop Diuretic if eGFR &lt;30 ml/min/1.73 m2 or in patients with fluid retention/oedema.</a:t>
            </a:r>
            <a:br>
              <a:rPr lang="en-US" dirty="0"/>
            </a:br>
            <a:endParaRPr lang="en-US" dirty="0"/>
          </a:p>
        </p:txBody>
      </p:sp>
      <p:sp>
        <p:nvSpPr>
          <p:cNvPr id="5" name="Footer Placeholder 4"/>
          <p:cNvSpPr>
            <a:spLocks noGrp="1"/>
          </p:cNvSpPr>
          <p:nvPr>
            <p:ph type="ftr" sz="quarter" idx="11"/>
          </p:nvPr>
        </p:nvSpPr>
        <p:spPr/>
        <p:txBody>
          <a:bodyPr/>
          <a:lstStyle/>
          <a:p>
            <a:pPr fontAlgn="auto">
              <a:spcBef>
                <a:spcPts val="0"/>
              </a:spcBef>
              <a:spcAft>
                <a:spcPts val="0"/>
              </a:spcAft>
            </a:pPr>
            <a:r>
              <a:rPr lang="en-US" b="0">
                <a:solidFill>
                  <a:prstClr val="black">
                    <a:tint val="75000"/>
                  </a:prstClr>
                </a:solidFill>
                <a:latin typeface="Calibri"/>
                <a:cs typeface="+mn-cs"/>
              </a:rPr>
              <a:t>Copyright © 2023 Wolters Kluwer Health, Inc. and/or its subsidiaries.  All rights reserved.</a:t>
            </a:r>
            <a:endParaRPr lang="en-US" b="0" dirty="0">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lvl1pPr>
              <a:defRPr sz="900"/>
            </a:lvl1pPr>
          </a:lstStyle>
          <a:p>
            <a:pPr fontAlgn="auto">
              <a:spcBef>
                <a:spcPts val="0"/>
              </a:spcBef>
              <a:spcAft>
                <a:spcPts val="0"/>
              </a:spcAft>
            </a:pPr>
            <a:fld id="{27A13296-8103-46F4-BA41-F532E14F2100}" type="slidenum">
              <a:rPr lang="en-US" b="0">
                <a:solidFill>
                  <a:prstClr val="black">
                    <a:tint val="75000"/>
                  </a:prstClr>
                </a:solidFill>
                <a:latin typeface="Calibri"/>
                <a:cs typeface="+mn-cs"/>
              </a:rPr>
              <a:pPr fontAlgn="auto">
                <a:spcBef>
                  <a:spcPts val="0"/>
                </a:spcBef>
                <a:spcAft>
                  <a:spcPts val="0"/>
                </a:spcAft>
              </a:pPr>
              <a:t>124</a:t>
            </a:fld>
            <a:endParaRPr lang="en-US" b="0" dirty="0">
              <a:solidFill>
                <a:prstClr val="black">
                  <a:tint val="75000"/>
                </a:prstClr>
              </a:solidFill>
              <a:latin typeface="Calibri"/>
              <a:cs typeface="+mn-cs"/>
            </a:endParaRPr>
          </a:p>
        </p:txBody>
      </p:sp>
      <p:sp>
        <p:nvSpPr>
          <p:cNvPr id="7" name="Text Placeholder 6"/>
          <p:cNvSpPr>
            <a:spLocks noGrp="1"/>
          </p:cNvSpPr>
          <p:nvPr>
            <p:ph type="body" sz="half" idx="13"/>
          </p:nvPr>
        </p:nvSpPr>
        <p:spPr/>
        <p:txBody>
          <a:bodyPr>
            <a:normAutofit fontScale="60000" lnSpcReduction="20000"/>
          </a:bodyPr>
          <a:lstStyle/>
          <a:p>
            <a:r>
              <a:rPr lang="en-US" b="1" u="sng" dirty="0">
                <a:hlinkClick r:id="rId3"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a:t>
              </a:t>
            </a:r>
          </a:p>
          <a:p>
            <a:r>
              <a:rPr lang="en-US" dirty="0" err="1"/>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a:p>
          <a:p>
            <a:r>
              <a:rPr lang="en-US" dirty="0"/>
              <a:t>Journal of Hypertension :  June 21, 2023</a:t>
            </a:r>
          </a:p>
          <a:p>
            <a:r>
              <a:rPr lang="en-US" dirty="0" err="1"/>
              <a:t>doi: 10.1097/HJH.0000000000003480</a:t>
            </a:r>
          </a:p>
          <a:p>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pic>
        <p:nvPicPr>
          <p:cNvPr id="3" name="Picture Placeholder 1"/>
          <p:cNvPicPr>
            <a:picLocks noGrp="1" noChangeAspect="1"/>
          </p:cNvPicPr>
          <p:nvPr>
            <p:ph type="pic" idx="1"/>
          </p:nvPr>
        </p:nvPicPr>
        <p:blipFill>
          <a:blip r:embed="rId2"/>
          <a:stretch>
            <a:fillRect/>
          </a:stretch>
        </p:blipFill>
        <p:spPr>
          <a:xfrm>
            <a:off x="1185464" y="571500"/>
            <a:ext cx="5172075" cy="5715000"/>
          </a:xfrm>
        </p:spPr>
      </p:pic>
      <p:sp>
        <p:nvSpPr>
          <p:cNvPr id="4" name="Rectangle 2"/>
          <p:cNvSpPr>
            <a:spLocks noGrp="1"/>
          </p:cNvSpPr>
          <p:nvPr>
            <p:ph type="body" sz="half" idx="2"/>
          </p:nvPr>
        </p:nvSpPr>
        <p:spPr/>
        <p:txBody>
          <a:bodyPr anchor="b">
            <a:normAutofit fontScale="97500"/>
          </a:bodyPr>
          <a:lstStyle/>
          <a:p>
            <a:r>
              <a:rPr lang="en-US" dirty="0"/>
              <a:t>
              </a:t>
            </a:r>
            <a:br>
              <a:rPr lang="en-US" dirty="0"/>
            </a:br>
            <a:endParaRPr lang="en-US" dirty="0"/>
          </a:p>
        </p:txBody>
      </p:sp>
      <p:sp>
        <p:nvSpPr>
          <p:cNvPr id="5" name="Footer Placeholder 4"/>
          <p:cNvSpPr>
            <a:spLocks noGrp="1"/>
          </p:cNvSpPr>
          <p:nvPr>
            <p:ph type="ftr" sz="quarter" idx="11"/>
          </p:nvPr>
        </p:nvSpPr>
        <p:spPr/>
        <p:txBody>
          <a:bodyPr/>
          <a:lstStyle/>
          <a:p>
            <a:pPr fontAlgn="auto">
              <a:spcBef>
                <a:spcPts val="0"/>
              </a:spcBef>
              <a:spcAft>
                <a:spcPts val="0"/>
              </a:spcAft>
            </a:pPr>
            <a:r>
              <a:rPr lang="en-US" b="0">
                <a:solidFill>
                  <a:prstClr val="black">
                    <a:tint val="75000"/>
                  </a:prstClr>
                </a:solidFill>
                <a:latin typeface="Calibri"/>
                <a:cs typeface="+mn-cs"/>
              </a:rPr>
              <a:t>Copyright © 2023 Wolters Kluwer Health, Inc. and/or its subsidiaries.  All rights reserved.</a:t>
            </a:r>
            <a:endParaRPr lang="en-US" b="0" dirty="0">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lvl1pPr>
              <a:defRPr sz="900"/>
            </a:lvl1pPr>
          </a:lstStyle>
          <a:p>
            <a:pPr fontAlgn="auto">
              <a:spcBef>
                <a:spcPts val="0"/>
              </a:spcBef>
              <a:spcAft>
                <a:spcPts val="0"/>
              </a:spcAft>
            </a:pPr>
            <a:fld id="{27A13296-8103-46F4-BA41-F532E14F2100}" type="slidenum">
              <a:rPr lang="en-US" b="0">
                <a:solidFill>
                  <a:prstClr val="black">
                    <a:tint val="75000"/>
                  </a:prstClr>
                </a:solidFill>
                <a:latin typeface="Calibri"/>
                <a:cs typeface="+mn-cs"/>
              </a:rPr>
              <a:pPr fontAlgn="auto">
                <a:spcBef>
                  <a:spcPts val="0"/>
                </a:spcBef>
                <a:spcAft>
                  <a:spcPts val="0"/>
                </a:spcAft>
              </a:pPr>
              <a:t>125</a:t>
            </a:fld>
            <a:endParaRPr lang="en-US" b="0" dirty="0">
              <a:solidFill>
                <a:prstClr val="black">
                  <a:tint val="75000"/>
                </a:prstClr>
              </a:solidFill>
              <a:latin typeface="Calibri"/>
              <a:cs typeface="+mn-cs"/>
            </a:endParaRPr>
          </a:p>
        </p:txBody>
      </p:sp>
      <p:sp>
        <p:nvSpPr>
          <p:cNvPr id="7" name="Text Placeholder 6"/>
          <p:cNvSpPr>
            <a:spLocks noGrp="1"/>
          </p:cNvSpPr>
          <p:nvPr>
            <p:ph type="body" sz="half" idx="13"/>
          </p:nvPr>
        </p:nvSpPr>
        <p:spPr/>
        <p:txBody>
          <a:bodyPr>
            <a:normAutofit fontScale="60000" lnSpcReduction="20000"/>
          </a:bodyPr>
          <a:lstStyle/>
          <a:p>
            <a:r>
              <a:rPr lang="en-US" b="1" u="sng" dirty="0">
                <a:hlinkClick r:id="rId3"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a:t>
              </a:t>
            </a:r>
          </a:p>
          <a:p>
            <a:r>
              <a:rPr lang="en-US" dirty="0" err="1"/>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a:p>
          <a:p>
            <a:r>
              <a:rPr lang="en-US" dirty="0"/>
              <a:t>Journal of Hypertension :  June 21, 2023</a:t>
            </a:r>
          </a:p>
          <a:p>
            <a:r>
              <a:rPr lang="en-US" dirty="0" err="1"/>
              <a:t>doi: 10.1097/HJH.0000000000003480</a:t>
            </a:r>
          </a:p>
          <a:p>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20</a:t>
            </a:r>
          </a:p>
        </p:txBody>
      </p:sp>
      <p:pic>
        <p:nvPicPr>
          <p:cNvPr id="3" name="Picture Placeholder 1" descr="FIGURE 20"/>
          <p:cNvPicPr>
            <a:picLocks noGrp="1" noChangeAspect="1"/>
          </p:cNvPicPr>
          <p:nvPr>
            <p:ph type="pic" idx="1"/>
          </p:nvPr>
        </p:nvPicPr>
        <p:blipFill>
          <a:blip r:embed="rId2"/>
          <a:stretch>
            <a:fillRect/>
          </a:stretch>
        </p:blipFill>
        <p:spPr>
          <a:xfrm>
            <a:off x="914000" y="1514475"/>
            <a:ext cx="5715000" cy="3829050"/>
          </a:xfrm>
        </p:spPr>
      </p:pic>
      <p:sp>
        <p:nvSpPr>
          <p:cNvPr id="4" name="Rectangle 2"/>
          <p:cNvSpPr>
            <a:spLocks noGrp="1"/>
          </p:cNvSpPr>
          <p:nvPr>
            <p:ph type="body" sz="half" idx="2"/>
          </p:nvPr>
        </p:nvSpPr>
        <p:spPr/>
        <p:txBody>
          <a:bodyPr anchor="b">
            <a:normAutofit fontScale="97500" lnSpcReduction="10000"/>
          </a:bodyPr>
          <a:lstStyle/>
          <a:p>
            <a:r>
              <a:rPr lang="en-US" dirty="0"/>
              <a:t>BP-lowering in patients with hypertension and chronic kidney disease. (a) Transition from T/TLDiuretic to Loop Diuretic should be individualized, in patients with eGFR &lt; 45 ml/min/1.73 m2. (b) Cautious start with low-dose. (c) Check for dose adjustment according to renal impairment for drugs with relevant renal excretion rate. (d) When SBP is ≥140mmHg or DBP is ≥90 mmHg provided that: maximum recommended and tolerated doses of a three-drug combination comprising a RAS blocker (either an ACEi or an ARB), a CCB and a T/TLDiuretic were used. adequate BP control has been confirmed by ABPM or by HBPM if ABPM is not feasible, various causes of pseudo-resistant hypertension (especially poor medication adherence) and secondary hypertension have been excluded (Section 12). (e) Caution if eGFR &lt;45 ml/min/1.73 m2 or serum potassium &gt;4.5 mmol/l. (f) Should be used at any step as guideline directed medical therapy in respective indications or considered in several other conditions (Table 16). (g) SGLT2is and Finerenone should be used according to their approval for CKD treatment.</a:t>
            </a:r>
            <a:br>
              <a:rPr lang="en-US" dirty="0"/>
            </a:br>
            <a:endParaRPr lang="en-US" dirty="0"/>
          </a:p>
        </p:txBody>
      </p:sp>
      <p:sp>
        <p:nvSpPr>
          <p:cNvPr id="5" name="Footer Placeholder 4"/>
          <p:cNvSpPr>
            <a:spLocks noGrp="1"/>
          </p:cNvSpPr>
          <p:nvPr>
            <p:ph type="ftr" sz="quarter" idx="11"/>
          </p:nvPr>
        </p:nvSpPr>
        <p:spPr/>
        <p:txBody>
          <a:bodyPr/>
          <a:lstStyle/>
          <a:p>
            <a:pPr fontAlgn="auto">
              <a:spcBef>
                <a:spcPts val="0"/>
              </a:spcBef>
              <a:spcAft>
                <a:spcPts val="0"/>
              </a:spcAft>
            </a:pPr>
            <a:r>
              <a:rPr lang="en-US" b="0">
                <a:solidFill>
                  <a:prstClr val="black">
                    <a:tint val="75000"/>
                  </a:prstClr>
                </a:solidFill>
                <a:latin typeface="Calibri"/>
                <a:cs typeface="+mn-cs"/>
              </a:rPr>
              <a:t>Copyright © 2023 Wolters Kluwer Health, Inc. and/or its subsidiaries.  All rights reserved.</a:t>
            </a:r>
            <a:endParaRPr lang="en-US" b="0" dirty="0">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lvl1pPr>
              <a:defRPr sz="900"/>
            </a:lvl1pPr>
          </a:lstStyle>
          <a:p>
            <a:pPr fontAlgn="auto">
              <a:spcBef>
                <a:spcPts val="0"/>
              </a:spcBef>
              <a:spcAft>
                <a:spcPts val="0"/>
              </a:spcAft>
            </a:pPr>
            <a:fld id="{27A13296-8103-46F4-BA41-F532E14F2100}" type="slidenum">
              <a:rPr lang="en-US" b="0">
                <a:solidFill>
                  <a:prstClr val="black">
                    <a:tint val="75000"/>
                  </a:prstClr>
                </a:solidFill>
                <a:latin typeface="Calibri"/>
                <a:cs typeface="+mn-cs"/>
              </a:rPr>
              <a:pPr fontAlgn="auto">
                <a:spcBef>
                  <a:spcPts val="0"/>
                </a:spcBef>
                <a:spcAft>
                  <a:spcPts val="0"/>
                </a:spcAft>
              </a:pPr>
              <a:t>126</a:t>
            </a:fld>
            <a:endParaRPr lang="en-US" b="0" dirty="0">
              <a:solidFill>
                <a:prstClr val="black">
                  <a:tint val="75000"/>
                </a:prstClr>
              </a:solidFill>
              <a:latin typeface="Calibri"/>
              <a:cs typeface="+mn-cs"/>
            </a:endParaRPr>
          </a:p>
        </p:txBody>
      </p:sp>
      <p:sp>
        <p:nvSpPr>
          <p:cNvPr id="7" name="Text Placeholder 6"/>
          <p:cNvSpPr>
            <a:spLocks noGrp="1"/>
          </p:cNvSpPr>
          <p:nvPr>
            <p:ph type="body" sz="half" idx="13"/>
          </p:nvPr>
        </p:nvSpPr>
        <p:spPr/>
        <p:txBody>
          <a:bodyPr>
            <a:normAutofit fontScale="60000" lnSpcReduction="20000"/>
          </a:bodyPr>
          <a:lstStyle/>
          <a:p>
            <a:r>
              <a:rPr lang="en-US" b="1" u="sng" dirty="0">
                <a:hlinkClick r:id="rId3" action="ppaction://hlinkfile"/>
              </a:rPr>
              <a:t>2023 ESH Guidelines for the management of arterial hypertension The Task Force for the management of arterial hypertension of the European Society of Hypertension Endorsed by the European Renal Association (ERA) and the International Society of Hypertension (ISH)</a:t>
            </a:r>
            <a:r>
              <a:rPr lang="en-US" b="1" u="sng" dirty="0"/>
              <a:t>
              </a:t>
            </a:r>
          </a:p>
          <a:p>
            <a:r>
              <a:rPr lang="en-US" dirty="0" err="1"/>
              <a:t>Mancia(Chairperson), Giuseppe; Kreutz(Co-Chair), Reinhold; Brunström, Mattias; Burnier, Michel; Grassi, Guido; Januszewicz, Andrzej; Muiesan, Maria Lorenza; Tsioufis, Konstantinos; Agabiti-Rosei, Enrico; Algharably, Engi Abd Elhady; Azizi, Michel; Benetos, Athanase; Borghi, Claudio; Hitij, Jana Brguljan; Cifkova, Renata; Coca, Antonio; Cornelissen, Veronique; Cruickshank, Kennedy; Cunha, Pedro G.; Danser, A.H. Jan; de Pinho, Rosa Maria; Delles, Christian; Dominiczak, Anna F.; Dorobantu, Maria; Doumas, Michalis; Fernández-Alfonso, María S.; Halimi, Jean-Michel; Járai, Zoltán; Jelaković, Bojan; Jordan, Jens; Kuznetsova, Tatiana; Laurent, Stephane; Lovic, Dragan; Lurbe, Empar; Mahfoud, Felix; Manolis, Athanasios; Miglinas, Marius; Narkiewicz, Krzystof; Niiranen, Teemu; Palatini, Paolo; Parati, Gianfranco; Pathak, Atul; Persu, Alexandre; Polonia, Jorge; Redon, Josep; Sarafidis, Pantelis; Schmieder, Roland; Spronck, Bart; Stabouli, Stella; Stergiou, George; Taddei, Stefano; Thomopoulos, Costas; Tomaszewski, Maciej; Van de Borne, Philippe; Wanner, Christoph; Weber, Thomas; Williams, Bryan; Zhang, Zhen-Yu; Kjeldsen, Sverre E.</a:t>
            </a:r>
            <a:endParaRPr lang="en-US" dirty="0"/>
          </a:p>
          <a:p>
            <a:r>
              <a:rPr lang="en-US" dirty="0"/>
              <a:t>Journal of Hypertension :  June 21, 2023</a:t>
            </a:r>
          </a:p>
          <a:p>
            <a:r>
              <a:rPr lang="en-US" dirty="0" err="1"/>
              <a:t>doi: 10.1097/HJH.0000000000003480</a:t>
            </a:r>
          </a:p>
          <a:p>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sz="half" idx="1"/>
          </p:nvPr>
        </p:nvSpPr>
        <p:spPr/>
        <p:txBody>
          <a:bodyPr/>
          <a:lstStyle/>
          <a:p>
            <a:endParaRPr lang="el-GR"/>
          </a:p>
        </p:txBody>
      </p:sp>
      <p:sp>
        <p:nvSpPr>
          <p:cNvPr id="4" name="Content Placeholder 3"/>
          <p:cNvSpPr>
            <a:spLocks noGrp="1"/>
          </p:cNvSpPr>
          <p:nvPr>
            <p:ph sz="half" idx="2"/>
          </p:nvPr>
        </p:nvSpPr>
        <p:spPr/>
        <p:txBody>
          <a:bodyPr/>
          <a:lstStyle/>
          <a:p>
            <a:endParaRPr lang="el-G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333" y="945735"/>
            <a:ext cx="7481599" cy="478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031932" y="945735"/>
            <a:ext cx="972108" cy="4801314"/>
          </a:xfrm>
          <a:prstGeom prst="rect">
            <a:avLst/>
          </a:prstGeom>
          <a:solidFill>
            <a:schemeClr val="tx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8" name="TextBox 7"/>
          <p:cNvSpPr txBox="1"/>
          <p:nvPr/>
        </p:nvSpPr>
        <p:spPr>
          <a:xfrm>
            <a:off x="7492761" y="2852936"/>
            <a:ext cx="1782198"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itchFamily="34" charset="0"/>
                <a:ea typeface="+mn-ea"/>
                <a:cs typeface="Calibri" pitchFamily="34" charset="0"/>
              </a:rPr>
              <a:t>r patients</a:t>
            </a:r>
            <a:endParaRPr kumimoji="0" lang="el-GR" sz="2800" b="1" i="0" u="none" strike="noStrike" kern="1200" cap="none" spc="0" normalizeH="0" baseline="0" noProof="0" dirty="0">
              <a:ln>
                <a:noFill/>
              </a:ln>
              <a:solidFill>
                <a:srgbClr val="FF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20455984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028700" y="571480"/>
            <a:ext cx="9258300" cy="1371600"/>
          </a:xfrm>
        </p:spPr>
        <p:txBody>
          <a:bodyPr/>
          <a:lstStyle/>
          <a:p>
            <a:r>
              <a:rPr lang="en-US" dirty="0">
                <a:solidFill>
                  <a:srgbClr val="FF0000"/>
                </a:solidFill>
              </a:rPr>
              <a:t>Take-home messages</a:t>
            </a:r>
            <a:endParaRPr lang="el-GR" dirty="0">
              <a:solidFill>
                <a:srgbClr val="FF0000"/>
              </a:solidFill>
            </a:endParaRPr>
          </a:p>
        </p:txBody>
      </p:sp>
      <p:sp>
        <p:nvSpPr>
          <p:cNvPr id="40963" name="Content Placeholder 2"/>
          <p:cNvSpPr>
            <a:spLocks noGrp="1"/>
          </p:cNvSpPr>
          <p:nvPr>
            <p:ph idx="1"/>
          </p:nvPr>
        </p:nvSpPr>
        <p:spPr>
          <a:xfrm>
            <a:off x="606425" y="2204864"/>
            <a:ext cx="9237663" cy="4752975"/>
          </a:xfrm>
        </p:spPr>
        <p:txBody>
          <a:bodyPr/>
          <a:lstStyle/>
          <a:p>
            <a:pPr algn="just">
              <a:buClr>
                <a:srgbClr val="FF0000"/>
              </a:buClr>
              <a:buFont typeface="Wingdings" pitchFamily="2" charset="2"/>
              <a:buChar char="ü"/>
            </a:pPr>
            <a:r>
              <a:rPr lang="en-US" sz="2400" dirty="0"/>
              <a:t>Pre-diabetes and diabetes are increasing and constitute states of high cardiovascular risk</a:t>
            </a:r>
            <a:endParaRPr lang="en-US" sz="2400" dirty="0">
              <a:solidFill>
                <a:srgbClr val="FF0000"/>
              </a:solidFill>
            </a:endParaRPr>
          </a:p>
          <a:p>
            <a:pPr algn="just">
              <a:buClr>
                <a:srgbClr val="FF0000"/>
              </a:buClr>
              <a:buFont typeface="Wingdings" pitchFamily="2" charset="2"/>
              <a:buChar char="ü"/>
            </a:pPr>
            <a:r>
              <a:rPr lang="en-US" sz="2400" dirty="0"/>
              <a:t>Antihypertensive therapy should be based on RAS blockade and CCBs</a:t>
            </a:r>
          </a:p>
          <a:p>
            <a:pPr algn="just">
              <a:buClr>
                <a:srgbClr val="FF0000"/>
              </a:buClr>
              <a:buFont typeface="Wingdings" pitchFamily="2" charset="2"/>
              <a:buChar char="ü"/>
            </a:pPr>
            <a:r>
              <a:rPr lang="en-US" sz="2400" dirty="0"/>
              <a:t>Prediabetes hypertensives often present with INOCA and intensified therapies should be applied </a:t>
            </a:r>
          </a:p>
          <a:p>
            <a:pPr algn="just">
              <a:buClr>
                <a:srgbClr val="FF0000"/>
              </a:buClr>
              <a:buFont typeface="Wingdings" pitchFamily="2" charset="2"/>
              <a:buChar char="ü"/>
            </a:pPr>
            <a:r>
              <a:rPr lang="en-US" sz="2400" dirty="0"/>
              <a:t>NOD is related to diuretic and b-blockers treatment but not directly related to CV and renal events </a:t>
            </a:r>
          </a:p>
          <a:p>
            <a:pPr algn="just">
              <a:buClr>
                <a:srgbClr val="FF0000"/>
              </a:buClr>
              <a:buFont typeface="Wingdings" pitchFamily="2" charset="2"/>
              <a:buChar char="ü"/>
            </a:pPr>
            <a:r>
              <a:rPr lang="en-US" sz="2400" dirty="0"/>
              <a:t>Further research needed</a:t>
            </a:r>
          </a:p>
          <a:p>
            <a:pPr algn="just">
              <a:buClr>
                <a:srgbClr val="FF0000"/>
              </a:buClr>
              <a:buFont typeface="Wingdings" pitchFamily="2" charset="2"/>
              <a:buChar char="ü"/>
            </a:pPr>
            <a:r>
              <a:rPr lang="en-US" sz="2400" dirty="0"/>
              <a:t>Main goal is to reduce BP and risk factor burden </a:t>
            </a:r>
          </a:p>
          <a:p>
            <a:pPr algn="just">
              <a:buClr>
                <a:srgbClr val="FF0000"/>
              </a:buClr>
              <a:buFont typeface="Wingdings" pitchFamily="2" charset="2"/>
              <a:buChar char="ü"/>
            </a:pPr>
            <a:endParaRPr lang="en-US" dirty="0"/>
          </a:p>
          <a:p>
            <a:pPr algn="just">
              <a:buFont typeface="Wingdings" pitchFamily="2" charset="2"/>
              <a:buNone/>
            </a:pPr>
            <a:endParaRPr lang="en-US" dirty="0"/>
          </a:p>
          <a:p>
            <a:pPr algn="just"/>
            <a:endParaRPr lang="en-US" dirty="0"/>
          </a:p>
          <a:p>
            <a:pPr algn="just"/>
            <a:endParaRPr lang="el-GR" dirty="0"/>
          </a:p>
        </p:txBody>
      </p:sp>
      <p:pic>
        <p:nvPicPr>
          <p:cNvPr id="5" name="Picture 2" descr="Image result for thin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24" y="571480"/>
            <a:ext cx="1450975" cy="145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797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pPr>
              <a:buNone/>
            </a:pPr>
            <a:r>
              <a:rPr lang="el-GR" sz="6000" i="1" dirty="0">
                <a:solidFill>
                  <a:srgbClr val="FF0000"/>
                </a:solidFill>
              </a:rPr>
              <a:t>Ευχαριστώ</a:t>
            </a:r>
            <a:r>
              <a:rPr lang="el-GR" sz="4800" i="1" dirty="0">
                <a:solidFill>
                  <a:srgbClr val="FF0000"/>
                </a:solidFill>
              </a:rPr>
              <a:t> </a:t>
            </a:r>
          </a:p>
        </p:txBody>
      </p:sp>
      <p:pic>
        <p:nvPicPr>
          <p:cNvPr id="89090" name="Picture 2" descr="http://www.evidentlycochrane.net/wp-content/uploads/2013/11/shutterstock_98451620.jpg"/>
          <p:cNvPicPr>
            <a:picLocks noChangeAspect="1" noChangeArrowheads="1"/>
          </p:cNvPicPr>
          <p:nvPr/>
        </p:nvPicPr>
        <p:blipFill>
          <a:blip r:embed="rId2" cstate="print"/>
          <a:srcRect/>
          <a:stretch>
            <a:fillRect/>
          </a:stretch>
        </p:blipFill>
        <p:spPr bwMode="auto">
          <a:xfrm>
            <a:off x="5215508" y="3478255"/>
            <a:ext cx="4700463" cy="3064702"/>
          </a:xfrm>
          <a:prstGeom prst="rect">
            <a:avLst/>
          </a:prstGeom>
          <a:noFill/>
        </p:spPr>
      </p:pic>
      <p:sp>
        <p:nvSpPr>
          <p:cNvPr id="5" name="TextBox 4"/>
          <p:cNvSpPr txBox="1"/>
          <p:nvPr/>
        </p:nvSpPr>
        <p:spPr>
          <a:xfrm>
            <a:off x="8743900" y="5373216"/>
            <a:ext cx="864096" cy="923330"/>
          </a:xfrm>
          <a:prstGeom prst="rect">
            <a:avLst/>
          </a:prstGeom>
          <a:solidFill>
            <a:schemeClr val="tx1">
              <a:lumMod val="85000"/>
              <a:lumOff val="15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Tree>
    <p:extLst>
      <p:ext uri="{BB962C8B-B14F-4D97-AF65-F5344CB8AC3E}">
        <p14:creationId xmlns:p14="http://schemas.microsoft.com/office/powerpoint/2010/main" val="3497275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Changes in MSNA during OGTT</a:t>
            </a:r>
            <a:endParaRPr lang="el-GR" dirty="0">
              <a:solidFill>
                <a:srgbClr val="FF0000"/>
              </a:solidFill>
            </a:endParaRP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7036" y="1556792"/>
            <a:ext cx="8342613"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4022428" y="6273725"/>
            <a:ext cx="6264572" cy="503238"/>
          </a:xfrm>
          <a:prstGeom prst="rect">
            <a:avLst/>
          </a:prstGeom>
          <a:solidFill>
            <a:schemeClr val="bg1"/>
          </a:solidFill>
          <a:ln w="9525">
            <a:noFill/>
            <a:miter lim="800000"/>
            <a:headEnd/>
            <a:tailEnd/>
          </a:ln>
        </p:spPr>
        <p:txBody>
          <a:bodyPr/>
          <a:lstStyle/>
          <a:p>
            <a:pPr algn="r"/>
            <a:r>
              <a:rPr lang="en-US" altLang="el-GR" sz="1600" i="1" dirty="0" err="1">
                <a:solidFill>
                  <a:srgbClr val="00B0F0"/>
                </a:solidFill>
                <a:latin typeface="Arial" pitchFamily="34" charset="0"/>
              </a:rPr>
              <a:t>Tsioufis</a:t>
            </a:r>
            <a:r>
              <a:rPr lang="en-US" altLang="el-GR" sz="1600" i="1" dirty="0">
                <a:solidFill>
                  <a:srgbClr val="00B0F0"/>
                </a:solidFill>
                <a:latin typeface="Arial" pitchFamily="34" charset="0"/>
              </a:rPr>
              <a:t> C, </a:t>
            </a:r>
            <a:r>
              <a:rPr lang="en-US" altLang="el-GR" sz="1600" i="1" dirty="0" err="1">
                <a:solidFill>
                  <a:srgbClr val="00B0F0"/>
                </a:solidFill>
                <a:latin typeface="Arial" pitchFamily="34" charset="0"/>
              </a:rPr>
              <a:t>Dimitriadis</a:t>
            </a:r>
            <a:r>
              <a:rPr lang="en-US" altLang="el-GR" sz="1600" i="1" dirty="0">
                <a:solidFill>
                  <a:srgbClr val="00B0F0"/>
                </a:solidFill>
                <a:latin typeface="Arial" pitchFamily="34" charset="0"/>
              </a:rPr>
              <a:t> K, et al . J </a:t>
            </a:r>
            <a:r>
              <a:rPr lang="en-US" altLang="el-GR" sz="1600" i="1" dirty="0" err="1">
                <a:solidFill>
                  <a:srgbClr val="00B0F0"/>
                </a:solidFill>
                <a:latin typeface="Arial" pitchFamily="34" charset="0"/>
              </a:rPr>
              <a:t>Hypertens</a:t>
            </a:r>
            <a:r>
              <a:rPr lang="en-US" altLang="el-GR" sz="1600" i="1" dirty="0">
                <a:solidFill>
                  <a:srgbClr val="00B0F0"/>
                </a:solidFill>
                <a:latin typeface="Arial" pitchFamily="34" charset="0"/>
              </a:rPr>
              <a:t> </a:t>
            </a:r>
            <a:r>
              <a:rPr lang="el-GR" altLang="el-GR" sz="1600" i="1" dirty="0">
                <a:solidFill>
                  <a:srgbClr val="00B0F0"/>
                </a:solidFill>
                <a:latin typeface="Arial" pitchFamily="34" charset="0"/>
              </a:rPr>
              <a:t>2017</a:t>
            </a:r>
          </a:p>
        </p:txBody>
      </p:sp>
      <p:pic>
        <p:nvPicPr>
          <p:cNvPr id="6" name="Picture 4" descr="athin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78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0" y="0"/>
            <a:ext cx="5715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287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8D021C-5421-458C-B102-C53E3CD28F2F}"/>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22A8E95E-B36D-4698-85D6-697936546FB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306437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3A9E5A-220B-4E33-B58B-AEE3C65812C5}"/>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B7EFE96C-28A9-4A3C-93D5-1D3F906BCB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870521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solidFill>
                  <a:srgbClr val="FF0000"/>
                </a:solidFill>
              </a:rPr>
              <a:t>Metoprolol</a:t>
            </a:r>
            <a:endParaRPr lang="el-GR">
              <a:solidFill>
                <a:srgbClr val="FF0000"/>
              </a:solidFill>
            </a:endParaRPr>
          </a:p>
        </p:txBody>
      </p:sp>
      <p:sp>
        <p:nvSpPr>
          <p:cNvPr id="23555" name="Rectangle 3"/>
          <p:cNvSpPr>
            <a:spLocks noGrp="1" noChangeArrowheads="1"/>
          </p:cNvSpPr>
          <p:nvPr>
            <p:ph type="body" idx="1"/>
          </p:nvPr>
        </p:nvSpPr>
        <p:spPr>
          <a:xfrm>
            <a:off x="608013" y="1916113"/>
            <a:ext cx="9396412" cy="4114800"/>
          </a:xfrm>
        </p:spPr>
        <p:txBody>
          <a:bodyPr/>
          <a:lstStyle/>
          <a:p>
            <a:pPr eaLnBrk="1" hangingPunct="1">
              <a:lnSpc>
                <a:spcPct val="115000"/>
              </a:lnSpc>
              <a:buClr>
                <a:srgbClr val="FFFF00"/>
              </a:buClr>
              <a:buFont typeface="Wingdings" pitchFamily="2" charset="2"/>
              <a:buChar char="v"/>
            </a:pPr>
            <a:r>
              <a:rPr lang="el-GR" b="1"/>
              <a:t>Καρδιοεκλεκτικός, λιποδιαλυτός, με  ηπατική απέκκριση</a:t>
            </a:r>
          </a:p>
          <a:p>
            <a:pPr eaLnBrk="1" hangingPunct="1">
              <a:lnSpc>
                <a:spcPct val="115000"/>
              </a:lnSpc>
              <a:buClr>
                <a:srgbClr val="FFFF00"/>
              </a:buClr>
              <a:buFont typeface="Wingdings" pitchFamily="2" charset="2"/>
              <a:buChar char="v"/>
            </a:pPr>
            <a:r>
              <a:rPr lang="el-GR" b="1"/>
              <a:t>Ιδιαίτερα μελετημένος στο οξύ έμφραγμα μυοκαρδίου και για την μετεμφραγματική προστασία που προσφέρει</a:t>
            </a:r>
          </a:p>
          <a:p>
            <a:pPr eaLnBrk="1" hangingPunct="1">
              <a:lnSpc>
                <a:spcPct val="115000"/>
              </a:lnSpc>
              <a:buClr>
                <a:srgbClr val="FFFF00"/>
              </a:buClr>
              <a:buFont typeface="Wingdings" pitchFamily="2" charset="2"/>
              <a:buChar char="v"/>
            </a:pPr>
            <a:r>
              <a:rPr lang="el-GR" b="1"/>
              <a:t>Από την μελέτη </a:t>
            </a:r>
            <a:r>
              <a:rPr lang="en-US" b="1"/>
              <a:t>M</a:t>
            </a:r>
            <a:r>
              <a:rPr lang="el-GR" b="1"/>
              <a:t>Ε</a:t>
            </a:r>
            <a:r>
              <a:rPr lang="en-US" b="1"/>
              <a:t>RIT </a:t>
            </a:r>
            <a:r>
              <a:rPr lang="el-GR" b="1"/>
              <a:t>ευεργετική δράση και στην καρδιακή ανεπάρκεια.</a:t>
            </a:r>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9763" y="404813"/>
            <a:ext cx="43148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3338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l-GR" sz="4800">
                <a:solidFill>
                  <a:srgbClr val="FF0000"/>
                </a:solidFill>
              </a:rPr>
              <a:t>Α</a:t>
            </a:r>
            <a:r>
              <a:rPr lang="en-US" sz="4800">
                <a:solidFill>
                  <a:srgbClr val="FF0000"/>
                </a:solidFill>
              </a:rPr>
              <a:t>tenolol</a:t>
            </a:r>
            <a:endParaRPr lang="el-GR" sz="4800">
              <a:solidFill>
                <a:srgbClr val="FF0000"/>
              </a:solidFill>
            </a:endParaRPr>
          </a:p>
        </p:txBody>
      </p:sp>
      <p:sp>
        <p:nvSpPr>
          <p:cNvPr id="24579" name="Rectangle 3"/>
          <p:cNvSpPr>
            <a:spLocks noGrp="1" noChangeArrowheads="1"/>
          </p:cNvSpPr>
          <p:nvPr>
            <p:ph type="body" idx="1"/>
          </p:nvPr>
        </p:nvSpPr>
        <p:spPr>
          <a:xfrm>
            <a:off x="930275" y="1844675"/>
            <a:ext cx="8855075" cy="4530725"/>
          </a:xfrm>
        </p:spPr>
        <p:txBody>
          <a:bodyPr/>
          <a:lstStyle/>
          <a:p>
            <a:pPr eaLnBrk="1" hangingPunct="1">
              <a:lnSpc>
                <a:spcPct val="120000"/>
              </a:lnSpc>
              <a:buClr>
                <a:srgbClr val="00FFFF"/>
              </a:buClr>
              <a:buFontTx/>
              <a:buChar char="o"/>
            </a:pPr>
            <a:r>
              <a:rPr lang="el-GR" b="1"/>
              <a:t>Από τους πρώτους καρδιοεκλεκτικούς με ευρεία χρήση στη στηθάγχη και την υπέρταση.</a:t>
            </a:r>
          </a:p>
          <a:p>
            <a:pPr eaLnBrk="1" hangingPunct="1">
              <a:lnSpc>
                <a:spcPct val="120000"/>
              </a:lnSpc>
              <a:buClr>
                <a:srgbClr val="00FFFF"/>
              </a:buClr>
              <a:buFontTx/>
              <a:buChar char="o"/>
            </a:pPr>
            <a:r>
              <a:rPr lang="el-GR" b="1"/>
              <a:t>Μακρά ημιπερίοδο ζωής, νεφρική απέκκριση, και ενδοφλέβια μορφή.</a:t>
            </a:r>
            <a:endParaRPr lang="en-US" b="1"/>
          </a:p>
          <a:p>
            <a:pPr eaLnBrk="1" hangingPunct="1">
              <a:lnSpc>
                <a:spcPct val="120000"/>
              </a:lnSpc>
              <a:buClr>
                <a:srgbClr val="00FFFF"/>
              </a:buClr>
              <a:buFontTx/>
              <a:buChar char="o"/>
            </a:pPr>
            <a:r>
              <a:rPr lang="el-GR" b="1"/>
              <a:t>Βασικός «ένοχος» για τα αρνητικά αποτελέσματα μελετών...</a:t>
            </a: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9400" y="476250"/>
            <a:ext cx="42862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6382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Text Placeholder 2"/>
          <p:cNvSpPr>
            <a:spLocks noGrp="1"/>
          </p:cNvSpPr>
          <p:nvPr>
            <p:ph type="body" idx="1"/>
          </p:nvPr>
        </p:nvSpPr>
        <p:spPr/>
        <p:txBody>
          <a:bodyPr/>
          <a:lstStyle/>
          <a:p>
            <a:endParaRPr lang="el-GR" dirty="0"/>
          </a:p>
        </p:txBody>
      </p:sp>
      <p:sp>
        <p:nvSpPr>
          <p:cNvPr id="4" name="Rectangle 3"/>
          <p:cNvSpPr/>
          <p:nvPr/>
        </p:nvSpPr>
        <p:spPr>
          <a:xfrm>
            <a:off x="369260" y="548679"/>
            <a:ext cx="7324278" cy="2031325"/>
          </a:xfrm>
          <a:prstGeom prst="rect">
            <a:avLst/>
          </a:prstGeom>
          <a:ln w="38100">
            <a:solidFill>
              <a:srgbClr val="FF0000"/>
            </a:solidFill>
          </a:ln>
        </p:spPr>
        <p:txBody>
          <a:bodyPr wrap="square">
            <a:spAutoFit/>
          </a:bodyPr>
          <a:lstStyle/>
          <a:p>
            <a:r>
              <a:rPr lang="en-US" b="0" dirty="0"/>
              <a:t>The </a:t>
            </a:r>
            <a:r>
              <a:rPr lang="en-US" dirty="0"/>
              <a:t>CAPPP </a:t>
            </a:r>
            <a:r>
              <a:rPr lang="en-US" b="0" dirty="0"/>
              <a:t>study (Captopril Prevention Project) compared</a:t>
            </a:r>
          </a:p>
          <a:p>
            <a:r>
              <a:rPr lang="en-US" b="0" dirty="0"/>
              <a:t>the effect of RAS inhibition (using captopril) with</a:t>
            </a:r>
          </a:p>
          <a:p>
            <a:r>
              <a:rPr lang="en-US" b="0" dirty="0"/>
              <a:t>conventional therapy (using B-blockers and/or diuretics) on</a:t>
            </a:r>
          </a:p>
          <a:p>
            <a:r>
              <a:rPr lang="en-US" b="0" dirty="0"/>
              <a:t>CVD events in hypertensive patients. </a:t>
            </a:r>
            <a:r>
              <a:rPr lang="en-US" b="0" dirty="0">
                <a:solidFill>
                  <a:srgbClr val="FF0000"/>
                </a:solidFill>
              </a:rPr>
              <a:t>Similar effectiveness of both treatment regimens in preventing CVD events</a:t>
            </a:r>
            <a:r>
              <a:rPr lang="en-US" b="0" dirty="0"/>
              <a:t>, but also a decreased incidence of </a:t>
            </a:r>
            <a:r>
              <a:rPr lang="en-US" b="0" dirty="0">
                <a:solidFill>
                  <a:srgbClr val="FF0000"/>
                </a:solidFill>
              </a:rPr>
              <a:t>DM by 12% </a:t>
            </a:r>
            <a:r>
              <a:rPr lang="en-US" b="0" dirty="0"/>
              <a:t>in the captopril group in comparison with conventional therapy.</a:t>
            </a:r>
            <a:endParaRPr lang="el-GR" dirty="0"/>
          </a:p>
        </p:txBody>
      </p:sp>
      <p:sp>
        <p:nvSpPr>
          <p:cNvPr id="5" name="Rectangle 4"/>
          <p:cNvSpPr/>
          <p:nvPr/>
        </p:nvSpPr>
        <p:spPr>
          <a:xfrm>
            <a:off x="679004" y="2708920"/>
            <a:ext cx="8712458" cy="2031325"/>
          </a:xfrm>
          <a:prstGeom prst="rect">
            <a:avLst/>
          </a:prstGeom>
          <a:ln w="38100">
            <a:solidFill>
              <a:srgbClr val="FF6600"/>
            </a:solidFill>
          </a:ln>
        </p:spPr>
        <p:txBody>
          <a:bodyPr wrap="square">
            <a:spAutoFit/>
          </a:bodyPr>
          <a:lstStyle/>
          <a:p>
            <a:r>
              <a:rPr lang="en-US" b="0" dirty="0"/>
              <a:t>The </a:t>
            </a:r>
            <a:r>
              <a:rPr lang="en-US" dirty="0"/>
              <a:t>HOPE </a:t>
            </a:r>
            <a:r>
              <a:rPr lang="en-US" b="0" dirty="0"/>
              <a:t>trial (Heart Outcomes Prevention Evaluation) showed that </a:t>
            </a:r>
            <a:r>
              <a:rPr lang="en-US" b="0" dirty="0" err="1"/>
              <a:t>ramipril</a:t>
            </a:r>
            <a:r>
              <a:rPr lang="en-US" b="0" dirty="0"/>
              <a:t> not only reduced CVD, but also decreased the incidence of </a:t>
            </a:r>
            <a:r>
              <a:rPr lang="en-US" b="0" dirty="0">
                <a:solidFill>
                  <a:srgbClr val="FF0000"/>
                </a:solidFill>
              </a:rPr>
              <a:t>new-onset DM by 33% </a:t>
            </a:r>
            <a:r>
              <a:rPr lang="en-US" b="0" dirty="0"/>
              <a:t>in patients with high risk for CVD. </a:t>
            </a:r>
          </a:p>
          <a:p>
            <a:r>
              <a:rPr lang="en-US" b="0" dirty="0"/>
              <a:t>Same percentage of patients in both </a:t>
            </a:r>
            <a:r>
              <a:rPr lang="en-US" b="0" dirty="0" err="1"/>
              <a:t>ramipril</a:t>
            </a:r>
            <a:r>
              <a:rPr lang="en-US" b="0" dirty="0"/>
              <a:t>-treatment and placebo-treatment regimens was treated with b-blockers and/or diuretics.</a:t>
            </a:r>
          </a:p>
          <a:p>
            <a:endParaRPr lang="en-US" b="0" dirty="0"/>
          </a:p>
          <a:p>
            <a:endParaRPr lang="en-US" b="0" dirty="0"/>
          </a:p>
        </p:txBody>
      </p:sp>
      <p:sp>
        <p:nvSpPr>
          <p:cNvPr id="6" name="Rectangle 5"/>
          <p:cNvSpPr/>
          <p:nvPr/>
        </p:nvSpPr>
        <p:spPr>
          <a:xfrm>
            <a:off x="195486" y="5013176"/>
            <a:ext cx="9844558" cy="1754326"/>
          </a:xfrm>
          <a:prstGeom prst="rect">
            <a:avLst/>
          </a:prstGeom>
          <a:ln w="38100">
            <a:solidFill>
              <a:srgbClr val="FF0000"/>
            </a:solidFill>
          </a:ln>
        </p:spPr>
        <p:txBody>
          <a:bodyPr wrap="square">
            <a:spAutoFit/>
          </a:bodyPr>
          <a:lstStyle/>
          <a:p>
            <a:r>
              <a:rPr lang="en-US" b="0" dirty="0"/>
              <a:t>The </a:t>
            </a:r>
            <a:r>
              <a:rPr lang="en-US" dirty="0"/>
              <a:t>INVEST </a:t>
            </a:r>
            <a:r>
              <a:rPr lang="en-US" b="0" dirty="0"/>
              <a:t>trial (International </a:t>
            </a:r>
            <a:r>
              <a:rPr lang="en-US" b="0" dirty="0" err="1"/>
              <a:t>VerapamilSR</a:t>
            </a:r>
            <a:r>
              <a:rPr lang="en-US" b="0" dirty="0"/>
              <a:t>/</a:t>
            </a:r>
            <a:r>
              <a:rPr lang="en-US" b="0" dirty="0" err="1"/>
              <a:t>Trandolapril</a:t>
            </a:r>
            <a:r>
              <a:rPr lang="en-US" b="0" dirty="0"/>
              <a:t>) compared the effect of a non-</a:t>
            </a:r>
            <a:r>
              <a:rPr lang="en-US" b="0" dirty="0" err="1"/>
              <a:t>dihydropyridine</a:t>
            </a:r>
            <a:r>
              <a:rPr lang="en-US" b="0" dirty="0"/>
              <a:t> CCB (verapamil)-based therapy with atenolol-based therapy on</a:t>
            </a:r>
          </a:p>
          <a:p>
            <a:r>
              <a:rPr lang="en-US" b="0" dirty="0"/>
              <a:t>CVD events in hypertensive patients with coronary artery disease (CAD) </a:t>
            </a:r>
          </a:p>
          <a:p>
            <a:r>
              <a:rPr lang="en-US" b="0" dirty="0">
                <a:solidFill>
                  <a:srgbClr val="FF0000"/>
                </a:solidFill>
              </a:rPr>
              <a:t>incidence of CVD was not different between the 2 treatment arms</a:t>
            </a:r>
            <a:r>
              <a:rPr lang="en-US" b="0" dirty="0"/>
              <a:t>, but patients on verapamil-based therapy were </a:t>
            </a:r>
            <a:r>
              <a:rPr lang="en-US" b="0" dirty="0">
                <a:solidFill>
                  <a:srgbClr val="FF0000"/>
                </a:solidFill>
              </a:rPr>
              <a:t>less likely to develop DM </a:t>
            </a:r>
            <a:r>
              <a:rPr lang="en-US" b="0" dirty="0"/>
              <a:t>in comparison with patients in the atenolol-based</a:t>
            </a:r>
          </a:p>
          <a:p>
            <a:r>
              <a:rPr lang="en-US" b="0" dirty="0"/>
              <a:t>Therapy with use of ACEs was equal in both treatment regimens</a:t>
            </a:r>
            <a:endParaRPr lang="el-GR" dirty="0"/>
          </a:p>
        </p:txBody>
      </p:sp>
    </p:spTree>
    <p:extLst>
      <p:ext uri="{BB962C8B-B14F-4D97-AF65-F5344CB8AC3E}">
        <p14:creationId xmlns:p14="http://schemas.microsoft.com/office/powerpoint/2010/main" val="41797052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4800">
                <a:solidFill>
                  <a:srgbClr val="FF0000"/>
                </a:solidFill>
              </a:rPr>
              <a:t>Celiprolol</a:t>
            </a:r>
            <a:endParaRPr lang="el-GR" sz="4800">
              <a:solidFill>
                <a:srgbClr val="FF0000"/>
              </a:solidFill>
            </a:endParaRPr>
          </a:p>
        </p:txBody>
      </p:sp>
      <p:sp>
        <p:nvSpPr>
          <p:cNvPr id="25603" name="Rectangle 3"/>
          <p:cNvSpPr>
            <a:spLocks noGrp="1" noChangeArrowheads="1"/>
          </p:cNvSpPr>
          <p:nvPr>
            <p:ph type="body" idx="1"/>
          </p:nvPr>
        </p:nvSpPr>
        <p:spPr>
          <a:xfrm>
            <a:off x="849313" y="1916113"/>
            <a:ext cx="9074150" cy="4114800"/>
          </a:xfrm>
        </p:spPr>
        <p:txBody>
          <a:bodyPr/>
          <a:lstStyle/>
          <a:p>
            <a:pPr eaLnBrk="1" hangingPunct="1">
              <a:buClr>
                <a:srgbClr val="00FFFF"/>
              </a:buClr>
              <a:buFontTx/>
              <a:buChar char="o"/>
            </a:pPr>
            <a:r>
              <a:rPr lang="el-GR" sz="2800" b="1"/>
              <a:t>Ιδιαίτερα καρδιοεκλεκτικός με αγγειοδιασταλτικές ιδιότητες και με ΕΣΔ</a:t>
            </a:r>
          </a:p>
          <a:p>
            <a:pPr eaLnBrk="1" hangingPunct="1">
              <a:buClr>
                <a:srgbClr val="00FFFF"/>
              </a:buClr>
              <a:buFontTx/>
              <a:buChar char="o"/>
            </a:pPr>
            <a:endParaRPr lang="el-GR" sz="2800" b="1"/>
          </a:p>
          <a:p>
            <a:pPr eaLnBrk="1" hangingPunct="1">
              <a:buClr>
                <a:srgbClr val="00FFFF"/>
              </a:buClr>
              <a:buFontTx/>
              <a:buChar char="o"/>
            </a:pPr>
            <a:r>
              <a:rPr lang="el-GR" sz="2800" b="1"/>
              <a:t>Χαμηλή λιποδιαλυτότητα, κυρίως νεφρική απέκκριση</a:t>
            </a:r>
          </a:p>
          <a:p>
            <a:pPr eaLnBrk="1" hangingPunct="1">
              <a:buClr>
                <a:srgbClr val="00FFFF"/>
              </a:buClr>
              <a:buFontTx/>
              <a:buChar char="o"/>
            </a:pPr>
            <a:endParaRPr lang="el-GR" sz="2800" b="1"/>
          </a:p>
          <a:p>
            <a:pPr eaLnBrk="1" hangingPunct="1">
              <a:buClr>
                <a:srgbClr val="00FFFF"/>
              </a:buClr>
              <a:buFontTx/>
              <a:buChar char="o"/>
            </a:pPr>
            <a:r>
              <a:rPr lang="el-GR" sz="2800" b="1"/>
              <a:t>Παρόμοια (μακρά) ημιπερίοδο ζωής με της ατενολόλης</a:t>
            </a:r>
          </a:p>
        </p:txBody>
      </p:sp>
    </p:spTree>
    <p:extLst>
      <p:ext uri="{BB962C8B-B14F-4D97-AF65-F5344CB8AC3E}">
        <p14:creationId xmlns:p14="http://schemas.microsoft.com/office/powerpoint/2010/main" val="106133380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4800">
                <a:solidFill>
                  <a:srgbClr val="FF0000"/>
                </a:solidFill>
              </a:rPr>
              <a:t>Labetalol</a:t>
            </a:r>
            <a:endParaRPr lang="el-GR" sz="4800">
              <a:solidFill>
                <a:srgbClr val="FF0000"/>
              </a:solidFill>
            </a:endParaRPr>
          </a:p>
        </p:txBody>
      </p:sp>
      <p:sp>
        <p:nvSpPr>
          <p:cNvPr id="26627" name="Rectangle 3"/>
          <p:cNvSpPr>
            <a:spLocks noGrp="1" noChangeArrowheads="1"/>
          </p:cNvSpPr>
          <p:nvPr>
            <p:ph type="body" idx="1"/>
          </p:nvPr>
        </p:nvSpPr>
        <p:spPr>
          <a:xfrm>
            <a:off x="849313" y="1916113"/>
            <a:ext cx="9074150" cy="4114800"/>
          </a:xfrm>
        </p:spPr>
        <p:txBody>
          <a:bodyPr/>
          <a:lstStyle/>
          <a:p>
            <a:pPr eaLnBrk="1" hangingPunct="1">
              <a:buClr>
                <a:srgbClr val="00FFFF"/>
              </a:buClr>
              <a:buFontTx/>
              <a:buChar char="o"/>
            </a:pPr>
            <a:r>
              <a:rPr lang="el-GR" b="1"/>
              <a:t>Μη καρδιοεκλεκτικός με α-αγγειοδιασταλτικές ιδιότητες και με ΕΣΔ</a:t>
            </a:r>
          </a:p>
          <a:p>
            <a:pPr eaLnBrk="1" hangingPunct="1">
              <a:buClr>
                <a:srgbClr val="00FFFF"/>
              </a:buClr>
              <a:buFontTx/>
              <a:buChar char="o"/>
            </a:pPr>
            <a:r>
              <a:rPr lang="el-GR" b="1"/>
              <a:t>Σε επείγουσες υπερτασικές καταστάσεις</a:t>
            </a:r>
          </a:p>
          <a:p>
            <a:pPr eaLnBrk="1" hangingPunct="1">
              <a:buClr>
                <a:srgbClr val="00FFFF"/>
              </a:buClr>
              <a:buFontTx/>
              <a:buChar char="o"/>
            </a:pPr>
            <a:r>
              <a:rPr lang="el-GR" b="1"/>
              <a:t>Ελάττωση ΑΠ </a:t>
            </a:r>
            <a:r>
              <a:rPr lang="en-US" b="1"/>
              <a:t>per os </a:t>
            </a:r>
            <a:r>
              <a:rPr lang="el-GR" b="1"/>
              <a:t>σε 2 ώρες, </a:t>
            </a:r>
            <a:r>
              <a:rPr lang="en-US" b="1"/>
              <a:t>i.v. </a:t>
            </a:r>
            <a:r>
              <a:rPr lang="el-GR" b="1"/>
              <a:t>σε 5 λεπτά</a:t>
            </a:r>
          </a:p>
          <a:p>
            <a:pPr eaLnBrk="1" hangingPunct="1">
              <a:buClr>
                <a:srgbClr val="00FFFF"/>
              </a:buClr>
              <a:buFontTx/>
              <a:buChar char="o"/>
            </a:pPr>
            <a:r>
              <a:rPr lang="el-GR" b="1"/>
              <a:t>Σε </a:t>
            </a:r>
            <a:r>
              <a:rPr lang="en-US" b="1"/>
              <a:t>open-label </a:t>
            </a:r>
            <a:r>
              <a:rPr lang="el-GR" b="1"/>
              <a:t>μελέτες </a:t>
            </a:r>
            <a:r>
              <a:rPr lang="en-US" b="1"/>
              <a:t>vs placebo: (100-400mg) </a:t>
            </a:r>
            <a:r>
              <a:rPr lang="el-GR" b="1"/>
              <a:t>μείωσε κατά 33/20 </a:t>
            </a:r>
            <a:r>
              <a:rPr lang="en-US" b="1"/>
              <a:t>mmHg </a:t>
            </a:r>
            <a:r>
              <a:rPr lang="el-GR" b="1"/>
              <a:t>σε σταδίου ΙΙ-ΙΙΙ υπέρταση</a:t>
            </a:r>
          </a:p>
          <a:p>
            <a:pPr eaLnBrk="1" hangingPunct="1">
              <a:buClr>
                <a:srgbClr val="00FFFF"/>
              </a:buClr>
              <a:buFont typeface="Wingdings" pitchFamily="2" charset="2"/>
              <a:buNone/>
            </a:pPr>
            <a:r>
              <a:rPr lang="el-GR" b="1"/>
              <a:t> </a:t>
            </a:r>
          </a:p>
        </p:txBody>
      </p:sp>
      <p:sp>
        <p:nvSpPr>
          <p:cNvPr id="26628" name="TextBox 3"/>
          <p:cNvSpPr txBox="1">
            <a:spLocks noChangeArrowheads="1"/>
          </p:cNvSpPr>
          <p:nvPr/>
        </p:nvSpPr>
        <p:spPr bwMode="auto">
          <a:xfrm>
            <a:off x="5503863" y="6308725"/>
            <a:ext cx="460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n-US" i="1">
                <a:solidFill>
                  <a:srgbClr val="00B0F0"/>
                </a:solidFill>
              </a:rPr>
              <a:t>Davidov M, et al. Am J Med 1991</a:t>
            </a:r>
            <a:endParaRPr lang="el-GR" i="1">
              <a:solidFill>
                <a:srgbClr val="00B0F0"/>
              </a:solidFill>
            </a:endParaRPr>
          </a:p>
        </p:txBody>
      </p:sp>
      <p:pic>
        <p:nvPicPr>
          <p:cNvPr id="266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9763" y="404813"/>
            <a:ext cx="37052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2191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4800">
                <a:solidFill>
                  <a:srgbClr val="FF0000"/>
                </a:solidFill>
              </a:rPr>
              <a:t>Esmolol</a:t>
            </a:r>
            <a:endParaRPr lang="el-GR" sz="4800">
              <a:solidFill>
                <a:srgbClr val="FF0000"/>
              </a:solidFill>
            </a:endParaRPr>
          </a:p>
        </p:txBody>
      </p:sp>
      <p:sp>
        <p:nvSpPr>
          <p:cNvPr id="27651" name="Rectangle 3"/>
          <p:cNvSpPr>
            <a:spLocks noGrp="1" noChangeArrowheads="1"/>
          </p:cNvSpPr>
          <p:nvPr>
            <p:ph type="body" idx="1"/>
          </p:nvPr>
        </p:nvSpPr>
        <p:spPr>
          <a:xfrm>
            <a:off x="849313" y="1916113"/>
            <a:ext cx="9074150" cy="4114800"/>
          </a:xfrm>
        </p:spPr>
        <p:txBody>
          <a:bodyPr/>
          <a:lstStyle/>
          <a:p>
            <a:pPr eaLnBrk="1" hangingPunct="1">
              <a:buClr>
                <a:srgbClr val="00FFFF"/>
              </a:buClr>
              <a:buFontTx/>
              <a:buChar char="o"/>
            </a:pPr>
            <a:r>
              <a:rPr lang="el-GR" b="1"/>
              <a:t>Καρδιοεκλεκτικός χωρίς ΕΣΔ </a:t>
            </a:r>
            <a:endParaRPr lang="en-US" b="1"/>
          </a:p>
          <a:p>
            <a:pPr eaLnBrk="1" hangingPunct="1">
              <a:buClr>
                <a:srgbClr val="00FFFF"/>
              </a:buClr>
              <a:buFontTx/>
              <a:buChar char="o"/>
            </a:pPr>
            <a:r>
              <a:rPr lang="el-GR" b="1"/>
              <a:t>Ιδιαίτερα ταχεία δράση (</a:t>
            </a:r>
            <a:r>
              <a:rPr lang="en-US" b="1"/>
              <a:t>t1/2=15mins)</a:t>
            </a:r>
            <a:endParaRPr lang="el-GR" b="1"/>
          </a:p>
          <a:p>
            <a:pPr eaLnBrk="1" hangingPunct="1">
              <a:buClr>
                <a:srgbClr val="00FFFF"/>
              </a:buClr>
              <a:buFontTx/>
              <a:buChar char="o"/>
            </a:pPr>
            <a:r>
              <a:rPr lang="el-GR" b="1"/>
              <a:t>Υπερκοιλιακές ταχυκαρδίες</a:t>
            </a:r>
          </a:p>
          <a:p>
            <a:pPr eaLnBrk="1" hangingPunct="1">
              <a:buClr>
                <a:srgbClr val="00FFFF"/>
              </a:buClr>
              <a:buFontTx/>
              <a:buChar char="o"/>
            </a:pPr>
            <a:r>
              <a:rPr lang="el-GR" b="1"/>
              <a:t>Περιεγχειρητική υπέρταση</a:t>
            </a:r>
            <a:endParaRPr lang="en-US" b="1"/>
          </a:p>
        </p:txBody>
      </p:sp>
    </p:spTree>
    <p:extLst>
      <p:ext uri="{BB962C8B-B14F-4D97-AF65-F5344CB8AC3E}">
        <p14:creationId xmlns:p14="http://schemas.microsoft.com/office/powerpoint/2010/main" val="30434420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73075" y="620713"/>
            <a:ext cx="9258300" cy="1371600"/>
          </a:xfrm>
        </p:spPr>
        <p:txBody>
          <a:bodyPr/>
          <a:lstStyle/>
          <a:p>
            <a:pPr algn="ctr"/>
            <a:r>
              <a:rPr lang="en-US" sz="4800">
                <a:solidFill>
                  <a:srgbClr val="FF0000"/>
                </a:solidFill>
              </a:rPr>
              <a:t>Nebivolol</a:t>
            </a:r>
            <a:endParaRPr lang="el-GR" sz="4800">
              <a:solidFill>
                <a:srgbClr val="FF0000"/>
              </a:solidFill>
            </a:endParaRPr>
          </a:p>
        </p:txBody>
      </p:sp>
      <p:sp>
        <p:nvSpPr>
          <p:cNvPr id="28675" name="Rectangle 3"/>
          <p:cNvSpPr>
            <a:spLocks noGrp="1" noChangeArrowheads="1"/>
          </p:cNvSpPr>
          <p:nvPr>
            <p:ph type="body" idx="1"/>
          </p:nvPr>
        </p:nvSpPr>
        <p:spPr/>
        <p:txBody>
          <a:bodyPr/>
          <a:lstStyle/>
          <a:p>
            <a:pPr>
              <a:lnSpc>
                <a:spcPct val="130000"/>
              </a:lnSpc>
            </a:pPr>
            <a:r>
              <a:rPr lang="el-GR">
                <a:solidFill>
                  <a:srgbClr val="FF7C80"/>
                </a:solidFill>
              </a:rPr>
              <a:t>Υπερε</a:t>
            </a:r>
            <a:r>
              <a:rPr lang="en-US">
                <a:solidFill>
                  <a:srgbClr val="FF7C80"/>
                </a:solidFill>
              </a:rPr>
              <a:t>κλεκτικός β1 αποκλεισμός</a:t>
            </a:r>
          </a:p>
          <a:p>
            <a:pPr>
              <a:lnSpc>
                <a:spcPct val="130000"/>
              </a:lnSpc>
            </a:pPr>
            <a:r>
              <a:rPr lang="en-US">
                <a:solidFill>
                  <a:srgbClr val="FF7C80"/>
                </a:solidFill>
              </a:rPr>
              <a:t>Δράση μέσω ΝΟ</a:t>
            </a:r>
            <a:r>
              <a:rPr lang="en-US"/>
              <a:t> (αγγειοδιασταλτική -αντιθρομβωτική-αντιαθηρωματική -αντι οξειδωτική)</a:t>
            </a:r>
          </a:p>
          <a:p>
            <a:pPr>
              <a:lnSpc>
                <a:spcPct val="130000"/>
              </a:lnSpc>
            </a:pPr>
            <a:r>
              <a:rPr lang="el-GR" sz="2800" b="1"/>
              <a:t>Χωρίς λιποδιαλυτότητα, νεφρική απέκκριση</a:t>
            </a:r>
          </a:p>
        </p:txBody>
      </p:sp>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75" y="333375"/>
            <a:ext cx="38576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6668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5014 LOBIVON BROCHURE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224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5014 LOBIVON BROCHURE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4463" y="1588"/>
            <a:ext cx="506253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5"/>
          <p:cNvSpPr>
            <a:spLocks noChangeArrowheads="1"/>
          </p:cNvSpPr>
          <p:nvPr/>
        </p:nvSpPr>
        <p:spPr bwMode="auto">
          <a:xfrm>
            <a:off x="463550" y="333375"/>
            <a:ext cx="2232025" cy="719138"/>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endParaRPr lang="en-US"/>
          </a:p>
        </p:txBody>
      </p:sp>
      <p:sp>
        <p:nvSpPr>
          <p:cNvPr id="29701" name="TextBox 6"/>
          <p:cNvSpPr txBox="1">
            <a:spLocks noChangeArrowheads="1"/>
          </p:cNvSpPr>
          <p:nvPr/>
        </p:nvSpPr>
        <p:spPr bwMode="auto">
          <a:xfrm>
            <a:off x="319088" y="5516563"/>
            <a:ext cx="9648825" cy="120173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endParaRPr lang="en-US"/>
          </a:p>
          <a:p>
            <a:endParaRPr lang="en-US"/>
          </a:p>
          <a:p>
            <a:endParaRPr lang="en-US"/>
          </a:p>
          <a:p>
            <a:endParaRPr lang="el-GR"/>
          </a:p>
        </p:txBody>
      </p:sp>
    </p:spTree>
    <p:extLst>
      <p:ext uri="{BB962C8B-B14F-4D97-AF65-F5344CB8AC3E}">
        <p14:creationId xmlns:p14="http://schemas.microsoft.com/office/powerpoint/2010/main" val="12703020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Changes in glucose metabolism</a:t>
            </a:r>
            <a:endParaRPr lang="el-GR" dirty="0">
              <a:solidFill>
                <a:srgbClr val="FF0000"/>
              </a:solidFill>
            </a:endParaRP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3555"/>
          <a:stretch>
            <a:fillRect/>
          </a:stretch>
        </p:blipFill>
        <p:spPr bwMode="auto">
          <a:xfrm>
            <a:off x="514350" y="1898568"/>
            <a:ext cx="9258300" cy="392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4022428" y="6273725"/>
            <a:ext cx="6264572" cy="503238"/>
          </a:xfrm>
          <a:prstGeom prst="rect">
            <a:avLst/>
          </a:prstGeom>
          <a:solidFill>
            <a:schemeClr val="bg1"/>
          </a:solidFill>
          <a:ln w="9525">
            <a:noFill/>
            <a:miter lim="800000"/>
            <a:headEnd/>
            <a:tailEnd/>
          </a:ln>
        </p:spPr>
        <p:txBody>
          <a:bodyPr/>
          <a:lstStyle/>
          <a:p>
            <a:pPr algn="r"/>
            <a:r>
              <a:rPr lang="en-US" altLang="el-GR" sz="1600" i="1" dirty="0" err="1">
                <a:solidFill>
                  <a:srgbClr val="00B0F0"/>
                </a:solidFill>
                <a:latin typeface="Arial" pitchFamily="34" charset="0"/>
              </a:rPr>
              <a:t>Tsioufis</a:t>
            </a:r>
            <a:r>
              <a:rPr lang="en-US" altLang="el-GR" sz="1600" i="1" dirty="0">
                <a:solidFill>
                  <a:srgbClr val="00B0F0"/>
                </a:solidFill>
                <a:latin typeface="Arial" pitchFamily="34" charset="0"/>
              </a:rPr>
              <a:t> C, </a:t>
            </a:r>
            <a:r>
              <a:rPr lang="en-US" altLang="el-GR" sz="1600" i="1" dirty="0" err="1">
                <a:solidFill>
                  <a:srgbClr val="00B0F0"/>
                </a:solidFill>
                <a:latin typeface="Arial" pitchFamily="34" charset="0"/>
              </a:rPr>
              <a:t>Dimitriadis</a:t>
            </a:r>
            <a:r>
              <a:rPr lang="en-US" altLang="el-GR" sz="1600" i="1" dirty="0">
                <a:solidFill>
                  <a:srgbClr val="00B0F0"/>
                </a:solidFill>
                <a:latin typeface="Arial" pitchFamily="34" charset="0"/>
              </a:rPr>
              <a:t> K, et al . J </a:t>
            </a:r>
            <a:r>
              <a:rPr lang="en-US" altLang="el-GR" sz="1600" i="1" dirty="0" err="1">
                <a:solidFill>
                  <a:srgbClr val="00B0F0"/>
                </a:solidFill>
                <a:latin typeface="Arial" pitchFamily="34" charset="0"/>
              </a:rPr>
              <a:t>Hypertens</a:t>
            </a:r>
            <a:r>
              <a:rPr lang="en-US" altLang="el-GR" sz="1600" i="1" dirty="0">
                <a:solidFill>
                  <a:srgbClr val="00B0F0"/>
                </a:solidFill>
                <a:latin typeface="Arial" pitchFamily="34" charset="0"/>
              </a:rPr>
              <a:t> </a:t>
            </a:r>
            <a:r>
              <a:rPr lang="el-GR" altLang="el-GR" sz="1600" i="1" dirty="0">
                <a:solidFill>
                  <a:srgbClr val="00B0F0"/>
                </a:solidFill>
                <a:latin typeface="Arial" pitchFamily="34" charset="0"/>
              </a:rPr>
              <a:t>2017</a:t>
            </a:r>
          </a:p>
        </p:txBody>
      </p:sp>
      <p:pic>
        <p:nvPicPr>
          <p:cNvPr id="6" name="Picture 4" descr="athin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78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0" y="0"/>
            <a:ext cx="5715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3426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l-GR" dirty="0"/>
          </a:p>
        </p:txBody>
      </p:sp>
      <p:sp>
        <p:nvSpPr>
          <p:cNvPr id="30723" name="Text Placeholder 2"/>
          <p:cNvSpPr>
            <a:spLocks noGrp="1"/>
          </p:cNvSpPr>
          <p:nvPr>
            <p:ph type="body" idx="1"/>
          </p:nvPr>
        </p:nvSpPr>
        <p:spPr/>
        <p:txBody>
          <a:bodyPr/>
          <a:lstStyle/>
          <a:p>
            <a:endParaRPr lang="el-GR"/>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476250"/>
            <a:ext cx="637063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4"/>
          <p:cNvSpPr txBox="1">
            <a:spLocks noChangeArrowheads="1"/>
          </p:cNvSpPr>
          <p:nvPr/>
        </p:nvSpPr>
        <p:spPr bwMode="auto">
          <a:xfrm>
            <a:off x="5359400" y="6237288"/>
            <a:ext cx="4537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r"/>
            <a:r>
              <a:rPr lang="en-US" sz="1400" i="1">
                <a:solidFill>
                  <a:srgbClr val="00B0F0"/>
                </a:solidFill>
              </a:rPr>
              <a:t>Munzel , et al. JACC 2009</a:t>
            </a:r>
            <a:endParaRPr lang="el-GR" sz="1400" i="1">
              <a:solidFill>
                <a:srgbClr val="00B0F0"/>
              </a:solidFill>
            </a:endParaRPr>
          </a:p>
        </p:txBody>
      </p:sp>
      <p:sp>
        <p:nvSpPr>
          <p:cNvPr id="30726" name="TextBox 5"/>
          <p:cNvSpPr txBox="1">
            <a:spLocks noChangeArrowheads="1"/>
          </p:cNvSpPr>
          <p:nvPr/>
        </p:nvSpPr>
        <p:spPr bwMode="auto">
          <a:xfrm>
            <a:off x="7304088" y="1557338"/>
            <a:ext cx="2087562"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l-GR" i="1">
                <a:solidFill>
                  <a:srgbClr val="FF0000"/>
                </a:solidFill>
              </a:rPr>
              <a:t>Δράση στο νεφρικό σπείραμα</a:t>
            </a:r>
          </a:p>
          <a:p>
            <a:r>
              <a:rPr lang="el-GR" i="1">
                <a:solidFill>
                  <a:srgbClr val="FF0000"/>
                </a:solidFill>
              </a:rPr>
              <a:t>μέσω </a:t>
            </a:r>
            <a:r>
              <a:rPr lang="en-US" i="1">
                <a:solidFill>
                  <a:srgbClr val="FF0000"/>
                </a:solidFill>
              </a:rPr>
              <a:t>Ca</a:t>
            </a:r>
            <a:r>
              <a:rPr lang="el-GR" i="1">
                <a:solidFill>
                  <a:srgbClr val="FF0000"/>
                </a:solidFill>
              </a:rPr>
              <a:t>-εξαρτώμενης</a:t>
            </a:r>
            <a:r>
              <a:rPr lang="en-US" i="1">
                <a:solidFill>
                  <a:srgbClr val="FF0000"/>
                </a:solidFill>
              </a:rPr>
              <a:t> </a:t>
            </a:r>
            <a:r>
              <a:rPr lang="el-GR" i="1">
                <a:solidFill>
                  <a:srgbClr val="FF0000"/>
                </a:solidFill>
              </a:rPr>
              <a:t>ενεργοποίησης της </a:t>
            </a:r>
            <a:r>
              <a:rPr lang="en-US" i="1">
                <a:solidFill>
                  <a:srgbClr val="FF0000"/>
                </a:solidFill>
              </a:rPr>
              <a:t>eNOS</a:t>
            </a:r>
          </a:p>
          <a:p>
            <a:endParaRPr lang="el-GR" i="1">
              <a:solidFill>
                <a:srgbClr val="FF0000"/>
              </a:solidFill>
            </a:endParaRPr>
          </a:p>
          <a:p>
            <a:r>
              <a:rPr lang="en-US" i="1">
                <a:solidFill>
                  <a:srgbClr val="FF0000"/>
                </a:solidFill>
              </a:rPr>
              <a:t>-</a:t>
            </a:r>
            <a:r>
              <a:rPr lang="el-GR" i="1">
                <a:solidFill>
                  <a:srgbClr val="FF0000"/>
                </a:solidFill>
              </a:rPr>
              <a:t>ενεργοποίηση β2 αγγειακών υποδοχέων </a:t>
            </a:r>
          </a:p>
        </p:txBody>
      </p:sp>
    </p:spTree>
    <p:extLst>
      <p:ext uri="{BB962C8B-B14F-4D97-AF65-F5344CB8AC3E}">
        <p14:creationId xmlns:p14="http://schemas.microsoft.com/office/powerpoint/2010/main" val="24135073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196975"/>
            <a:ext cx="89296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2"/>
          <p:cNvSpPr txBox="1">
            <a:spLocks noChangeArrowheads="1"/>
          </p:cNvSpPr>
          <p:nvPr/>
        </p:nvSpPr>
        <p:spPr bwMode="auto">
          <a:xfrm>
            <a:off x="4064000" y="5805488"/>
            <a:ext cx="5688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r"/>
            <a:r>
              <a:rPr lang="en-US" sz="1600" i="1">
                <a:solidFill>
                  <a:srgbClr val="00B0F0"/>
                </a:solidFill>
              </a:rPr>
              <a:t>Weiss RJ,  et al</a:t>
            </a:r>
            <a:r>
              <a:rPr lang="de-DE" sz="1600" i="1">
                <a:solidFill>
                  <a:srgbClr val="00B0F0"/>
                </a:solidFill>
              </a:rPr>
              <a:t>. J Clin Hypertens (Greenwich) 2007;9:667–</a:t>
            </a:r>
            <a:r>
              <a:rPr lang="el-GR" sz="1600" i="1">
                <a:solidFill>
                  <a:srgbClr val="00B0F0"/>
                </a:solidFill>
              </a:rPr>
              <a:t>676.</a:t>
            </a:r>
          </a:p>
        </p:txBody>
      </p:sp>
      <p:sp>
        <p:nvSpPr>
          <p:cNvPr id="32772" name="TextBox 3"/>
          <p:cNvSpPr txBox="1">
            <a:spLocks noChangeArrowheads="1"/>
          </p:cNvSpPr>
          <p:nvPr/>
        </p:nvSpPr>
        <p:spPr bwMode="auto">
          <a:xfrm>
            <a:off x="1543050" y="549275"/>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l-GR" sz="2400">
                <a:solidFill>
                  <a:srgbClr val="FF0000"/>
                </a:solidFill>
              </a:rPr>
              <a:t>Ισχυρή αντιυπερτασική δράση νεμπιβολόλης </a:t>
            </a:r>
          </a:p>
        </p:txBody>
      </p:sp>
    </p:spTree>
    <p:extLst>
      <p:ext uri="{BB962C8B-B14F-4D97-AF65-F5344CB8AC3E}">
        <p14:creationId xmlns:p14="http://schemas.microsoft.com/office/powerpoint/2010/main" val="20990389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560638" y="549275"/>
            <a:ext cx="9258301" cy="1371600"/>
          </a:xfrm>
        </p:spPr>
        <p:txBody>
          <a:bodyPr/>
          <a:lstStyle/>
          <a:p>
            <a:pPr algn="ctr"/>
            <a:r>
              <a:rPr lang="en-US" sz="4000" b="1">
                <a:solidFill>
                  <a:srgbClr val="FF0000"/>
                </a:solidFill>
              </a:rPr>
              <a:t>Carvedilol</a:t>
            </a:r>
            <a:endParaRPr lang="el-GR" sz="4000" b="1">
              <a:solidFill>
                <a:srgbClr val="FF0000"/>
              </a:solidFill>
            </a:endParaRPr>
          </a:p>
        </p:txBody>
      </p:sp>
      <p:sp>
        <p:nvSpPr>
          <p:cNvPr id="33795" name="Rectangle 3"/>
          <p:cNvSpPr>
            <a:spLocks noGrp="1" noChangeArrowheads="1"/>
          </p:cNvSpPr>
          <p:nvPr>
            <p:ph type="body" idx="1"/>
          </p:nvPr>
        </p:nvSpPr>
        <p:spPr>
          <a:xfrm>
            <a:off x="750888" y="2708275"/>
            <a:ext cx="9183687" cy="3738563"/>
          </a:xfrm>
        </p:spPr>
        <p:txBody>
          <a:bodyPr/>
          <a:lstStyle/>
          <a:p>
            <a:pPr>
              <a:buClr>
                <a:srgbClr val="00FFFF"/>
              </a:buClr>
              <a:buFontTx/>
              <a:buChar char="o"/>
            </a:pPr>
            <a:endParaRPr lang="el-GR" sz="2800" b="1"/>
          </a:p>
          <a:p>
            <a:pPr>
              <a:buClr>
                <a:srgbClr val="00FFFF"/>
              </a:buClr>
              <a:buFontTx/>
              <a:buChar char="o"/>
            </a:pPr>
            <a:r>
              <a:rPr lang="el-GR" sz="2800" b="1"/>
              <a:t>Μη εκλεκτικός, με αντιοξειδωτικές ιδιότητες και μέσω α-αναστολής αγγειοδιασταλτικός.</a:t>
            </a:r>
          </a:p>
          <a:p>
            <a:pPr>
              <a:buClr>
                <a:srgbClr val="00FFFF"/>
              </a:buClr>
              <a:buFontTx/>
              <a:buChar char="o"/>
            </a:pPr>
            <a:r>
              <a:rPr lang="el-GR" sz="2800" b="1"/>
              <a:t>Λιποδιαλυτός, με ηπατική απέκκριση</a:t>
            </a:r>
            <a:endParaRPr lang="en-US" sz="2800" b="1"/>
          </a:p>
          <a:p>
            <a:pPr>
              <a:buClr>
                <a:srgbClr val="00FFFF"/>
              </a:buClr>
              <a:buFontTx/>
              <a:buChar char="o"/>
            </a:pPr>
            <a:r>
              <a:rPr lang="el-GR" sz="2800" b="1"/>
              <a:t>Εκτεταμένα μελετημένος στην καρδιακή ανεπάρκεια.</a:t>
            </a:r>
          </a:p>
          <a:p>
            <a:pPr>
              <a:buClr>
                <a:srgbClr val="00FFFF"/>
              </a:buClr>
              <a:buFontTx/>
              <a:buChar char="o"/>
            </a:pPr>
            <a:r>
              <a:rPr lang="el-GR" sz="2800" b="1"/>
              <a:t>Έχει παρόμοιες ενδείξεις όπως και οι λοιποί β-αναστολείς</a:t>
            </a:r>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1338" y="620713"/>
            <a:ext cx="51339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790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11250" y="692150"/>
            <a:ext cx="8743950" cy="1143000"/>
          </a:xfrm>
        </p:spPr>
        <p:txBody>
          <a:bodyPr/>
          <a:lstStyle/>
          <a:p>
            <a:r>
              <a:rPr lang="en-US" sz="4000">
                <a:solidFill>
                  <a:srgbClr val="FF0000"/>
                </a:solidFill>
              </a:rPr>
              <a:t>Effects of combined </a:t>
            </a:r>
            <a:r>
              <a:rPr lang="en-US" sz="4000">
                <a:solidFill>
                  <a:srgbClr val="FF0000"/>
                </a:solidFill>
                <a:latin typeface="Symbol" pitchFamily="18" charset="2"/>
              </a:rPr>
              <a:t>a</a:t>
            </a:r>
            <a:r>
              <a:rPr lang="en-US" sz="4000">
                <a:solidFill>
                  <a:srgbClr val="FF0000"/>
                </a:solidFill>
              </a:rPr>
              <a:t>- and </a:t>
            </a:r>
            <a:r>
              <a:rPr lang="en-US" sz="4000">
                <a:solidFill>
                  <a:srgbClr val="FF0000"/>
                </a:solidFill>
                <a:latin typeface="Symbol" pitchFamily="18" charset="2"/>
              </a:rPr>
              <a:t>b</a:t>
            </a:r>
            <a:r>
              <a:rPr lang="en-US" sz="4000">
                <a:solidFill>
                  <a:srgbClr val="FF0000"/>
                </a:solidFill>
              </a:rPr>
              <a:t>-blockade in hypertension</a:t>
            </a:r>
          </a:p>
        </p:txBody>
      </p:sp>
      <p:sp>
        <p:nvSpPr>
          <p:cNvPr id="34819" name="Rectangle 3"/>
          <p:cNvSpPr>
            <a:spLocks noGrp="1" noChangeArrowheads="1"/>
          </p:cNvSpPr>
          <p:nvPr>
            <p:ph type="body" idx="1"/>
          </p:nvPr>
        </p:nvSpPr>
        <p:spPr>
          <a:xfrm>
            <a:off x="527050" y="1844675"/>
            <a:ext cx="9558338" cy="4114800"/>
          </a:xfrm>
        </p:spPr>
        <p:txBody>
          <a:bodyPr/>
          <a:lstStyle/>
          <a:p>
            <a:pPr>
              <a:lnSpc>
                <a:spcPct val="150000"/>
              </a:lnSpc>
              <a:buClr>
                <a:srgbClr val="00FFFF"/>
              </a:buClr>
              <a:buFont typeface="Wingdings" pitchFamily="2" charset="2"/>
              <a:buChar char="v"/>
            </a:pPr>
            <a:r>
              <a:rPr lang="en-US" sz="2800" b="1"/>
              <a:t>Decreased systemic and peripheral vascular resistance</a:t>
            </a:r>
          </a:p>
          <a:p>
            <a:pPr>
              <a:lnSpc>
                <a:spcPct val="150000"/>
              </a:lnSpc>
              <a:buClr>
                <a:srgbClr val="00FFFF"/>
              </a:buClr>
              <a:buFont typeface="Wingdings" pitchFamily="2" charset="2"/>
              <a:buChar char="v"/>
            </a:pPr>
            <a:r>
              <a:rPr lang="en-US" sz="2800" b="1"/>
              <a:t>Cardiac output maintained or increased</a:t>
            </a:r>
          </a:p>
          <a:p>
            <a:pPr>
              <a:lnSpc>
                <a:spcPct val="150000"/>
              </a:lnSpc>
              <a:buClr>
                <a:srgbClr val="00FFFF"/>
              </a:buClr>
              <a:buFont typeface="Wingdings" pitchFamily="2" charset="2"/>
              <a:buChar char="v"/>
            </a:pPr>
            <a:r>
              <a:rPr lang="en-US" sz="2800" b="1"/>
              <a:t>Neutral/positive effect on lipid profiles</a:t>
            </a:r>
          </a:p>
          <a:p>
            <a:pPr>
              <a:lnSpc>
                <a:spcPct val="150000"/>
              </a:lnSpc>
              <a:buClr>
                <a:srgbClr val="00FFFF"/>
              </a:buClr>
              <a:buFont typeface="Wingdings" pitchFamily="2" charset="2"/>
              <a:buChar char="v"/>
            </a:pPr>
            <a:r>
              <a:rPr lang="en-US" sz="2800" b="1"/>
              <a:t>Neutral/positive effect on insulin sensitivity</a:t>
            </a:r>
          </a:p>
          <a:p>
            <a:pPr>
              <a:lnSpc>
                <a:spcPct val="150000"/>
              </a:lnSpc>
              <a:buClr>
                <a:srgbClr val="00FFFF"/>
              </a:buClr>
              <a:buFont typeface="Wingdings" pitchFamily="2" charset="2"/>
              <a:buChar char="v"/>
            </a:pPr>
            <a:r>
              <a:rPr lang="en-US" sz="2800" b="1"/>
              <a:t>Renal perfusion and GFR maintained or increased</a:t>
            </a:r>
          </a:p>
        </p:txBody>
      </p:sp>
    </p:spTree>
    <p:extLst>
      <p:ext uri="{BB962C8B-B14F-4D97-AF65-F5344CB8AC3E}">
        <p14:creationId xmlns:p14="http://schemas.microsoft.com/office/powerpoint/2010/main" val="3278858303"/>
      </p:ext>
    </p:extLst>
  </p:cSld>
  <p:clrMapOvr>
    <a:masterClrMapping/>
  </p:clrMapOvr>
  <p:transition>
    <p:zoom/>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l-GR"/>
          </a:p>
        </p:txBody>
      </p:sp>
      <p:sp>
        <p:nvSpPr>
          <p:cNvPr id="50179" name="Text Placeholder 2"/>
          <p:cNvSpPr>
            <a:spLocks noGrp="1"/>
          </p:cNvSpPr>
          <p:nvPr>
            <p:ph type="body" idx="1"/>
          </p:nvPr>
        </p:nvSpPr>
        <p:spPr/>
        <p:txBody>
          <a:bodyPr/>
          <a:lstStyle/>
          <a:p>
            <a:endParaRPr lang="el-GR"/>
          </a:p>
        </p:txBody>
      </p:sp>
      <p:pic>
        <p:nvPicPr>
          <p:cNvPr id="501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765175"/>
            <a:ext cx="8929687"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7999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l-GR"/>
          </a:p>
        </p:txBody>
      </p:sp>
      <p:sp>
        <p:nvSpPr>
          <p:cNvPr id="51203" name="Text Placeholder 2"/>
          <p:cNvSpPr>
            <a:spLocks noGrp="1"/>
          </p:cNvSpPr>
          <p:nvPr>
            <p:ph type="body" idx="1"/>
          </p:nvPr>
        </p:nvSpPr>
        <p:spPr/>
        <p:txBody>
          <a:bodyPr/>
          <a:lstStyle/>
          <a:p>
            <a:endParaRPr lang="el-GR"/>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620713"/>
            <a:ext cx="9359900"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05" name="Straight Arrow Connector 5"/>
          <p:cNvCxnSpPr>
            <a:cxnSpLocks noChangeShapeType="1"/>
          </p:cNvCxnSpPr>
          <p:nvPr/>
        </p:nvCxnSpPr>
        <p:spPr bwMode="auto">
          <a:xfrm flipH="1">
            <a:off x="8312150" y="1628775"/>
            <a:ext cx="719138" cy="504825"/>
          </a:xfrm>
          <a:prstGeom prst="straightConnector1">
            <a:avLst/>
          </a:prstGeom>
          <a:noFill/>
          <a:ln w="57150"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367532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l-GR"/>
          </a:p>
        </p:txBody>
      </p:sp>
      <p:sp>
        <p:nvSpPr>
          <p:cNvPr id="52227" name="Text Placeholder 2"/>
          <p:cNvSpPr>
            <a:spLocks noGrp="1"/>
          </p:cNvSpPr>
          <p:nvPr>
            <p:ph type="body" idx="1"/>
          </p:nvPr>
        </p:nvSpPr>
        <p:spPr/>
        <p:txBody>
          <a:bodyPr/>
          <a:lstStyle/>
          <a:p>
            <a:endParaRPr lang="el-GR"/>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709613"/>
            <a:ext cx="9382125"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4"/>
          <p:cNvSpPr txBox="1">
            <a:spLocks noChangeArrowheads="1"/>
          </p:cNvSpPr>
          <p:nvPr/>
        </p:nvSpPr>
        <p:spPr bwMode="auto">
          <a:xfrm>
            <a:off x="4856163" y="1196975"/>
            <a:ext cx="863600" cy="507841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40305480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l-GR" dirty="0"/>
          </a:p>
        </p:txBody>
      </p:sp>
      <p:sp>
        <p:nvSpPr>
          <p:cNvPr id="53251" name="Text Placeholder 2"/>
          <p:cNvSpPr>
            <a:spLocks noGrp="1"/>
          </p:cNvSpPr>
          <p:nvPr>
            <p:ph type="body" idx="1"/>
          </p:nvPr>
        </p:nvSpPr>
        <p:spPr/>
        <p:txBody>
          <a:bodyPr/>
          <a:lstStyle/>
          <a:p>
            <a:endParaRPr lang="el-GR"/>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100774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4724400"/>
            <a:ext cx="876300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254" name="Straight Connector 6"/>
          <p:cNvCxnSpPr>
            <a:cxnSpLocks noChangeShapeType="1"/>
          </p:cNvCxnSpPr>
          <p:nvPr/>
        </p:nvCxnSpPr>
        <p:spPr bwMode="auto">
          <a:xfrm>
            <a:off x="2190750" y="5157788"/>
            <a:ext cx="6481763"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53255" name="Straight Connector 7"/>
          <p:cNvCxnSpPr>
            <a:cxnSpLocks noChangeShapeType="1"/>
          </p:cNvCxnSpPr>
          <p:nvPr/>
        </p:nvCxnSpPr>
        <p:spPr bwMode="auto">
          <a:xfrm>
            <a:off x="2335213" y="5661025"/>
            <a:ext cx="6480175"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694441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a:t>
            </a:r>
            <a:endParaRPr lang="el-GR" dirty="0"/>
          </a:p>
        </p:txBody>
      </p:sp>
      <p:sp>
        <p:nvSpPr>
          <p:cNvPr id="54275" name="Text Placeholder 2"/>
          <p:cNvSpPr>
            <a:spLocks noGrp="1"/>
          </p:cNvSpPr>
          <p:nvPr>
            <p:ph type="body" idx="1"/>
          </p:nvPr>
        </p:nvSpPr>
        <p:spPr/>
        <p:txBody>
          <a:bodyPr/>
          <a:lstStyle/>
          <a:p>
            <a:endParaRPr lang="el-GR"/>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102870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5"/>
          <p:cNvSpPr txBox="1">
            <a:spLocks noChangeArrowheads="1"/>
          </p:cNvSpPr>
          <p:nvPr/>
        </p:nvSpPr>
        <p:spPr bwMode="auto">
          <a:xfrm>
            <a:off x="7015163" y="6381750"/>
            <a:ext cx="295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n-US" sz="1600" i="1">
                <a:solidFill>
                  <a:srgbClr val="00B0F0"/>
                </a:solidFill>
              </a:rPr>
              <a:t>Bangalore S. JACC 2008 </a:t>
            </a:r>
            <a:endParaRPr lang="el-GR" sz="1600" i="1">
              <a:solidFill>
                <a:srgbClr val="00B0F0"/>
              </a:solidFill>
            </a:endParaRPr>
          </a:p>
        </p:txBody>
      </p:sp>
    </p:spTree>
    <p:extLst>
      <p:ext uri="{BB962C8B-B14F-4D97-AF65-F5344CB8AC3E}">
        <p14:creationId xmlns:p14="http://schemas.microsoft.com/office/powerpoint/2010/main" val="22994392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l-GR"/>
          </a:p>
        </p:txBody>
      </p:sp>
      <p:sp>
        <p:nvSpPr>
          <p:cNvPr id="55299" name="Text Placeholder 2"/>
          <p:cNvSpPr>
            <a:spLocks noGrp="1"/>
          </p:cNvSpPr>
          <p:nvPr>
            <p:ph type="body" idx="1"/>
          </p:nvPr>
        </p:nvSpPr>
        <p:spPr/>
        <p:txBody>
          <a:bodyPr/>
          <a:lstStyle/>
          <a:p>
            <a:endParaRPr lang="el-GR"/>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549275"/>
            <a:ext cx="92011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4"/>
          <p:cNvSpPr txBox="1">
            <a:spLocks noChangeArrowheads="1"/>
          </p:cNvSpPr>
          <p:nvPr/>
        </p:nvSpPr>
        <p:spPr bwMode="auto">
          <a:xfrm>
            <a:off x="7015163" y="6381750"/>
            <a:ext cx="295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n-US" sz="1600" i="1">
                <a:solidFill>
                  <a:srgbClr val="00B0F0"/>
                </a:solidFill>
              </a:rPr>
              <a:t>Bangalore S. JACC 2008 </a:t>
            </a:r>
            <a:endParaRPr lang="el-GR" sz="1600" i="1">
              <a:solidFill>
                <a:srgbClr val="00B0F0"/>
              </a:solidFill>
            </a:endParaRPr>
          </a:p>
        </p:txBody>
      </p:sp>
    </p:spTree>
    <p:extLst>
      <p:ext uri="{BB962C8B-B14F-4D97-AF65-F5344CB8AC3E}">
        <p14:creationId xmlns:p14="http://schemas.microsoft.com/office/powerpoint/2010/main" val="2800236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462980" y="3212976"/>
            <a:ext cx="9258300" cy="3886200"/>
          </a:xfrm>
        </p:spPr>
        <p:txBody>
          <a:bodyPr/>
          <a:lstStyle/>
          <a:p>
            <a:pPr>
              <a:buNone/>
            </a:pPr>
            <a:r>
              <a:rPr lang="en-US" sz="4400" b="1" i="1" dirty="0">
                <a:solidFill>
                  <a:srgbClr val="FF0000"/>
                </a:solidFill>
              </a:rPr>
              <a:t>New-onset diabetes mellitus </a:t>
            </a:r>
            <a:endParaRPr lang="el-GR" sz="4400" b="1" i="1" dirty="0">
              <a:solidFill>
                <a:srgbClr val="FF0000"/>
              </a:solidFill>
            </a:endParaRPr>
          </a:p>
        </p:txBody>
      </p:sp>
      <p:pic>
        <p:nvPicPr>
          <p:cNvPr id="3074" name="Picture 2" descr="http://www.redorbit.com/media/uploads/2013/05/type-2-diabetes-onset-shutterstock_95002783-617x416.jpg"/>
          <p:cNvPicPr>
            <a:picLocks noChangeAspect="1" noChangeArrowheads="1"/>
          </p:cNvPicPr>
          <p:nvPr/>
        </p:nvPicPr>
        <p:blipFill>
          <a:blip r:embed="rId2" cstate="print"/>
          <a:srcRect/>
          <a:stretch>
            <a:fillRect/>
          </a:stretch>
        </p:blipFill>
        <p:spPr bwMode="auto">
          <a:xfrm>
            <a:off x="7015708" y="404664"/>
            <a:ext cx="2924597" cy="1971852"/>
          </a:xfrm>
          <a:prstGeom prst="rect">
            <a:avLst/>
          </a:prstGeom>
          <a:noFill/>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l-GR"/>
          </a:p>
        </p:txBody>
      </p:sp>
      <p:sp>
        <p:nvSpPr>
          <p:cNvPr id="56323" name="Text Placeholder 2"/>
          <p:cNvSpPr>
            <a:spLocks noGrp="1"/>
          </p:cNvSpPr>
          <p:nvPr>
            <p:ph type="body" idx="1"/>
          </p:nvPr>
        </p:nvSpPr>
        <p:spPr/>
        <p:txBody>
          <a:bodyPr/>
          <a:lstStyle/>
          <a:p>
            <a:endParaRPr lang="el-GR"/>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742950"/>
            <a:ext cx="93249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4"/>
          <p:cNvSpPr txBox="1">
            <a:spLocks noChangeArrowheads="1"/>
          </p:cNvSpPr>
          <p:nvPr/>
        </p:nvSpPr>
        <p:spPr bwMode="auto">
          <a:xfrm>
            <a:off x="6511925" y="981075"/>
            <a:ext cx="1871663" cy="53546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a:p>
            <a:endParaRPr lang="el-GR">
              <a:solidFill>
                <a:srgbClr val="FF0000"/>
              </a:solidFill>
            </a:endParaRPr>
          </a:p>
        </p:txBody>
      </p:sp>
      <p:sp>
        <p:nvSpPr>
          <p:cNvPr id="56326" name="TextBox 5"/>
          <p:cNvSpPr txBox="1">
            <a:spLocks noChangeArrowheads="1"/>
          </p:cNvSpPr>
          <p:nvPr/>
        </p:nvSpPr>
        <p:spPr bwMode="auto">
          <a:xfrm>
            <a:off x="7015163" y="6381750"/>
            <a:ext cx="295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n-US" sz="1600" i="1">
                <a:solidFill>
                  <a:srgbClr val="00B0F0"/>
                </a:solidFill>
              </a:rPr>
              <a:t>Bangalore S. JACC 2008 </a:t>
            </a:r>
            <a:endParaRPr lang="el-GR" sz="1600" i="1">
              <a:solidFill>
                <a:srgbClr val="00B0F0"/>
              </a:solidFill>
            </a:endParaRPr>
          </a:p>
        </p:txBody>
      </p:sp>
    </p:spTree>
    <p:extLst>
      <p:ext uri="{BB962C8B-B14F-4D97-AF65-F5344CB8AC3E}">
        <p14:creationId xmlns:p14="http://schemas.microsoft.com/office/powerpoint/2010/main" val="33615062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90525" y="1543050"/>
            <a:ext cx="9504363" cy="4851400"/>
          </a:xfrm>
          <a:prstGeom prst="rect">
            <a:avLst/>
          </a:prstGeom>
          <a:gradFill rotWithShape="0">
            <a:gsLst>
              <a:gs pos="0">
                <a:srgbClr val="0A2B33"/>
              </a:gs>
              <a:gs pos="100000">
                <a:srgbClr val="1C6B80"/>
              </a:gs>
            </a:gsLst>
            <a:lin ang="5400000" scaled="1"/>
          </a:gradFill>
          <a:ln w="12700">
            <a:solidFill>
              <a:schemeClr val="bg1"/>
            </a:solidFill>
            <a:miter lim="800000"/>
            <a:headEnd/>
            <a:tailEnd/>
          </a:ln>
          <a:effectLst>
            <a:outerShdw dist="89803" dir="2700000" algn="ctr" rotWithShape="0">
              <a:schemeClr val="tx1"/>
            </a:outerShdw>
          </a:effectLst>
        </p:spPr>
        <p:txBody>
          <a:bodyPr wrap="none" lIns="85711" tIns="42856" rIns="85711" bIns="42856" anchor="ctr"/>
          <a:lstStyle/>
          <a:p>
            <a:pPr algn="ctr" eaLnBrk="1" hangingPunct="1">
              <a:defRPr/>
            </a:pPr>
            <a:endParaRPr lang="en-GB" sz="2300">
              <a:ea typeface="MS PGothic" pitchFamily="34" charset="-128"/>
            </a:endParaRPr>
          </a:p>
        </p:txBody>
      </p:sp>
      <p:sp>
        <p:nvSpPr>
          <p:cNvPr id="2446339" name="Rectangle 3"/>
          <p:cNvSpPr>
            <a:spLocks noChangeArrowheads="1"/>
          </p:cNvSpPr>
          <p:nvPr/>
        </p:nvSpPr>
        <p:spPr bwMode="auto">
          <a:xfrm flipH="1">
            <a:off x="390525" y="461963"/>
            <a:ext cx="9504363" cy="909637"/>
          </a:xfrm>
          <a:prstGeom prst="rect">
            <a:avLst/>
          </a:prstGeom>
          <a:gradFill rotWithShape="0">
            <a:gsLst>
              <a:gs pos="0">
                <a:srgbClr val="FF3300">
                  <a:gamma/>
                  <a:shade val="46275"/>
                  <a:invGamma/>
                </a:srgbClr>
              </a:gs>
              <a:gs pos="50000">
                <a:srgbClr val="FF3300"/>
              </a:gs>
              <a:gs pos="100000">
                <a:srgbClr val="FF3300">
                  <a:gamma/>
                  <a:shade val="46275"/>
                  <a:invGamma/>
                </a:srgbClr>
              </a:gs>
            </a:gsLst>
            <a:lin ang="5400000" scaled="1"/>
          </a:gradFill>
          <a:ln w="12700">
            <a:solidFill>
              <a:schemeClr val="bg1"/>
            </a:solidFill>
            <a:miter lim="800000"/>
            <a:headEnd/>
            <a:tailEnd/>
          </a:ln>
          <a:effectLst>
            <a:outerShdw dist="89803" dir="2700000" algn="ctr" rotWithShape="0">
              <a:schemeClr val="tx1"/>
            </a:outerShdw>
          </a:effectLst>
        </p:spPr>
        <p:txBody>
          <a:bodyPr wrap="none" lIns="85711" tIns="42856" rIns="85711" bIns="42856" anchor="ctr"/>
          <a:lstStyle/>
          <a:p>
            <a:pPr algn="ctr" eaLnBrk="1" hangingPunct="1">
              <a:defRPr/>
            </a:pPr>
            <a:r>
              <a:rPr lang="en-US" sz="3500" dirty="0">
                <a:effectLst>
                  <a:outerShdw blurRad="38100" dist="38100" dir="2700000" algn="tl">
                    <a:srgbClr val="000000"/>
                  </a:outerShdw>
                </a:effectLst>
                <a:cs typeface="Times New Roman" pitchFamily="18" charset="0"/>
              </a:rPr>
              <a:t>Beta-Blockers in Hypertension</a:t>
            </a:r>
            <a:endParaRPr lang="en-GB" sz="3500" dirty="0">
              <a:solidFill>
                <a:srgbClr val="FFFF00"/>
              </a:solidFill>
              <a:effectLst>
                <a:outerShdw blurRad="38100" dist="38100" dir="2700000" algn="tl">
                  <a:srgbClr val="000000"/>
                </a:outerShdw>
              </a:effectLst>
              <a:cs typeface="Times New Roman" pitchFamily="18" charset="0"/>
            </a:endParaRPr>
          </a:p>
        </p:txBody>
      </p:sp>
      <p:sp>
        <p:nvSpPr>
          <p:cNvPr id="2446341" name="Text Box 5"/>
          <p:cNvSpPr txBox="1">
            <a:spLocks noChangeArrowheads="1"/>
          </p:cNvSpPr>
          <p:nvPr/>
        </p:nvSpPr>
        <p:spPr bwMode="auto">
          <a:xfrm>
            <a:off x="582613" y="1698625"/>
            <a:ext cx="4560887" cy="4864100"/>
          </a:xfrm>
          <a:prstGeom prst="rect">
            <a:avLst/>
          </a:prstGeom>
          <a:noFill/>
          <a:ln w="9525">
            <a:noFill/>
            <a:miter lim="800000"/>
            <a:headEnd/>
            <a:tailEnd/>
          </a:ln>
          <a:effectLst/>
        </p:spPr>
        <p:txBody>
          <a:bodyPr lIns="85712" tIns="42856" rIns="85712" bIns="42856">
            <a:spAutoFit/>
          </a:bodyPr>
          <a:lstStyle/>
          <a:p>
            <a:pPr marL="354211" indent="-354211" defTabSz="714375" eaLnBrk="1" hangingPunct="1">
              <a:spcBef>
                <a:spcPct val="30000"/>
              </a:spcBef>
              <a:defRPr/>
            </a:pPr>
            <a:r>
              <a:rPr lang="en-GB" sz="2300" dirty="0">
                <a:solidFill>
                  <a:srgbClr val="FF0000"/>
                </a:solidFill>
                <a:effectLst>
                  <a:outerShdw blurRad="38100" dist="38100" dir="2700000" algn="tl">
                    <a:srgbClr val="000000"/>
                  </a:outerShdw>
                </a:effectLst>
              </a:rPr>
              <a:t>Plusses</a:t>
            </a:r>
          </a:p>
          <a:p>
            <a:pPr marL="354211" indent="-354211" defTabSz="714375" eaLnBrk="1" hangingPunct="1">
              <a:defRPr/>
            </a:pPr>
            <a:endParaRPr lang="en-GB" sz="2300" dirty="0">
              <a:solidFill>
                <a:schemeClr val="bg1"/>
              </a:solidFill>
              <a:effectLst>
                <a:outerShdw blurRad="38100" dist="38100" dir="2700000" algn="tl">
                  <a:srgbClr val="000000"/>
                </a:outerShdw>
              </a:effectLst>
            </a:endParaRPr>
          </a:p>
          <a:p>
            <a:pPr marL="354211" indent="-354211" defTabSz="714375" eaLnBrk="1" hangingPunct="1">
              <a:spcBef>
                <a:spcPct val="30000"/>
              </a:spcBef>
              <a:buFontTx/>
              <a:buBlip>
                <a:blip r:embed="rId3"/>
              </a:buBlip>
              <a:defRPr/>
            </a:pPr>
            <a:r>
              <a:rPr lang="en-GB" sz="2300" dirty="0">
                <a:solidFill>
                  <a:schemeClr val="bg1"/>
                </a:solidFill>
                <a:effectLst>
                  <a:outerShdw blurRad="38100" dist="38100" dir="2700000" algn="tl">
                    <a:srgbClr val="000000"/>
                  </a:outerShdw>
                </a:effectLst>
              </a:rPr>
              <a:t>Adequate BP reduction</a:t>
            </a:r>
            <a:endParaRPr lang="en-GB" sz="2300" dirty="0">
              <a:solidFill>
                <a:schemeClr val="bg1"/>
              </a:solidFill>
              <a:effectLst>
                <a:outerShdw blurRad="38100" dist="38100" dir="2700000" algn="tl">
                  <a:srgbClr val="000000"/>
                </a:outerShdw>
              </a:effectLst>
              <a:sym typeface="Symbol" pitchFamily="18" charset="2"/>
            </a:endParaRPr>
          </a:p>
          <a:p>
            <a:pPr marL="354211" indent="-354211" defTabSz="714375" eaLnBrk="1" hangingPunct="1">
              <a:spcBef>
                <a:spcPct val="30000"/>
              </a:spcBef>
              <a:buFontTx/>
              <a:buBlip>
                <a:blip r:embed="rId3"/>
              </a:buBlip>
              <a:defRPr/>
            </a:pPr>
            <a:r>
              <a:rPr lang="en-GB" sz="2300" dirty="0">
                <a:solidFill>
                  <a:schemeClr val="bg1"/>
                </a:solidFill>
                <a:effectLst>
                  <a:outerShdw blurRad="38100" dist="38100" dir="2700000" algn="tl">
                    <a:srgbClr val="000000"/>
                  </a:outerShdw>
                </a:effectLst>
                <a:sym typeface="Symbol" pitchFamily="18" charset="2"/>
              </a:rPr>
              <a:t>CV event reduction</a:t>
            </a:r>
          </a:p>
          <a:p>
            <a:pPr marL="718840" lvl="1" indent="-183059" defTabSz="714375" eaLnBrk="1" hangingPunct="1">
              <a:buFontTx/>
              <a:buChar char="-"/>
              <a:defRPr/>
            </a:pPr>
            <a:r>
              <a:rPr lang="en-GB" sz="2300" dirty="0">
                <a:solidFill>
                  <a:schemeClr val="bg1"/>
                </a:solidFill>
                <a:effectLst>
                  <a:outerShdw blurRad="38100" dist="38100" dir="2700000" algn="tl">
                    <a:srgbClr val="000000"/>
                  </a:outerShdw>
                </a:effectLst>
                <a:sym typeface="Symbol" pitchFamily="18" charset="2"/>
              </a:rPr>
              <a:t>Placebo-controlled trials</a:t>
            </a:r>
          </a:p>
          <a:p>
            <a:pPr marL="718840" lvl="1" indent="-183059" defTabSz="714375" eaLnBrk="1" hangingPunct="1">
              <a:buFontTx/>
              <a:buChar char="-"/>
              <a:defRPr/>
            </a:pPr>
            <a:r>
              <a:rPr lang="en-GB" sz="2300" dirty="0">
                <a:solidFill>
                  <a:schemeClr val="bg1"/>
                </a:solidFill>
                <a:effectLst>
                  <a:outerShdw blurRad="38100" dist="38100" dir="2700000" algn="tl">
                    <a:srgbClr val="000000"/>
                  </a:outerShdw>
                </a:effectLst>
                <a:sym typeface="Symbol" pitchFamily="18" charset="2"/>
              </a:rPr>
              <a:t>Comparison trials</a:t>
            </a:r>
          </a:p>
          <a:p>
            <a:pPr marL="354211" indent="-354211" defTabSz="714375" eaLnBrk="1" hangingPunct="1">
              <a:spcBef>
                <a:spcPct val="30000"/>
              </a:spcBef>
              <a:buFontTx/>
              <a:buBlip>
                <a:blip r:embed="rId3"/>
              </a:buBlip>
              <a:defRPr/>
            </a:pPr>
            <a:r>
              <a:rPr lang="en-GB" sz="2300" dirty="0">
                <a:solidFill>
                  <a:schemeClr val="bg1"/>
                </a:solidFill>
                <a:effectLst>
                  <a:outerShdw blurRad="38100" dist="38100" dir="2700000" algn="tl">
                    <a:srgbClr val="000000"/>
                  </a:outerShdw>
                </a:effectLst>
                <a:sym typeface="Symbol" pitchFamily="18" charset="2"/>
              </a:rPr>
              <a:t>Effective protection against CHD/CHF (primary prevention)</a:t>
            </a:r>
          </a:p>
          <a:p>
            <a:pPr marL="354211" indent="-354211" defTabSz="714375" eaLnBrk="1" hangingPunct="1">
              <a:spcBef>
                <a:spcPct val="30000"/>
              </a:spcBef>
              <a:buFontTx/>
              <a:buBlip>
                <a:blip r:embed="rId3"/>
              </a:buBlip>
              <a:defRPr/>
            </a:pPr>
            <a:r>
              <a:rPr lang="en-GB" sz="2300" dirty="0">
                <a:solidFill>
                  <a:schemeClr val="bg1"/>
                </a:solidFill>
                <a:effectLst>
                  <a:outerShdw blurRad="38100" dist="38100" dir="2700000" algn="tl">
                    <a:srgbClr val="000000"/>
                  </a:outerShdw>
                </a:effectLst>
                <a:sym typeface="Symbol" pitchFamily="18" charset="2"/>
              </a:rPr>
              <a:t>Superior CHD protection in CAD patients</a:t>
            </a:r>
          </a:p>
          <a:p>
            <a:pPr marL="354211" indent="-354211" defTabSz="714375" eaLnBrk="1" hangingPunct="1">
              <a:spcBef>
                <a:spcPct val="30000"/>
              </a:spcBef>
              <a:buFontTx/>
              <a:buBlip>
                <a:blip r:embed="rId3"/>
              </a:buBlip>
              <a:defRPr/>
            </a:pPr>
            <a:r>
              <a:rPr lang="en-GB" sz="2300" dirty="0">
                <a:solidFill>
                  <a:schemeClr val="bg1"/>
                </a:solidFill>
                <a:effectLst>
                  <a:outerShdw blurRad="38100" dist="38100" dir="2700000" algn="tl">
                    <a:srgbClr val="000000"/>
                  </a:outerShdw>
                </a:effectLst>
                <a:sym typeface="Symbol" pitchFamily="18" charset="2"/>
              </a:rPr>
              <a:t>Treatment of angina / CHF</a:t>
            </a:r>
          </a:p>
        </p:txBody>
      </p:sp>
      <p:sp>
        <p:nvSpPr>
          <p:cNvPr id="2446342" name="Text Box 6"/>
          <p:cNvSpPr txBox="1">
            <a:spLocks noChangeArrowheads="1"/>
          </p:cNvSpPr>
          <p:nvPr/>
        </p:nvSpPr>
        <p:spPr bwMode="auto">
          <a:xfrm>
            <a:off x="5392738" y="1698625"/>
            <a:ext cx="4324350" cy="4970463"/>
          </a:xfrm>
          <a:prstGeom prst="rect">
            <a:avLst/>
          </a:prstGeom>
          <a:noFill/>
          <a:ln w="9525">
            <a:noFill/>
            <a:miter lim="800000"/>
            <a:headEnd/>
            <a:tailEnd/>
          </a:ln>
          <a:effectLst/>
        </p:spPr>
        <p:txBody>
          <a:bodyPr lIns="85712" tIns="42856" rIns="85712" bIns="42856">
            <a:spAutoFit/>
          </a:bodyPr>
          <a:lstStyle/>
          <a:p>
            <a:pPr marL="354211" indent="-354211" defTabSz="714375" eaLnBrk="1" hangingPunct="1">
              <a:spcBef>
                <a:spcPct val="30000"/>
              </a:spcBef>
              <a:defRPr/>
            </a:pPr>
            <a:r>
              <a:rPr lang="en-GB" sz="2300" dirty="0">
                <a:solidFill>
                  <a:srgbClr val="FF0000"/>
                </a:solidFill>
                <a:effectLst>
                  <a:outerShdw blurRad="38100" dist="38100" dir="2700000" algn="tl">
                    <a:srgbClr val="000000"/>
                  </a:outerShdw>
                </a:effectLst>
              </a:rPr>
              <a:t>Minuses</a:t>
            </a:r>
          </a:p>
          <a:p>
            <a:pPr marL="354211" indent="-354211" defTabSz="714375" eaLnBrk="1" hangingPunct="1">
              <a:defRPr/>
            </a:pPr>
            <a:endParaRPr lang="en-GB" sz="2300" dirty="0">
              <a:solidFill>
                <a:srgbClr val="FFA102"/>
              </a:solidFill>
              <a:effectLst>
                <a:outerShdw blurRad="38100" dist="38100" dir="2700000" algn="tl">
                  <a:srgbClr val="000000"/>
                </a:outerShdw>
              </a:effectLst>
            </a:endParaRPr>
          </a:p>
          <a:p>
            <a:pPr marL="354211" indent="-354211" defTabSz="714375" eaLnBrk="1" hangingPunct="1">
              <a:spcBef>
                <a:spcPct val="30000"/>
              </a:spcBef>
              <a:buFontTx/>
              <a:buBlip>
                <a:blip r:embed="rId4"/>
              </a:buBlip>
              <a:defRPr/>
            </a:pPr>
            <a:r>
              <a:rPr lang="en-GB" sz="2300" dirty="0" err="1">
                <a:solidFill>
                  <a:srgbClr val="FFA102"/>
                </a:solidFill>
                <a:effectLst>
                  <a:outerShdw blurRad="38100" dist="38100" dir="2700000" algn="tl">
                    <a:srgbClr val="000000"/>
                  </a:outerShdw>
                </a:effectLst>
              </a:rPr>
              <a:t>Dysmetabolic</a:t>
            </a:r>
            <a:r>
              <a:rPr lang="en-GB" sz="2300" dirty="0">
                <a:solidFill>
                  <a:srgbClr val="FFA102"/>
                </a:solidFill>
                <a:effectLst>
                  <a:outerShdw blurRad="38100" dist="38100" dir="2700000" algn="tl">
                    <a:srgbClr val="000000"/>
                  </a:outerShdw>
                </a:effectLst>
              </a:rPr>
              <a:t> effects</a:t>
            </a:r>
          </a:p>
          <a:p>
            <a:pPr marL="354211" indent="-354211" defTabSz="714375" eaLnBrk="1" hangingPunct="1">
              <a:spcBef>
                <a:spcPct val="30000"/>
              </a:spcBef>
              <a:buFontTx/>
              <a:buBlip>
                <a:blip r:embed="rId3"/>
              </a:buBlip>
              <a:defRPr/>
            </a:pPr>
            <a:r>
              <a:rPr lang="en-GB" sz="2300" dirty="0">
                <a:solidFill>
                  <a:srgbClr val="FFA102"/>
                </a:solidFill>
                <a:effectLst>
                  <a:outerShdw blurRad="38100" dist="38100" dir="2700000" algn="tl">
                    <a:srgbClr val="000000"/>
                  </a:outerShdw>
                </a:effectLst>
              </a:rPr>
              <a:t>Protection against subclinical OD</a:t>
            </a:r>
          </a:p>
          <a:p>
            <a:pPr marL="354211" indent="-354211" defTabSz="714375" eaLnBrk="1" hangingPunct="1">
              <a:spcBef>
                <a:spcPct val="30000"/>
              </a:spcBef>
              <a:buFontTx/>
              <a:buBlip>
                <a:blip r:embed="rId3"/>
              </a:buBlip>
              <a:defRPr/>
            </a:pPr>
            <a:r>
              <a:rPr lang="en-GB" sz="2300" dirty="0">
                <a:solidFill>
                  <a:srgbClr val="FFA102"/>
                </a:solidFill>
                <a:effectLst>
                  <a:outerShdw blurRad="38100" dist="38100" dir="2700000" algn="tl">
                    <a:srgbClr val="000000"/>
                  </a:outerShdw>
                </a:effectLst>
              </a:rPr>
              <a:t>Side effects</a:t>
            </a:r>
          </a:p>
          <a:p>
            <a:pPr marL="354211" indent="-354211" defTabSz="714375" eaLnBrk="1" hangingPunct="1">
              <a:spcBef>
                <a:spcPct val="30000"/>
              </a:spcBef>
              <a:buFontTx/>
              <a:buBlip>
                <a:blip r:embed="rId3"/>
              </a:buBlip>
              <a:defRPr/>
            </a:pPr>
            <a:r>
              <a:rPr lang="en-GB" sz="2300" dirty="0">
                <a:solidFill>
                  <a:srgbClr val="FFA102"/>
                </a:solidFill>
                <a:effectLst>
                  <a:outerShdw blurRad="38100" dist="38100" dir="2700000" algn="tl">
                    <a:srgbClr val="000000"/>
                  </a:outerShdw>
                </a:effectLst>
              </a:rPr>
              <a:t>Less central BP reduction?</a:t>
            </a:r>
          </a:p>
          <a:p>
            <a:pPr marL="354211" indent="-354211" defTabSz="714375" eaLnBrk="1" hangingPunct="1">
              <a:spcBef>
                <a:spcPct val="30000"/>
              </a:spcBef>
              <a:buFontTx/>
              <a:buBlip>
                <a:blip r:embed="rId3"/>
              </a:buBlip>
              <a:defRPr/>
            </a:pPr>
            <a:r>
              <a:rPr lang="en-GB" sz="2300" dirty="0">
                <a:solidFill>
                  <a:srgbClr val="FFA102"/>
                </a:solidFill>
                <a:effectLst>
                  <a:outerShdw blurRad="38100" dist="38100" dir="2700000" algn="tl">
                    <a:srgbClr val="000000"/>
                  </a:outerShdw>
                </a:effectLst>
              </a:rPr>
              <a:t>Less prevention of stroke?</a:t>
            </a:r>
          </a:p>
          <a:p>
            <a:pPr marL="354211" indent="-354211" defTabSz="714375" eaLnBrk="1" hangingPunct="1">
              <a:spcBef>
                <a:spcPct val="30000"/>
              </a:spcBef>
              <a:buFontTx/>
              <a:buBlip>
                <a:blip r:embed="rId3"/>
              </a:buBlip>
              <a:defRPr/>
            </a:pPr>
            <a:r>
              <a:rPr lang="en-GB" sz="2300" dirty="0">
                <a:solidFill>
                  <a:srgbClr val="FFA102"/>
                </a:solidFill>
                <a:effectLst>
                  <a:outerShdw blurRad="38100" dist="38100" dir="2700000" algn="tl">
                    <a:srgbClr val="000000"/>
                  </a:outerShdw>
                </a:effectLst>
              </a:rPr>
              <a:t>Less BP reduction / CVD protection in the elderly?</a:t>
            </a:r>
            <a:endParaRPr lang="en-GB" sz="2300" dirty="0">
              <a:solidFill>
                <a:srgbClr val="FFA102"/>
              </a:solidFill>
              <a:effectLst>
                <a:outerShdw blurRad="38100" dist="38100" dir="2700000" algn="tl">
                  <a:srgbClr val="000000"/>
                </a:outerShdw>
              </a:effectLst>
              <a:sym typeface="Symbol" pitchFamily="18" charset="2"/>
            </a:endParaRPr>
          </a:p>
        </p:txBody>
      </p:sp>
    </p:spTree>
    <p:extLst>
      <p:ext uri="{BB962C8B-B14F-4D97-AF65-F5344CB8AC3E}">
        <p14:creationId xmlns:p14="http://schemas.microsoft.com/office/powerpoint/2010/main" val="1147236579"/>
      </p:ext>
    </p:extLst>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2DEA16-BF8A-4EBB-8BBD-D560EA6E2F50}"/>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0D3E360D-B27D-40A1-8A9B-4622BA235AC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63870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40AAD3-C15F-4541-860F-9D33FA5A6281}"/>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5FE84A90-1EBC-4444-AD45-F72D9EA8696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091380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FC613A-F396-4E1A-9F57-A811C729A1E6}"/>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30BC9559-DD3B-458A-A3EA-AB66E711CA4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6341851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a:xfrm>
            <a:off x="463550" y="260350"/>
            <a:ext cx="9258300" cy="1371600"/>
          </a:xfrm>
        </p:spPr>
        <p:txBody>
          <a:bodyPr/>
          <a:lstStyle/>
          <a:p>
            <a:r>
              <a:rPr lang="el-GR" sz="4000">
                <a:solidFill>
                  <a:srgbClr val="FF0000"/>
                </a:solidFill>
              </a:rPr>
              <a:t>Λιποδιαλυτότητα</a:t>
            </a:r>
            <a:r>
              <a:rPr lang="el-GR" sz="4000"/>
              <a:t> </a:t>
            </a:r>
          </a:p>
        </p:txBody>
      </p:sp>
      <p:sp>
        <p:nvSpPr>
          <p:cNvPr id="16387" name="Content Placeholder 2"/>
          <p:cNvSpPr>
            <a:spLocks noGrp="1"/>
          </p:cNvSpPr>
          <p:nvPr>
            <p:ph idx="1"/>
          </p:nvPr>
        </p:nvSpPr>
        <p:spPr>
          <a:xfrm>
            <a:off x="463550" y="1341438"/>
            <a:ext cx="9258300" cy="3886200"/>
          </a:xfrm>
        </p:spPr>
        <p:txBody>
          <a:bodyPr/>
          <a:lstStyle/>
          <a:p>
            <a:pPr>
              <a:buFont typeface="Wingdings" pitchFamily="2" charset="2"/>
              <a:buNone/>
            </a:pPr>
            <a:endParaRPr lang="el-GR" sz="2400" i="1">
              <a:solidFill>
                <a:srgbClr val="00B0F0"/>
              </a:solidFill>
            </a:endParaRPr>
          </a:p>
          <a:p>
            <a:pPr eaLnBrk="1" hangingPunct="1"/>
            <a:r>
              <a:rPr lang="el-GR" sz="2800" b="1">
                <a:cs typeface="Times New Roman" pitchFamily="18" charset="0"/>
              </a:rPr>
              <a:t>Σημαίνει αποδεδειγμένη καρδιοπροστασία</a:t>
            </a:r>
          </a:p>
          <a:p>
            <a:pPr eaLnBrk="1" hangingPunct="1"/>
            <a:r>
              <a:rPr lang="el-GR" sz="2800">
                <a:cs typeface="Times New Roman" pitchFamily="18" charset="0"/>
              </a:rPr>
              <a:t>Διέλευση του αιματοεγκεφαλικού φραγμού </a:t>
            </a:r>
            <a:r>
              <a:rPr lang="el-GR" sz="2800">
                <a:cs typeface="Times New Roman" pitchFamily="18" charset="0"/>
                <a:sym typeface="Symbol" pitchFamily="18" charset="2"/>
              </a:rPr>
              <a:t>αποκατάσταση της ισορροπίας συμπαθητικού-παρασυμπαθητικού συστήματος μείωση αιφνιδίου θανάτου</a:t>
            </a:r>
          </a:p>
          <a:p>
            <a:pPr eaLnBrk="1" hangingPunct="1"/>
            <a:r>
              <a:rPr lang="el-GR" sz="2800">
                <a:cs typeface="Times New Roman" pitchFamily="18" charset="0"/>
                <a:sym typeface="Symbol" pitchFamily="18" charset="2"/>
              </a:rPr>
              <a:t>Μετοπρολόλη, καρβεδιλόλη</a:t>
            </a:r>
          </a:p>
          <a:p>
            <a:r>
              <a:rPr lang="el-GR" sz="2800">
                <a:cs typeface="Times New Roman" pitchFamily="18" charset="0"/>
              </a:rPr>
              <a:t>ΑΕ: Εφιάλτες, αϋπνία, λήθαργος, κατάθλιψη</a:t>
            </a:r>
          </a:p>
          <a:p>
            <a:pPr>
              <a:buFont typeface="Wingdings" pitchFamily="2" charset="2"/>
              <a:buChar char="ü"/>
            </a:pPr>
            <a:r>
              <a:rPr lang="en-US" sz="2800" i="1">
                <a:solidFill>
                  <a:srgbClr val="00B0F0"/>
                </a:solidFill>
                <a:cs typeface="Times New Roman" pitchFamily="18" charset="0"/>
              </a:rPr>
              <a:t>Tip: </a:t>
            </a:r>
            <a:r>
              <a:rPr lang="el-GR" sz="2800" i="1">
                <a:solidFill>
                  <a:srgbClr val="00B0F0"/>
                </a:solidFill>
                <a:cs typeface="Times New Roman" pitchFamily="18" charset="0"/>
              </a:rPr>
              <a:t>Επιλογή σε περιπτώσεις ημικρανίας λιπόφιλων σκεαυασμάτων  </a:t>
            </a:r>
          </a:p>
          <a:p>
            <a:pPr eaLnBrk="1" hangingPunct="1"/>
            <a:endParaRPr lang="el-GR" sz="2400">
              <a:sym typeface="Symbol" pitchFamily="18" charset="2"/>
            </a:endParaRPr>
          </a:p>
          <a:p>
            <a:pPr>
              <a:buFont typeface="Wingdings" pitchFamily="2" charset="2"/>
              <a:buChar char="ü"/>
            </a:pPr>
            <a:endParaRPr lang="el-GR" sz="2400" i="1">
              <a:solidFill>
                <a:srgbClr val="00B0F0"/>
              </a:solidFill>
            </a:endParaRPr>
          </a:p>
        </p:txBody>
      </p:sp>
      <p:sp>
        <p:nvSpPr>
          <p:cNvPr id="16388" name="TextBox 3"/>
          <p:cNvSpPr txBox="1">
            <a:spLocks noChangeArrowheads="1"/>
          </p:cNvSpPr>
          <p:nvPr/>
        </p:nvSpPr>
        <p:spPr bwMode="auto">
          <a:xfrm>
            <a:off x="5749925" y="6550025"/>
            <a:ext cx="4537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r"/>
            <a:r>
              <a:rPr lang="en-US" sz="1400" i="1">
                <a:solidFill>
                  <a:srgbClr val="00B0F0"/>
                </a:solidFill>
              </a:rPr>
              <a:t>Poirer L, et al. CJ Cardiology 2012</a:t>
            </a:r>
            <a:endParaRPr lang="el-GR" sz="1400" i="1">
              <a:solidFill>
                <a:srgbClr val="00B0F0"/>
              </a:solidFill>
            </a:endParaRPr>
          </a:p>
        </p:txBody>
      </p:sp>
    </p:spTree>
    <p:extLst>
      <p:ext uri="{BB962C8B-B14F-4D97-AF65-F5344CB8AC3E}">
        <p14:creationId xmlns:p14="http://schemas.microsoft.com/office/powerpoint/2010/main" val="780446498"/>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561732" y="1412776"/>
            <a:ext cx="9258300" cy="3886200"/>
          </a:xfrm>
        </p:spPr>
        <p:txBody>
          <a:bodyPr/>
          <a:lstStyle/>
          <a:p>
            <a:pPr marL="0" indent="0">
              <a:buNone/>
            </a:pPr>
            <a:r>
              <a:rPr lang="en-US" sz="6000" i="1" dirty="0">
                <a:solidFill>
                  <a:srgbClr val="FF0000"/>
                </a:solidFill>
              </a:rPr>
              <a:t>HOPE-3</a:t>
            </a:r>
            <a:endParaRPr lang="el-GR" sz="6000" dirty="0"/>
          </a:p>
        </p:txBody>
      </p:sp>
      <p:pic>
        <p:nvPicPr>
          <p:cNvPr id="4" name="Picture 2"/>
          <p:cNvPicPr>
            <a:picLocks noChangeAspect="1" noChangeArrowheads="1"/>
          </p:cNvPicPr>
          <p:nvPr/>
        </p:nvPicPr>
        <p:blipFill>
          <a:blip r:embed="rId2"/>
          <a:srcRect/>
          <a:stretch>
            <a:fillRect/>
          </a:stretch>
        </p:blipFill>
        <p:spPr bwMode="auto">
          <a:xfrm>
            <a:off x="7248268" y="4020590"/>
            <a:ext cx="2926511" cy="2016224"/>
          </a:xfrm>
          <a:prstGeom prst="rect">
            <a:avLst/>
          </a:prstGeom>
          <a:noFill/>
          <a:ln w="9525">
            <a:noFill/>
            <a:miter lim="800000"/>
            <a:headEnd/>
            <a:tailEnd/>
          </a:ln>
          <a:effectLst/>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64" y="2512869"/>
            <a:ext cx="6941157" cy="355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2871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764704"/>
            <a:ext cx="8856984"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219822064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004" y="620688"/>
            <a:ext cx="9001000"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2240337534"/>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433388"/>
            <a:ext cx="8067675"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09663" y="5661248"/>
            <a:ext cx="8067675" cy="738664"/>
          </a:xfrm>
          <a:prstGeom prst="rect">
            <a:avLst/>
          </a:prstGeom>
          <a:noFill/>
          <a:ln w="38100">
            <a:solidFill>
              <a:srgbClr val="FF0000"/>
            </a:solidFill>
          </a:ln>
        </p:spPr>
        <p:txBody>
          <a:bodyPr wrap="square" rtlCol="0">
            <a:spAutoFit/>
          </a:bodyPr>
          <a:lstStyle/>
          <a:p>
            <a:endParaRPr lang="en-US" dirty="0"/>
          </a:p>
          <a:p>
            <a:endParaRPr lang="en-US" sz="2400" dirty="0"/>
          </a:p>
        </p:txBody>
      </p:sp>
      <p:pic>
        <p:nvPicPr>
          <p:cNvPr id="5"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9889868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004" y="332656"/>
            <a:ext cx="9258300" cy="1371600"/>
          </a:xfrm>
        </p:spPr>
        <p:txBody>
          <a:bodyPr/>
          <a:lstStyle/>
          <a:p>
            <a:r>
              <a:rPr lang="en-US" dirty="0">
                <a:solidFill>
                  <a:srgbClr val="FF0000"/>
                </a:solidFill>
              </a:rPr>
              <a:t>NOD in “new” and “older” drugs</a:t>
            </a:r>
            <a:endParaRPr lang="el-GR" dirty="0">
              <a:solidFill>
                <a:srgbClr val="FF0000"/>
              </a:solidFill>
            </a:endParaRPr>
          </a:p>
        </p:txBody>
      </p:sp>
      <p:sp>
        <p:nvSpPr>
          <p:cNvPr id="3" name="Content Placeholder 2"/>
          <p:cNvSpPr>
            <a:spLocks noGrp="1"/>
          </p:cNvSpPr>
          <p:nvPr>
            <p:ph idx="1"/>
          </p:nvPr>
        </p:nvSpPr>
        <p:spPr/>
        <p:txBody>
          <a:bodyPr/>
          <a:lstStyle/>
          <a:p>
            <a:endParaRPr lang="el-GR"/>
          </a:p>
        </p:txBody>
      </p:sp>
      <p:pic>
        <p:nvPicPr>
          <p:cNvPr id="1026" name="Picture 2"/>
          <p:cNvPicPr>
            <a:picLocks noChangeAspect="1" noChangeArrowheads="1"/>
          </p:cNvPicPr>
          <p:nvPr/>
        </p:nvPicPr>
        <p:blipFill>
          <a:blip r:embed="rId2" cstate="print"/>
          <a:srcRect/>
          <a:stretch>
            <a:fillRect/>
          </a:stretch>
        </p:blipFill>
        <p:spPr bwMode="auto">
          <a:xfrm>
            <a:off x="246956" y="1484784"/>
            <a:ext cx="5112568" cy="482453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071492" y="1628800"/>
            <a:ext cx="4210050" cy="2448272"/>
          </a:xfrm>
          <a:prstGeom prst="rect">
            <a:avLst/>
          </a:prstGeom>
          <a:noFill/>
          <a:ln w="9525">
            <a:noFill/>
            <a:miter lim="800000"/>
            <a:headEnd/>
            <a:tailEnd/>
          </a:ln>
        </p:spPr>
      </p:pic>
      <p:sp>
        <p:nvSpPr>
          <p:cNvPr id="6" name="TextBox 5"/>
          <p:cNvSpPr txBox="1"/>
          <p:nvPr/>
        </p:nvSpPr>
        <p:spPr>
          <a:xfrm>
            <a:off x="5863580" y="4221088"/>
            <a:ext cx="2736304" cy="923330"/>
          </a:xfrm>
          <a:prstGeom prst="rect">
            <a:avLst/>
          </a:prstGeom>
          <a:noFill/>
        </p:spPr>
        <p:txBody>
          <a:bodyPr wrap="square" rtlCol="0">
            <a:spAutoFit/>
          </a:bodyPr>
          <a:lstStyle/>
          <a:p>
            <a:r>
              <a:rPr lang="en-US" dirty="0">
                <a:solidFill>
                  <a:srgbClr val="FF0000"/>
                </a:solidFill>
              </a:rPr>
              <a:t>20% less NOD with </a:t>
            </a:r>
            <a:r>
              <a:rPr lang="en-US" dirty="0" err="1">
                <a:solidFill>
                  <a:srgbClr val="FF0000"/>
                </a:solidFill>
              </a:rPr>
              <a:t>valsartan</a:t>
            </a:r>
            <a:r>
              <a:rPr lang="en-US" dirty="0">
                <a:solidFill>
                  <a:srgbClr val="FF0000"/>
                </a:solidFill>
              </a:rPr>
              <a:t> in VALUE </a:t>
            </a:r>
            <a:r>
              <a:rPr lang="en-US" dirty="0" err="1">
                <a:solidFill>
                  <a:srgbClr val="FF0000"/>
                </a:solidFill>
              </a:rPr>
              <a:t>vs</a:t>
            </a:r>
            <a:r>
              <a:rPr lang="en-US" dirty="0">
                <a:solidFill>
                  <a:srgbClr val="FF0000"/>
                </a:solidFill>
              </a:rPr>
              <a:t> </a:t>
            </a:r>
            <a:r>
              <a:rPr lang="en-US" dirty="0" err="1">
                <a:solidFill>
                  <a:srgbClr val="FF0000"/>
                </a:solidFill>
              </a:rPr>
              <a:t>amlodipine</a:t>
            </a:r>
            <a:endParaRPr lang="el-GR" dirty="0">
              <a:solidFill>
                <a:srgbClr val="FF0000"/>
              </a:solidFill>
            </a:endParaRPr>
          </a:p>
        </p:txBody>
      </p:sp>
      <p:sp>
        <p:nvSpPr>
          <p:cNvPr id="7" name="TextBox 6"/>
          <p:cNvSpPr txBox="1"/>
          <p:nvPr/>
        </p:nvSpPr>
        <p:spPr>
          <a:xfrm>
            <a:off x="5359524" y="2564904"/>
            <a:ext cx="3672408" cy="646331"/>
          </a:xfrm>
          <a:prstGeom prst="rect">
            <a:avLst/>
          </a:prstGeom>
          <a:noFill/>
          <a:ln w="38100">
            <a:solidFill>
              <a:srgbClr val="FF0000"/>
            </a:solidFill>
          </a:ln>
        </p:spPr>
        <p:txBody>
          <a:bodyPr wrap="square" rtlCol="0">
            <a:spAutoFit/>
          </a:bodyPr>
          <a:lstStyle/>
          <a:p>
            <a:endParaRPr lang="en-US" dirty="0"/>
          </a:p>
          <a:p>
            <a:endParaRPr lang="el-GR" dirty="0"/>
          </a:p>
        </p:txBody>
      </p:sp>
      <p:sp>
        <p:nvSpPr>
          <p:cNvPr id="8" name="TextBox 15"/>
          <p:cNvSpPr txBox="1">
            <a:spLocks noChangeArrowheads="1"/>
          </p:cNvSpPr>
          <p:nvPr/>
        </p:nvSpPr>
        <p:spPr bwMode="auto">
          <a:xfrm>
            <a:off x="5359524" y="6488113"/>
            <a:ext cx="4927476" cy="369332"/>
          </a:xfrm>
          <a:prstGeom prst="rect">
            <a:avLst/>
          </a:prstGeom>
          <a:noFill/>
          <a:ln w="9525">
            <a:noFill/>
            <a:miter lim="800000"/>
            <a:headEnd/>
            <a:tailEnd/>
          </a:ln>
        </p:spPr>
        <p:txBody>
          <a:bodyPr wrap="square">
            <a:spAutoFit/>
          </a:bodyPr>
          <a:lstStyle/>
          <a:p>
            <a:pPr algn="r"/>
            <a:r>
              <a:rPr lang="en-US" i="1" dirty="0" err="1">
                <a:solidFill>
                  <a:srgbClr val="66CCFF"/>
                </a:solidFill>
              </a:rPr>
              <a:t>Mancia</a:t>
            </a:r>
            <a:r>
              <a:rPr lang="en-US" i="1" dirty="0">
                <a:solidFill>
                  <a:srgbClr val="66CCFF"/>
                </a:solidFill>
              </a:rPr>
              <a:t> G, et al. J </a:t>
            </a:r>
            <a:r>
              <a:rPr lang="en-US" i="1" dirty="0" err="1">
                <a:solidFill>
                  <a:srgbClr val="66CCFF"/>
                </a:solidFill>
              </a:rPr>
              <a:t>Hypertens</a:t>
            </a:r>
            <a:r>
              <a:rPr lang="en-US" i="1" dirty="0">
                <a:solidFill>
                  <a:srgbClr val="66CCFF"/>
                </a:solidFill>
              </a:rPr>
              <a:t> 2006</a:t>
            </a:r>
            <a:endParaRPr lang="el-GR" i="1" dirty="0">
              <a:solidFill>
                <a:srgbClr val="66CCFF"/>
              </a:solidFill>
            </a:endParaRPr>
          </a:p>
        </p:txBody>
      </p:sp>
      <p:pic>
        <p:nvPicPr>
          <p:cNvPr id="9" name="Picture 4" descr="athina2"/>
          <p:cNvPicPr>
            <a:picLocks noChangeAspect="1" noChangeArrowheads="1"/>
          </p:cNvPicPr>
          <p:nvPr/>
        </p:nvPicPr>
        <p:blipFill>
          <a:blip r:embed="rId4" cstate="print"/>
          <a:srcRect/>
          <a:stretch>
            <a:fillRect/>
          </a:stretch>
        </p:blipFill>
        <p:spPr bwMode="auto">
          <a:xfrm>
            <a:off x="0" y="0"/>
            <a:ext cx="390972" cy="668401"/>
          </a:xfrm>
          <a:prstGeom prst="rect">
            <a:avLst/>
          </a:prstGeom>
          <a:noFill/>
          <a:ln w="9525">
            <a:noFill/>
            <a:miter lim="800000"/>
            <a:headEnd/>
            <a:tailEnd/>
          </a:ln>
        </p:spPr>
      </p:pic>
      <p:pic>
        <p:nvPicPr>
          <p:cNvPr id="10" name="Picture 5"/>
          <p:cNvPicPr>
            <a:picLocks noChangeAspect="1" noChangeArrowheads="1"/>
          </p:cNvPicPr>
          <p:nvPr/>
        </p:nvPicPr>
        <p:blipFill>
          <a:blip r:embed="rId5" cstate="print"/>
          <a:srcRect/>
          <a:stretch>
            <a:fillRect/>
          </a:stretch>
        </p:blipFill>
        <p:spPr bwMode="auto">
          <a:xfrm>
            <a:off x="9715500" y="0"/>
            <a:ext cx="571500" cy="620713"/>
          </a:xfrm>
          <a:prstGeom prst="rect">
            <a:avLst/>
          </a:prstGeom>
          <a:noFill/>
          <a:ln w="9525">
            <a:noFill/>
            <a:miter lim="800000"/>
            <a:headEnd/>
            <a:tailEnd/>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024" y="476672"/>
            <a:ext cx="9020175" cy="617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
        <p:nvSpPr>
          <p:cNvPr id="7" name="TextBox 6"/>
          <p:cNvSpPr txBox="1"/>
          <p:nvPr/>
        </p:nvSpPr>
        <p:spPr>
          <a:xfrm>
            <a:off x="579438" y="1988840"/>
            <a:ext cx="8524502" cy="276999"/>
          </a:xfrm>
          <a:prstGeom prst="rect">
            <a:avLst/>
          </a:prstGeom>
          <a:noFill/>
          <a:ln w="38100">
            <a:solidFill>
              <a:srgbClr val="FF0000"/>
            </a:solidFill>
          </a:ln>
        </p:spPr>
        <p:txBody>
          <a:bodyPr wrap="square" rtlCol="0">
            <a:spAutoFit/>
          </a:bodyPr>
          <a:lstStyle/>
          <a:p>
            <a:endParaRPr lang="el-GR" sz="1200" dirty="0"/>
          </a:p>
        </p:txBody>
      </p:sp>
      <p:sp>
        <p:nvSpPr>
          <p:cNvPr id="8" name="TextBox 7"/>
          <p:cNvSpPr txBox="1"/>
          <p:nvPr/>
        </p:nvSpPr>
        <p:spPr>
          <a:xfrm>
            <a:off x="649801" y="4725144"/>
            <a:ext cx="8020446" cy="276999"/>
          </a:xfrm>
          <a:prstGeom prst="rect">
            <a:avLst/>
          </a:prstGeom>
          <a:noFill/>
          <a:ln w="38100">
            <a:solidFill>
              <a:srgbClr val="FF0000"/>
            </a:solidFill>
          </a:ln>
        </p:spPr>
        <p:txBody>
          <a:bodyPr wrap="square" rtlCol="0">
            <a:spAutoFit/>
          </a:bodyPr>
          <a:lstStyle/>
          <a:p>
            <a:endParaRPr lang="el-GR" sz="1200" dirty="0"/>
          </a:p>
        </p:txBody>
      </p:sp>
    </p:spTree>
    <p:extLst>
      <p:ext uri="{BB962C8B-B14F-4D97-AF65-F5344CB8AC3E}">
        <p14:creationId xmlns:p14="http://schemas.microsoft.com/office/powerpoint/2010/main" val="121501981"/>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552" y="1196752"/>
            <a:ext cx="7471387"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186245636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HOPE-3 trial design</a:t>
            </a:r>
            <a:endParaRPr lang="el-GR" dirty="0">
              <a:solidFill>
                <a:srgbClr val="FF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041" y="1628800"/>
            <a:ext cx="7991475"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2404235247"/>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Adherence</a:t>
            </a:r>
            <a:r>
              <a:rPr lang="en-US" dirty="0"/>
              <a:t> </a:t>
            </a:r>
            <a:r>
              <a:rPr lang="en-US" dirty="0">
                <a:solidFill>
                  <a:srgbClr val="FF0000"/>
                </a:solidFill>
              </a:rPr>
              <a:t>and follow-up</a:t>
            </a:r>
            <a:endParaRPr lang="el-GR" dirty="0">
              <a:solidFill>
                <a:srgbClr val="FF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755" y="2132856"/>
            <a:ext cx="79438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2224621945"/>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End-points of HOPE-3</a:t>
            </a:r>
            <a:endParaRPr lang="el-GR" dirty="0">
              <a:solidFill>
                <a:srgbClr val="FF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916832"/>
            <a:ext cx="781050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905906379"/>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0000"/>
                </a:solidFill>
              </a:rPr>
              <a:t>Baseline characteristics 12705 subjects</a:t>
            </a:r>
            <a:endParaRPr lang="el-GR" sz="4000" dirty="0">
              <a:solidFill>
                <a:srgbClr val="FF0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092" y="1772816"/>
            <a:ext cx="70866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190148645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972" y="387723"/>
            <a:ext cx="9721080" cy="1371600"/>
          </a:xfrm>
        </p:spPr>
        <p:txBody>
          <a:bodyPr/>
          <a:lstStyle/>
          <a:p>
            <a:r>
              <a:rPr lang="en-US" dirty="0">
                <a:solidFill>
                  <a:srgbClr val="FF0000"/>
                </a:solidFill>
              </a:rPr>
              <a:t>BP lowering </a:t>
            </a:r>
            <a:r>
              <a:rPr lang="en-US" dirty="0" err="1">
                <a:solidFill>
                  <a:srgbClr val="FF0000"/>
                </a:solidFill>
              </a:rPr>
              <a:t>vs</a:t>
            </a:r>
            <a:r>
              <a:rPr lang="en-US" dirty="0">
                <a:solidFill>
                  <a:srgbClr val="FF0000"/>
                </a:solidFill>
              </a:rPr>
              <a:t> placebo: SBP changes</a:t>
            </a:r>
            <a:endParaRPr lang="el-GR" dirty="0">
              <a:solidFill>
                <a:srgbClr val="FF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092" y="1772816"/>
            <a:ext cx="6972300"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188538612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BP lowering </a:t>
            </a:r>
            <a:r>
              <a:rPr lang="en-US" dirty="0" err="1">
                <a:solidFill>
                  <a:srgbClr val="FF0000"/>
                </a:solidFill>
              </a:rPr>
              <a:t>vs</a:t>
            </a:r>
            <a:r>
              <a:rPr lang="en-US" dirty="0">
                <a:solidFill>
                  <a:srgbClr val="FF0000"/>
                </a:solidFill>
              </a:rPr>
              <a:t> placebo</a:t>
            </a:r>
            <a:endParaRPr lang="el-GR" dirty="0">
              <a:solidFill>
                <a:srgbClr val="FF000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87" y="2132856"/>
            <a:ext cx="782002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2879925888"/>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rgbClr val="FF0000"/>
                </a:solidFill>
              </a:rPr>
              <a:t>CV death, MI, stroke, cardiac arrest, revascularization, HF </a:t>
            </a:r>
            <a:endParaRPr lang="el-GR" sz="4000" dirty="0">
              <a:solidFill>
                <a:srgbClr val="FF000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68" y="1868760"/>
            <a:ext cx="734377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3354844997"/>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      Triads of SBP and outcomes</a:t>
            </a:r>
            <a:endParaRPr lang="el-GR" dirty="0">
              <a:solidFill>
                <a:srgbClr val="FF000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004" y="2132856"/>
            <a:ext cx="8856984"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5028" y="4149079"/>
            <a:ext cx="7776864" cy="646331"/>
          </a:xfrm>
          <a:prstGeom prst="rect">
            <a:avLst/>
          </a:prstGeom>
          <a:noFill/>
          <a:ln w="38100">
            <a:solidFill>
              <a:srgbClr val="FF0000"/>
            </a:solidFill>
          </a:ln>
        </p:spPr>
        <p:txBody>
          <a:bodyPr wrap="square" rtlCol="0">
            <a:spAutoFit/>
          </a:bodyPr>
          <a:lstStyle/>
          <a:p>
            <a:endParaRPr lang="en-US" dirty="0"/>
          </a:p>
          <a:p>
            <a:endParaRPr lang="el-GR" dirty="0"/>
          </a:p>
        </p:txBody>
      </p:sp>
      <p:pic>
        <p:nvPicPr>
          <p:cNvPr id="5"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29758689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728" y="188640"/>
            <a:ext cx="9258300" cy="1371600"/>
          </a:xfrm>
        </p:spPr>
        <p:txBody>
          <a:bodyPr/>
          <a:lstStyle/>
          <a:p>
            <a:r>
              <a:rPr lang="en-US" dirty="0">
                <a:solidFill>
                  <a:srgbClr val="FF0000"/>
                </a:solidFill>
              </a:rPr>
              <a:t>NOD: more insights from trials</a:t>
            </a:r>
            <a:endParaRPr lang="el-GR"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2052" name="Picture 4"/>
          <p:cNvPicPr>
            <a:picLocks noChangeAspect="1" noChangeArrowheads="1"/>
          </p:cNvPicPr>
          <p:nvPr/>
        </p:nvPicPr>
        <p:blipFill>
          <a:blip r:embed="rId2" cstate="print"/>
          <a:srcRect/>
          <a:stretch>
            <a:fillRect/>
          </a:stretch>
        </p:blipFill>
        <p:spPr bwMode="auto">
          <a:xfrm>
            <a:off x="390972" y="1628800"/>
            <a:ext cx="5040560" cy="3816424"/>
          </a:xfrm>
          <a:prstGeom prst="rect">
            <a:avLst/>
          </a:prstGeom>
          <a:noFill/>
          <a:ln w="9525">
            <a:noFill/>
            <a:miter lim="800000"/>
            <a:headEnd/>
            <a:tailEnd/>
          </a:ln>
        </p:spPr>
      </p:pic>
      <p:sp>
        <p:nvSpPr>
          <p:cNvPr id="8" name="TextBox 7"/>
          <p:cNvSpPr txBox="1"/>
          <p:nvPr/>
        </p:nvSpPr>
        <p:spPr>
          <a:xfrm>
            <a:off x="6223620" y="1628800"/>
            <a:ext cx="3168352" cy="2031325"/>
          </a:xfrm>
          <a:prstGeom prst="rect">
            <a:avLst/>
          </a:prstGeom>
          <a:noFill/>
        </p:spPr>
        <p:txBody>
          <a:bodyPr wrap="square" rtlCol="0">
            <a:spAutoFit/>
          </a:bodyPr>
          <a:lstStyle/>
          <a:p>
            <a:r>
              <a:rPr lang="en-US" dirty="0">
                <a:solidFill>
                  <a:srgbClr val="FF0000"/>
                </a:solidFill>
              </a:rPr>
              <a:t>SHEP</a:t>
            </a:r>
            <a:r>
              <a:rPr lang="en-US" dirty="0"/>
              <a:t>: </a:t>
            </a:r>
            <a:r>
              <a:rPr lang="en-US" dirty="0" err="1"/>
              <a:t>chlorothalidone</a:t>
            </a:r>
            <a:r>
              <a:rPr lang="en-US" dirty="0"/>
              <a:t>+ </a:t>
            </a:r>
            <a:r>
              <a:rPr lang="en-US" dirty="0" err="1"/>
              <a:t>atenolol</a:t>
            </a:r>
            <a:r>
              <a:rPr lang="en-US" dirty="0"/>
              <a:t> more NOD</a:t>
            </a:r>
          </a:p>
          <a:p>
            <a:r>
              <a:rPr lang="en-US" dirty="0">
                <a:solidFill>
                  <a:srgbClr val="FF0000"/>
                </a:solidFill>
              </a:rPr>
              <a:t>SCOPE</a:t>
            </a:r>
            <a:r>
              <a:rPr lang="en-US" dirty="0"/>
              <a:t>: more NOD in placebo arm (more </a:t>
            </a:r>
            <a:r>
              <a:rPr lang="en-US" dirty="0" err="1"/>
              <a:t>BB+diuretics</a:t>
            </a:r>
            <a:r>
              <a:rPr lang="en-US" dirty="0"/>
              <a:t> not only HCTZ) </a:t>
            </a:r>
            <a:r>
              <a:rPr lang="en-US" dirty="0" err="1"/>
              <a:t>vs</a:t>
            </a:r>
            <a:r>
              <a:rPr lang="en-US" dirty="0"/>
              <a:t> </a:t>
            </a:r>
            <a:r>
              <a:rPr lang="en-US" dirty="0" err="1"/>
              <a:t>candesartan</a:t>
            </a:r>
            <a:r>
              <a:rPr lang="en-US" dirty="0"/>
              <a:t> group </a:t>
            </a:r>
          </a:p>
        </p:txBody>
      </p:sp>
      <p:sp>
        <p:nvSpPr>
          <p:cNvPr id="9" name="TextBox 8"/>
          <p:cNvSpPr txBox="1"/>
          <p:nvPr/>
        </p:nvSpPr>
        <p:spPr>
          <a:xfrm>
            <a:off x="462980" y="2132856"/>
            <a:ext cx="5112568" cy="923330"/>
          </a:xfrm>
          <a:prstGeom prst="rect">
            <a:avLst/>
          </a:prstGeom>
          <a:noFill/>
          <a:ln w="38100">
            <a:solidFill>
              <a:srgbClr val="FF0000"/>
            </a:solidFill>
          </a:ln>
        </p:spPr>
        <p:txBody>
          <a:bodyPr wrap="square" rtlCol="0">
            <a:spAutoFit/>
          </a:bodyPr>
          <a:lstStyle/>
          <a:p>
            <a:endParaRPr lang="en-US" dirty="0"/>
          </a:p>
          <a:p>
            <a:endParaRPr lang="en-US" dirty="0"/>
          </a:p>
          <a:p>
            <a:endParaRPr lang="el-GR" dirty="0"/>
          </a:p>
        </p:txBody>
      </p:sp>
      <p:sp>
        <p:nvSpPr>
          <p:cNvPr id="11" name="TextBox 10"/>
          <p:cNvSpPr txBox="1"/>
          <p:nvPr/>
        </p:nvSpPr>
        <p:spPr>
          <a:xfrm>
            <a:off x="6295628" y="3645024"/>
            <a:ext cx="3024336" cy="2031325"/>
          </a:xfrm>
          <a:prstGeom prst="rect">
            <a:avLst/>
          </a:prstGeom>
          <a:noFill/>
        </p:spPr>
        <p:txBody>
          <a:bodyPr wrap="square" rtlCol="0">
            <a:spAutoFit/>
          </a:bodyPr>
          <a:lstStyle/>
          <a:p>
            <a:r>
              <a:rPr lang="en-US" dirty="0"/>
              <a:t> 22-74% lower NOD compared to placebo (but on top of multiple therapies)</a:t>
            </a:r>
          </a:p>
          <a:p>
            <a:r>
              <a:rPr lang="en-US" dirty="0"/>
              <a:t>CHARM: 22% less NOD but confounded by diuretic </a:t>
            </a:r>
            <a:r>
              <a:rPr lang="en-US" dirty="0" err="1"/>
              <a:t>use+BB</a:t>
            </a:r>
            <a:endParaRPr lang="el-GR" dirty="0"/>
          </a:p>
        </p:txBody>
      </p:sp>
      <p:cxnSp>
        <p:nvCxnSpPr>
          <p:cNvPr id="13" name="Straight Arrow Connector 12"/>
          <p:cNvCxnSpPr/>
          <p:nvPr/>
        </p:nvCxnSpPr>
        <p:spPr bwMode="auto">
          <a:xfrm flipV="1">
            <a:off x="534988" y="4149080"/>
            <a:ext cx="1368152" cy="108012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14" name="TextBox 15"/>
          <p:cNvSpPr txBox="1">
            <a:spLocks noChangeArrowheads="1"/>
          </p:cNvSpPr>
          <p:nvPr/>
        </p:nvSpPr>
        <p:spPr bwMode="auto">
          <a:xfrm>
            <a:off x="5359524" y="6488113"/>
            <a:ext cx="4927476" cy="369332"/>
          </a:xfrm>
          <a:prstGeom prst="rect">
            <a:avLst/>
          </a:prstGeom>
          <a:noFill/>
          <a:ln w="9525">
            <a:noFill/>
            <a:miter lim="800000"/>
            <a:headEnd/>
            <a:tailEnd/>
          </a:ln>
        </p:spPr>
        <p:txBody>
          <a:bodyPr wrap="square">
            <a:spAutoFit/>
          </a:bodyPr>
          <a:lstStyle/>
          <a:p>
            <a:pPr algn="r"/>
            <a:r>
              <a:rPr lang="en-US" i="1" dirty="0" err="1">
                <a:solidFill>
                  <a:srgbClr val="66CCFF"/>
                </a:solidFill>
              </a:rPr>
              <a:t>Mancia</a:t>
            </a:r>
            <a:r>
              <a:rPr lang="en-US" i="1" dirty="0">
                <a:solidFill>
                  <a:srgbClr val="66CCFF"/>
                </a:solidFill>
              </a:rPr>
              <a:t> G, et al. J </a:t>
            </a:r>
            <a:r>
              <a:rPr lang="en-US" i="1" dirty="0" err="1">
                <a:solidFill>
                  <a:srgbClr val="66CCFF"/>
                </a:solidFill>
              </a:rPr>
              <a:t>Hypertens</a:t>
            </a:r>
            <a:r>
              <a:rPr lang="en-US" i="1" dirty="0">
                <a:solidFill>
                  <a:srgbClr val="66CCFF"/>
                </a:solidFill>
              </a:rPr>
              <a:t> 2006</a:t>
            </a:r>
            <a:endParaRPr lang="el-GR" i="1" dirty="0">
              <a:solidFill>
                <a:srgbClr val="66CCFF"/>
              </a:solidFill>
            </a:endParaRPr>
          </a:p>
        </p:txBody>
      </p:sp>
      <p:pic>
        <p:nvPicPr>
          <p:cNvPr id="10" name="Picture 4" descr="athina2"/>
          <p:cNvPicPr>
            <a:picLocks noChangeAspect="1" noChangeArrowheads="1"/>
          </p:cNvPicPr>
          <p:nvPr/>
        </p:nvPicPr>
        <p:blipFill>
          <a:blip r:embed="rId3" cstate="print"/>
          <a:srcRect/>
          <a:stretch>
            <a:fillRect/>
          </a:stretch>
        </p:blipFill>
        <p:spPr bwMode="auto">
          <a:xfrm>
            <a:off x="0" y="0"/>
            <a:ext cx="390972" cy="668401"/>
          </a:xfrm>
          <a:prstGeom prst="rect">
            <a:avLst/>
          </a:prstGeom>
          <a:noFill/>
          <a:ln w="9525">
            <a:noFill/>
            <a:miter lim="800000"/>
            <a:headEnd/>
            <a:tailEnd/>
          </a:ln>
        </p:spPr>
      </p:pic>
      <p:pic>
        <p:nvPicPr>
          <p:cNvPr id="12"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BP lowering: safety</a:t>
            </a:r>
            <a:endParaRPr lang="el-GR" dirty="0">
              <a:solidFill>
                <a:srgbClr val="FF0000"/>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3" y="2060848"/>
            <a:ext cx="77628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3923014361"/>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BP and </a:t>
            </a:r>
            <a:r>
              <a:rPr lang="en-US" dirty="0" err="1">
                <a:solidFill>
                  <a:srgbClr val="FF0000"/>
                </a:solidFill>
              </a:rPr>
              <a:t>chol</a:t>
            </a:r>
            <a:r>
              <a:rPr lang="en-US" dirty="0">
                <a:solidFill>
                  <a:srgbClr val="FF0000"/>
                </a:solidFill>
              </a:rPr>
              <a:t>-lowering </a:t>
            </a:r>
            <a:r>
              <a:rPr lang="en-US" dirty="0" err="1">
                <a:solidFill>
                  <a:srgbClr val="FF0000"/>
                </a:solidFill>
              </a:rPr>
              <a:t>vs</a:t>
            </a:r>
            <a:r>
              <a:rPr lang="en-US" dirty="0">
                <a:solidFill>
                  <a:srgbClr val="FF0000"/>
                </a:solidFill>
              </a:rPr>
              <a:t> double placebo (n=6348)</a:t>
            </a:r>
            <a:endParaRPr lang="el-GR" dirty="0">
              <a:solidFill>
                <a:srgbClr val="FF0000"/>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24" y="2276872"/>
            <a:ext cx="8911056" cy="384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593071925"/>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332656"/>
            <a:ext cx="9258300" cy="1371600"/>
          </a:xfrm>
        </p:spPr>
        <p:txBody>
          <a:bodyPr/>
          <a:lstStyle/>
          <a:p>
            <a:pPr algn="ctr"/>
            <a:r>
              <a:rPr lang="en-US" dirty="0">
                <a:solidFill>
                  <a:srgbClr val="FF0000"/>
                </a:solidFill>
              </a:rPr>
              <a:t>Baseline characteristics</a:t>
            </a:r>
            <a:endParaRPr lang="el-GR" dirty="0">
              <a:solidFill>
                <a:srgbClr val="FF0000"/>
              </a:solidFill>
            </a:endParaRP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028" y="1412776"/>
            <a:ext cx="806489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67036" y="5241974"/>
            <a:ext cx="7776864" cy="923330"/>
          </a:xfrm>
          <a:prstGeom prst="rect">
            <a:avLst/>
          </a:prstGeom>
          <a:noFill/>
          <a:ln w="38100">
            <a:solidFill>
              <a:srgbClr val="FF0000"/>
            </a:solidFill>
          </a:ln>
        </p:spPr>
        <p:txBody>
          <a:bodyPr wrap="square" rtlCol="0">
            <a:spAutoFit/>
          </a:bodyPr>
          <a:lstStyle/>
          <a:p>
            <a:endParaRPr lang="en-US" dirty="0"/>
          </a:p>
          <a:p>
            <a:endParaRPr lang="en-US" dirty="0"/>
          </a:p>
          <a:p>
            <a:endParaRPr lang="el-GR" dirty="0"/>
          </a:p>
        </p:txBody>
      </p:sp>
      <p:pic>
        <p:nvPicPr>
          <p:cNvPr id="5"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68640284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88640"/>
            <a:ext cx="9258300" cy="1371600"/>
          </a:xfrm>
        </p:spPr>
        <p:txBody>
          <a:bodyPr/>
          <a:lstStyle/>
          <a:p>
            <a:pPr algn="ctr"/>
            <a:r>
              <a:rPr lang="en-US" dirty="0">
                <a:solidFill>
                  <a:srgbClr val="FF0000"/>
                </a:solidFill>
              </a:rPr>
              <a:t>Baseline characteristics</a:t>
            </a:r>
            <a:endParaRPr lang="el-GR" dirty="0">
              <a:solidFill>
                <a:srgbClr val="FF0000"/>
              </a:solidFill>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020" y="1340768"/>
            <a:ext cx="7992888"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23020" y="1700808"/>
            <a:ext cx="8136904" cy="276999"/>
          </a:xfrm>
          <a:prstGeom prst="rect">
            <a:avLst/>
          </a:prstGeom>
          <a:noFill/>
          <a:ln w="38100">
            <a:solidFill>
              <a:srgbClr val="FF0000"/>
            </a:solidFill>
          </a:ln>
        </p:spPr>
        <p:txBody>
          <a:bodyPr wrap="square" rtlCol="0">
            <a:spAutoFit/>
          </a:bodyPr>
          <a:lstStyle/>
          <a:p>
            <a:endParaRPr lang="el-GR" sz="1200" dirty="0"/>
          </a:p>
        </p:txBody>
      </p:sp>
      <p:pic>
        <p:nvPicPr>
          <p:cNvPr id="5"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52289232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rgbClr val="FF0000"/>
                </a:solidFill>
              </a:rPr>
              <a:t>Combination </a:t>
            </a:r>
            <a:r>
              <a:rPr lang="en-US" sz="4000" dirty="0" err="1">
                <a:solidFill>
                  <a:srgbClr val="FF0000"/>
                </a:solidFill>
              </a:rPr>
              <a:t>vs</a:t>
            </a:r>
            <a:r>
              <a:rPr lang="en-US" sz="4000" dirty="0">
                <a:solidFill>
                  <a:srgbClr val="FF0000"/>
                </a:solidFill>
              </a:rPr>
              <a:t> double placebo: change in SBP and LDL-C</a:t>
            </a:r>
            <a:endParaRPr lang="el-GR" sz="4000" dirty="0">
              <a:solidFill>
                <a:srgbClr val="FF000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36" y="1844824"/>
            <a:ext cx="7924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1558597768"/>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Combination </a:t>
            </a:r>
            <a:r>
              <a:rPr lang="en-US" dirty="0" err="1">
                <a:solidFill>
                  <a:srgbClr val="FF0000"/>
                </a:solidFill>
              </a:rPr>
              <a:t>vs</a:t>
            </a:r>
            <a:r>
              <a:rPr lang="en-US" dirty="0">
                <a:solidFill>
                  <a:srgbClr val="FF0000"/>
                </a:solidFill>
              </a:rPr>
              <a:t> double placebo</a:t>
            </a:r>
            <a:endParaRPr lang="el-GR" dirty="0">
              <a:solidFill>
                <a:srgbClr val="FF0000"/>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786" y="1844824"/>
            <a:ext cx="8614169" cy="477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33786" y="2821285"/>
            <a:ext cx="8614169" cy="1615827"/>
          </a:xfrm>
          <a:prstGeom prst="rect">
            <a:avLst/>
          </a:prstGeom>
          <a:noFill/>
          <a:ln w="38100">
            <a:solidFill>
              <a:srgbClr val="FF0000"/>
            </a:solidFill>
          </a:ln>
        </p:spPr>
        <p:txBody>
          <a:bodyPr wrap="square" rtlCol="0">
            <a:spAutoFit/>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l-GR" sz="1100" dirty="0"/>
          </a:p>
        </p:txBody>
      </p:sp>
      <p:sp>
        <p:nvSpPr>
          <p:cNvPr id="5" name="TextBox 4"/>
          <p:cNvSpPr txBox="1"/>
          <p:nvPr/>
        </p:nvSpPr>
        <p:spPr>
          <a:xfrm>
            <a:off x="679004" y="5013176"/>
            <a:ext cx="8614169" cy="1546577"/>
          </a:xfrm>
          <a:prstGeom prst="rect">
            <a:avLst/>
          </a:prstGeom>
          <a:noFill/>
          <a:ln w="38100">
            <a:solidFill>
              <a:srgbClr val="FF0000"/>
            </a:solidFill>
          </a:ln>
        </p:spPr>
        <p:txBody>
          <a:bodyPr wrap="square" rtlCol="0">
            <a:spAutoFit/>
          </a:bodyPr>
          <a:lstStyle/>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l-GR" sz="1050" dirty="0"/>
          </a:p>
        </p:txBody>
      </p:sp>
      <p:pic>
        <p:nvPicPr>
          <p:cNvPr id="6"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7"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3536274527"/>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7" y="1988840"/>
            <a:ext cx="7858125"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p:txBody>
          <a:bodyPr/>
          <a:lstStyle/>
          <a:p>
            <a:pPr algn="ctr"/>
            <a:r>
              <a:rPr lang="en-US" sz="4000" dirty="0">
                <a:solidFill>
                  <a:srgbClr val="FF0000"/>
                </a:solidFill>
              </a:rPr>
              <a:t>CV death, MI, stroke, cardiac arrest, revascularization, HF </a:t>
            </a:r>
            <a:endParaRPr lang="el-GR" sz="4000" dirty="0">
              <a:solidFill>
                <a:srgbClr val="FF0000"/>
              </a:solidFill>
            </a:endParaRPr>
          </a:p>
        </p:txBody>
      </p:sp>
      <p:pic>
        <p:nvPicPr>
          <p:cNvPr id="5"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497048574"/>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044" y="1916832"/>
            <a:ext cx="7848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534988" y="833264"/>
            <a:ext cx="92583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pitchFamily="34" charset="0"/>
              </a:defRPr>
            </a:lvl2pPr>
            <a:lvl3pPr algn="l" rtl="0" eaLnBrk="0" fontAlgn="base" hangingPunct="0">
              <a:spcBef>
                <a:spcPct val="0"/>
              </a:spcBef>
              <a:spcAft>
                <a:spcPct val="0"/>
              </a:spcAft>
              <a:defRPr sz="4400">
                <a:solidFill>
                  <a:schemeClr val="tx1"/>
                </a:solidFill>
                <a:latin typeface="Arial" pitchFamily="34" charset="0"/>
              </a:defRPr>
            </a:lvl3pPr>
            <a:lvl4pPr algn="l" rtl="0" eaLnBrk="0" fontAlgn="base" hangingPunct="0">
              <a:spcBef>
                <a:spcPct val="0"/>
              </a:spcBef>
              <a:spcAft>
                <a:spcPct val="0"/>
              </a:spcAft>
              <a:defRPr sz="4400">
                <a:solidFill>
                  <a:schemeClr val="tx1"/>
                </a:solidFill>
                <a:latin typeface="Arial" pitchFamily="34" charset="0"/>
              </a:defRPr>
            </a:lvl4pPr>
            <a:lvl5pPr algn="l" rtl="0" eaLnBrk="0" fontAlgn="base" hangingPunct="0">
              <a:spcBef>
                <a:spcPct val="0"/>
              </a:spcBef>
              <a:spcAft>
                <a:spcPct val="0"/>
              </a:spcAft>
              <a:defRPr sz="4400">
                <a:solidFill>
                  <a:schemeClr val="tx1"/>
                </a:solidFill>
                <a:latin typeface="Arial" pitchFamily="34" charset="0"/>
              </a:defRPr>
            </a:lvl5pPr>
            <a:lvl6pPr marL="457200" algn="l" rtl="0" fontAlgn="base">
              <a:spcBef>
                <a:spcPct val="0"/>
              </a:spcBef>
              <a:spcAft>
                <a:spcPct val="0"/>
              </a:spcAft>
              <a:defRPr sz="4400">
                <a:solidFill>
                  <a:schemeClr val="tx1"/>
                </a:solidFill>
                <a:latin typeface="Arial" pitchFamily="34" charset="0"/>
              </a:defRPr>
            </a:lvl6pPr>
            <a:lvl7pPr marL="914400" algn="l" rtl="0" fontAlgn="base">
              <a:spcBef>
                <a:spcPct val="0"/>
              </a:spcBef>
              <a:spcAft>
                <a:spcPct val="0"/>
              </a:spcAft>
              <a:defRPr sz="4400">
                <a:solidFill>
                  <a:schemeClr val="tx1"/>
                </a:solidFill>
                <a:latin typeface="Arial" pitchFamily="34" charset="0"/>
              </a:defRPr>
            </a:lvl7pPr>
            <a:lvl8pPr marL="1371600" algn="l" rtl="0" fontAlgn="base">
              <a:spcBef>
                <a:spcPct val="0"/>
              </a:spcBef>
              <a:spcAft>
                <a:spcPct val="0"/>
              </a:spcAft>
              <a:defRPr sz="4400">
                <a:solidFill>
                  <a:schemeClr val="tx1"/>
                </a:solidFill>
                <a:latin typeface="Arial" pitchFamily="34" charset="0"/>
              </a:defRPr>
            </a:lvl8pPr>
            <a:lvl9pPr marL="1828800" algn="l" rtl="0" fontAlgn="base">
              <a:spcBef>
                <a:spcPct val="0"/>
              </a:spcBef>
              <a:spcAft>
                <a:spcPct val="0"/>
              </a:spcAft>
              <a:defRPr sz="4400">
                <a:solidFill>
                  <a:schemeClr val="tx1"/>
                </a:solidFill>
                <a:latin typeface="Arial" pitchFamily="34" charset="0"/>
              </a:defRPr>
            </a:lvl9pPr>
          </a:lstStyle>
          <a:p>
            <a:r>
              <a:rPr lang="en-US" sz="4000">
                <a:solidFill>
                  <a:srgbClr val="FF0000"/>
                </a:solidFill>
              </a:rPr>
              <a:t>           CAD                  Stroke            </a:t>
            </a:r>
            <a:endParaRPr lang="el-GR" sz="4000" dirty="0">
              <a:solidFill>
                <a:srgbClr val="FF0000"/>
              </a:solidFill>
            </a:endParaRPr>
          </a:p>
        </p:txBody>
      </p:sp>
      <p:pic>
        <p:nvPicPr>
          <p:cNvPr id="5"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4293384708"/>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Overall outcomes</a:t>
            </a:r>
            <a:endParaRPr lang="el-GR" dirty="0">
              <a:solidFill>
                <a:srgbClr val="FF0000"/>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1700808"/>
            <a:ext cx="8928992" cy="48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59924" y="6165304"/>
            <a:ext cx="504056" cy="369332"/>
          </a:xfrm>
          <a:prstGeom prst="rect">
            <a:avLst/>
          </a:prstGeom>
          <a:solidFill>
            <a:schemeClr val="accent4">
              <a:lumMod val="95000"/>
              <a:lumOff val="5000"/>
            </a:schemeClr>
          </a:solidFill>
        </p:spPr>
        <p:txBody>
          <a:bodyPr wrap="square" rtlCol="0">
            <a:spAutoFit/>
          </a:bodyPr>
          <a:lstStyle/>
          <a:p>
            <a:endParaRPr lang="el-GR" dirty="0"/>
          </a:p>
        </p:txBody>
      </p:sp>
      <p:pic>
        <p:nvPicPr>
          <p:cNvPr id="5" name="Picture 6"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9783763" y="0"/>
            <a:ext cx="503237" cy="549275"/>
          </a:xfrm>
          <a:prstGeom prst="rect">
            <a:avLst/>
          </a:prstGeom>
          <a:noFill/>
          <a:ln w="9525">
            <a:noFill/>
            <a:miter lim="800000"/>
            <a:headEnd/>
            <a:tailEnd/>
          </a:ln>
        </p:spPr>
      </p:pic>
    </p:spTree>
    <p:extLst>
      <p:ext uri="{BB962C8B-B14F-4D97-AF65-F5344CB8AC3E}">
        <p14:creationId xmlns:p14="http://schemas.microsoft.com/office/powerpoint/2010/main" val="228442420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63550" y="260350"/>
            <a:ext cx="9258300" cy="1371600"/>
          </a:xfrm>
        </p:spPr>
        <p:txBody>
          <a:bodyPr/>
          <a:lstStyle/>
          <a:p>
            <a:r>
              <a:rPr lang="el-GR" sz="4000"/>
              <a:t> </a:t>
            </a:r>
          </a:p>
        </p:txBody>
      </p:sp>
      <p:sp>
        <p:nvSpPr>
          <p:cNvPr id="17411" name="Content Placeholder 2"/>
          <p:cNvSpPr>
            <a:spLocks noGrp="1"/>
          </p:cNvSpPr>
          <p:nvPr>
            <p:ph idx="1"/>
          </p:nvPr>
        </p:nvSpPr>
        <p:spPr>
          <a:xfrm>
            <a:off x="390525" y="549275"/>
            <a:ext cx="9258300" cy="3886200"/>
          </a:xfrm>
        </p:spPr>
        <p:txBody>
          <a:bodyPr/>
          <a:lstStyle/>
          <a:p>
            <a:pPr>
              <a:buFont typeface="Wingdings" pitchFamily="2" charset="2"/>
              <a:buNone/>
            </a:pPr>
            <a:r>
              <a:rPr lang="en-US" sz="3600">
                <a:solidFill>
                  <a:srgbClr val="FF0000"/>
                </a:solidFill>
              </a:rPr>
              <a:t>E</a:t>
            </a:r>
            <a:r>
              <a:rPr lang="el-GR" sz="3600">
                <a:solidFill>
                  <a:srgbClr val="FF0000"/>
                </a:solidFill>
              </a:rPr>
              <a:t>νδογενής συμπαθητική δράση</a:t>
            </a:r>
          </a:p>
          <a:p>
            <a:pPr>
              <a:buFont typeface="Wingdings" pitchFamily="2" charset="2"/>
              <a:buNone/>
            </a:pPr>
            <a:r>
              <a:rPr lang="el-GR" sz="2800"/>
              <a:t>Μερική δράση αγωνιστή στο επίπεδο των β1 ή και των β2 με παράλληλο αποκλεισμό της δράσης ενδογενούς/εξωγενούς κατεχολαμίνης</a:t>
            </a:r>
          </a:p>
          <a:p>
            <a:pPr>
              <a:buFont typeface="Wingdings" pitchFamily="2" charset="2"/>
              <a:buNone/>
            </a:pPr>
            <a:r>
              <a:rPr lang="el-GR" sz="2800"/>
              <a:t>Δράση/κλινική σημασία υπό ερώτηση</a:t>
            </a:r>
          </a:p>
          <a:p>
            <a:pPr>
              <a:buFont typeface="Wingdings" pitchFamily="2" charset="2"/>
              <a:buChar char="ü"/>
            </a:pPr>
            <a:r>
              <a:rPr lang="en-US" sz="2800" i="1">
                <a:solidFill>
                  <a:srgbClr val="00B0F0"/>
                </a:solidFill>
              </a:rPr>
              <a:t>Tip: </a:t>
            </a:r>
            <a:r>
              <a:rPr lang="el-GR" sz="2800" i="1">
                <a:solidFill>
                  <a:srgbClr val="00B0F0"/>
                </a:solidFill>
              </a:rPr>
              <a:t>Ουδέτερη δράση σε λιπίδια/γλυκαιμικό προφίλ</a:t>
            </a:r>
          </a:p>
          <a:p>
            <a:pPr eaLnBrk="1" hangingPunct="1">
              <a:lnSpc>
                <a:spcPct val="80000"/>
              </a:lnSpc>
            </a:pPr>
            <a:r>
              <a:rPr lang="el-GR" sz="2800"/>
              <a:t>Μικρότερη μείωση της ΚΣ στην ηρεμία, ίδια μείωση στην άσκηση</a:t>
            </a:r>
          </a:p>
          <a:p>
            <a:pPr eaLnBrk="1" hangingPunct="1">
              <a:lnSpc>
                <a:spcPct val="80000"/>
              </a:lnSpc>
            </a:pPr>
            <a:r>
              <a:rPr lang="el-GR" sz="2800"/>
              <a:t>Πιο εκσεσημασμένη μείωση των περιφερικών αντιστάσεων σε μη εκλεκτικότητα</a:t>
            </a:r>
          </a:p>
          <a:p>
            <a:pPr eaLnBrk="1" hangingPunct="1">
              <a:lnSpc>
                <a:spcPct val="80000"/>
              </a:lnSpc>
              <a:buFont typeface="Wingdings" pitchFamily="2" charset="2"/>
              <a:buNone/>
            </a:pPr>
            <a:r>
              <a:rPr lang="el-GR" sz="2800" i="1"/>
              <a:t>Ελλειψη δεδομένων επιπρόσθετης καρδιοπροστασίας μετά από έμφραγμα μυοκαρδίου </a:t>
            </a:r>
          </a:p>
          <a:p>
            <a:pPr eaLnBrk="1" hangingPunct="1">
              <a:lnSpc>
                <a:spcPct val="80000"/>
              </a:lnSpc>
              <a:buFont typeface="Wingdings" pitchFamily="2" charset="2"/>
              <a:buNone/>
            </a:pPr>
            <a:r>
              <a:rPr lang="el-GR" sz="2800"/>
              <a:t>Πινδολόλη, σελιπρολόλη, πρακτολόλη</a:t>
            </a:r>
          </a:p>
          <a:p>
            <a:pPr>
              <a:buFont typeface="Wingdings" pitchFamily="2" charset="2"/>
              <a:buChar char="ü"/>
            </a:pPr>
            <a:endParaRPr lang="el-GR" sz="2800" i="1">
              <a:solidFill>
                <a:srgbClr val="00B0F0"/>
              </a:solidFill>
            </a:endParaRPr>
          </a:p>
        </p:txBody>
      </p:sp>
      <p:sp>
        <p:nvSpPr>
          <p:cNvPr id="17412" name="TextBox 3"/>
          <p:cNvSpPr txBox="1">
            <a:spLocks noChangeArrowheads="1"/>
          </p:cNvSpPr>
          <p:nvPr/>
        </p:nvSpPr>
        <p:spPr bwMode="auto">
          <a:xfrm>
            <a:off x="5749925" y="6550025"/>
            <a:ext cx="4537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r"/>
            <a:r>
              <a:rPr lang="en-US" sz="1400" i="1">
                <a:solidFill>
                  <a:srgbClr val="00B0F0"/>
                </a:solidFill>
              </a:rPr>
              <a:t>Poirer L, et al. CJ Cardiology 2012</a:t>
            </a:r>
            <a:endParaRPr lang="el-GR" sz="1400" i="1">
              <a:solidFill>
                <a:srgbClr val="00B0F0"/>
              </a:solidFill>
            </a:endParaRPr>
          </a:p>
        </p:txBody>
      </p:sp>
    </p:spTree>
    <p:extLst>
      <p:ext uri="{BB962C8B-B14F-4D97-AF65-F5344CB8AC3E}">
        <p14:creationId xmlns:p14="http://schemas.microsoft.com/office/powerpoint/2010/main" val="2374639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Prognostic impact of NOD</a:t>
            </a:r>
            <a:endParaRPr lang="el-GR" dirty="0">
              <a:solidFill>
                <a:srgbClr val="FF0000"/>
              </a:solidFill>
            </a:endParaRPr>
          </a:p>
        </p:txBody>
      </p:sp>
      <p:sp>
        <p:nvSpPr>
          <p:cNvPr id="3" name="Content Placeholder 2"/>
          <p:cNvSpPr>
            <a:spLocks noGrp="1"/>
          </p:cNvSpPr>
          <p:nvPr>
            <p:ph idx="1"/>
          </p:nvPr>
        </p:nvSpPr>
        <p:spPr/>
        <p:txBody>
          <a:bodyPr/>
          <a:lstStyle/>
          <a:p>
            <a:pPr>
              <a:buClr>
                <a:srgbClr val="FF0000"/>
              </a:buClr>
              <a:buFont typeface="Wingdings" pitchFamily="2" charset="2"/>
              <a:buChar char="ü"/>
            </a:pPr>
            <a:r>
              <a:rPr lang="en-US" dirty="0">
                <a:solidFill>
                  <a:srgbClr val="FF0000"/>
                </a:solidFill>
              </a:rPr>
              <a:t>ALLHAT</a:t>
            </a:r>
            <a:r>
              <a:rPr lang="en-US" dirty="0"/>
              <a:t>-more NOD with </a:t>
            </a:r>
            <a:r>
              <a:rPr lang="en-US" dirty="0" err="1"/>
              <a:t>chlorothalidone</a:t>
            </a:r>
            <a:r>
              <a:rPr lang="en-US" dirty="0"/>
              <a:t> </a:t>
            </a:r>
            <a:r>
              <a:rPr lang="en-US" dirty="0" err="1"/>
              <a:t>vs</a:t>
            </a:r>
            <a:r>
              <a:rPr lang="en-US" dirty="0"/>
              <a:t> </a:t>
            </a:r>
            <a:r>
              <a:rPr lang="en-US" dirty="0" err="1"/>
              <a:t>amlodipine</a:t>
            </a:r>
            <a:r>
              <a:rPr lang="en-US" dirty="0"/>
              <a:t> and </a:t>
            </a:r>
            <a:r>
              <a:rPr lang="en-US" dirty="0" err="1"/>
              <a:t>lisinopril</a:t>
            </a:r>
            <a:r>
              <a:rPr lang="en-US" dirty="0"/>
              <a:t> but better for HF, stroke and combined CV outcome</a:t>
            </a:r>
          </a:p>
          <a:p>
            <a:pPr>
              <a:buClr>
                <a:srgbClr val="FF0000"/>
              </a:buClr>
              <a:buFont typeface="Wingdings" pitchFamily="2" charset="2"/>
              <a:buChar char="ü"/>
            </a:pPr>
            <a:r>
              <a:rPr lang="en-US" dirty="0" err="1">
                <a:solidFill>
                  <a:srgbClr val="FF0000"/>
                </a:solidFill>
              </a:rPr>
              <a:t>Verdecchia</a:t>
            </a:r>
            <a:r>
              <a:rPr lang="en-US" dirty="0">
                <a:solidFill>
                  <a:srgbClr val="FF0000"/>
                </a:solidFill>
              </a:rPr>
              <a:t> et al </a:t>
            </a:r>
            <a:r>
              <a:rPr lang="en-US" dirty="0"/>
              <a:t>reports x3 in NOD due to diuretics but only 53 cases (16 years follow-up)</a:t>
            </a:r>
          </a:p>
          <a:p>
            <a:pPr>
              <a:buClr>
                <a:srgbClr val="FF0000"/>
              </a:buClr>
              <a:buFont typeface="Wingdings" pitchFamily="2" charset="2"/>
              <a:buChar char="ü"/>
            </a:pPr>
            <a:r>
              <a:rPr lang="en-US" dirty="0">
                <a:solidFill>
                  <a:srgbClr val="FF0000"/>
                </a:solidFill>
              </a:rPr>
              <a:t>SHEP</a:t>
            </a:r>
            <a:r>
              <a:rPr lang="en-US" dirty="0"/>
              <a:t>: NOD in placebo increased mortality but not in active group </a:t>
            </a:r>
          </a:p>
          <a:p>
            <a:pPr>
              <a:buClr>
                <a:srgbClr val="FF0000"/>
              </a:buClr>
              <a:buFont typeface="Wingdings" pitchFamily="2" charset="2"/>
              <a:buChar char="ü"/>
            </a:pPr>
            <a:r>
              <a:rPr lang="en-US" i="1" u="sng" dirty="0">
                <a:solidFill>
                  <a:srgbClr val="FF0000"/>
                </a:solidFill>
              </a:rPr>
              <a:t>Still research to do</a:t>
            </a:r>
          </a:p>
          <a:p>
            <a:endParaRPr lang="el-GR" dirty="0"/>
          </a:p>
        </p:txBody>
      </p:sp>
      <p:pic>
        <p:nvPicPr>
          <p:cNvPr id="4" name="Picture 4" descr="athina2"/>
          <p:cNvPicPr>
            <a:picLocks noChangeAspect="1" noChangeArrowheads="1"/>
          </p:cNvPicPr>
          <p:nvPr/>
        </p:nvPicPr>
        <p:blipFill>
          <a:blip r:embed="rId2" cstate="print"/>
          <a:srcRect/>
          <a:stretch>
            <a:fillRect/>
          </a:stretch>
        </p:blipFill>
        <p:spPr bwMode="auto">
          <a:xfrm>
            <a:off x="0" y="0"/>
            <a:ext cx="390972" cy="668401"/>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9715500" y="0"/>
            <a:ext cx="571500" cy="620713"/>
          </a:xfrm>
          <a:prstGeom prst="rect">
            <a:avLst/>
          </a:prstGeom>
          <a:noFill/>
          <a:ln w="9525">
            <a:noFill/>
            <a:miter lim="800000"/>
            <a:headEnd/>
            <a:tailEnd/>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28700" y="3284538"/>
            <a:ext cx="9258300" cy="1371600"/>
          </a:xfrm>
        </p:spPr>
        <p:txBody>
          <a:bodyPr/>
          <a:lstStyle/>
          <a:p>
            <a:r>
              <a:rPr lang="el-GR" sz="4000">
                <a:solidFill>
                  <a:srgbClr val="FF0000"/>
                </a:solidFill>
              </a:rPr>
              <a:t>...αγγειοδιασταλτικοί νεότεροι β-αποκλειστές....</a:t>
            </a:r>
            <a:r>
              <a:rPr lang="el-GR" sz="4000"/>
              <a:t> </a:t>
            </a:r>
          </a:p>
        </p:txBody>
      </p:sp>
      <p:sp>
        <p:nvSpPr>
          <p:cNvPr id="18435" name="Content Placeholder 2"/>
          <p:cNvSpPr>
            <a:spLocks noGrp="1"/>
          </p:cNvSpPr>
          <p:nvPr>
            <p:ph idx="1"/>
          </p:nvPr>
        </p:nvSpPr>
        <p:spPr>
          <a:xfrm>
            <a:off x="463550" y="1341438"/>
            <a:ext cx="9258300" cy="3886200"/>
          </a:xfrm>
        </p:spPr>
        <p:txBody>
          <a:bodyPr/>
          <a:lstStyle/>
          <a:p>
            <a:pPr>
              <a:buFont typeface="Wingdings" pitchFamily="2" charset="2"/>
              <a:buNone/>
            </a:pPr>
            <a:endParaRPr lang="el-GR" sz="2800" i="1">
              <a:solidFill>
                <a:srgbClr val="00B0F0"/>
              </a:solidFill>
            </a:endParaRPr>
          </a:p>
        </p:txBody>
      </p:sp>
      <p:sp>
        <p:nvSpPr>
          <p:cNvPr id="18436" name="TextBox 3"/>
          <p:cNvSpPr txBox="1">
            <a:spLocks noChangeArrowheads="1"/>
          </p:cNvSpPr>
          <p:nvPr/>
        </p:nvSpPr>
        <p:spPr bwMode="auto">
          <a:xfrm>
            <a:off x="5749925" y="6550025"/>
            <a:ext cx="4537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r"/>
            <a:r>
              <a:rPr lang="en-US" sz="1400" i="1">
                <a:solidFill>
                  <a:srgbClr val="00B0F0"/>
                </a:solidFill>
              </a:rPr>
              <a:t>Poirer L, et al. CJ Cardiology 2012</a:t>
            </a:r>
            <a:endParaRPr lang="el-GR" sz="1400" i="1">
              <a:solidFill>
                <a:srgbClr val="00B0F0"/>
              </a:solidFill>
            </a:endParaRPr>
          </a:p>
        </p:txBody>
      </p:sp>
    </p:spTree>
    <p:extLst>
      <p:ext uri="{BB962C8B-B14F-4D97-AF65-F5344CB8AC3E}">
        <p14:creationId xmlns:p14="http://schemas.microsoft.com/office/powerpoint/2010/main" val="22145314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C370BD-05E1-4A0F-AC8F-6D36DD8996BE}"/>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084A203F-1501-440A-8132-ECD742E1E27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704419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0C7BE4-008C-48A1-A41B-49261A49272E}"/>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5C459E66-2F2B-4B35-ACC7-1741121986F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3015764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420888"/>
            <a:ext cx="9258300" cy="1371600"/>
          </a:xfrm>
        </p:spPr>
        <p:txBody>
          <a:bodyPr/>
          <a:lstStyle/>
          <a:p>
            <a:r>
              <a:rPr lang="en-US" b="1" i="1" dirty="0">
                <a:solidFill>
                  <a:srgbClr val="FF0000"/>
                </a:solidFill>
              </a:rPr>
              <a:t>Drugs</a:t>
            </a:r>
            <a:endParaRPr lang="el-GR" b="1" i="1" dirty="0">
              <a:solidFill>
                <a:srgbClr val="FF0000"/>
              </a:solidFill>
            </a:endParaRPr>
          </a:p>
        </p:txBody>
      </p:sp>
      <p:pic>
        <p:nvPicPr>
          <p:cNvPr id="6146" name="Picture 2" descr="http://newsfirst.lk/english/wp-content/uploads/2014/01/Drug-pills.jpg"/>
          <p:cNvPicPr>
            <a:picLocks noChangeAspect="1" noChangeArrowheads="1"/>
          </p:cNvPicPr>
          <p:nvPr/>
        </p:nvPicPr>
        <p:blipFill>
          <a:blip r:embed="rId2" cstate="print"/>
          <a:srcRect/>
          <a:stretch>
            <a:fillRect/>
          </a:stretch>
        </p:blipFill>
        <p:spPr bwMode="auto">
          <a:xfrm>
            <a:off x="6978146" y="3933056"/>
            <a:ext cx="3020822" cy="2019706"/>
          </a:xfrm>
          <a:prstGeom prst="rect">
            <a:avLst/>
          </a:prstGeom>
          <a:noFill/>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250">
                <a:solidFill>
                  <a:srgbClr val="0070C0"/>
                </a:solidFill>
                <a:latin typeface="Verdana" charset="0"/>
                <a:ea typeface="MS PGothic" charset="0"/>
              </a:rPr>
              <a:t>Factors influencing CV risk in patients with hypertension - 1</a:t>
            </a:r>
          </a:p>
        </p:txBody>
      </p:sp>
      <p:graphicFrame>
        <p:nvGraphicFramePr>
          <p:cNvPr id="4" name="Tabella 3"/>
          <p:cNvGraphicFramePr>
            <a:graphicFrameLocks noGrp="1"/>
          </p:cNvGraphicFramePr>
          <p:nvPr/>
        </p:nvGraphicFramePr>
        <p:xfrm>
          <a:off x="535704" y="1293626"/>
          <a:ext cx="9279579" cy="4374916"/>
        </p:xfrm>
        <a:graphic>
          <a:graphicData uri="http://schemas.openxmlformats.org/drawingml/2006/table">
            <a:tbl>
              <a:tblPr/>
              <a:tblGrid>
                <a:gridCol w="9279579">
                  <a:extLst>
                    <a:ext uri="{9D8B030D-6E8A-4147-A177-3AD203B41FA5}">
                      <a16:colId xmlns:a16="http://schemas.microsoft.com/office/drawing/2014/main" val="20000"/>
                    </a:ext>
                  </a:extLst>
                </a:gridCol>
              </a:tblGrid>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MS PGothic" charset="0"/>
                          <a:cs typeface="MS PGothic" charset="0"/>
                        </a:rPr>
                        <a:t>Demographic characteristics and laboratory parameters</a:t>
                      </a:r>
                      <a:endParaRPr kumimoji="0" lang="en-US" sz="1300" b="1"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D7FF"/>
                    </a:solidFill>
                  </a:tcPr>
                </a:tc>
                <a:extLst>
                  <a:ext uri="{0D108BD9-81ED-4DB2-BD59-A6C34878D82A}">
                    <a16:rowId xmlns:a16="http://schemas.microsoft.com/office/drawing/2014/main" val="10000"/>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Sex (men &gt; women)</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Age </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2"/>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Smoking – current or past history</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Total cholesterol</a:t>
                      </a:r>
                      <a:r>
                        <a:rPr kumimoji="0" lang="en-GB" sz="1300" b="0" i="0" u="none" strike="noStrike" cap="none" normalizeH="0" baseline="30000">
                          <a:ln>
                            <a:noFill/>
                          </a:ln>
                          <a:solidFill>
                            <a:schemeClr val="tx1"/>
                          </a:solidFill>
                          <a:effectLst/>
                          <a:latin typeface="Verdana" charset="0"/>
                          <a:ea typeface="MS PGothic" charset="0"/>
                          <a:cs typeface="MS PGothic" charset="0"/>
                        </a:rPr>
                        <a:t> </a:t>
                      </a:r>
                      <a:r>
                        <a:rPr kumimoji="0" lang="en-GB" sz="1300" b="0" i="0" u="none" strike="noStrike" cap="none" normalizeH="0" baseline="0">
                          <a:ln>
                            <a:noFill/>
                          </a:ln>
                          <a:solidFill>
                            <a:schemeClr val="tx1"/>
                          </a:solidFill>
                          <a:effectLst/>
                          <a:latin typeface="Verdana" charset="0"/>
                          <a:ea typeface="MS PGothic" charset="0"/>
                          <a:cs typeface="MS PGothic" charset="0"/>
                        </a:rPr>
                        <a:t> and HDL-C</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4"/>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Uric acid</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Diabetes </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6"/>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Overweight or obesity</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Family history of premature CVD (men aged &lt; 55 years and women aged &lt; 65 years)</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8"/>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Family or parental history of early onset hypertension</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Early onset menopause</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10"/>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Sedentary lifestyle</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Psychosocial and socioeconomic factors</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12"/>
                  </a:ext>
                </a:extLst>
              </a:tr>
              <a:tr h="312494">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Heart rate (resting values &gt; 80 beats per min)</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bl>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250">
                <a:solidFill>
                  <a:srgbClr val="0070C0"/>
                </a:solidFill>
                <a:latin typeface="Verdana" charset="0"/>
                <a:ea typeface="MS PGothic" charset="0"/>
              </a:rPr>
              <a:t>Factors influencing CV risk in patients with hypertension - 2</a:t>
            </a:r>
          </a:p>
        </p:txBody>
      </p:sp>
      <p:graphicFrame>
        <p:nvGraphicFramePr>
          <p:cNvPr id="17452" name="Group 44"/>
          <p:cNvGraphicFramePr>
            <a:graphicFrameLocks noGrp="1"/>
          </p:cNvGraphicFramePr>
          <p:nvPr/>
        </p:nvGraphicFramePr>
        <p:xfrm>
          <a:off x="535704" y="1073393"/>
          <a:ext cx="9279579" cy="5052527"/>
        </p:xfrm>
        <a:graphic>
          <a:graphicData uri="http://schemas.openxmlformats.org/drawingml/2006/table">
            <a:tbl>
              <a:tblPr/>
              <a:tblGrid>
                <a:gridCol w="9279579">
                  <a:extLst>
                    <a:ext uri="{9D8B030D-6E8A-4147-A177-3AD203B41FA5}">
                      <a16:colId xmlns:a16="http://schemas.microsoft.com/office/drawing/2014/main" val="20000"/>
                    </a:ext>
                  </a:extLst>
                </a:gridCol>
              </a:tblGrid>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MS PGothic" charset="0"/>
                          <a:cs typeface="MS PGothic" charset="0"/>
                        </a:rPr>
                        <a:t>Asymptomatic HMOD</a:t>
                      </a:r>
                      <a:endParaRPr kumimoji="0" lang="en-US" sz="1300" b="1"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D7FF"/>
                    </a:solidFill>
                  </a:tcPr>
                </a:tc>
                <a:extLst>
                  <a:ext uri="{0D108BD9-81ED-4DB2-BD59-A6C34878D82A}">
                    <a16:rowId xmlns:a16="http://schemas.microsoft.com/office/drawing/2014/main" val="10000"/>
                  </a:ext>
                </a:extLst>
              </a:tr>
              <a:tr h="563977">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Arterial stiffening:  Pulse pressure (in older people) ≥ 60 mmHg </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Carotid–femoral PWV &gt; 10 m/s</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82733">
                <a:tc>
                  <a:txBody>
                    <a:bodyPr/>
                    <a:lstStyle/>
                    <a:p>
                      <a:pPr marL="14288"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ECG LVH</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2"/>
                  </a:ext>
                </a:extLst>
              </a:tr>
              <a:tr h="285709">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Echocardiographic LVH</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Microalbuminuria or elevated  albumin–creatinine ratio</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4"/>
                  </a:ext>
                </a:extLst>
              </a:tr>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Moderate CKD with eGFR 30–59 mL/min/1.73 m</a:t>
                      </a:r>
                      <a:r>
                        <a:rPr kumimoji="0" lang="en-GB" sz="1300" b="0" i="0" u="none" strike="noStrike" cap="none" normalizeH="0" baseline="30000">
                          <a:ln>
                            <a:noFill/>
                          </a:ln>
                          <a:solidFill>
                            <a:schemeClr val="tx1"/>
                          </a:solidFill>
                          <a:effectLst/>
                          <a:latin typeface="Verdana" charset="0"/>
                          <a:ea typeface="MS PGothic" charset="0"/>
                          <a:cs typeface="MS PGothic" charset="0"/>
                        </a:rPr>
                        <a:t>2 </a:t>
                      </a:r>
                      <a:r>
                        <a:rPr kumimoji="0" lang="en-GB" sz="1300" b="0" i="0" u="none" strike="noStrike" cap="none" normalizeH="0" baseline="0">
                          <a:ln>
                            <a:noFill/>
                          </a:ln>
                          <a:solidFill>
                            <a:schemeClr val="tx1"/>
                          </a:solidFill>
                          <a:effectLst/>
                          <a:latin typeface="Verdana" charset="0"/>
                          <a:ea typeface="MS PGothic" charset="0"/>
                          <a:cs typeface="MS PGothic" charset="0"/>
                        </a:rPr>
                        <a:t>(BSA)</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Ankle−brachial index &lt; 0.9</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Advanced retinopathy: haemorrhages or exudates, papilloedema</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7"/>
                  </a:ext>
                </a:extLst>
              </a:tr>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MS PGothic" charset="0"/>
                          <a:cs typeface="MS PGothic" charset="0"/>
                        </a:rPr>
                        <a:t>Established CV or renal disease</a:t>
                      </a:r>
                      <a:endParaRPr kumimoji="0" lang="en-US" sz="1300" b="1"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D7FF"/>
                    </a:solidFill>
                  </a:tcPr>
                </a:tc>
                <a:extLst>
                  <a:ext uri="{0D108BD9-81ED-4DB2-BD59-A6C34878D82A}">
                    <a16:rowId xmlns:a16="http://schemas.microsoft.com/office/drawing/2014/main" val="10008"/>
                  </a:ext>
                </a:extLst>
              </a:tr>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Verdana" charset="0"/>
                          <a:ea typeface="MS PGothic" charset="0"/>
                          <a:cs typeface="MS PGothic" charset="0"/>
                        </a:rPr>
                        <a:t>Advanced renal damage (eGFR &lt; 30 ml/min)</a:t>
                      </a: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Cerebrovascular disease: ischaemic stroke, cerebral haemorrhage, TIA</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10"/>
                  </a:ext>
                </a:extLst>
              </a:tr>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CAD: myocardial infarction, angina, myocardial revascularization</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Presence of atheromatous plaque on imaging</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12"/>
                  </a:ext>
                </a:extLst>
              </a:tr>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Heart failure, including HFpEF</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Peripheral artery disease</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14"/>
                  </a:ext>
                </a:extLst>
              </a:tr>
              <a:tr h="282733">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Atrial fibrillation</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r h="244579">
                <a:tc>
                  <a:txBody>
                    <a:bodyPr/>
                    <a:lstStyle/>
                    <a:p>
                      <a:pPr marL="0" marR="0" lvl="0" indent="0" algn="l" defTabSz="457200" rtl="0" eaLnBrk="1" fontAlgn="base" latinLnBrk="0" hangingPunct="1">
                        <a:lnSpc>
                          <a:spcPct val="14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Severe CKD with eGFR &lt; 30 mL/min/1.73 m</a:t>
                      </a:r>
                      <a:r>
                        <a:rPr kumimoji="0" lang="en-GB" sz="1300" b="0" i="0" u="none" strike="noStrike" cap="none" normalizeH="0" baseline="30000">
                          <a:ln>
                            <a:noFill/>
                          </a:ln>
                          <a:solidFill>
                            <a:schemeClr val="tx1"/>
                          </a:solidFill>
                          <a:effectLst/>
                          <a:latin typeface="Verdana" charset="0"/>
                          <a:ea typeface="MS PGothic" charset="0"/>
                          <a:cs typeface="MS PGothic" charset="0"/>
                        </a:rPr>
                        <a:t>2 </a:t>
                      </a:r>
                      <a:endParaRPr kumimoji="0" lang="en-US" sz="1300" b="0" i="0" u="none" strike="noStrike" cap="none" normalizeH="0" baseline="0">
                        <a:ln>
                          <a:noFill/>
                        </a:ln>
                        <a:solidFill>
                          <a:schemeClr val="tx1"/>
                        </a:solidFill>
                        <a:effectLst/>
                        <a:latin typeface="Verdana" charset="0"/>
                        <a:ea typeface="MS PGothic" charset="0"/>
                        <a:cs typeface="MS PGothic" charset="0"/>
                      </a:endParaRPr>
                    </a:p>
                  </a:txBody>
                  <a:tcPr marL="34213" marR="3421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250">
                <a:solidFill>
                  <a:srgbClr val="0070C0"/>
                </a:solidFill>
                <a:latin typeface="Verdana" charset="0"/>
                <a:ea typeface="MS PGothic" charset="0"/>
              </a:rPr>
              <a:t>Risk modifiers increasing CV risk </a:t>
            </a:r>
          </a:p>
          <a:p>
            <a:pPr algn="ctr" defTabSz="857159" eaLnBrk="0" hangingPunct="0"/>
            <a:r>
              <a:rPr lang="en-GB" sz="2250">
                <a:solidFill>
                  <a:srgbClr val="0070C0"/>
                </a:solidFill>
                <a:latin typeface="Verdana" charset="0"/>
                <a:ea typeface="MS PGothic" charset="0"/>
              </a:rPr>
              <a:t>estimated by the SCORE system</a:t>
            </a:r>
          </a:p>
        </p:txBody>
      </p:sp>
      <p:graphicFrame>
        <p:nvGraphicFramePr>
          <p:cNvPr id="5" name="Tabella 4"/>
          <p:cNvGraphicFramePr>
            <a:graphicFrameLocks noGrp="1"/>
          </p:cNvGraphicFramePr>
          <p:nvPr/>
        </p:nvGraphicFramePr>
        <p:xfrm>
          <a:off x="965755" y="1406719"/>
          <a:ext cx="8304896" cy="4666578"/>
        </p:xfrm>
        <a:graphic>
          <a:graphicData uri="http://schemas.openxmlformats.org/drawingml/2006/table">
            <a:tbl>
              <a:tblPr/>
              <a:tblGrid>
                <a:gridCol w="8304896">
                  <a:extLst>
                    <a:ext uri="{9D8B030D-6E8A-4147-A177-3AD203B41FA5}">
                      <a16:colId xmlns:a16="http://schemas.microsoft.com/office/drawing/2014/main" val="20000"/>
                    </a:ext>
                  </a:extLst>
                </a:gridCol>
              </a:tblGrid>
              <a:tr h="3333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chemeClr val="tx1"/>
                          </a:solidFill>
                          <a:effectLst/>
                          <a:latin typeface="Verdana" charset="0"/>
                          <a:ea typeface="MS PGothic" charset="0"/>
                          <a:cs typeface="MS PGothic" charset="0"/>
                        </a:rPr>
                        <a:t>Social deprivation – the origin of many causes of CVD</a:t>
                      </a:r>
                      <a:endParaRPr kumimoji="0" lang="en-US" sz="17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0"/>
                  </a:ext>
                </a:extLst>
              </a:tr>
              <a:tr h="6666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chemeClr val="tx1"/>
                          </a:solidFill>
                          <a:effectLst/>
                          <a:latin typeface="Verdana" charset="0"/>
                          <a:ea typeface="MS PGothic" charset="0"/>
                          <a:cs typeface="MS PGothic" charset="0"/>
                        </a:rPr>
                        <a:t>Obesity (measured by BMI) and central obesity (measured by waist circumference)</a:t>
                      </a:r>
                      <a:endParaRPr kumimoji="0" lang="en-US" sz="17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333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chemeClr val="tx1"/>
                          </a:solidFill>
                          <a:effectLst/>
                          <a:latin typeface="Verdana" charset="0"/>
                          <a:ea typeface="MS PGothic" charset="0"/>
                          <a:cs typeface="MS PGothic" charset="0"/>
                        </a:rPr>
                        <a:t>Physical inactivity</a:t>
                      </a:r>
                      <a:endParaRPr kumimoji="0" lang="en-US" sz="17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2"/>
                  </a:ext>
                </a:extLst>
              </a:tr>
              <a:tr h="3333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chemeClr val="tx1"/>
                          </a:solidFill>
                          <a:effectLst/>
                          <a:latin typeface="Verdana" charset="0"/>
                          <a:ea typeface="MS PGothic" charset="0"/>
                          <a:cs typeface="MS PGothic" charset="0"/>
                        </a:rPr>
                        <a:t>Psychosocial stress, including vital exhaustion</a:t>
                      </a:r>
                      <a:endParaRPr kumimoji="0" lang="en-US" sz="17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666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chemeClr val="tx1"/>
                          </a:solidFill>
                          <a:effectLst/>
                          <a:latin typeface="Verdana" charset="0"/>
                          <a:ea typeface="MS PGothic" charset="0"/>
                          <a:cs typeface="MS PGothic" charset="0"/>
                        </a:rPr>
                        <a:t>Family history of premature CVD (occurring at age &lt; 55 years in men and &lt; 60 years in women)</a:t>
                      </a:r>
                      <a:endParaRPr kumimoji="0" lang="en-US" sz="17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4"/>
                  </a:ext>
                </a:extLst>
              </a:tr>
              <a:tr h="3333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chemeClr val="tx1"/>
                          </a:solidFill>
                          <a:effectLst/>
                          <a:latin typeface="Verdana" charset="0"/>
                          <a:ea typeface="MS PGothic" charset="0"/>
                          <a:cs typeface="MS PGothic" charset="0"/>
                        </a:rPr>
                        <a:t>Autoimmune and other inflammatory disorders</a:t>
                      </a:r>
                      <a:endParaRPr kumimoji="0" lang="en-US" sz="17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333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chemeClr val="tx1"/>
                          </a:solidFill>
                          <a:effectLst/>
                          <a:latin typeface="Verdana" charset="0"/>
                          <a:ea typeface="MS PGothic" charset="0"/>
                          <a:cs typeface="MS PGothic" charset="0"/>
                        </a:rPr>
                        <a:t>Major psychiatric disorders</a:t>
                      </a:r>
                      <a:endParaRPr kumimoji="0" lang="en-US" sz="17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6"/>
                  </a:ext>
                </a:extLst>
              </a:tr>
              <a:tr h="3333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chemeClr val="tx1"/>
                          </a:solidFill>
                          <a:effectLst/>
                          <a:latin typeface="Verdana" charset="0"/>
                          <a:ea typeface="MS PGothic" charset="0"/>
                          <a:cs typeface="MS PGothic" charset="0"/>
                        </a:rPr>
                        <a:t>Treatment for infection with human immunodeficiency virus </a:t>
                      </a:r>
                      <a:endParaRPr kumimoji="0" lang="en-US" sz="17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333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chemeClr val="tx1"/>
                          </a:solidFill>
                          <a:effectLst/>
                          <a:latin typeface="Verdana" charset="0"/>
                          <a:ea typeface="MS PGothic" charset="0"/>
                          <a:cs typeface="MS PGothic" charset="0"/>
                        </a:rPr>
                        <a:t>Atrial fibrillation</a:t>
                      </a:r>
                      <a:endParaRPr kumimoji="0" lang="en-US" sz="17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8"/>
                  </a:ext>
                </a:extLst>
              </a:tr>
              <a:tr h="3333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chemeClr val="tx1"/>
                          </a:solidFill>
                          <a:effectLst/>
                          <a:latin typeface="Verdana" charset="0"/>
                          <a:ea typeface="MS PGothic" charset="0"/>
                          <a:cs typeface="MS PGothic" charset="0"/>
                        </a:rPr>
                        <a:t>Left ventricular hypertrophy</a:t>
                      </a:r>
                      <a:endParaRPr kumimoji="0" lang="en-US" sz="17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333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chemeClr val="tx1"/>
                          </a:solidFill>
                          <a:effectLst/>
                          <a:latin typeface="Verdana" charset="0"/>
                          <a:ea typeface="MS PGothic" charset="0"/>
                          <a:cs typeface="MS PGothic" charset="0"/>
                        </a:rPr>
                        <a:t>CKD</a:t>
                      </a:r>
                      <a:endParaRPr kumimoji="0" lang="en-US" sz="17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10"/>
                  </a:ext>
                </a:extLst>
              </a:tr>
              <a:tr h="3333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chemeClr val="tx1"/>
                          </a:solidFill>
                          <a:effectLst/>
                          <a:latin typeface="Verdana" charset="0"/>
                          <a:ea typeface="MS PGothic" charset="0"/>
                          <a:cs typeface="MS PGothic" charset="0"/>
                        </a:rPr>
                        <a:t>Obstructive sleep apnoea syndrome</a:t>
                      </a:r>
                      <a:endParaRPr kumimoji="0" lang="en-US" sz="17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062">
                <a:solidFill>
                  <a:srgbClr val="0070C0"/>
                </a:solidFill>
                <a:latin typeface="Verdana" charset="0"/>
                <a:ea typeface="MS PGothic" charset="0"/>
              </a:rPr>
              <a:t>Classification of hypertension stages according to BP levels, </a:t>
            </a:r>
          </a:p>
          <a:p>
            <a:pPr algn="ctr" defTabSz="857159" eaLnBrk="0" hangingPunct="0"/>
            <a:r>
              <a:rPr lang="en-GB" sz="2062">
                <a:solidFill>
                  <a:srgbClr val="0070C0"/>
                </a:solidFill>
                <a:latin typeface="Verdana" charset="0"/>
                <a:ea typeface="MS PGothic" charset="0"/>
              </a:rPr>
              <a:t>presence of CV risk factors, HMOD, or comorbidities</a:t>
            </a:r>
          </a:p>
        </p:txBody>
      </p:sp>
      <p:graphicFrame>
        <p:nvGraphicFramePr>
          <p:cNvPr id="21562" name="Group 58"/>
          <p:cNvGraphicFramePr>
            <a:graphicFrameLocks noGrp="1"/>
          </p:cNvGraphicFramePr>
          <p:nvPr/>
        </p:nvGraphicFramePr>
        <p:xfrm>
          <a:off x="773794" y="1687963"/>
          <a:ext cx="8749827" cy="3998436"/>
        </p:xfrm>
        <a:graphic>
          <a:graphicData uri="http://schemas.openxmlformats.org/drawingml/2006/table">
            <a:tbl>
              <a:tblPr/>
              <a:tblGrid>
                <a:gridCol w="1321403">
                  <a:extLst>
                    <a:ext uri="{9D8B030D-6E8A-4147-A177-3AD203B41FA5}">
                      <a16:colId xmlns:a16="http://schemas.microsoft.com/office/drawing/2014/main" val="20000"/>
                    </a:ext>
                  </a:extLst>
                </a:gridCol>
                <a:gridCol w="1985080">
                  <a:extLst>
                    <a:ext uri="{9D8B030D-6E8A-4147-A177-3AD203B41FA5}">
                      <a16:colId xmlns:a16="http://schemas.microsoft.com/office/drawing/2014/main" val="20001"/>
                    </a:ext>
                  </a:extLst>
                </a:gridCol>
                <a:gridCol w="1363068">
                  <a:extLst>
                    <a:ext uri="{9D8B030D-6E8A-4147-A177-3AD203B41FA5}">
                      <a16:colId xmlns:a16="http://schemas.microsoft.com/office/drawing/2014/main" val="20002"/>
                    </a:ext>
                  </a:extLst>
                </a:gridCol>
                <a:gridCol w="1360092">
                  <a:extLst>
                    <a:ext uri="{9D8B030D-6E8A-4147-A177-3AD203B41FA5}">
                      <a16:colId xmlns:a16="http://schemas.microsoft.com/office/drawing/2014/main" val="20003"/>
                    </a:ext>
                  </a:extLst>
                </a:gridCol>
                <a:gridCol w="1360092">
                  <a:extLst>
                    <a:ext uri="{9D8B030D-6E8A-4147-A177-3AD203B41FA5}">
                      <a16:colId xmlns:a16="http://schemas.microsoft.com/office/drawing/2014/main" val="20004"/>
                    </a:ext>
                  </a:extLst>
                </a:gridCol>
                <a:gridCol w="1360092">
                  <a:extLst>
                    <a:ext uri="{9D8B030D-6E8A-4147-A177-3AD203B41FA5}">
                      <a16:colId xmlns:a16="http://schemas.microsoft.com/office/drawing/2014/main" val="20005"/>
                    </a:ext>
                  </a:extLst>
                </a:gridCol>
              </a:tblGrid>
              <a:tr h="242555">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Hypertension disease staging</a:t>
                      </a:r>
                      <a:endParaRPr kumimoji="0" lang="en-US" sz="1000" b="1"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Other risk factors,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HMOD, or disease</a:t>
                      </a:r>
                      <a:endParaRPr kumimoji="0" lang="en-US" sz="1000" b="1"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BP (mmHg) grading</a:t>
                      </a:r>
                      <a:endParaRPr kumimoji="0" lang="en-US" sz="1000" b="1"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749985">
                <a:tc vMerge="1">
                  <a:txBody>
                    <a:bodyPr/>
                    <a:lstStyle/>
                    <a:p>
                      <a:endParaRPr lang="it-IT"/>
                    </a:p>
                  </a:txBody>
                  <a:tcPr/>
                </a:tc>
                <a:tc vMerge="1">
                  <a:txBody>
                    <a:bodyPr/>
                    <a:lstStyle/>
                    <a:p>
                      <a:endParaRPr lang="it-IT"/>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High-normal</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SBP 130−139</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DBP 85−89</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Grade 1</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SBP 140−159</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DBP 90−99</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Grade 2</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SBP 160−179</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DBP 100−109</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Grade 3</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SBP </a:t>
                      </a:r>
                      <a:r>
                        <a:rPr kumimoji="0" lang="nl-NL" sz="1000" b="0" i="0" u="none" strike="noStrike" cap="none" normalizeH="0" baseline="0">
                          <a:ln>
                            <a:noFill/>
                          </a:ln>
                          <a:solidFill>
                            <a:schemeClr val="tx1"/>
                          </a:solidFill>
                          <a:effectLst/>
                          <a:latin typeface="Verdana" charset="0"/>
                          <a:ea typeface="MS PGothic" charset="0"/>
                          <a:cs typeface="MS PGothic" charset="0"/>
                        </a:rPr>
                        <a:t>≥</a:t>
                      </a:r>
                      <a:r>
                        <a:rPr kumimoji="0" lang="en-GB" sz="1000" b="0" i="0" u="none" strike="noStrike" cap="none" normalizeH="0" baseline="0">
                          <a:ln>
                            <a:noFill/>
                          </a:ln>
                          <a:solidFill>
                            <a:schemeClr val="tx1"/>
                          </a:solidFill>
                          <a:effectLst/>
                          <a:latin typeface="Verdana" charset="0"/>
                          <a:ea typeface="MS PGothic" charset="0"/>
                          <a:cs typeface="MS PGothic" charset="0"/>
                        </a:rPr>
                        <a:t> 180</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DBP </a:t>
                      </a:r>
                      <a:r>
                        <a:rPr kumimoji="0" lang="nl-NL" sz="1000" b="0" i="0" u="none" strike="noStrike" cap="none" normalizeH="0" baseline="0">
                          <a:ln>
                            <a:noFill/>
                          </a:ln>
                          <a:solidFill>
                            <a:schemeClr val="tx1"/>
                          </a:solidFill>
                          <a:effectLst/>
                          <a:latin typeface="Verdana" charset="0"/>
                          <a:ea typeface="MS PGothic" charset="0"/>
                          <a:cs typeface="MS PGothic" charset="0"/>
                        </a:rPr>
                        <a:t>≥</a:t>
                      </a:r>
                      <a:r>
                        <a:rPr kumimoji="0" lang="en-GB" sz="1000" b="0" i="0" u="none" strike="noStrike" cap="none" normalizeH="0" baseline="0">
                          <a:ln>
                            <a:noFill/>
                          </a:ln>
                          <a:solidFill>
                            <a:schemeClr val="tx1"/>
                          </a:solidFill>
                          <a:effectLst/>
                          <a:latin typeface="Verdana" charset="0"/>
                          <a:ea typeface="MS PGothic" charset="0"/>
                          <a:cs typeface="MS PGothic" charset="0"/>
                        </a:rPr>
                        <a:t> 110</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43744">
                <a:tc row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Stage 1</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MS PGothic" charset="0"/>
                          <a:cs typeface="MS PGothic" charset="0"/>
                        </a:rPr>
                        <a:t>(uncomplicated)</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No other risk factors</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Low risk</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Low risk</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Moderate risk</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A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bg1"/>
                          </a:solidFill>
                          <a:effectLst/>
                          <a:latin typeface="Verdana" charset="0"/>
                          <a:ea typeface="MS PGothic" charset="0"/>
                          <a:cs typeface="MS PGothic" charset="0"/>
                        </a:rPr>
                        <a:t>High risk</a:t>
                      </a:r>
                      <a:endParaRPr kumimoji="0" lang="en-US" sz="1000" b="0" i="0" u="none" strike="noStrike" cap="none" normalizeH="0" baseline="0">
                        <a:ln>
                          <a:noFill/>
                        </a:ln>
                        <a:solidFill>
                          <a:schemeClr val="bg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2"/>
                  </a:ext>
                </a:extLst>
              </a:tr>
              <a:tr h="343744">
                <a:tc vMerge="1">
                  <a:txBody>
                    <a:bodyPr/>
                    <a:lstStyle/>
                    <a:p>
                      <a:endParaRPr lang="it-IT"/>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1 or 2 risk factors</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Low risk</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Moderate risk</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AA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Moderate to</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high risk</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AA00"/>
                        </a:gs>
                        <a:gs pos="49001">
                          <a:srgbClr val="FFAA00"/>
                        </a:gs>
                        <a:gs pos="100000">
                          <a:srgbClr val="FF0000"/>
                        </a:gs>
                      </a:gsLst>
                      <a:lin ang="270000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bg1"/>
                          </a:solidFill>
                          <a:effectLst/>
                          <a:latin typeface="Verdana" charset="0"/>
                          <a:ea typeface="MS PGothic" charset="0"/>
                          <a:cs typeface="MS PGothic" charset="0"/>
                        </a:rPr>
                        <a:t>High risk</a:t>
                      </a:r>
                      <a:endParaRPr kumimoji="0" lang="en-US" sz="1000" b="0" i="0" u="none" strike="noStrike" cap="none" normalizeH="0" baseline="0">
                        <a:ln>
                          <a:noFill/>
                        </a:ln>
                        <a:solidFill>
                          <a:schemeClr val="bg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343744">
                <a:tc vMerge="1">
                  <a:txBody>
                    <a:bodyPr/>
                    <a:lstStyle/>
                    <a:p>
                      <a:endParaRPr lang="it-IT"/>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a:ln>
                            <a:noFill/>
                          </a:ln>
                          <a:solidFill>
                            <a:schemeClr val="tx1"/>
                          </a:solidFill>
                          <a:effectLst/>
                          <a:latin typeface="Verdana" charset="0"/>
                          <a:ea typeface="MS PGothic" charset="0"/>
                          <a:cs typeface="MS PGothic" charset="0"/>
                        </a:rPr>
                        <a:t>≥</a:t>
                      </a:r>
                      <a:r>
                        <a:rPr kumimoji="0" lang="en-GB" sz="1000" b="0" i="0" u="none" strike="noStrike" cap="none" normalizeH="0" baseline="0">
                          <a:ln>
                            <a:noFill/>
                          </a:ln>
                          <a:solidFill>
                            <a:schemeClr val="tx1"/>
                          </a:solidFill>
                          <a:effectLst/>
                          <a:latin typeface="Verdana" charset="0"/>
                          <a:ea typeface="MS PGothic" charset="0"/>
                          <a:cs typeface="MS PGothic" charset="0"/>
                        </a:rPr>
                        <a:t> 3 risk factors</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Low to</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moderate risk</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22000">
                          <a:srgbClr val="FFFF00"/>
                        </a:gs>
                        <a:gs pos="100000">
                          <a:srgbClr val="FFAA00"/>
                        </a:gs>
                      </a:gsLst>
                      <a:lin ang="270000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Moderate to</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high risk</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AA00"/>
                        </a:gs>
                        <a:gs pos="49001">
                          <a:srgbClr val="FFAA00"/>
                        </a:gs>
                        <a:gs pos="100000">
                          <a:srgbClr val="FF0000"/>
                        </a:gs>
                      </a:gsLst>
                      <a:lin ang="270000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bg1"/>
                          </a:solidFill>
                          <a:effectLst/>
                          <a:latin typeface="Verdana" charset="0"/>
                          <a:ea typeface="MS PGothic" charset="0"/>
                          <a:cs typeface="MS PGothic" charset="0"/>
                        </a:rPr>
                        <a:t>High risk</a:t>
                      </a:r>
                      <a:endParaRPr kumimoji="0" lang="en-US" sz="1000" b="0" i="0" u="none" strike="noStrike" cap="none" normalizeH="0" baseline="0">
                        <a:ln>
                          <a:noFill/>
                        </a:ln>
                        <a:solidFill>
                          <a:schemeClr val="bg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bg1"/>
                          </a:solidFill>
                          <a:effectLst/>
                          <a:latin typeface="Verdana" charset="0"/>
                          <a:ea typeface="MS PGothic" charset="0"/>
                          <a:cs typeface="MS PGothic" charset="0"/>
                        </a:rPr>
                        <a:t>High risk</a:t>
                      </a:r>
                      <a:endParaRPr kumimoji="0" lang="en-US" sz="1000" b="0" i="0" u="none" strike="noStrike" cap="none" normalizeH="0" baseline="0">
                        <a:ln>
                          <a:noFill/>
                        </a:ln>
                        <a:solidFill>
                          <a:schemeClr val="bg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9836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Stage 2</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MS PGothic" charset="0"/>
                          <a:cs typeface="MS PGothic" charset="0"/>
                        </a:rPr>
                        <a:t>(asymptomatic disease)</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HMOD, CKD grade 3, or diabetes mellitus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without organ damage</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Moderate to</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high risk</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AA00"/>
                        </a:gs>
                        <a:gs pos="49001">
                          <a:srgbClr val="FFAA00"/>
                        </a:gs>
                        <a:gs pos="100000">
                          <a:srgbClr val="FF0000"/>
                        </a:gs>
                      </a:gsLst>
                      <a:lin ang="270000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bg1"/>
                          </a:solidFill>
                          <a:effectLst/>
                          <a:latin typeface="Verdana" charset="0"/>
                          <a:ea typeface="MS PGothic" charset="0"/>
                          <a:cs typeface="MS PGothic" charset="0"/>
                        </a:rPr>
                        <a:t>High risk</a:t>
                      </a:r>
                      <a:endParaRPr kumimoji="0" lang="en-US" sz="1000" b="0" i="0" u="none" strike="noStrike" cap="none" normalizeH="0" baseline="0">
                        <a:ln>
                          <a:noFill/>
                        </a:ln>
                        <a:solidFill>
                          <a:schemeClr val="bg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bg1"/>
                          </a:solidFill>
                          <a:effectLst/>
                          <a:latin typeface="Verdana" charset="0"/>
                          <a:ea typeface="MS PGothic" charset="0"/>
                          <a:cs typeface="MS PGothic" charset="0"/>
                        </a:rPr>
                        <a:t>High risk</a:t>
                      </a:r>
                      <a:endParaRPr kumimoji="0" lang="en-US" sz="1000" b="0" i="0" u="none" strike="noStrike" cap="none" normalizeH="0" baseline="0">
                        <a:ln>
                          <a:noFill/>
                        </a:ln>
                        <a:solidFill>
                          <a:schemeClr val="bg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bg1"/>
                          </a:solidFill>
                          <a:effectLst/>
                          <a:latin typeface="Verdana" charset="0"/>
                          <a:ea typeface="MS PGothic" charset="0"/>
                          <a:cs typeface="MS PGothic" charset="0"/>
                        </a:rPr>
                        <a:t>High to</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bg1"/>
                          </a:solidFill>
                          <a:effectLst/>
                          <a:latin typeface="Verdana" charset="0"/>
                          <a:ea typeface="MS PGothic" charset="0"/>
                          <a:cs typeface="MS PGothic" charset="0"/>
                        </a:rPr>
                        <a:t>very high risk</a:t>
                      </a:r>
                      <a:endParaRPr kumimoji="0" lang="en-US" sz="1000" b="0" i="0" u="none" strike="noStrike" cap="none" normalizeH="0" baseline="0">
                        <a:ln>
                          <a:noFill/>
                        </a:ln>
                        <a:solidFill>
                          <a:schemeClr val="bg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0000"/>
                        </a:gs>
                        <a:gs pos="21001">
                          <a:srgbClr val="FF0000"/>
                        </a:gs>
                        <a:gs pos="100000">
                          <a:srgbClr val="C00000"/>
                        </a:gs>
                      </a:gsLst>
                      <a:lin ang="2700000" scaled="1"/>
                    </a:gradFill>
                  </a:tcPr>
                </a:tc>
                <a:extLst>
                  <a:ext uri="{0D108BD9-81ED-4DB2-BD59-A6C34878D82A}">
                    <a16:rowId xmlns:a16="http://schemas.microsoft.com/office/drawing/2014/main" val="10005"/>
                  </a:ext>
                </a:extLst>
              </a:tr>
              <a:tr h="99105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Stage 3</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MS PGothic" charset="0"/>
                          <a:cs typeface="MS PGothic" charset="0"/>
                        </a:rPr>
                        <a:t>(established disease)</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Established CVD,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CKD grade </a:t>
                      </a:r>
                      <a:r>
                        <a:rPr kumimoji="0" lang="nl-NL" sz="1000" b="0" i="0" u="none" strike="noStrike" cap="none" normalizeH="0" baseline="0">
                          <a:ln>
                            <a:noFill/>
                          </a:ln>
                          <a:solidFill>
                            <a:schemeClr val="tx1"/>
                          </a:solidFill>
                          <a:effectLst/>
                          <a:latin typeface="Verdana" charset="0"/>
                          <a:ea typeface="MS PGothic" charset="0"/>
                          <a:cs typeface="MS PGothic" charset="0"/>
                        </a:rPr>
                        <a:t>≥ </a:t>
                      </a:r>
                      <a:r>
                        <a:rPr kumimoji="0" lang="en-GB" sz="1000" b="0" i="0" u="none" strike="noStrike" cap="none" normalizeH="0" baseline="0">
                          <a:ln>
                            <a:noFill/>
                          </a:ln>
                          <a:solidFill>
                            <a:schemeClr val="tx1"/>
                          </a:solidFill>
                          <a:effectLst/>
                          <a:latin typeface="Verdana" charset="0"/>
                          <a:ea typeface="MS PGothic" charset="0"/>
                          <a:cs typeface="MS PGothic" charset="0"/>
                        </a:rPr>
                        <a:t>4, or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diabetes mellitus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with organ damage</a:t>
                      </a:r>
                      <a:endParaRPr kumimoji="0" lang="en-US" sz="1000" b="0" i="0" u="none" strike="noStrike" cap="none" normalizeH="0" baseline="0">
                        <a:ln>
                          <a:noFill/>
                        </a:ln>
                        <a:solidFill>
                          <a:schemeClr val="tx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bg1"/>
                          </a:solidFill>
                          <a:effectLst/>
                          <a:latin typeface="Verdana" charset="0"/>
                          <a:ea typeface="MS PGothic" charset="0"/>
                          <a:cs typeface="MS PGothic" charset="0"/>
                        </a:rPr>
                        <a:t>Very high risk</a:t>
                      </a:r>
                      <a:endParaRPr kumimoji="0" lang="en-US" sz="1000" b="0" i="0" u="none" strike="noStrike" cap="none" normalizeH="0" baseline="0">
                        <a:ln>
                          <a:noFill/>
                        </a:ln>
                        <a:solidFill>
                          <a:schemeClr val="bg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bg1"/>
                          </a:solidFill>
                          <a:effectLst/>
                          <a:latin typeface="Verdana" charset="0"/>
                          <a:ea typeface="MS PGothic" charset="0"/>
                          <a:cs typeface="MS PGothic" charset="0"/>
                        </a:rPr>
                        <a:t>Very high risk</a:t>
                      </a:r>
                      <a:endParaRPr kumimoji="0" lang="en-US" sz="1000" b="0" i="0" u="none" strike="noStrike" cap="none" normalizeH="0" baseline="0">
                        <a:ln>
                          <a:noFill/>
                        </a:ln>
                        <a:solidFill>
                          <a:schemeClr val="bg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bg1"/>
                          </a:solidFill>
                          <a:effectLst/>
                          <a:latin typeface="Verdana" charset="0"/>
                          <a:ea typeface="MS PGothic" charset="0"/>
                          <a:cs typeface="MS PGothic" charset="0"/>
                        </a:rPr>
                        <a:t>Very high risk</a:t>
                      </a:r>
                      <a:endParaRPr kumimoji="0" lang="en-US" sz="1000" b="0" i="0" u="none" strike="noStrike" cap="none" normalizeH="0" baseline="0">
                        <a:ln>
                          <a:noFill/>
                        </a:ln>
                        <a:solidFill>
                          <a:schemeClr val="bg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a:ln>
                            <a:noFill/>
                          </a:ln>
                          <a:solidFill>
                            <a:schemeClr val="bg1"/>
                          </a:solidFill>
                          <a:effectLst/>
                          <a:latin typeface="Verdana" charset="0"/>
                          <a:ea typeface="MS PGothic" charset="0"/>
                          <a:cs typeface="MS PGothic" charset="0"/>
                        </a:rPr>
                        <a:t>Very high risk</a:t>
                      </a:r>
                      <a:endParaRPr kumimoji="0" lang="en-US" sz="1000" b="0" i="0" u="none" strike="noStrike" cap="none" normalizeH="0" baseline="0">
                        <a:ln>
                          <a:noFill/>
                        </a:ln>
                        <a:solidFill>
                          <a:schemeClr val="bg1"/>
                        </a:solidFill>
                        <a:effectLst/>
                        <a:latin typeface="Verdana" charset="0"/>
                        <a:ea typeface="MS PGothic" charset="0"/>
                        <a:cs typeface="MS PGothic" charset="0"/>
                      </a:endParaRPr>
                    </a:p>
                  </a:txBody>
                  <a:tcPr marL="46832" marR="468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625">
                <a:solidFill>
                  <a:srgbClr val="0070C0"/>
                </a:solidFill>
                <a:latin typeface="Verdana" charset="0"/>
                <a:ea typeface="MS PGothic" charset="0"/>
              </a:rPr>
              <a:t>Hypertension and CV risk assessment</a:t>
            </a:r>
            <a:endParaRPr lang="en-GB" sz="2250">
              <a:solidFill>
                <a:srgbClr val="0070C0"/>
              </a:solidFill>
              <a:latin typeface="Verdana" charset="0"/>
              <a:ea typeface="MS PGothic" charset="0"/>
            </a:endParaRPr>
          </a:p>
        </p:txBody>
      </p:sp>
      <p:graphicFrame>
        <p:nvGraphicFramePr>
          <p:cNvPr id="3" name="Tabella 2"/>
          <p:cNvGraphicFramePr>
            <a:graphicFrameLocks noGrp="1"/>
          </p:cNvGraphicFramePr>
          <p:nvPr/>
        </p:nvGraphicFramePr>
        <p:xfrm>
          <a:off x="843734" y="1891828"/>
          <a:ext cx="8787029" cy="2923286"/>
        </p:xfrm>
        <a:graphic>
          <a:graphicData uri="http://schemas.openxmlformats.org/drawingml/2006/table">
            <a:tbl>
              <a:tblPr/>
              <a:tblGrid>
                <a:gridCol w="6870400">
                  <a:extLst>
                    <a:ext uri="{9D8B030D-6E8A-4147-A177-3AD203B41FA5}">
                      <a16:colId xmlns:a16="http://schemas.microsoft.com/office/drawing/2014/main" val="20000"/>
                    </a:ext>
                  </a:extLst>
                </a:gridCol>
                <a:gridCol w="988076">
                  <a:extLst>
                    <a:ext uri="{9D8B030D-6E8A-4147-A177-3AD203B41FA5}">
                      <a16:colId xmlns:a16="http://schemas.microsoft.com/office/drawing/2014/main" val="20001"/>
                    </a:ext>
                  </a:extLst>
                </a:gridCol>
                <a:gridCol w="928553">
                  <a:extLst>
                    <a:ext uri="{9D8B030D-6E8A-4147-A177-3AD203B41FA5}">
                      <a16:colId xmlns:a16="http://schemas.microsoft.com/office/drawing/2014/main" val="20002"/>
                    </a:ext>
                  </a:extLst>
                </a:gridCol>
              </a:tblGrid>
              <a:tr h="370767">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900" b="1" i="0" u="none" strike="noStrike" cap="none" normalizeH="0" baseline="0">
                          <a:ln>
                            <a:noFill/>
                          </a:ln>
                          <a:solidFill>
                            <a:schemeClr val="tx1"/>
                          </a:solidFill>
                          <a:effectLst/>
                          <a:latin typeface="Verdana" charset="0"/>
                          <a:ea typeface="MS PGothic" charset="0"/>
                          <a:cs typeface="MS PGothic" charset="0"/>
                        </a:rPr>
                        <a:t>Recommendation</a:t>
                      </a:r>
                      <a:endParaRPr kumimoji="0" lang="en-US" sz="19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D7FF"/>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900" b="1" i="0" u="none" strike="noStrike" cap="none" normalizeH="0" baseline="0">
                          <a:ln>
                            <a:noFill/>
                          </a:ln>
                          <a:solidFill>
                            <a:schemeClr val="tx1"/>
                          </a:solidFill>
                          <a:effectLst/>
                          <a:latin typeface="Verdana" charset="0"/>
                          <a:ea typeface="MS PGothic" charset="0"/>
                          <a:cs typeface="MS PGothic" charset="0"/>
                        </a:rPr>
                        <a:t>Class</a:t>
                      </a:r>
                      <a:endParaRPr kumimoji="0" lang="en-US" sz="19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D7FF"/>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900" b="1" i="0" u="none" strike="noStrike" cap="none" normalizeH="0" baseline="0">
                          <a:ln>
                            <a:noFill/>
                          </a:ln>
                          <a:solidFill>
                            <a:schemeClr val="tx1"/>
                          </a:solidFill>
                          <a:effectLst/>
                          <a:latin typeface="Verdana" charset="0"/>
                          <a:ea typeface="MS PGothic" charset="0"/>
                          <a:cs typeface="MS PGothic" charset="0"/>
                        </a:rPr>
                        <a:t>Level</a:t>
                      </a:r>
                      <a:endParaRPr kumimoji="0" lang="en-US" sz="19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D7FF"/>
                    </a:solidFill>
                  </a:tcPr>
                </a:tc>
                <a:extLst>
                  <a:ext uri="{0D108BD9-81ED-4DB2-BD59-A6C34878D82A}">
                    <a16:rowId xmlns:a16="http://schemas.microsoft.com/office/drawing/2014/main" val="10000"/>
                  </a:ext>
                </a:extLst>
              </a:tr>
              <a:tr h="2513582">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900" b="0" i="0" u="none" strike="noStrike" cap="none" normalizeH="0" baseline="0">
                          <a:ln>
                            <a:noFill/>
                          </a:ln>
                          <a:solidFill>
                            <a:schemeClr val="tx1"/>
                          </a:solidFill>
                          <a:effectLst/>
                          <a:latin typeface="Verdana" charset="0"/>
                          <a:ea typeface="MS PGothic" charset="0"/>
                          <a:cs typeface="MS PGothic" charset="0"/>
                        </a:rPr>
                        <a:t>CV risk assessment with the SCORE system is recommended for hypertensive patients who are not already at high or very high risk due to established CVD, renal disease or diabetes, a markedly elevated single risk factor (e.g. cholesterol), or hypertensive LVH.</a:t>
                      </a:r>
                      <a:endParaRPr kumimoji="0" lang="en-US" sz="19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900" b="1" i="0" u="none" strike="noStrike" cap="none" normalizeH="0" baseline="0">
                          <a:ln>
                            <a:noFill/>
                          </a:ln>
                          <a:solidFill>
                            <a:schemeClr val="tx1"/>
                          </a:solidFill>
                          <a:effectLst/>
                          <a:latin typeface="Verdana" charset="0"/>
                          <a:ea typeface="MS PGothic" charset="0"/>
                          <a:cs typeface="MS PGothic" charset="0"/>
                        </a:rPr>
                        <a:t>I</a:t>
                      </a: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900" b="1" i="0" u="none" strike="noStrike" cap="none" normalizeH="0" baseline="0">
                          <a:ln>
                            <a:noFill/>
                          </a:ln>
                          <a:solidFill>
                            <a:schemeClr val="tx1"/>
                          </a:solidFill>
                          <a:effectLst/>
                          <a:latin typeface="Verdana" charset="0"/>
                          <a:ea typeface="MS PGothic" charset="0"/>
                          <a:cs typeface="MS PGothic" charset="0"/>
                        </a:rPr>
                        <a:t> </a:t>
                      </a: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900" b="1" i="0" u="none" strike="noStrike" cap="none" normalizeH="0" baseline="0">
                          <a:ln>
                            <a:noFill/>
                          </a:ln>
                          <a:solidFill>
                            <a:schemeClr val="tx1"/>
                          </a:solidFill>
                          <a:effectLst/>
                          <a:latin typeface="Verdana" charset="0"/>
                          <a:ea typeface="MS PGothic" charset="0"/>
                          <a:cs typeface="MS PGothic" charset="0"/>
                        </a:rPr>
                        <a:t> </a:t>
                      </a:r>
                      <a:endParaRPr kumimoji="0" lang="en-US" sz="19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900" b="1" i="0" u="none" strike="noStrike" cap="none" normalizeH="0" baseline="0">
                          <a:ln>
                            <a:noFill/>
                          </a:ln>
                          <a:solidFill>
                            <a:srgbClr val="FFFFFF"/>
                          </a:solidFill>
                          <a:effectLst/>
                          <a:latin typeface="Verdana" charset="0"/>
                          <a:ea typeface="MS PGothic" charset="0"/>
                          <a:cs typeface="MS PGothic" charset="0"/>
                        </a:rPr>
                        <a:t>B</a:t>
                      </a: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900" b="1" i="0" u="none" strike="noStrike" cap="none" normalizeH="0" baseline="0">
                          <a:ln>
                            <a:noFill/>
                          </a:ln>
                          <a:solidFill>
                            <a:schemeClr val="tx1"/>
                          </a:solidFill>
                          <a:effectLst/>
                          <a:latin typeface="Verdana" charset="0"/>
                          <a:ea typeface="MS PGothic" charset="0"/>
                          <a:cs typeface="MS PGothic" charset="0"/>
                        </a:rPr>
                        <a:t> </a:t>
                      </a: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900" b="1" i="0" u="none" strike="noStrike" cap="none" normalizeH="0" baseline="0">
                          <a:ln>
                            <a:noFill/>
                          </a:ln>
                          <a:solidFill>
                            <a:schemeClr val="tx1"/>
                          </a:solidFill>
                          <a:effectLst/>
                          <a:latin typeface="Verdana" charset="0"/>
                          <a:ea typeface="MS PGothic" charset="0"/>
                          <a:cs typeface="MS PGothic" charset="0"/>
                        </a:rPr>
                        <a:t> </a:t>
                      </a:r>
                      <a:endParaRPr kumimoji="0" lang="en-US" sz="19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69A9"/>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1875">
                <a:solidFill>
                  <a:srgbClr val="0070C0"/>
                </a:solidFill>
                <a:latin typeface="Verdana" charset="0"/>
                <a:ea typeface="MS PGothic" charset="0"/>
              </a:rPr>
              <a:t>Sensitivity to detect treatment-induced changes, </a:t>
            </a:r>
          </a:p>
          <a:p>
            <a:pPr algn="ctr" defTabSz="857159" eaLnBrk="0" hangingPunct="0"/>
            <a:r>
              <a:rPr lang="en-GB" sz="1875">
                <a:solidFill>
                  <a:srgbClr val="0070C0"/>
                </a:solidFill>
                <a:latin typeface="Verdana" charset="0"/>
                <a:ea typeface="MS PGothic" charset="0"/>
              </a:rPr>
              <a:t>reproducibility and operator independence, time to changes, </a:t>
            </a:r>
          </a:p>
          <a:p>
            <a:pPr algn="ctr" defTabSz="857159" eaLnBrk="0" hangingPunct="0"/>
            <a:r>
              <a:rPr lang="en-GB" sz="1875">
                <a:solidFill>
                  <a:srgbClr val="0070C0"/>
                </a:solidFill>
                <a:latin typeface="Verdana" charset="0"/>
                <a:ea typeface="MS PGothic" charset="0"/>
              </a:rPr>
              <a:t>and prognostic value of changes provided by markers of HMOD</a:t>
            </a:r>
            <a:r>
              <a:rPr lang="it-IT" sz="1875">
                <a:solidFill>
                  <a:srgbClr val="0070C0"/>
                </a:solidFill>
                <a:latin typeface="Verdana" charset="0"/>
                <a:ea typeface="MS PGothic" charset="0"/>
              </a:rPr>
              <a:t> </a:t>
            </a:r>
            <a:endParaRPr lang="en-US" sz="1875">
              <a:solidFill>
                <a:srgbClr val="0070C0"/>
              </a:solidFill>
              <a:latin typeface="Verdana" charset="0"/>
              <a:ea typeface="MS PGothic" charset="0"/>
            </a:endParaRPr>
          </a:p>
        </p:txBody>
      </p:sp>
      <p:graphicFrame>
        <p:nvGraphicFramePr>
          <p:cNvPr id="3" name="Tabella 2"/>
          <p:cNvGraphicFramePr>
            <a:graphicFrameLocks noGrp="1"/>
          </p:cNvGraphicFramePr>
          <p:nvPr/>
        </p:nvGraphicFramePr>
        <p:xfrm>
          <a:off x="991052" y="1525764"/>
          <a:ext cx="8255790" cy="4522230"/>
        </p:xfrm>
        <a:graphic>
          <a:graphicData uri="http://schemas.openxmlformats.org/drawingml/2006/table">
            <a:tbl>
              <a:tblPr/>
              <a:tblGrid>
                <a:gridCol w="1651753">
                  <a:extLst>
                    <a:ext uri="{9D8B030D-6E8A-4147-A177-3AD203B41FA5}">
                      <a16:colId xmlns:a16="http://schemas.microsoft.com/office/drawing/2014/main" val="20000"/>
                    </a:ext>
                  </a:extLst>
                </a:gridCol>
                <a:gridCol w="1650266">
                  <a:extLst>
                    <a:ext uri="{9D8B030D-6E8A-4147-A177-3AD203B41FA5}">
                      <a16:colId xmlns:a16="http://schemas.microsoft.com/office/drawing/2014/main" val="20001"/>
                    </a:ext>
                  </a:extLst>
                </a:gridCol>
                <a:gridCol w="1651753">
                  <a:extLst>
                    <a:ext uri="{9D8B030D-6E8A-4147-A177-3AD203B41FA5}">
                      <a16:colId xmlns:a16="http://schemas.microsoft.com/office/drawing/2014/main" val="20002"/>
                    </a:ext>
                  </a:extLst>
                </a:gridCol>
                <a:gridCol w="1650265">
                  <a:extLst>
                    <a:ext uri="{9D8B030D-6E8A-4147-A177-3AD203B41FA5}">
                      <a16:colId xmlns:a16="http://schemas.microsoft.com/office/drawing/2014/main" val="20003"/>
                    </a:ext>
                  </a:extLst>
                </a:gridCol>
                <a:gridCol w="1651753">
                  <a:extLst>
                    <a:ext uri="{9D8B030D-6E8A-4147-A177-3AD203B41FA5}">
                      <a16:colId xmlns:a16="http://schemas.microsoft.com/office/drawing/2014/main" val="20004"/>
                    </a:ext>
                  </a:extLst>
                </a:gridCol>
              </a:tblGrid>
              <a:tr h="677070">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MS PGothic" charset="0"/>
                          <a:cs typeface="Calibri" charset="0"/>
                        </a:rPr>
                        <a:t>Marker of HMOD</a:t>
                      </a:r>
                      <a:endParaRPr kumimoji="0" lang="it-IT" sz="1100" b="1"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MS PGothic" charset="0"/>
                          <a:cs typeface="Calibri" charset="0"/>
                        </a:rPr>
                        <a:t>Sensitivity to changes</a:t>
                      </a:r>
                      <a:endParaRPr kumimoji="0" lang="it-IT" sz="1100" b="1"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MS PGothic" charset="0"/>
                          <a:cs typeface="Calibri" charset="0"/>
                        </a:rPr>
                        <a:t>Reproducibility and operator independence</a:t>
                      </a:r>
                      <a:endParaRPr kumimoji="0" lang="it-IT" sz="1100" b="1"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MS PGothic" charset="0"/>
                          <a:cs typeface="Calibri" charset="0"/>
                        </a:rPr>
                        <a:t>Time to changes</a:t>
                      </a:r>
                      <a:endParaRPr kumimoji="0" lang="it-IT" sz="1100" b="1"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MS PGothic" charset="0"/>
                          <a:cs typeface="Calibri" charset="0"/>
                        </a:rPr>
                        <a:t>Prognostic value of the change</a:t>
                      </a:r>
                      <a:endParaRPr kumimoji="0" lang="it-IT" sz="1100" b="1"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extLst>
                  <a:ext uri="{0D108BD9-81ED-4DB2-BD59-A6C34878D82A}">
                    <a16:rowId xmlns:a16="http://schemas.microsoft.com/office/drawing/2014/main" val="10000"/>
                  </a:ext>
                </a:extLst>
              </a:tr>
              <a:tr h="480645">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LVH by ECG</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bg1"/>
                          </a:solidFill>
                          <a:effectLst/>
                          <a:latin typeface="Verdana" charset="0"/>
                          <a:ea typeface="MS PGothic" charset="0"/>
                          <a:cs typeface="Calibri" charset="0"/>
                        </a:rPr>
                        <a:t>Low</a:t>
                      </a:r>
                      <a:endParaRPr kumimoji="0" lang="it-IT" sz="1100" b="0" i="0" u="none" strike="noStrike" cap="none" normalizeH="0" baseline="0">
                        <a:ln>
                          <a:noFill/>
                        </a:ln>
                        <a:solidFill>
                          <a:schemeClr val="bg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bg1"/>
                          </a:solidFill>
                          <a:effectLst/>
                          <a:latin typeface="Verdana" charset="0"/>
                          <a:ea typeface="MS PGothic" charset="0"/>
                          <a:cs typeface="Calibri" charset="0"/>
                        </a:rPr>
                        <a:t>High</a:t>
                      </a:r>
                      <a:endParaRPr kumimoji="0" lang="it-IT" sz="1100" b="0" i="0" u="none" strike="noStrike" cap="none" normalizeH="0" baseline="0">
                        <a:ln>
                          <a:noFill/>
                        </a:ln>
                        <a:solidFill>
                          <a:schemeClr val="bg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9B72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Moderate</a:t>
                      </a:r>
                      <a:endParaRPr kumimoji="0" lang="it-IT" sz="1100" b="0" i="0" u="none" strike="noStrike" cap="none" normalizeH="0" baseline="0">
                        <a:ln>
                          <a:noFill/>
                        </a:ln>
                        <a:solidFill>
                          <a:schemeClr val="tx1"/>
                        </a:solidFill>
                        <a:effectLst/>
                        <a:latin typeface="Verdana" charset="0"/>
                        <a:ea typeface="MS PGothic" charset="0"/>
                        <a:cs typeface="Calibri"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(&gt; 6 months)</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Yes</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9B729"/>
                    </a:solidFill>
                  </a:tcPr>
                </a:tc>
                <a:extLst>
                  <a:ext uri="{0D108BD9-81ED-4DB2-BD59-A6C34878D82A}">
                    <a16:rowId xmlns:a16="http://schemas.microsoft.com/office/drawing/2014/main" val="10001"/>
                  </a:ext>
                </a:extLst>
              </a:tr>
              <a:tr h="480645">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LVH by echocardiogram</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Moderate</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Moderate</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Moderate</a:t>
                      </a:r>
                      <a:endParaRPr kumimoji="0" lang="it-IT" sz="1100" b="0" i="0" u="none" strike="noStrike" cap="none" normalizeH="0" baseline="0">
                        <a:ln>
                          <a:noFill/>
                        </a:ln>
                        <a:solidFill>
                          <a:schemeClr val="tx1"/>
                        </a:solidFill>
                        <a:effectLst/>
                        <a:latin typeface="Verdana" charset="0"/>
                        <a:ea typeface="MS PGothic" charset="0"/>
                        <a:cs typeface="Calibri"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(&gt; 6 months)</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Yes</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9B729"/>
                    </a:solidFill>
                  </a:tcPr>
                </a:tc>
                <a:extLst>
                  <a:ext uri="{0D108BD9-81ED-4DB2-BD59-A6C34878D82A}">
                    <a16:rowId xmlns:a16="http://schemas.microsoft.com/office/drawing/2014/main" val="10002"/>
                  </a:ext>
                </a:extLst>
              </a:tr>
              <a:tr h="480645">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LVH by CMR</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High</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9B72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High</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9B72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Moderate</a:t>
                      </a:r>
                      <a:endParaRPr kumimoji="0" lang="it-IT" sz="1100" b="0" i="0" u="none" strike="noStrike" cap="none" normalizeH="0" baseline="0">
                        <a:ln>
                          <a:noFill/>
                        </a:ln>
                        <a:solidFill>
                          <a:schemeClr val="tx1"/>
                        </a:solidFill>
                        <a:effectLst/>
                        <a:latin typeface="Verdana" charset="0"/>
                        <a:ea typeface="MS PGothic" charset="0"/>
                        <a:cs typeface="Calibri"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(&gt; 6 months)</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No data</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80645">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eGFR</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Moderate</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High</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9B72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Very slow</a:t>
                      </a:r>
                      <a:endParaRPr kumimoji="0" lang="it-IT" sz="1100" b="0" i="0" u="none" strike="noStrike" cap="none" normalizeH="0" baseline="0">
                        <a:ln>
                          <a:noFill/>
                        </a:ln>
                        <a:solidFill>
                          <a:srgbClr val="FFFFFF"/>
                        </a:solidFill>
                        <a:effectLst/>
                        <a:latin typeface="Verdana" charset="0"/>
                        <a:ea typeface="MS PGothic" charset="0"/>
                        <a:cs typeface="Calibri"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(years)</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Yes</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9B729"/>
                    </a:solidFill>
                  </a:tcPr>
                </a:tc>
                <a:extLst>
                  <a:ext uri="{0D108BD9-81ED-4DB2-BD59-A6C34878D82A}">
                    <a16:rowId xmlns:a16="http://schemas.microsoft.com/office/drawing/2014/main" val="10004"/>
                  </a:ext>
                </a:extLst>
              </a:tr>
              <a:tr h="480645">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Urinary albumin excretion</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High</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9B72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Moderate</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Fast </a:t>
                      </a:r>
                      <a:endParaRPr kumimoji="0" lang="it-IT" sz="1100" b="0" i="0" u="none" strike="noStrike" cap="none" normalizeH="0" baseline="0">
                        <a:ln>
                          <a:noFill/>
                        </a:ln>
                        <a:solidFill>
                          <a:srgbClr val="FFFFFF"/>
                        </a:solidFill>
                        <a:effectLst/>
                        <a:latin typeface="Verdana" charset="0"/>
                        <a:ea typeface="MS PGothic" charset="0"/>
                        <a:cs typeface="Calibri"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(weeks to months)</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9B72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Moderate</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480645">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Carotid IMT</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Very low </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Low</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Slow</a:t>
                      </a:r>
                      <a:endParaRPr kumimoji="0" lang="it-IT" sz="1100" b="0" i="0" u="none" strike="noStrike" cap="none" normalizeH="0" baseline="0">
                        <a:ln>
                          <a:noFill/>
                        </a:ln>
                        <a:solidFill>
                          <a:srgbClr val="FFFFFF"/>
                        </a:solidFill>
                        <a:effectLst/>
                        <a:latin typeface="Verdana" charset="0"/>
                        <a:ea typeface="MS PGothic" charset="0"/>
                        <a:cs typeface="Calibri"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(&gt; 12 months)</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No</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6"/>
                  </a:ext>
                </a:extLst>
              </a:tr>
              <a:tr h="480645">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PWV</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High</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9B72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Low</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Fast</a:t>
                      </a:r>
                      <a:endParaRPr kumimoji="0" lang="it-IT" sz="1100" b="0" i="0" u="none" strike="noStrike" cap="none" normalizeH="0" baseline="0">
                        <a:ln>
                          <a:noFill/>
                        </a:ln>
                        <a:solidFill>
                          <a:srgbClr val="FFFFFF"/>
                        </a:solidFill>
                        <a:effectLst/>
                        <a:latin typeface="Verdana" charset="0"/>
                        <a:ea typeface="MS PGothic" charset="0"/>
                        <a:cs typeface="Calibri"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(weeks to months)</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9B72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Limited data</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80645">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Ankle−brachial index</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Low</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Moderate</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Slow</a:t>
                      </a:r>
                      <a:endParaRPr kumimoji="0" lang="it-IT" sz="1100" b="0" i="0" u="none" strike="noStrike" cap="none" normalizeH="0" baseline="0">
                        <a:ln>
                          <a:noFill/>
                        </a:ln>
                        <a:solidFill>
                          <a:srgbClr val="FFFFFF"/>
                        </a:solidFill>
                        <a:effectLst/>
                        <a:latin typeface="Verdana" charset="0"/>
                        <a:ea typeface="MS PGothic" charset="0"/>
                        <a:cs typeface="Calibri"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rgbClr val="FFFFFF"/>
                          </a:solidFill>
                          <a:effectLst/>
                          <a:latin typeface="Verdana" charset="0"/>
                          <a:ea typeface="MS PGothic" charset="0"/>
                          <a:cs typeface="Calibri" charset="0"/>
                        </a:rPr>
                        <a:t>(&gt; 12 months)</a:t>
                      </a:r>
                      <a:endParaRPr kumimoji="0" lang="it-IT" sz="1100" b="0" i="0" u="none" strike="noStrike" cap="none" normalizeH="0" baseline="0">
                        <a:ln>
                          <a:noFill/>
                        </a:ln>
                        <a:solidFill>
                          <a:srgbClr val="FFFFFF"/>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MS PGothic" charset="0"/>
                          <a:cs typeface="Calibri" charset="0"/>
                        </a:rPr>
                        <a:t>Moderate</a:t>
                      </a:r>
                      <a:endParaRPr kumimoji="0" lang="it-IT" sz="1100" b="0" i="0" u="none" strike="noStrike" cap="none" normalizeH="0" baseline="0">
                        <a:ln>
                          <a:noFill/>
                        </a:ln>
                        <a:solidFill>
                          <a:schemeClr val="tx1"/>
                        </a:solidFill>
                        <a:effectLst/>
                        <a:latin typeface="Verdana" charset="0"/>
                        <a:ea typeface="MS PGothic" charset="0"/>
                        <a:cs typeface="Calibri" charset="0"/>
                      </a:endParaRPr>
                    </a:p>
                  </a:txBody>
                  <a:tcPr marL="85721" marR="85721" marT="42827" marB="428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354013" y="2205038"/>
            <a:ext cx="9685337" cy="3340979"/>
          </a:xfrm>
          <a:prstGeom prst="rect">
            <a:avLst/>
          </a:prstGeom>
          <a:noFill/>
          <a:ln w="9525">
            <a:noFill/>
            <a:miter lim="800000"/>
            <a:headEnd/>
            <a:tailEnd/>
          </a:ln>
        </p:spPr>
        <p:txBody>
          <a:bodyPr>
            <a:spAutoFit/>
          </a:bodyPr>
          <a:lstStyle/>
          <a:p>
            <a:pPr eaLnBrk="1" hangingPunct="1">
              <a:lnSpc>
                <a:spcPct val="150000"/>
              </a:lnSpc>
            </a:pPr>
            <a:r>
              <a:rPr lang="en-US" altLang="el-GR" sz="2400" b="0" dirty="0">
                <a:latin typeface="+mn-lt"/>
              </a:rPr>
              <a:t>The </a:t>
            </a:r>
            <a:r>
              <a:rPr lang="en-US" altLang="el-GR" sz="2400" b="0" dirty="0">
                <a:solidFill>
                  <a:srgbClr val="FF0000"/>
                </a:solidFill>
                <a:latin typeface="+mn-lt"/>
              </a:rPr>
              <a:t>independent predictors for NOD </a:t>
            </a:r>
            <a:r>
              <a:rPr lang="en-US" altLang="el-GR" sz="2400" b="0" dirty="0">
                <a:latin typeface="+mn-lt"/>
              </a:rPr>
              <a:t>were age , waist circumference , family history of diabetes  and systolic BP at follow-up  </a:t>
            </a:r>
          </a:p>
          <a:p>
            <a:pPr eaLnBrk="1" hangingPunct="1">
              <a:lnSpc>
                <a:spcPct val="150000"/>
              </a:lnSpc>
            </a:pPr>
            <a:endParaRPr lang="en-US" altLang="el-GR" sz="2400" b="0" dirty="0">
              <a:latin typeface="+mn-lt"/>
            </a:endParaRPr>
          </a:p>
          <a:p>
            <a:pPr eaLnBrk="1" hangingPunct="1">
              <a:lnSpc>
                <a:spcPct val="150000"/>
              </a:lnSpc>
            </a:pPr>
            <a:r>
              <a:rPr lang="en-US" altLang="el-GR" sz="2400" b="0" dirty="0">
                <a:latin typeface="+mn-lt"/>
              </a:rPr>
              <a:t>The </a:t>
            </a:r>
            <a:r>
              <a:rPr lang="en-US" altLang="el-GR" sz="2400" b="0" u="sng" dirty="0">
                <a:solidFill>
                  <a:srgbClr val="FF0000"/>
                </a:solidFill>
                <a:latin typeface="+mn-lt"/>
              </a:rPr>
              <a:t>presence of NOD was independently associated with greater incidence of stroke (HR 2.404, p=0.046)</a:t>
            </a:r>
            <a:r>
              <a:rPr lang="en-US" altLang="el-GR" sz="2400" b="0" dirty="0">
                <a:latin typeface="+mn-lt"/>
              </a:rPr>
              <a:t>, whereas development of NOD had no relationship with the incidence of coronary artery disease</a:t>
            </a:r>
            <a:endParaRPr lang="el-GR" altLang="el-GR" sz="2400" b="0" dirty="0">
              <a:latin typeface="+mn-lt"/>
            </a:endParaRPr>
          </a:p>
        </p:txBody>
      </p:sp>
      <p:sp>
        <p:nvSpPr>
          <p:cNvPr id="74755" name="Rectangle 3"/>
          <p:cNvSpPr>
            <a:spLocks noChangeArrowheads="1"/>
          </p:cNvSpPr>
          <p:nvPr/>
        </p:nvSpPr>
        <p:spPr bwMode="auto">
          <a:xfrm>
            <a:off x="3143237" y="6357958"/>
            <a:ext cx="7143800" cy="411459"/>
          </a:xfrm>
          <a:prstGeom prst="rect">
            <a:avLst/>
          </a:prstGeom>
          <a:noFill/>
          <a:ln w="9525">
            <a:noFill/>
            <a:miter lim="800000"/>
            <a:headEnd/>
            <a:tailEnd/>
          </a:ln>
        </p:spPr>
        <p:txBody>
          <a:bodyPr wrap="square">
            <a:spAutoFit/>
          </a:bodyPr>
          <a:lstStyle/>
          <a:p>
            <a:pPr algn="r" eaLnBrk="1" hangingPunct="1">
              <a:lnSpc>
                <a:spcPct val="150000"/>
              </a:lnSpc>
            </a:pPr>
            <a:r>
              <a:rPr lang="en-US" altLang="el-GR" sz="1600" i="1" dirty="0" err="1">
                <a:solidFill>
                  <a:srgbClr val="00B0F0"/>
                </a:solidFill>
              </a:rPr>
              <a:t>Tsiachris</a:t>
            </a:r>
            <a:r>
              <a:rPr lang="en-US" altLang="el-GR" sz="1600" i="1" dirty="0">
                <a:solidFill>
                  <a:srgbClr val="00B0F0"/>
                </a:solidFill>
              </a:rPr>
              <a:t> D, </a:t>
            </a:r>
            <a:r>
              <a:rPr lang="en-US" altLang="el-GR" sz="1600" i="1" dirty="0" err="1">
                <a:solidFill>
                  <a:srgbClr val="00B0F0"/>
                </a:solidFill>
              </a:rPr>
              <a:t>Tsioufis</a:t>
            </a:r>
            <a:r>
              <a:rPr lang="en-US" altLang="el-GR" sz="1600" i="1" dirty="0">
                <a:solidFill>
                  <a:srgbClr val="00B0F0"/>
                </a:solidFill>
              </a:rPr>
              <a:t> C, </a:t>
            </a:r>
            <a:r>
              <a:rPr lang="en-US" altLang="el-GR" sz="1600" i="1" dirty="0" err="1">
                <a:solidFill>
                  <a:srgbClr val="00B0F0"/>
                </a:solidFill>
              </a:rPr>
              <a:t>Thomopoulos</a:t>
            </a:r>
            <a:r>
              <a:rPr lang="en-US" altLang="el-GR" sz="1600" i="1" dirty="0">
                <a:solidFill>
                  <a:srgbClr val="00B0F0"/>
                </a:solidFill>
              </a:rPr>
              <a:t> C, et al. </a:t>
            </a:r>
            <a:r>
              <a:rPr lang="en-US" altLang="el-GR" sz="1600" i="1" dirty="0" err="1">
                <a:solidFill>
                  <a:srgbClr val="00B0F0"/>
                </a:solidFill>
              </a:rPr>
              <a:t>Int</a:t>
            </a:r>
            <a:r>
              <a:rPr lang="en-US" altLang="el-GR" sz="1600" i="1" dirty="0">
                <a:solidFill>
                  <a:srgbClr val="00B0F0"/>
                </a:solidFill>
              </a:rPr>
              <a:t> J </a:t>
            </a:r>
            <a:r>
              <a:rPr lang="en-US" altLang="el-GR" sz="1600" i="1" dirty="0" err="1">
                <a:solidFill>
                  <a:srgbClr val="00B0F0"/>
                </a:solidFill>
              </a:rPr>
              <a:t>Cardiol</a:t>
            </a:r>
            <a:r>
              <a:rPr lang="en-US" altLang="el-GR" sz="1600" i="1" dirty="0">
                <a:solidFill>
                  <a:srgbClr val="00B0F0"/>
                </a:solidFill>
              </a:rPr>
              <a:t>. 2010 </a:t>
            </a:r>
          </a:p>
        </p:txBody>
      </p:sp>
      <p:pic>
        <p:nvPicPr>
          <p:cNvPr id="74756" name="Picture 6" descr="athina2"/>
          <p:cNvPicPr>
            <a:picLocks noChangeAspect="1" noChangeArrowheads="1"/>
          </p:cNvPicPr>
          <p:nvPr/>
        </p:nvPicPr>
        <p:blipFill>
          <a:blip r:embed="rId2"/>
          <a:srcRect/>
          <a:stretch>
            <a:fillRect/>
          </a:stretch>
        </p:blipFill>
        <p:spPr bwMode="auto">
          <a:xfrm>
            <a:off x="0" y="0"/>
            <a:ext cx="784225" cy="1341438"/>
          </a:xfrm>
          <a:prstGeom prst="rect">
            <a:avLst/>
          </a:prstGeom>
          <a:noFill/>
          <a:ln w="9525">
            <a:noFill/>
            <a:miter lim="800000"/>
            <a:headEnd/>
            <a:tailEnd/>
          </a:ln>
        </p:spPr>
      </p:pic>
      <p:pic>
        <p:nvPicPr>
          <p:cNvPr id="74757" name="Picture 7"/>
          <p:cNvPicPr>
            <a:picLocks noChangeAspect="1" noChangeArrowheads="1"/>
          </p:cNvPicPr>
          <p:nvPr/>
        </p:nvPicPr>
        <p:blipFill>
          <a:blip r:embed="rId3"/>
          <a:srcRect/>
          <a:stretch>
            <a:fillRect/>
          </a:stretch>
        </p:blipFill>
        <p:spPr bwMode="auto">
          <a:xfrm>
            <a:off x="9464675" y="0"/>
            <a:ext cx="822325" cy="784225"/>
          </a:xfrm>
          <a:prstGeom prst="rect">
            <a:avLst/>
          </a:prstGeom>
          <a:noFill/>
          <a:ln w="9525">
            <a:noFill/>
            <a:miter lim="800000"/>
            <a:headEnd/>
            <a:tailEnd/>
          </a:ln>
        </p:spPr>
      </p:pic>
      <p:sp>
        <p:nvSpPr>
          <p:cNvPr id="2" name="Rectangle 1"/>
          <p:cNvSpPr/>
          <p:nvPr/>
        </p:nvSpPr>
        <p:spPr bwMode="auto">
          <a:xfrm>
            <a:off x="784225" y="449263"/>
            <a:ext cx="8534400" cy="669925"/>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gn="ctr" eaLnBrk="1" hangingPunct="1">
              <a:defRPr/>
            </a:pPr>
            <a:r>
              <a:rPr lang="en-US" sz="2800" dirty="0">
                <a:solidFill>
                  <a:srgbClr val="FF0000"/>
                </a:solidFill>
              </a:rPr>
              <a:t>NOD and cardiovascular events in essential hypertensives: </a:t>
            </a:r>
          </a:p>
          <a:p>
            <a:pPr algn="ctr" eaLnBrk="1" hangingPunct="1">
              <a:defRPr/>
            </a:pPr>
            <a:r>
              <a:rPr lang="en-US" sz="2800" dirty="0">
                <a:solidFill>
                  <a:srgbClr val="FF0000"/>
                </a:solidFill>
              </a:rPr>
              <a:t>A 6-year follow-up study</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1875">
                <a:solidFill>
                  <a:srgbClr val="0070C0"/>
                </a:solidFill>
                <a:latin typeface="Verdana" charset="0"/>
                <a:ea typeface="MS PGothic" charset="0"/>
              </a:rPr>
              <a:t>Major drug combinations used in trials of antihypertensive treatment </a:t>
            </a:r>
          </a:p>
          <a:p>
            <a:pPr algn="ctr" defTabSz="857159" eaLnBrk="0" hangingPunct="0"/>
            <a:r>
              <a:rPr lang="en-GB" sz="1875">
                <a:solidFill>
                  <a:srgbClr val="0070C0"/>
                </a:solidFill>
                <a:latin typeface="Verdana" charset="0"/>
                <a:ea typeface="MS PGothic" charset="0"/>
              </a:rPr>
              <a:t>in a stepped approach or as a randomized combination. </a:t>
            </a:r>
            <a:endParaRPr lang="en-GB" sz="1500">
              <a:solidFill>
                <a:srgbClr val="0070C0"/>
              </a:solidFill>
              <a:latin typeface="Verdana" charset="0"/>
              <a:ea typeface="MS PGothic" charset="0"/>
            </a:endParaRPr>
          </a:p>
          <a:p>
            <a:pPr algn="ctr" defTabSz="857159" eaLnBrk="0" hangingPunct="0"/>
            <a:r>
              <a:rPr lang="en-GB" sz="1500">
                <a:solidFill>
                  <a:srgbClr val="0070C0"/>
                </a:solidFill>
                <a:latin typeface="Verdana" charset="0"/>
                <a:ea typeface="MS PGothic" charset="0"/>
              </a:rPr>
              <a:t>Combinations vs. placebo or monotherapy</a:t>
            </a:r>
            <a:r>
              <a:rPr lang="it-IT" sz="1500">
                <a:solidFill>
                  <a:srgbClr val="0070C0"/>
                </a:solidFill>
                <a:latin typeface="Verdana" charset="0"/>
                <a:ea typeface="MS PGothic" charset="0"/>
              </a:rPr>
              <a:t> </a:t>
            </a:r>
            <a:endParaRPr lang="en-GB" sz="1500">
              <a:solidFill>
                <a:srgbClr val="0070C0"/>
              </a:solidFill>
              <a:latin typeface="Verdana" charset="0"/>
              <a:ea typeface="MS PGothic" charset="0"/>
            </a:endParaRPr>
          </a:p>
        </p:txBody>
      </p:sp>
      <p:graphicFrame>
        <p:nvGraphicFramePr>
          <p:cNvPr id="3" name="Tabella 2"/>
          <p:cNvGraphicFramePr>
            <a:graphicFrameLocks noGrp="1"/>
          </p:cNvGraphicFramePr>
          <p:nvPr/>
        </p:nvGraphicFramePr>
        <p:xfrm>
          <a:off x="418147" y="1463266"/>
          <a:ext cx="9315292" cy="4702280"/>
        </p:xfrm>
        <a:graphic>
          <a:graphicData uri="http://schemas.openxmlformats.org/drawingml/2006/table">
            <a:tbl>
              <a:tblPr/>
              <a:tblGrid>
                <a:gridCol w="1871987">
                  <a:extLst>
                    <a:ext uri="{9D8B030D-6E8A-4147-A177-3AD203B41FA5}">
                      <a16:colId xmlns:a16="http://schemas.microsoft.com/office/drawing/2014/main" val="20000"/>
                    </a:ext>
                  </a:extLst>
                </a:gridCol>
                <a:gridCol w="1589254">
                  <a:extLst>
                    <a:ext uri="{9D8B030D-6E8A-4147-A177-3AD203B41FA5}">
                      <a16:colId xmlns:a16="http://schemas.microsoft.com/office/drawing/2014/main" val="20001"/>
                    </a:ext>
                  </a:extLst>
                </a:gridCol>
                <a:gridCol w="2028233">
                  <a:extLst>
                    <a:ext uri="{9D8B030D-6E8A-4147-A177-3AD203B41FA5}">
                      <a16:colId xmlns:a16="http://schemas.microsoft.com/office/drawing/2014/main" val="20002"/>
                    </a:ext>
                  </a:extLst>
                </a:gridCol>
                <a:gridCol w="1224679">
                  <a:extLst>
                    <a:ext uri="{9D8B030D-6E8A-4147-A177-3AD203B41FA5}">
                      <a16:colId xmlns:a16="http://schemas.microsoft.com/office/drawing/2014/main" val="20003"/>
                    </a:ext>
                  </a:extLst>
                </a:gridCol>
                <a:gridCol w="2601139">
                  <a:extLst>
                    <a:ext uri="{9D8B030D-6E8A-4147-A177-3AD203B41FA5}">
                      <a16:colId xmlns:a16="http://schemas.microsoft.com/office/drawing/2014/main" val="20004"/>
                    </a:ext>
                  </a:extLst>
                </a:gridCol>
              </a:tblGrid>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Trial</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Comparator</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Type of patients</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SBP diff (mmHg)</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Outcomes (change in relative risk)</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extLst>
                  <a:ext uri="{0D108BD9-81ED-4DB2-BD59-A6C34878D82A}">
                    <a16:rowId xmlns:a16="http://schemas.microsoft.com/office/drawing/2014/main" val="10000"/>
                  </a:ext>
                </a:extLst>
              </a:tr>
              <a:tr h="235114">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ACE inhibitor and diuretic combination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1"/>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PROGRESS</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Placebo</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Previous stroke or TIA</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–9</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–28% strokes (</a:t>
                      </a:r>
                      <a:r>
                        <a:rPr kumimoji="0" lang="en-GB" sz="900" b="0" i="1" u="none" strike="noStrike" cap="none" normalizeH="0" baseline="0">
                          <a:ln>
                            <a:noFill/>
                          </a:ln>
                          <a:solidFill>
                            <a:schemeClr val="tx1"/>
                          </a:solidFill>
                          <a:effectLst/>
                          <a:latin typeface="Verdana" charset="0"/>
                          <a:ea typeface="Calibri" charset="0"/>
                          <a:cs typeface="Calibri" charset="0"/>
                        </a:rPr>
                        <a:t>P</a:t>
                      </a:r>
                      <a:r>
                        <a:rPr kumimoji="0" lang="en-GB" sz="900" b="0" i="0" u="none" strike="noStrike" cap="none" normalizeH="0" baseline="0">
                          <a:ln>
                            <a:noFill/>
                          </a:ln>
                          <a:solidFill>
                            <a:schemeClr val="tx1"/>
                          </a:solidFill>
                          <a:effectLst/>
                          <a:latin typeface="Verdana" charset="0"/>
                          <a:ea typeface="Calibri" charset="0"/>
                          <a:cs typeface="Calibri" charset="0"/>
                        </a:rPr>
                        <a:t> &lt; 0.001)</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ADVANCE</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Placebo</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Diabetes</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–5.6</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–9% micro/macrovasc. events (</a:t>
                      </a:r>
                      <a:r>
                        <a:rPr kumimoji="0" lang="en-GB" sz="900" b="0" i="1" u="none" strike="noStrike" cap="none" normalizeH="0" baseline="0">
                          <a:ln>
                            <a:noFill/>
                          </a:ln>
                          <a:solidFill>
                            <a:schemeClr val="tx1"/>
                          </a:solidFill>
                          <a:effectLst/>
                          <a:latin typeface="Verdana" charset="0"/>
                          <a:ea typeface="Calibri" charset="0"/>
                          <a:cs typeface="Calibri" charset="0"/>
                        </a:rPr>
                        <a:t>P</a:t>
                      </a:r>
                      <a:r>
                        <a:rPr kumimoji="0" lang="en-GB" sz="900" b="0" i="0" u="none" strike="noStrike" cap="none" normalizeH="0" baseline="0">
                          <a:ln>
                            <a:noFill/>
                          </a:ln>
                          <a:solidFill>
                            <a:schemeClr val="tx1"/>
                          </a:solidFill>
                          <a:effectLst/>
                          <a:latin typeface="Verdana" charset="0"/>
                          <a:ea typeface="Calibri" charset="0"/>
                          <a:cs typeface="Calibri" charset="0"/>
                        </a:rPr>
                        <a:t> = 0.04)</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HYVET</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Placebo</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Hypertensive; ≥ 80 years</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–15</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–34% CV events (</a:t>
                      </a:r>
                      <a:r>
                        <a:rPr kumimoji="0" lang="en-GB" sz="900" b="0" i="1" u="none" strike="noStrike" cap="none" normalizeH="0" baseline="0">
                          <a:ln>
                            <a:noFill/>
                          </a:ln>
                          <a:solidFill>
                            <a:schemeClr val="tx1"/>
                          </a:solidFill>
                          <a:effectLst/>
                          <a:latin typeface="Verdana" charset="0"/>
                          <a:ea typeface="Calibri" charset="0"/>
                          <a:cs typeface="Calibri" charset="0"/>
                        </a:rPr>
                        <a:t>P</a:t>
                      </a:r>
                      <a:r>
                        <a:rPr kumimoji="0" lang="en-GB" sz="900" b="0" i="0" u="none" strike="noStrike" cap="none" normalizeH="0" baseline="0">
                          <a:ln>
                            <a:noFill/>
                          </a:ln>
                          <a:solidFill>
                            <a:schemeClr val="tx1"/>
                          </a:solidFill>
                          <a:effectLst/>
                          <a:latin typeface="Verdana" charset="0"/>
                          <a:ea typeface="Calibri" charset="0"/>
                          <a:cs typeface="Calibri" charset="0"/>
                        </a:rPr>
                        <a:t> &lt; 0.001)</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35114">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ARB and diuretic combination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5"/>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SCOPE</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Diuretic + placebo</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Hypertensive; ≥ 70 years</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–3.2</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–28% non-fatal strokes (</a:t>
                      </a:r>
                      <a:r>
                        <a:rPr kumimoji="0" lang="en-GB" sz="900" b="0" i="1" u="none" strike="noStrike" cap="none" normalizeH="0" baseline="0">
                          <a:ln>
                            <a:noFill/>
                          </a:ln>
                          <a:solidFill>
                            <a:schemeClr val="tx1"/>
                          </a:solidFill>
                          <a:effectLst/>
                          <a:latin typeface="Verdana" charset="0"/>
                          <a:ea typeface="Calibri" charset="0"/>
                          <a:cs typeface="Calibri" charset="0"/>
                        </a:rPr>
                        <a:t>P</a:t>
                      </a:r>
                      <a:r>
                        <a:rPr kumimoji="0" lang="en-GB" sz="900" b="0" i="0" u="none" strike="noStrike" cap="none" normalizeH="0" baseline="0">
                          <a:ln>
                            <a:noFill/>
                          </a:ln>
                          <a:solidFill>
                            <a:schemeClr val="tx1"/>
                          </a:solidFill>
                          <a:effectLst/>
                          <a:latin typeface="Verdana" charset="0"/>
                          <a:ea typeface="Calibri" charset="0"/>
                          <a:cs typeface="Calibri" charset="0"/>
                        </a:rPr>
                        <a:t> = 0.04)</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35114">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Calcium channel blocker and diuretic combination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7"/>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FEVER</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Diuretic + placebo</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Hypertensive</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–4</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–27% CV events (</a:t>
                      </a:r>
                      <a:r>
                        <a:rPr kumimoji="0" lang="en-GB" sz="900" b="0" i="1" u="none" strike="noStrike" cap="none" normalizeH="0" baseline="0">
                          <a:ln>
                            <a:noFill/>
                          </a:ln>
                          <a:solidFill>
                            <a:schemeClr val="tx1"/>
                          </a:solidFill>
                          <a:effectLst/>
                          <a:latin typeface="Verdana" charset="0"/>
                          <a:ea typeface="Calibri" charset="0"/>
                          <a:cs typeface="Calibri" charset="0"/>
                        </a:rPr>
                        <a:t>P</a:t>
                      </a:r>
                      <a:r>
                        <a:rPr kumimoji="0" lang="en-GB" sz="900" b="0" i="0" u="none" strike="noStrike" cap="none" normalizeH="0" baseline="0">
                          <a:ln>
                            <a:noFill/>
                          </a:ln>
                          <a:solidFill>
                            <a:schemeClr val="tx1"/>
                          </a:solidFill>
                          <a:effectLst/>
                          <a:latin typeface="Verdana" charset="0"/>
                          <a:ea typeface="Calibri" charset="0"/>
                          <a:cs typeface="Calibri" charset="0"/>
                        </a:rPr>
                        <a:t> &lt; 0.001)</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35114">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ACE inhibitor and CCB combination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9"/>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Syst-Eur</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Placebo</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Older with ISH</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–10</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–31% CV events (</a:t>
                      </a:r>
                      <a:r>
                        <a:rPr kumimoji="0" lang="en-GB" sz="900" b="0" i="1" u="none" strike="noStrike" cap="none" normalizeH="0" baseline="0">
                          <a:ln>
                            <a:noFill/>
                          </a:ln>
                          <a:solidFill>
                            <a:schemeClr val="tx1"/>
                          </a:solidFill>
                          <a:effectLst/>
                          <a:latin typeface="Verdana" charset="0"/>
                          <a:ea typeface="Calibri" charset="0"/>
                          <a:cs typeface="Calibri" charset="0"/>
                        </a:rPr>
                        <a:t>P</a:t>
                      </a:r>
                      <a:r>
                        <a:rPr kumimoji="0" lang="en-GB" sz="900" b="0" i="0" u="none" strike="noStrike" cap="none" normalizeH="0" baseline="0">
                          <a:ln>
                            <a:noFill/>
                          </a:ln>
                          <a:solidFill>
                            <a:schemeClr val="tx1"/>
                          </a:solidFill>
                          <a:effectLst/>
                          <a:latin typeface="Verdana" charset="0"/>
                          <a:ea typeface="Calibri" charset="0"/>
                          <a:cs typeface="Calibri" charset="0"/>
                        </a:rPr>
                        <a:t> &lt; 0.001)</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Syst-China </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Placebo</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Older with ISH</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–9</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–37% CV events (</a:t>
                      </a:r>
                      <a:r>
                        <a:rPr kumimoji="0" lang="en-GB" sz="900" b="0" i="1" u="none" strike="noStrike" cap="none" normalizeH="0" baseline="0">
                          <a:ln>
                            <a:noFill/>
                          </a:ln>
                          <a:solidFill>
                            <a:schemeClr val="tx1"/>
                          </a:solidFill>
                          <a:effectLst/>
                          <a:latin typeface="Verdana" charset="0"/>
                          <a:ea typeface="Calibri" charset="0"/>
                          <a:cs typeface="Calibri" charset="0"/>
                        </a:rPr>
                        <a:t>P</a:t>
                      </a:r>
                      <a:r>
                        <a:rPr kumimoji="0" lang="en-GB" sz="900" b="0" i="0" u="none" strike="noStrike" cap="none" normalizeH="0" baseline="0">
                          <a:ln>
                            <a:noFill/>
                          </a:ln>
                          <a:solidFill>
                            <a:schemeClr val="tx1"/>
                          </a:solidFill>
                          <a:effectLst/>
                          <a:latin typeface="Verdana" charset="0"/>
                          <a:ea typeface="Calibri" charset="0"/>
                          <a:cs typeface="Calibri" charset="0"/>
                        </a:rPr>
                        <a:t> &lt; 0.004)</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235114">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Beta-blocker and diuretic combination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12"/>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Coope and Warrender</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Placebo</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Older hypertensive</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–18</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–42% strokes (</a:t>
                      </a:r>
                      <a:r>
                        <a:rPr kumimoji="0" lang="en-GB" sz="900" b="0" i="1" u="none" strike="noStrike" cap="none" normalizeH="0" baseline="0">
                          <a:ln>
                            <a:noFill/>
                          </a:ln>
                          <a:solidFill>
                            <a:schemeClr val="tx1"/>
                          </a:solidFill>
                          <a:effectLst/>
                          <a:latin typeface="Verdana" charset="0"/>
                          <a:ea typeface="Calibri" charset="0"/>
                          <a:cs typeface="Calibri" charset="0"/>
                        </a:rPr>
                        <a:t>P</a:t>
                      </a:r>
                      <a:r>
                        <a:rPr kumimoji="0" lang="en-GB" sz="900" b="0" i="0" u="none" strike="noStrike" cap="none" normalizeH="0" baseline="0">
                          <a:ln>
                            <a:noFill/>
                          </a:ln>
                          <a:solidFill>
                            <a:schemeClr val="tx1"/>
                          </a:solidFill>
                          <a:effectLst/>
                          <a:latin typeface="Verdana" charset="0"/>
                          <a:ea typeface="Calibri" charset="0"/>
                          <a:cs typeface="Calibri" charset="0"/>
                        </a:rPr>
                        <a:t> &lt; 0.03)</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SHEP</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Placebo</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Older with ISH</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–13</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–36% strokes (</a:t>
                      </a:r>
                      <a:r>
                        <a:rPr kumimoji="0" lang="en-GB" sz="900" b="0" i="1" u="none" strike="noStrike" cap="none" normalizeH="0" baseline="0">
                          <a:ln>
                            <a:noFill/>
                          </a:ln>
                          <a:solidFill>
                            <a:schemeClr val="tx1"/>
                          </a:solidFill>
                          <a:effectLst/>
                          <a:latin typeface="Verdana" charset="0"/>
                          <a:ea typeface="Calibri" charset="0"/>
                          <a:cs typeface="Calibri" charset="0"/>
                        </a:rPr>
                        <a:t>P</a:t>
                      </a:r>
                      <a:r>
                        <a:rPr kumimoji="0" lang="en-GB" sz="900" b="0" i="0" u="none" strike="noStrike" cap="none" normalizeH="0" baseline="0">
                          <a:ln>
                            <a:noFill/>
                          </a:ln>
                          <a:solidFill>
                            <a:schemeClr val="tx1"/>
                          </a:solidFill>
                          <a:effectLst/>
                          <a:latin typeface="Verdana" charset="0"/>
                          <a:ea typeface="Calibri" charset="0"/>
                          <a:cs typeface="Calibri" charset="0"/>
                        </a:rPr>
                        <a:t> &lt; 0.001)</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STOP-Hypertension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Placebo</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Older hypertensive</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–23</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–40% CV events (</a:t>
                      </a:r>
                      <a:r>
                        <a:rPr kumimoji="0" lang="en-GB" sz="900" b="0" i="1" u="none" strike="noStrike" cap="none" normalizeH="0" baseline="0">
                          <a:ln>
                            <a:noFill/>
                          </a:ln>
                          <a:solidFill>
                            <a:schemeClr val="tx1"/>
                          </a:solidFill>
                          <a:effectLst/>
                          <a:latin typeface="Verdana" charset="0"/>
                          <a:ea typeface="Calibri" charset="0"/>
                          <a:cs typeface="Calibri" charset="0"/>
                        </a:rPr>
                        <a:t>P</a:t>
                      </a:r>
                      <a:r>
                        <a:rPr kumimoji="0" lang="en-GB" sz="900" b="0" i="0" u="none" strike="noStrike" cap="none" normalizeH="0" baseline="0">
                          <a:ln>
                            <a:noFill/>
                          </a:ln>
                          <a:solidFill>
                            <a:schemeClr val="tx1"/>
                          </a:solidFill>
                          <a:effectLst/>
                          <a:latin typeface="Verdana" charset="0"/>
                          <a:ea typeface="Calibri" charset="0"/>
                          <a:cs typeface="Calibri" charset="0"/>
                        </a:rPr>
                        <a:t> = 0.003)</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STOP-Hypertension 2</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ACEI or conv. antiHT</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Hypertensive</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0</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chemeClr val="tx1"/>
                          </a:solidFill>
                          <a:effectLst/>
                          <a:latin typeface="Verdana" charset="0"/>
                          <a:ea typeface="Calibri" charset="0"/>
                          <a:cs typeface="Calibri" charset="0"/>
                        </a:rPr>
                        <a:t>NS difference in CV events</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r h="235114">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Combination of two RAS blockers/ACE inhibitor + ARB or RAS blocker + renin inhibitor)</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17"/>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Verdana" charset="0"/>
                          <a:ea typeface="Calibri" charset="0"/>
                          <a:cs typeface="Calibri" charset="0"/>
                        </a:rPr>
                        <a:t>ONTARGET</a:t>
                      </a:r>
                      <a:endParaRPr kumimoji="0" lang="it-IT" sz="1000" b="0" i="0" u="none" strike="noStrike" cap="none" normalizeH="0" baseline="0">
                        <a:ln>
                          <a:noFill/>
                        </a:ln>
                        <a:solidFill>
                          <a:srgbClr val="000000"/>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Verdana" charset="0"/>
                          <a:ea typeface="Calibri" charset="0"/>
                          <a:cs typeface="Calibri" charset="0"/>
                        </a:rPr>
                        <a:t>ACE inhibitor or ARB</a:t>
                      </a:r>
                      <a:endParaRPr kumimoji="0" lang="it-IT" sz="1000" b="0" i="0" u="none" strike="noStrike" cap="none" normalizeH="0" baseline="0">
                        <a:ln>
                          <a:noFill/>
                        </a:ln>
                        <a:solidFill>
                          <a:srgbClr val="000000"/>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Verdana" charset="0"/>
                          <a:ea typeface="Calibri" charset="0"/>
                          <a:cs typeface="Calibri" charset="0"/>
                        </a:rPr>
                        <a:t>High-risk patients</a:t>
                      </a:r>
                      <a:endParaRPr kumimoji="0" lang="it-IT" sz="1000" b="0" i="0" u="none" strike="noStrike" cap="none" normalizeH="0" baseline="0">
                        <a:ln>
                          <a:noFill/>
                        </a:ln>
                        <a:solidFill>
                          <a:srgbClr val="000000"/>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rgbClr val="000000"/>
                          </a:solidFill>
                          <a:effectLst/>
                          <a:latin typeface="Verdana" charset="0"/>
                          <a:ea typeface="Times New Roman" charset="0"/>
                          <a:cs typeface="Times New Roman" charset="0"/>
                        </a:rPr>
                        <a:t> </a:t>
                      </a:r>
                      <a:endParaRPr kumimoji="0" lang="it-IT" sz="1000" b="0" i="0" u="none" strike="noStrike" cap="none" normalizeH="0" baseline="0">
                        <a:ln>
                          <a:noFill/>
                        </a:ln>
                        <a:solidFill>
                          <a:srgbClr val="000000"/>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Verdana" charset="0"/>
                          <a:ea typeface="Calibri" charset="0"/>
                          <a:cs typeface="Calibri" charset="0"/>
                        </a:rPr>
                        <a:t>More renal events</a:t>
                      </a:r>
                      <a:endParaRPr kumimoji="0" lang="it-IT" sz="1000" b="0" i="0" u="none" strike="noStrike" cap="none" normalizeH="0" baseline="0">
                        <a:ln>
                          <a:noFill/>
                        </a:ln>
                        <a:solidFill>
                          <a:srgbClr val="000000"/>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8"/>
                  </a:ext>
                </a:extLst>
              </a:tr>
              <a:tr h="235114">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Verdana" charset="0"/>
                          <a:ea typeface="Calibri" charset="0"/>
                          <a:cs typeface="Calibri" charset="0"/>
                        </a:rPr>
                        <a:t>ALTITUDE</a:t>
                      </a:r>
                      <a:endParaRPr kumimoji="0" lang="it-IT" sz="1000" b="0" i="0" u="none" strike="noStrike" cap="none" normalizeH="0" baseline="0">
                        <a:ln>
                          <a:noFill/>
                        </a:ln>
                        <a:solidFill>
                          <a:srgbClr val="000000"/>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Verdana" charset="0"/>
                          <a:ea typeface="Calibri" charset="0"/>
                          <a:cs typeface="Calibri" charset="0"/>
                        </a:rPr>
                        <a:t>ACE inhibitor or ARB</a:t>
                      </a:r>
                      <a:endParaRPr kumimoji="0" lang="it-IT" sz="1000" b="0" i="0" u="none" strike="noStrike" cap="none" normalizeH="0" baseline="0">
                        <a:ln>
                          <a:noFill/>
                        </a:ln>
                        <a:solidFill>
                          <a:srgbClr val="000000"/>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Verdana" charset="0"/>
                          <a:ea typeface="Calibri" charset="0"/>
                          <a:cs typeface="Calibri" charset="0"/>
                        </a:rPr>
                        <a:t>High-risk diabetic patients</a:t>
                      </a:r>
                      <a:endParaRPr kumimoji="0" lang="it-IT" sz="1000" b="0" i="0" u="none" strike="noStrike" cap="none" normalizeH="0" baseline="0">
                        <a:ln>
                          <a:noFill/>
                        </a:ln>
                        <a:solidFill>
                          <a:srgbClr val="000000"/>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rgbClr val="000000"/>
                          </a:solidFill>
                          <a:effectLst/>
                          <a:latin typeface="Verdana" charset="0"/>
                          <a:ea typeface="Times New Roman" charset="0"/>
                          <a:cs typeface="Times New Roman" charset="0"/>
                        </a:rPr>
                        <a:t> </a:t>
                      </a:r>
                      <a:endParaRPr kumimoji="0" lang="it-IT" sz="1000" b="0" i="0" u="none" strike="noStrike" cap="none" normalizeH="0" baseline="0">
                        <a:ln>
                          <a:noFill/>
                        </a:ln>
                        <a:solidFill>
                          <a:srgbClr val="000000"/>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Verdana" charset="0"/>
                          <a:ea typeface="Calibri" charset="0"/>
                          <a:cs typeface="Calibri" charset="0"/>
                        </a:rPr>
                        <a:t>More renal events</a:t>
                      </a:r>
                      <a:endParaRPr kumimoji="0" lang="it-IT" sz="1000" b="0" i="0" u="none" strike="noStrike" cap="none" normalizeH="0" baseline="0">
                        <a:ln>
                          <a:noFill/>
                        </a:ln>
                        <a:solidFill>
                          <a:srgbClr val="000000"/>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9"/>
                  </a:ext>
                </a:extLst>
              </a:tr>
            </a:tbl>
          </a:graphicData>
        </a:graphic>
      </p:graphicFrame>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1875">
                <a:solidFill>
                  <a:srgbClr val="0070C0"/>
                </a:solidFill>
                <a:latin typeface="Verdana" charset="0"/>
                <a:ea typeface="MS PGothic" charset="0"/>
              </a:rPr>
              <a:t>Major drug combinations used in trials of antihypertensive treatment </a:t>
            </a:r>
          </a:p>
          <a:p>
            <a:pPr algn="ctr" defTabSz="857159" eaLnBrk="0" hangingPunct="0"/>
            <a:r>
              <a:rPr lang="en-GB" sz="1875">
                <a:solidFill>
                  <a:srgbClr val="0070C0"/>
                </a:solidFill>
                <a:latin typeface="Verdana" charset="0"/>
                <a:ea typeface="MS PGothic" charset="0"/>
              </a:rPr>
              <a:t>in a stepped approach or as a randomized combination. </a:t>
            </a:r>
            <a:endParaRPr lang="en-GB" sz="1500">
              <a:solidFill>
                <a:srgbClr val="0070C0"/>
              </a:solidFill>
              <a:latin typeface="Verdana" charset="0"/>
              <a:ea typeface="MS PGothic" charset="0"/>
            </a:endParaRPr>
          </a:p>
          <a:p>
            <a:pPr algn="ctr" defTabSz="857159" eaLnBrk="0" hangingPunct="0"/>
            <a:r>
              <a:rPr lang="en-GB" sz="1500">
                <a:solidFill>
                  <a:srgbClr val="0070C0"/>
                </a:solidFill>
                <a:latin typeface="Verdana" charset="0"/>
                <a:ea typeface="MS PGothic" charset="0"/>
              </a:rPr>
              <a:t>Combinations vs. other combinations - 1</a:t>
            </a:r>
          </a:p>
        </p:txBody>
      </p:sp>
      <p:graphicFrame>
        <p:nvGraphicFramePr>
          <p:cNvPr id="3" name="Tabella 2"/>
          <p:cNvGraphicFramePr>
            <a:graphicFrameLocks noGrp="1"/>
          </p:cNvGraphicFramePr>
          <p:nvPr/>
        </p:nvGraphicFramePr>
        <p:xfrm>
          <a:off x="418147" y="1463265"/>
          <a:ext cx="9315293" cy="4238012"/>
        </p:xfrm>
        <a:graphic>
          <a:graphicData uri="http://schemas.openxmlformats.org/drawingml/2006/table">
            <a:tbl>
              <a:tblPr/>
              <a:tblGrid>
                <a:gridCol w="1871987">
                  <a:extLst>
                    <a:ext uri="{9D8B030D-6E8A-4147-A177-3AD203B41FA5}">
                      <a16:colId xmlns:a16="http://schemas.microsoft.com/office/drawing/2014/main" val="20000"/>
                    </a:ext>
                  </a:extLst>
                </a:gridCol>
                <a:gridCol w="1589254">
                  <a:extLst>
                    <a:ext uri="{9D8B030D-6E8A-4147-A177-3AD203B41FA5}">
                      <a16:colId xmlns:a16="http://schemas.microsoft.com/office/drawing/2014/main" val="20001"/>
                    </a:ext>
                  </a:extLst>
                </a:gridCol>
                <a:gridCol w="2028233">
                  <a:extLst>
                    <a:ext uri="{9D8B030D-6E8A-4147-A177-3AD203B41FA5}">
                      <a16:colId xmlns:a16="http://schemas.microsoft.com/office/drawing/2014/main" val="20002"/>
                    </a:ext>
                  </a:extLst>
                </a:gridCol>
                <a:gridCol w="1224679">
                  <a:extLst>
                    <a:ext uri="{9D8B030D-6E8A-4147-A177-3AD203B41FA5}">
                      <a16:colId xmlns:a16="http://schemas.microsoft.com/office/drawing/2014/main" val="20003"/>
                    </a:ext>
                  </a:extLst>
                </a:gridCol>
                <a:gridCol w="2601139">
                  <a:extLst>
                    <a:ext uri="{9D8B030D-6E8A-4147-A177-3AD203B41FA5}">
                      <a16:colId xmlns:a16="http://schemas.microsoft.com/office/drawing/2014/main" val="20004"/>
                    </a:ext>
                  </a:extLst>
                </a:gridCol>
              </a:tblGrid>
              <a:tr h="264876">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Trial</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Comparator</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Type of patients</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SBP diff (mmHg)</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Outcomes (change in relative risk)</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extLst>
                  <a:ext uri="{0D108BD9-81ED-4DB2-BD59-A6C34878D82A}">
                    <a16:rowId xmlns:a16="http://schemas.microsoft.com/office/drawing/2014/main" val="10000"/>
                  </a:ext>
                </a:extLst>
              </a:tr>
              <a:tr h="264876">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ACE inhibitor and diuretic combination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1"/>
                  </a:ext>
                </a:extLst>
              </a:tr>
              <a:tr h="26487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CAPPP</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BB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+3</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+5% CV events (NS)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6487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ACCOMPLISH </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ACE inhibitor + CCB</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 with risk factors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+1</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+21% CV events (</a:t>
                      </a:r>
                      <a:r>
                        <a:rPr kumimoji="0" lang="en-GB" sz="900" b="0" i="1" u="none" strike="noStrike" cap="none" normalizeH="0" baseline="0">
                          <a:ln>
                            <a:noFill/>
                          </a:ln>
                          <a:solidFill>
                            <a:srgbClr val="000000"/>
                          </a:solidFill>
                          <a:effectLst/>
                          <a:latin typeface="Arial" charset="0"/>
                          <a:ea typeface="Calibri" charset="0"/>
                          <a:cs typeface="Calibri" charset="0"/>
                        </a:rPr>
                        <a:t>P</a:t>
                      </a:r>
                      <a:r>
                        <a:rPr kumimoji="0" lang="en-GB" sz="900" b="0" i="0" u="none" strike="noStrike" cap="none" normalizeH="0" baseline="0">
                          <a:ln>
                            <a:noFill/>
                          </a:ln>
                          <a:solidFill>
                            <a:srgbClr val="000000"/>
                          </a:solidFill>
                          <a:effectLst/>
                          <a:latin typeface="Arial" charset="0"/>
                          <a:ea typeface="Calibri" charset="0"/>
                          <a:cs typeface="Calibri" charset="0"/>
                        </a:rPr>
                        <a:t> &lt; 0.001)</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64876">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ARB and diuretic combination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4"/>
                  </a:ext>
                </a:extLst>
              </a:tr>
              <a:tr h="26487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LIFE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BB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 with LVH</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–1</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–26% stroke (</a:t>
                      </a:r>
                      <a:r>
                        <a:rPr kumimoji="0" lang="en-GB" sz="900" b="0" i="1" u="none" strike="noStrike" cap="none" normalizeH="0" baseline="0">
                          <a:ln>
                            <a:noFill/>
                          </a:ln>
                          <a:solidFill>
                            <a:srgbClr val="000000"/>
                          </a:solidFill>
                          <a:effectLst/>
                          <a:latin typeface="Arial" charset="0"/>
                          <a:ea typeface="Calibri" charset="0"/>
                          <a:cs typeface="Calibri" charset="0"/>
                        </a:rPr>
                        <a:t>P</a:t>
                      </a:r>
                      <a:r>
                        <a:rPr kumimoji="0" lang="en-GB" sz="900" b="0" i="0" u="none" strike="noStrike" cap="none" normalizeH="0" baseline="0">
                          <a:ln>
                            <a:noFill/>
                          </a:ln>
                          <a:solidFill>
                            <a:srgbClr val="000000"/>
                          </a:solidFill>
                          <a:effectLst/>
                          <a:latin typeface="Arial" charset="0"/>
                          <a:ea typeface="Calibri" charset="0"/>
                          <a:cs typeface="Calibri" charset="0"/>
                        </a:rPr>
                        <a:t> &lt; 0.001)</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64876">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Calcium channel blocker and diuretic combination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6"/>
                  </a:ext>
                </a:extLst>
              </a:tr>
              <a:tr h="26487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ELSA</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BB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0</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6487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CONVINCE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BB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 with risk factors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0</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6487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VALUE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ARB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High-risk hypertensive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–2.2</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–3% CV events (</a:t>
                      </a:r>
                      <a:r>
                        <a:rPr kumimoji="0" lang="en-GB" sz="900" b="0" i="1" u="none" strike="noStrike" cap="none" normalizeH="0" baseline="0">
                          <a:ln>
                            <a:noFill/>
                          </a:ln>
                          <a:solidFill>
                            <a:srgbClr val="000000"/>
                          </a:solidFill>
                          <a:effectLst/>
                          <a:latin typeface="Arial" charset="0"/>
                          <a:ea typeface="Calibri" charset="0"/>
                          <a:cs typeface="Calibri" charset="0"/>
                        </a:rPr>
                        <a:t>P</a:t>
                      </a:r>
                      <a:r>
                        <a:rPr kumimoji="0" lang="en-GB" sz="900" b="0" i="0" u="none" strike="noStrike" cap="none" normalizeH="0" baseline="0">
                          <a:ln>
                            <a:noFill/>
                          </a:ln>
                          <a:solidFill>
                            <a:srgbClr val="000000"/>
                          </a:solidFill>
                          <a:effectLst/>
                          <a:latin typeface="Arial" charset="0"/>
                          <a:ea typeface="Calibri" charset="0"/>
                          <a:cs typeface="Calibri" charset="0"/>
                        </a:rPr>
                        <a:t> = NS)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26487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COPE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CCB + BB</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+0.7</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 or stroke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264876">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ACE inhibitor and CCB combination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11"/>
                  </a:ext>
                </a:extLst>
              </a:tr>
              <a:tr h="26487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NORDIL</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BB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+3</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26487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INVEST</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BB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 with CAD</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0</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6487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ASCOT</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BB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 with risk factors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–3</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–16% CV events (</a:t>
                      </a:r>
                      <a:r>
                        <a:rPr kumimoji="0" lang="en-GB" sz="900" b="0" i="1" u="none" strike="noStrike" cap="none" normalizeH="0" baseline="0">
                          <a:ln>
                            <a:noFill/>
                          </a:ln>
                          <a:solidFill>
                            <a:srgbClr val="000000"/>
                          </a:solidFill>
                          <a:effectLst/>
                          <a:latin typeface="Arial" charset="0"/>
                          <a:ea typeface="Calibri" charset="0"/>
                          <a:cs typeface="Calibri" charset="0"/>
                        </a:rPr>
                        <a:t>P</a:t>
                      </a:r>
                      <a:r>
                        <a:rPr kumimoji="0" lang="en-GB" sz="900" b="0" i="0" u="none" strike="noStrike" cap="none" normalizeH="0" baseline="0">
                          <a:ln>
                            <a:noFill/>
                          </a:ln>
                          <a:solidFill>
                            <a:srgbClr val="000000"/>
                          </a:solidFill>
                          <a:effectLst/>
                          <a:latin typeface="Arial" charset="0"/>
                          <a:ea typeface="Calibri" charset="0"/>
                          <a:cs typeface="Calibri" charset="0"/>
                        </a:rPr>
                        <a:t> &lt; 0.001)</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6487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ACCOMPLISH</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ACE inhibitor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 with risk factors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–1</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–21% CV events (</a:t>
                      </a:r>
                      <a:r>
                        <a:rPr kumimoji="0" lang="en-GB" sz="900" b="0" i="1" u="none" strike="noStrike" cap="none" normalizeH="0" baseline="0">
                          <a:ln>
                            <a:noFill/>
                          </a:ln>
                          <a:solidFill>
                            <a:srgbClr val="000000"/>
                          </a:solidFill>
                          <a:effectLst/>
                          <a:latin typeface="Arial" charset="0"/>
                          <a:ea typeface="Calibri" charset="0"/>
                          <a:cs typeface="Calibri" charset="0"/>
                        </a:rPr>
                        <a:t>P</a:t>
                      </a:r>
                      <a:r>
                        <a:rPr kumimoji="0" lang="en-GB" sz="900" b="0" i="0" u="none" strike="noStrike" cap="none" normalizeH="0" baseline="0">
                          <a:ln>
                            <a:noFill/>
                          </a:ln>
                          <a:solidFill>
                            <a:srgbClr val="000000"/>
                          </a:solidFill>
                          <a:effectLst/>
                          <a:latin typeface="Arial" charset="0"/>
                          <a:ea typeface="Calibri" charset="0"/>
                          <a:cs typeface="Calibri" charset="0"/>
                        </a:rPr>
                        <a:t> &lt; 0.001)</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bl>
          </a:graphicData>
        </a:graphic>
      </p:graphicFrame>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1875">
                <a:solidFill>
                  <a:srgbClr val="0070C0"/>
                </a:solidFill>
                <a:latin typeface="Verdana" charset="0"/>
                <a:ea typeface="MS PGothic" charset="0"/>
              </a:rPr>
              <a:t>Major drug combinations used in trials of antihypertensive treatment </a:t>
            </a:r>
          </a:p>
          <a:p>
            <a:pPr algn="ctr" defTabSz="857159" eaLnBrk="0" hangingPunct="0"/>
            <a:r>
              <a:rPr lang="en-GB" sz="1875">
                <a:solidFill>
                  <a:srgbClr val="0070C0"/>
                </a:solidFill>
                <a:latin typeface="Verdana" charset="0"/>
                <a:ea typeface="MS PGothic" charset="0"/>
              </a:rPr>
              <a:t>in a stepped approach or as a randomized combination. </a:t>
            </a:r>
            <a:endParaRPr lang="en-GB" sz="1500">
              <a:solidFill>
                <a:srgbClr val="0070C0"/>
              </a:solidFill>
              <a:latin typeface="Verdana" charset="0"/>
              <a:ea typeface="MS PGothic" charset="0"/>
            </a:endParaRPr>
          </a:p>
          <a:p>
            <a:pPr algn="ctr" defTabSz="857159" eaLnBrk="0" hangingPunct="0"/>
            <a:r>
              <a:rPr lang="en-GB" sz="1500">
                <a:solidFill>
                  <a:srgbClr val="0070C0"/>
                </a:solidFill>
                <a:latin typeface="Verdana" charset="0"/>
                <a:ea typeface="MS PGothic" charset="0"/>
              </a:rPr>
              <a:t>Combinations vs. other combinations - 2</a:t>
            </a:r>
          </a:p>
        </p:txBody>
      </p:sp>
      <p:graphicFrame>
        <p:nvGraphicFramePr>
          <p:cNvPr id="3" name="Tabella 2"/>
          <p:cNvGraphicFramePr>
            <a:graphicFrameLocks noGrp="1"/>
          </p:cNvGraphicFramePr>
          <p:nvPr/>
        </p:nvGraphicFramePr>
        <p:xfrm>
          <a:off x="418147" y="1473681"/>
          <a:ext cx="9315292" cy="4118976"/>
        </p:xfrm>
        <a:graphic>
          <a:graphicData uri="http://schemas.openxmlformats.org/drawingml/2006/table">
            <a:tbl>
              <a:tblPr/>
              <a:tblGrid>
                <a:gridCol w="1871987">
                  <a:extLst>
                    <a:ext uri="{9D8B030D-6E8A-4147-A177-3AD203B41FA5}">
                      <a16:colId xmlns:a16="http://schemas.microsoft.com/office/drawing/2014/main" val="20000"/>
                    </a:ext>
                  </a:extLst>
                </a:gridCol>
                <a:gridCol w="1589254">
                  <a:extLst>
                    <a:ext uri="{9D8B030D-6E8A-4147-A177-3AD203B41FA5}">
                      <a16:colId xmlns:a16="http://schemas.microsoft.com/office/drawing/2014/main" val="20001"/>
                    </a:ext>
                  </a:extLst>
                </a:gridCol>
                <a:gridCol w="2028233">
                  <a:extLst>
                    <a:ext uri="{9D8B030D-6E8A-4147-A177-3AD203B41FA5}">
                      <a16:colId xmlns:a16="http://schemas.microsoft.com/office/drawing/2014/main" val="20002"/>
                    </a:ext>
                  </a:extLst>
                </a:gridCol>
                <a:gridCol w="1224679">
                  <a:extLst>
                    <a:ext uri="{9D8B030D-6E8A-4147-A177-3AD203B41FA5}">
                      <a16:colId xmlns:a16="http://schemas.microsoft.com/office/drawing/2014/main" val="20003"/>
                    </a:ext>
                  </a:extLst>
                </a:gridCol>
                <a:gridCol w="2601139">
                  <a:extLst>
                    <a:ext uri="{9D8B030D-6E8A-4147-A177-3AD203B41FA5}">
                      <a16:colId xmlns:a16="http://schemas.microsoft.com/office/drawing/2014/main" val="20004"/>
                    </a:ext>
                  </a:extLst>
                </a:gridCol>
              </a:tblGrid>
              <a:tr h="257436">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Trial</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Comparator</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Type of patients</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SBP diff (mmHg)</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Outcomes (change in relative risk)</a:t>
                      </a:r>
                      <a:endParaRPr kumimoji="0" lang="it-IT" sz="1000" b="1"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extLst>
                  <a:ext uri="{0D108BD9-81ED-4DB2-BD59-A6C34878D82A}">
                    <a16:rowId xmlns:a16="http://schemas.microsoft.com/office/drawing/2014/main" val="10000"/>
                  </a:ext>
                </a:extLst>
              </a:tr>
              <a:tr h="257436">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Beta-blocker and diuretic combination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1"/>
                  </a:ext>
                </a:extLst>
              </a:tr>
              <a:tr h="25743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CAPPP</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ACE inhibitor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–3</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–5% CV events (</a:t>
                      </a:r>
                      <a:r>
                        <a:rPr kumimoji="0" lang="en-GB" sz="900" b="0" i="1" u="none" strike="noStrike" cap="none" normalizeH="0" baseline="0">
                          <a:ln>
                            <a:noFill/>
                          </a:ln>
                          <a:solidFill>
                            <a:srgbClr val="000000"/>
                          </a:solidFill>
                          <a:effectLst/>
                          <a:latin typeface="Arial" charset="0"/>
                          <a:ea typeface="Calibri" charset="0"/>
                          <a:cs typeface="Calibri" charset="0"/>
                        </a:rPr>
                        <a:t>P</a:t>
                      </a:r>
                      <a:r>
                        <a:rPr kumimoji="0" lang="en-GB" sz="900" b="0" i="0" u="none" strike="noStrike" cap="none" normalizeH="0" baseline="0">
                          <a:ln>
                            <a:noFill/>
                          </a:ln>
                          <a:solidFill>
                            <a:srgbClr val="000000"/>
                          </a:solidFill>
                          <a:effectLst/>
                          <a:latin typeface="Arial" charset="0"/>
                          <a:ea typeface="Calibri" charset="0"/>
                          <a:cs typeface="Calibri" charset="0"/>
                        </a:rPr>
                        <a:t> = NS)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5743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LIFE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ARB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 with LVH</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+1</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+26% stroke (</a:t>
                      </a:r>
                      <a:r>
                        <a:rPr kumimoji="0" lang="en-GB" sz="900" b="0" i="1" u="none" strike="noStrike" cap="none" normalizeH="0" baseline="0">
                          <a:ln>
                            <a:noFill/>
                          </a:ln>
                          <a:solidFill>
                            <a:srgbClr val="000000"/>
                          </a:solidFill>
                          <a:effectLst/>
                          <a:latin typeface="Arial" charset="0"/>
                          <a:ea typeface="Calibri" charset="0"/>
                          <a:cs typeface="Calibri" charset="0"/>
                        </a:rPr>
                        <a:t>P</a:t>
                      </a:r>
                      <a:r>
                        <a:rPr kumimoji="0" lang="en-GB" sz="900" b="0" i="0" u="none" strike="noStrike" cap="none" normalizeH="0" baseline="0">
                          <a:ln>
                            <a:noFill/>
                          </a:ln>
                          <a:solidFill>
                            <a:srgbClr val="000000"/>
                          </a:solidFill>
                          <a:effectLst/>
                          <a:latin typeface="Arial" charset="0"/>
                          <a:ea typeface="Calibri" charset="0"/>
                          <a:cs typeface="Calibri" charset="0"/>
                        </a:rPr>
                        <a:t> &lt; 0.001)</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5743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ALLHAT</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ACE inhibitor + BB</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 with risk factors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–2</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5743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ALLHAT</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CCB  + BB</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 with risk factors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–1</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5743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CONVINCE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CCB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 with risk factors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0</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5743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NORDIL</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ACE inhibitor + CCB</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–3</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5743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INVEST</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ACE inhibitor + CCB</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 with CAD</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0</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5743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ASCOT</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ACE inhibitor + CCB</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 with risk factors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+3</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+16% CV events (</a:t>
                      </a:r>
                      <a:r>
                        <a:rPr kumimoji="0" lang="en-GB" sz="900" b="0" i="1" u="none" strike="noStrike" cap="none" normalizeH="0" baseline="0">
                          <a:ln>
                            <a:noFill/>
                          </a:ln>
                          <a:solidFill>
                            <a:srgbClr val="000000"/>
                          </a:solidFill>
                          <a:effectLst/>
                          <a:latin typeface="Arial" charset="0"/>
                          <a:ea typeface="Calibri" charset="0"/>
                          <a:cs typeface="Calibri" charset="0"/>
                        </a:rPr>
                        <a:t>P</a:t>
                      </a:r>
                      <a:r>
                        <a:rPr kumimoji="0" lang="en-GB" sz="900" b="0" i="0" u="none" strike="noStrike" cap="none" normalizeH="0" baseline="0">
                          <a:ln>
                            <a:noFill/>
                          </a:ln>
                          <a:solidFill>
                            <a:srgbClr val="000000"/>
                          </a:solidFill>
                          <a:effectLst/>
                          <a:latin typeface="Arial" charset="0"/>
                          <a:ea typeface="Calibri" charset="0"/>
                          <a:cs typeface="Calibri" charset="0"/>
                        </a:rPr>
                        <a:t> &lt; 0.001)</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257436">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Beta-blocker and CCB combination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10"/>
                  </a:ext>
                </a:extLst>
              </a:tr>
              <a:tr h="25743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COPE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ARB+CCB</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+0.8</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 or stroke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257436">
                <a:tc gridSpan="5">
                  <a:txBody>
                    <a:bodyPr/>
                    <a:lstStyle/>
                    <a:p>
                      <a:pPr marL="0" marR="0" lvl="0" indent="0" algn="l" defTabSz="457200" rtl="0" eaLnBrk="1" fontAlgn="base" latinLnBrk="0" hangingPunct="1">
                        <a:lnSpc>
                          <a:spcPct val="8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Verdana" charset="0"/>
                          <a:ea typeface="Calibri" charset="0"/>
                          <a:cs typeface="Calibri" charset="0"/>
                        </a:rPr>
                        <a:t>ARB and CCB combination</a:t>
                      </a:r>
                      <a:endParaRPr kumimoji="0" lang="it-IT" sz="1000" b="0" i="0" u="none" strike="noStrike" cap="none" normalizeH="0" baseline="0">
                        <a:ln>
                          <a:noFill/>
                        </a:ln>
                        <a:solidFill>
                          <a:schemeClr val="tx1"/>
                        </a:solidFill>
                        <a:effectLst/>
                        <a:latin typeface="Verdana" charset="0"/>
                        <a:ea typeface="Calibri" charset="0"/>
                        <a:cs typeface="Calibri" charset="0"/>
                      </a:endParaRPr>
                    </a:p>
                  </a:txBody>
                  <a:tcPr marL="33928" marR="3392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12"/>
                  </a:ext>
                </a:extLst>
              </a:tr>
              <a:tr h="25743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COPE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CCB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–0.7</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 or stroke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5743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COPE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CCB + BB</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Hypertensive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–0.8</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 or stroke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5743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COLM </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ARB + diuretic</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Older hypertensive</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0</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900" b="0" i="0" u="none" strike="noStrike" cap="none" normalizeH="0" baseline="0">
                          <a:ln>
                            <a:noFill/>
                          </a:ln>
                          <a:solidFill>
                            <a:srgbClr val="000000"/>
                          </a:solidFill>
                          <a:effectLst/>
                          <a:latin typeface="Arial" charset="0"/>
                          <a:ea typeface="Calibri" charset="0"/>
                          <a:cs typeface="Calibri" charset="0"/>
                        </a:rPr>
                        <a:t>NS difference in CV events</a:t>
                      </a:r>
                      <a:endParaRPr kumimoji="0" lang="it-IT" sz="1000" b="0" i="0" u="none" strike="noStrike" cap="none" normalizeH="0" baseline="0">
                        <a:ln>
                          <a:noFill/>
                        </a:ln>
                        <a:solidFill>
                          <a:srgbClr val="000000"/>
                        </a:solidFill>
                        <a:effectLst/>
                        <a:latin typeface="Calibri" charset="0"/>
                        <a:ea typeface="Calibri" charset="0"/>
                        <a:cs typeface="Calibri" charset="0"/>
                      </a:endParaRPr>
                    </a:p>
                  </a:txBody>
                  <a:tcPr marL="33928" marR="339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bl>
          </a:graphicData>
        </a:graphic>
      </p:graphicFrame>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250">
                <a:solidFill>
                  <a:srgbClr val="0070C0"/>
                </a:solidFill>
                <a:latin typeface="Verdana" charset="0"/>
                <a:ea typeface="MS PGothic" charset="0"/>
              </a:rPr>
              <a:t>Drug-treatment strategy for </a:t>
            </a:r>
          </a:p>
          <a:p>
            <a:pPr algn="ctr" defTabSz="857159" eaLnBrk="0" hangingPunct="0"/>
            <a:r>
              <a:rPr lang="en-GB" sz="2250">
                <a:solidFill>
                  <a:srgbClr val="0070C0"/>
                </a:solidFill>
                <a:latin typeface="Verdana" charset="0"/>
                <a:ea typeface="MS PGothic" charset="0"/>
              </a:rPr>
              <a:t>hypertension and CAD</a:t>
            </a:r>
          </a:p>
        </p:txBody>
      </p:sp>
      <p:pic>
        <p:nvPicPr>
          <p:cNvPr id="52228" name="Picture 4" descr="Schermata 2018-09-05 a 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68" y="1373982"/>
            <a:ext cx="8871849" cy="419337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250">
                <a:solidFill>
                  <a:srgbClr val="0070C0"/>
                </a:solidFill>
                <a:latin typeface="Verdana" charset="0"/>
                <a:ea typeface="MS PGothic" charset="0"/>
              </a:rPr>
              <a:t>Drug-treatment strategy for </a:t>
            </a:r>
          </a:p>
          <a:p>
            <a:pPr algn="ctr" defTabSz="857159" eaLnBrk="0" hangingPunct="0"/>
            <a:r>
              <a:rPr lang="en-GB" sz="2250">
                <a:solidFill>
                  <a:srgbClr val="0070C0"/>
                </a:solidFill>
                <a:latin typeface="Verdana" charset="0"/>
                <a:ea typeface="MS PGothic" charset="0"/>
              </a:rPr>
              <a:t>hypertension and CKD</a:t>
            </a:r>
          </a:p>
        </p:txBody>
      </p:sp>
      <p:pic>
        <p:nvPicPr>
          <p:cNvPr id="53252" name="Picture 4" descr="Schermata 2018-09-05 a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04" y="1342732"/>
            <a:ext cx="9269162" cy="443890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403266" y="-3968"/>
            <a:ext cx="9505765" cy="962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250">
                <a:solidFill>
                  <a:srgbClr val="0070C0"/>
                </a:solidFill>
                <a:latin typeface="Verdana" charset="0"/>
                <a:ea typeface="MS PGothic" charset="0"/>
              </a:rPr>
              <a:t>Drug-treatment strategies</a:t>
            </a:r>
          </a:p>
        </p:txBody>
      </p:sp>
      <p:sp>
        <p:nvSpPr>
          <p:cNvPr id="56323" name="Rettangolo 2"/>
          <p:cNvSpPr>
            <a:spLocks noChangeArrowheads="1"/>
          </p:cNvSpPr>
          <p:nvPr/>
        </p:nvSpPr>
        <p:spPr bwMode="auto">
          <a:xfrm>
            <a:off x="2586259" y="2449853"/>
            <a:ext cx="5147221"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857159" eaLnBrk="0" hangingPunct="0"/>
            <a:r>
              <a:rPr lang="en-GB" sz="1125" b="0">
                <a:solidFill>
                  <a:srgbClr val="0070C0"/>
                </a:solidFill>
                <a:latin typeface="Verdana" charset="0"/>
                <a:ea typeface="MS PGothic" charset="0"/>
              </a:rPr>
              <a:t>Core drug-treatment strategy for uncomplicated hypertension</a:t>
            </a:r>
            <a:r>
              <a:rPr lang="it-IT" sz="1125" b="0">
                <a:solidFill>
                  <a:srgbClr val="0070C0"/>
                </a:solidFill>
                <a:latin typeface="Verdana" charset="0"/>
                <a:ea typeface="MS PGothic" charset="0"/>
              </a:rPr>
              <a:t> </a:t>
            </a:r>
          </a:p>
        </p:txBody>
      </p:sp>
      <p:sp>
        <p:nvSpPr>
          <p:cNvPr id="56324" name="Rettangolo 5"/>
          <p:cNvSpPr>
            <a:spLocks noChangeArrowheads="1"/>
          </p:cNvSpPr>
          <p:nvPr/>
        </p:nvSpPr>
        <p:spPr bwMode="auto">
          <a:xfrm>
            <a:off x="1318426" y="628460"/>
            <a:ext cx="1892820"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857159" eaLnBrk="0" hangingPunct="0"/>
            <a:r>
              <a:rPr lang="en-GB" sz="1125" b="0">
                <a:solidFill>
                  <a:srgbClr val="0070C0"/>
                </a:solidFill>
                <a:latin typeface="Verdana" charset="0"/>
                <a:ea typeface="MS PGothic" charset="0"/>
              </a:rPr>
              <a:t>Hypertension and CAD</a:t>
            </a:r>
            <a:r>
              <a:rPr lang="it-IT" sz="1125" b="0">
                <a:solidFill>
                  <a:srgbClr val="0070C0"/>
                </a:solidFill>
                <a:latin typeface="Verdana" charset="0"/>
                <a:ea typeface="MS PGothic" charset="0"/>
              </a:rPr>
              <a:t> </a:t>
            </a:r>
          </a:p>
        </p:txBody>
      </p:sp>
      <p:pic>
        <p:nvPicPr>
          <p:cNvPr id="56325" name="Picture 59"/>
          <p:cNvPicPr>
            <a:picLocks noChangeAspect="1" noChangeArrowheads="1"/>
          </p:cNvPicPr>
          <p:nvPr/>
        </p:nvPicPr>
        <p:blipFill>
          <a:blip r:embed="rId3">
            <a:extLst>
              <a:ext uri="{28A0092B-C50C-407E-A947-70E740481C1C}">
                <a14:useLocalDpi xmlns:a14="http://schemas.microsoft.com/office/drawing/2010/main" val="0"/>
              </a:ext>
            </a:extLst>
          </a:blip>
          <a:srcRect t="26773" b="13245"/>
          <a:stretch>
            <a:fillRect/>
          </a:stretch>
        </p:blipFill>
        <p:spPr bwMode="auto">
          <a:xfrm>
            <a:off x="147319" y="906728"/>
            <a:ext cx="4212714" cy="142110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6326" name="Picture 58"/>
          <p:cNvPicPr>
            <a:picLocks noChangeAspect="1" noChangeArrowheads="1"/>
          </p:cNvPicPr>
          <p:nvPr/>
        </p:nvPicPr>
        <p:blipFill>
          <a:blip r:embed="rId4">
            <a:extLst>
              <a:ext uri="{28A0092B-C50C-407E-A947-70E740481C1C}">
                <a14:useLocalDpi xmlns:a14="http://schemas.microsoft.com/office/drawing/2010/main" val="0"/>
              </a:ext>
            </a:extLst>
          </a:blip>
          <a:srcRect t="14725" b="6009"/>
          <a:stretch>
            <a:fillRect/>
          </a:stretch>
        </p:blipFill>
        <p:spPr bwMode="auto">
          <a:xfrm>
            <a:off x="3050535" y="2720680"/>
            <a:ext cx="4233548" cy="188686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6327"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t="18437" b="11330"/>
          <a:stretch>
            <a:fillRect/>
          </a:stretch>
        </p:blipFill>
        <p:spPr bwMode="auto">
          <a:xfrm>
            <a:off x="6348090" y="906729"/>
            <a:ext cx="3830282" cy="15133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6328" name="Rettangolo 10"/>
          <p:cNvSpPr>
            <a:spLocks noChangeArrowheads="1"/>
          </p:cNvSpPr>
          <p:nvPr/>
        </p:nvSpPr>
        <p:spPr bwMode="auto">
          <a:xfrm>
            <a:off x="7258786" y="628460"/>
            <a:ext cx="1894308"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857159" eaLnBrk="0" hangingPunct="0"/>
            <a:r>
              <a:rPr lang="en-GB" sz="1125" b="0">
                <a:solidFill>
                  <a:srgbClr val="0070C0"/>
                </a:solidFill>
                <a:latin typeface="Verdana" charset="0"/>
                <a:ea typeface="MS PGothic" charset="0"/>
              </a:rPr>
              <a:t>Hypertension and CKD</a:t>
            </a:r>
            <a:r>
              <a:rPr lang="it-IT" sz="1125" b="0">
                <a:solidFill>
                  <a:srgbClr val="0070C0"/>
                </a:solidFill>
                <a:latin typeface="Verdana" charset="0"/>
                <a:ea typeface="MS PGothic" charset="0"/>
              </a:rPr>
              <a:t> </a:t>
            </a:r>
          </a:p>
        </p:txBody>
      </p:sp>
      <p:sp>
        <p:nvSpPr>
          <p:cNvPr id="56329" name="Rettangolo 11"/>
          <p:cNvSpPr>
            <a:spLocks noChangeArrowheads="1"/>
          </p:cNvSpPr>
          <p:nvPr/>
        </p:nvSpPr>
        <p:spPr bwMode="auto">
          <a:xfrm>
            <a:off x="755937" y="4463207"/>
            <a:ext cx="2275253"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857159" eaLnBrk="0" hangingPunct="0"/>
            <a:r>
              <a:rPr lang="en-GB" sz="1125" b="0">
                <a:solidFill>
                  <a:srgbClr val="0070C0"/>
                </a:solidFill>
                <a:latin typeface="Verdana" charset="0"/>
                <a:ea typeface="MS PGothic" charset="0"/>
              </a:rPr>
              <a:t>Hypertension and </a:t>
            </a:r>
            <a:r>
              <a:rPr lang="it-IT" sz="1125" b="0">
                <a:solidFill>
                  <a:srgbClr val="0070C0"/>
                </a:solidFill>
                <a:latin typeface="Verdana" charset="0"/>
                <a:ea typeface="MS PGothic" charset="0"/>
              </a:rPr>
              <a:t>HRrEF</a:t>
            </a:r>
          </a:p>
        </p:txBody>
      </p:sp>
      <p:sp>
        <p:nvSpPr>
          <p:cNvPr id="56330" name="Rettangolo 12"/>
          <p:cNvSpPr>
            <a:spLocks noChangeArrowheads="1"/>
          </p:cNvSpPr>
          <p:nvPr/>
        </p:nvSpPr>
        <p:spPr bwMode="auto">
          <a:xfrm>
            <a:off x="7352534" y="4463207"/>
            <a:ext cx="1892820"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857159" eaLnBrk="0" hangingPunct="0"/>
            <a:r>
              <a:rPr lang="en-GB" sz="1125" b="0">
                <a:solidFill>
                  <a:srgbClr val="0070C0"/>
                </a:solidFill>
                <a:latin typeface="Verdana" charset="0"/>
                <a:ea typeface="MS PGothic" charset="0"/>
              </a:rPr>
              <a:t>Hypertension and </a:t>
            </a:r>
            <a:r>
              <a:rPr lang="it-IT" sz="1125" b="0">
                <a:solidFill>
                  <a:srgbClr val="0070C0"/>
                </a:solidFill>
                <a:latin typeface="Verdana" charset="0"/>
                <a:ea typeface="MS PGothic" charset="0"/>
              </a:rPr>
              <a:t>AF</a:t>
            </a:r>
          </a:p>
        </p:txBody>
      </p:sp>
      <p:pic>
        <p:nvPicPr>
          <p:cNvPr id="56331" name="Immagine 3" descr="Schermata 2018-05-26 a 10.56.11.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319" y="4754867"/>
            <a:ext cx="3492490" cy="13139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6332" name="Immagine 15" descr="Schermata 2018-05-26 a 10.56.38.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9517" y="4754867"/>
            <a:ext cx="3758855" cy="149848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625">
                <a:solidFill>
                  <a:srgbClr val="0070C0"/>
                </a:solidFill>
                <a:latin typeface="Verdana" charset="0"/>
                <a:ea typeface="MS PGothic" charset="0"/>
              </a:rPr>
              <a:t>Office BP treatment target range </a:t>
            </a:r>
          </a:p>
        </p:txBody>
      </p:sp>
      <p:graphicFrame>
        <p:nvGraphicFramePr>
          <p:cNvPr id="4" name="Tabella 3"/>
          <p:cNvGraphicFramePr>
            <a:graphicFrameLocks noGrp="1"/>
          </p:cNvGraphicFramePr>
          <p:nvPr/>
        </p:nvGraphicFramePr>
        <p:xfrm>
          <a:off x="568441" y="1408207"/>
          <a:ext cx="8987919" cy="4529675"/>
        </p:xfrm>
        <a:graphic>
          <a:graphicData uri="http://schemas.openxmlformats.org/drawingml/2006/table">
            <a:tbl>
              <a:tblPr/>
              <a:tblGrid>
                <a:gridCol w="1525268">
                  <a:extLst>
                    <a:ext uri="{9D8B030D-6E8A-4147-A177-3AD203B41FA5}">
                      <a16:colId xmlns:a16="http://schemas.microsoft.com/office/drawing/2014/main" val="20000"/>
                    </a:ext>
                  </a:extLst>
                </a:gridCol>
                <a:gridCol w="1244023">
                  <a:extLst>
                    <a:ext uri="{9D8B030D-6E8A-4147-A177-3AD203B41FA5}">
                      <a16:colId xmlns:a16="http://schemas.microsoft.com/office/drawing/2014/main" val="20001"/>
                    </a:ext>
                  </a:extLst>
                </a:gridCol>
                <a:gridCol w="1244023">
                  <a:extLst>
                    <a:ext uri="{9D8B030D-6E8A-4147-A177-3AD203B41FA5}">
                      <a16:colId xmlns:a16="http://schemas.microsoft.com/office/drawing/2014/main" val="20002"/>
                    </a:ext>
                  </a:extLst>
                </a:gridCol>
                <a:gridCol w="1242535">
                  <a:extLst>
                    <a:ext uri="{9D8B030D-6E8A-4147-A177-3AD203B41FA5}">
                      <a16:colId xmlns:a16="http://schemas.microsoft.com/office/drawing/2014/main" val="20003"/>
                    </a:ext>
                  </a:extLst>
                </a:gridCol>
                <a:gridCol w="1244023">
                  <a:extLst>
                    <a:ext uri="{9D8B030D-6E8A-4147-A177-3AD203B41FA5}">
                      <a16:colId xmlns:a16="http://schemas.microsoft.com/office/drawing/2014/main" val="20004"/>
                    </a:ext>
                  </a:extLst>
                </a:gridCol>
                <a:gridCol w="1242536">
                  <a:extLst>
                    <a:ext uri="{9D8B030D-6E8A-4147-A177-3AD203B41FA5}">
                      <a16:colId xmlns:a16="http://schemas.microsoft.com/office/drawing/2014/main" val="20005"/>
                    </a:ext>
                  </a:extLst>
                </a:gridCol>
                <a:gridCol w="1245511">
                  <a:extLst>
                    <a:ext uri="{9D8B030D-6E8A-4147-A177-3AD203B41FA5}">
                      <a16:colId xmlns:a16="http://schemas.microsoft.com/office/drawing/2014/main" val="20006"/>
                    </a:ext>
                  </a:extLst>
                </a:gridCol>
              </a:tblGrid>
              <a:tr h="471717">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MS PGothic" charset="0"/>
                          <a:cs typeface="MS PGothic" charset="0"/>
                        </a:rPr>
                        <a:t>Age group</a:t>
                      </a:r>
                      <a:endParaRPr kumimoji="0" lang="it-IT" sz="13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MS PGothic" charset="0"/>
                          <a:cs typeface="MS PGothic" charset="0"/>
                        </a:rPr>
                        <a:t>Office SBP treatment target ranges (mmHg)</a:t>
                      </a:r>
                      <a:endParaRPr kumimoji="0" lang="it-IT" sz="13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MS PGothic" charset="0"/>
                          <a:cs typeface="MS PGothic" charset="0"/>
                        </a:rPr>
                        <a:t>Diastolic treatment target range (mmHg)</a:t>
                      </a:r>
                      <a:endParaRPr kumimoji="0" lang="it-IT" sz="13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0"/>
                  </a:ext>
                </a:extLst>
              </a:tr>
              <a:tr h="614572">
                <a:tc vMerge="1">
                  <a:txBody>
                    <a:bodyPr/>
                    <a:lstStyle/>
                    <a:p>
                      <a:endParaRPr lang="it-IT"/>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Hypertension</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Diabetes</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CKD</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CAD</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Stroke/TIA</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it-IT"/>
                    </a:p>
                  </a:txBody>
                  <a:tcPr/>
                </a:tc>
                <a:extLst>
                  <a:ext uri="{0D108BD9-81ED-4DB2-BD59-A6C34878D82A}">
                    <a16:rowId xmlns:a16="http://schemas.microsoft.com/office/drawing/2014/main" val="10001"/>
                  </a:ext>
                </a:extLst>
              </a:tr>
              <a:tr h="94343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18−65 years</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or lower 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0" u="none" strike="noStrike" cap="none" normalizeH="0" baseline="0">
                          <a:ln>
                            <a:noFill/>
                          </a:ln>
                          <a:solidFill>
                            <a:srgbClr val="FF0000"/>
                          </a:solidFill>
                          <a:effectLst/>
                          <a:latin typeface="Verdana" charset="0"/>
                          <a:ea typeface="MS PGothic" charset="0"/>
                          <a:cs typeface="MS PGothic" charset="0"/>
                        </a:rPr>
                        <a:t>Not &lt; 120</a:t>
                      </a:r>
                      <a:endParaRPr kumimoji="0" lang="it-IT" sz="1000" b="0" i="0" u="none" strike="noStrike" cap="none" normalizeH="0" baseline="0">
                        <a:ln>
                          <a:noFill/>
                        </a:ln>
                        <a:solidFill>
                          <a:srgbClr val="FF0000"/>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or lower 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0" u="none" strike="noStrike" cap="none" normalizeH="0" baseline="0">
                          <a:ln>
                            <a:noFill/>
                          </a:ln>
                          <a:solidFill>
                            <a:srgbClr val="FF0000"/>
                          </a:solidFill>
                          <a:effectLst/>
                          <a:latin typeface="Verdana" charset="0"/>
                          <a:ea typeface="MS PGothic" charset="0"/>
                          <a:cs typeface="MS PGothic" charset="0"/>
                        </a:rPr>
                        <a:t>Not &lt; 120</a:t>
                      </a:r>
                      <a:endParaRPr kumimoji="0" lang="it-IT" sz="1000" b="0" i="0" u="none" strike="noStrike" cap="none" normalizeH="0" baseline="0">
                        <a:ln>
                          <a:noFill/>
                        </a:ln>
                        <a:solidFill>
                          <a:srgbClr val="FF0000"/>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a:t>
                      </a: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&lt; 140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or lower 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0" u="none" strike="noStrike" cap="none" normalizeH="0" baseline="0">
                          <a:ln>
                            <a:noFill/>
                          </a:ln>
                          <a:solidFill>
                            <a:srgbClr val="FF0000"/>
                          </a:solidFill>
                          <a:effectLst/>
                          <a:latin typeface="Verdana" charset="0"/>
                          <a:ea typeface="MS PGothic" charset="0"/>
                          <a:cs typeface="MS PGothic" charset="0"/>
                        </a:rPr>
                        <a:t>Not &lt; 120</a:t>
                      </a:r>
                      <a:endParaRPr kumimoji="0" lang="it-IT" sz="1000" b="0" i="0" u="none" strike="noStrike" cap="none" normalizeH="0" baseline="0">
                        <a:ln>
                          <a:noFill/>
                        </a:ln>
                        <a:solidFill>
                          <a:srgbClr val="FF0000"/>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or lower 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0" u="none" strike="noStrike" cap="none" normalizeH="0" baseline="0">
                          <a:ln>
                            <a:noFill/>
                          </a:ln>
                          <a:solidFill>
                            <a:srgbClr val="FF0000"/>
                          </a:solidFill>
                          <a:effectLst/>
                          <a:latin typeface="Verdana" charset="0"/>
                          <a:ea typeface="MS PGothic" charset="0"/>
                          <a:cs typeface="MS PGothic" charset="0"/>
                        </a:rPr>
                        <a:t>Not &lt; 120</a:t>
                      </a:r>
                      <a:endParaRPr kumimoji="0" lang="it-IT" sz="1000" b="0" i="0" u="none" strike="noStrike" cap="none" normalizeH="0" baseline="0">
                        <a:ln>
                          <a:noFill/>
                        </a:ln>
                        <a:solidFill>
                          <a:srgbClr val="FF0000"/>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&lt; 80 to 70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2"/>
                  </a:ext>
                </a:extLst>
              </a:tr>
              <a:tr h="70683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65−79 years</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&lt; 140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a:t>
                      </a: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&lt; 140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Verdana" charset="0"/>
                          <a:ea typeface="MS PGothic" charset="0"/>
                          <a:cs typeface="MS PGothic" charset="0"/>
                        </a:rPr>
                        <a:t>T</a:t>
                      </a:r>
                      <a:r>
                        <a:rPr kumimoji="0" lang="en-GB" sz="1000" b="1" i="0" u="none" strike="noStrike" cap="none" normalizeH="0" baseline="0">
                          <a:ln>
                            <a:noFill/>
                          </a:ln>
                          <a:solidFill>
                            <a:schemeClr val="tx1"/>
                          </a:solidFill>
                          <a:effectLst/>
                          <a:latin typeface="Verdana" charset="0"/>
                          <a:ea typeface="MS PGothic" charset="0"/>
                          <a:cs typeface="MS PGothic" charset="0"/>
                        </a:rPr>
                        <a:t>arget to </a:t>
                      </a: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&lt; 140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a:t>
                      </a: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&lt; 140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&lt; 140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&lt; 80 to 70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3"/>
                  </a:ext>
                </a:extLst>
              </a:tr>
              <a:tr h="70683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80 years</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&lt; 140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&lt; 140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&lt; 140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&lt; 140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1" i="0" u="none" strike="noStrike" cap="none" normalizeH="0" baseline="0">
                          <a:ln>
                            <a:noFill/>
                          </a:ln>
                          <a:solidFill>
                            <a:schemeClr val="tx1"/>
                          </a:solidFill>
                          <a:effectLst/>
                          <a:latin typeface="Verdana" charset="0"/>
                          <a:ea typeface="MS PGothic" charset="0"/>
                          <a:cs typeface="MS PGothic" charset="0"/>
                        </a:rPr>
                        <a:t>Target to &lt; 140 to 130</a:t>
                      </a:r>
                      <a:endParaRPr kumimoji="0" lang="it-IT" sz="1000" b="1" i="0" u="none" strike="noStrike" cap="none" normalizeH="0" baseline="0">
                        <a:ln>
                          <a:noFill/>
                        </a:ln>
                        <a:solidFill>
                          <a:schemeClr val="tx1"/>
                        </a:solidFill>
                        <a:effectLst/>
                        <a:latin typeface="Verdana" charset="0"/>
                        <a:ea typeface="MS PGothic" charset="0"/>
                        <a:cs typeface="MS PGothic" charset="0"/>
                      </a:endParaRPr>
                    </a:p>
                    <a:p>
                      <a:pPr marL="0" marR="0" lvl="0" indent="0" algn="ctr" defTabSz="457200" rtl="0" eaLnBrk="1" fontAlgn="base" latinLnBrk="0" hangingPunct="1">
                        <a:lnSpc>
                          <a:spcPct val="150000"/>
                        </a:lnSpc>
                        <a:spcBef>
                          <a:spcPct val="0"/>
                        </a:spcBef>
                        <a:spcAft>
                          <a:spcPct val="0"/>
                        </a:spcAft>
                        <a:buClrTx/>
                        <a:buSzTx/>
                        <a:buFontTx/>
                        <a:buNone/>
                        <a:tabLst/>
                      </a:pPr>
                      <a:r>
                        <a:rPr kumimoji="0" lang="en-GB" sz="1000" b="0" i="1" u="none" strike="noStrike" cap="none" normalizeH="0" baseline="0">
                          <a:ln>
                            <a:noFill/>
                          </a:ln>
                          <a:solidFill>
                            <a:schemeClr val="tx1"/>
                          </a:solidFill>
                          <a:effectLst/>
                          <a:latin typeface="Verdana" charset="0"/>
                          <a:ea typeface="MS PGothic" charset="0"/>
                          <a:cs typeface="MS PGothic" charset="0"/>
                        </a:rPr>
                        <a:t>if tolerated</a:t>
                      </a:r>
                      <a:endParaRPr kumimoji="0" lang="it-IT" sz="10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&lt; 80 to 70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4"/>
                  </a:ext>
                </a:extLst>
              </a:tr>
              <a:tr h="1086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MS PGothic" charset="0"/>
                          <a:cs typeface="MS PGothic" charset="0"/>
                        </a:rPr>
                        <a:t>Diastolic treatment target range(mmHg)</a:t>
                      </a:r>
                      <a:endParaRPr kumimoji="0" lang="it-IT" sz="13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&lt; 80 to 70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&lt; 80 to 70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&lt; 80 to 70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&lt; 80 to 70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&lt; 80 to 70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5"/>
                  </a:ext>
                </a:extLst>
              </a:tr>
            </a:tbl>
          </a:graphicData>
        </a:graphic>
      </p:graphicFrame>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332656"/>
            <a:ext cx="9258300" cy="1371600"/>
          </a:xfrm>
        </p:spPr>
        <p:txBody>
          <a:bodyPr/>
          <a:lstStyle/>
          <a:p>
            <a:r>
              <a:rPr lang="en-US" dirty="0">
                <a:solidFill>
                  <a:srgbClr val="FF0000"/>
                </a:solidFill>
              </a:rPr>
              <a:t>Worsening of </a:t>
            </a:r>
            <a:r>
              <a:rPr lang="en-US" dirty="0" err="1">
                <a:solidFill>
                  <a:srgbClr val="FF0000"/>
                </a:solidFill>
              </a:rPr>
              <a:t>glycemic</a:t>
            </a:r>
            <a:r>
              <a:rPr lang="en-US" dirty="0">
                <a:solidFill>
                  <a:srgbClr val="FF0000"/>
                </a:solidFill>
              </a:rPr>
              <a:t> control</a:t>
            </a:r>
            <a:endParaRPr lang="el-GR" dirty="0">
              <a:solidFill>
                <a:srgbClr val="FF0000"/>
              </a:solidFill>
            </a:endParaRPr>
          </a:p>
        </p:txBody>
      </p:sp>
      <p:sp>
        <p:nvSpPr>
          <p:cNvPr id="3" name="Content Placeholder 2"/>
          <p:cNvSpPr>
            <a:spLocks noGrp="1"/>
          </p:cNvSpPr>
          <p:nvPr>
            <p:ph idx="1"/>
          </p:nvPr>
        </p:nvSpPr>
        <p:spPr>
          <a:xfrm>
            <a:off x="318964" y="1412776"/>
            <a:ext cx="9258300" cy="3886200"/>
          </a:xfrm>
        </p:spPr>
        <p:txBody>
          <a:bodyPr/>
          <a:lstStyle/>
          <a:p>
            <a:pPr>
              <a:buClr>
                <a:srgbClr val="FF0000"/>
              </a:buClr>
              <a:buFont typeface="Wingdings" pitchFamily="2" charset="2"/>
              <a:buChar char="ü"/>
            </a:pPr>
            <a:r>
              <a:rPr lang="en-US" sz="2400" dirty="0"/>
              <a:t>UKPDS: </a:t>
            </a:r>
            <a:r>
              <a:rPr lang="en-US" sz="2400" dirty="0" err="1"/>
              <a:t>atenolol</a:t>
            </a:r>
            <a:r>
              <a:rPr lang="en-US" sz="2400" dirty="0"/>
              <a:t> increased body weight-metabolic parameters, HbA1c-apparent after 20 years</a:t>
            </a:r>
          </a:p>
          <a:p>
            <a:pPr>
              <a:buClr>
                <a:srgbClr val="FF0000"/>
              </a:buClr>
              <a:buFont typeface="Wingdings" pitchFamily="2" charset="2"/>
              <a:buChar char="ü"/>
            </a:pPr>
            <a:r>
              <a:rPr lang="en-US" sz="2400" dirty="0"/>
              <a:t>SHEP: </a:t>
            </a:r>
            <a:r>
              <a:rPr lang="en-US" sz="2400" dirty="0" err="1"/>
              <a:t>chlorothalidone</a:t>
            </a:r>
            <a:r>
              <a:rPr lang="en-US" sz="2400" dirty="0"/>
              <a:t>-lower CV morbidity, total mortality </a:t>
            </a:r>
          </a:p>
          <a:p>
            <a:pPr>
              <a:buClr>
                <a:srgbClr val="FF0000"/>
              </a:buClr>
              <a:buFont typeface="Wingdings" pitchFamily="2" charset="2"/>
              <a:buChar char="ü"/>
            </a:pPr>
            <a:r>
              <a:rPr lang="en-US" sz="2400" dirty="0"/>
              <a:t>ALLHAT: Diuretic better than </a:t>
            </a:r>
            <a:r>
              <a:rPr lang="en-US" sz="2400" dirty="0" err="1"/>
              <a:t>lisinopril</a:t>
            </a:r>
            <a:r>
              <a:rPr lang="en-US" sz="2400" dirty="0"/>
              <a:t> on secondary outcomes even with glucose increase</a:t>
            </a:r>
          </a:p>
        </p:txBody>
      </p:sp>
      <p:pic>
        <p:nvPicPr>
          <p:cNvPr id="4" name="Picture 4" descr="athina2"/>
          <p:cNvPicPr>
            <a:picLocks noChangeAspect="1" noChangeArrowheads="1"/>
          </p:cNvPicPr>
          <p:nvPr/>
        </p:nvPicPr>
        <p:blipFill>
          <a:blip r:embed="rId2" cstate="print"/>
          <a:srcRect/>
          <a:stretch>
            <a:fillRect/>
          </a:stretch>
        </p:blipFill>
        <p:spPr bwMode="auto">
          <a:xfrm>
            <a:off x="0" y="0"/>
            <a:ext cx="390972" cy="668401"/>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9715500" y="0"/>
            <a:ext cx="571500" cy="62071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195486" y="3645024"/>
            <a:ext cx="4608512" cy="2880321"/>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4639444" y="5589240"/>
            <a:ext cx="5184576" cy="1080120"/>
          </a:xfrm>
          <a:prstGeom prst="rect">
            <a:avLst/>
          </a:prstGeom>
          <a:noFill/>
          <a:ln w="38100">
            <a:solidFill>
              <a:srgbClr val="FF0000"/>
            </a:solid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4639444" y="3789040"/>
            <a:ext cx="5184576" cy="1656184"/>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33876116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339850" y="188913"/>
            <a:ext cx="8486775" cy="1431925"/>
          </a:xfrm>
        </p:spPr>
        <p:txBody>
          <a:bodyPr/>
          <a:lstStyle/>
          <a:p>
            <a:r>
              <a:rPr lang="en-US" sz="3200" b="1">
                <a:solidFill>
                  <a:schemeClr val="tx2"/>
                </a:solidFill>
                <a:latin typeface="Tahoma" pitchFamily="34" charset="0"/>
                <a:cs typeface="Tahoma" pitchFamily="34" charset="0"/>
              </a:rPr>
              <a:t>Antihypertensive Treatments and Incidence of New Onset Diabetes</a:t>
            </a:r>
          </a:p>
        </p:txBody>
      </p:sp>
      <p:sp>
        <p:nvSpPr>
          <p:cNvPr id="41987" name="Text Box 3"/>
          <p:cNvSpPr txBox="1">
            <a:spLocks noChangeArrowheads="1"/>
          </p:cNvSpPr>
          <p:nvPr/>
        </p:nvSpPr>
        <p:spPr bwMode="auto">
          <a:xfrm>
            <a:off x="573088" y="6415088"/>
            <a:ext cx="9713912"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r" eaLnBrk="1" hangingPunct="1">
              <a:lnSpc>
                <a:spcPct val="95000"/>
              </a:lnSpc>
            </a:pPr>
            <a:r>
              <a:rPr lang="en-US" sz="1200" i="1">
                <a:solidFill>
                  <a:schemeClr val="bg2"/>
                </a:solidFill>
                <a:cs typeface="Arial" pitchFamily="34" charset="0"/>
              </a:rPr>
              <a:t>Lancet 1999;353:611-16. Lancet 2003;362:759-66. JAMA 2003;290:2805-2816. Lancet 2000;356:366-72. </a:t>
            </a:r>
            <a:br>
              <a:rPr lang="en-US" sz="1200" i="1">
                <a:solidFill>
                  <a:schemeClr val="bg2"/>
                </a:solidFill>
                <a:cs typeface="Arial" pitchFamily="34" charset="0"/>
              </a:rPr>
            </a:br>
            <a:r>
              <a:rPr lang="en-US" sz="1200" i="1">
                <a:solidFill>
                  <a:schemeClr val="bg2"/>
                </a:solidFill>
                <a:cs typeface="Arial" pitchFamily="34" charset="0"/>
              </a:rPr>
              <a:t>Lancet 2002;359:995-1003. JAMA 2002;288:2981-97. N Engl J Med 2000;342:145-53. J Hypertension 2003;21:1563-1574. </a:t>
            </a:r>
          </a:p>
        </p:txBody>
      </p:sp>
      <p:graphicFrame>
        <p:nvGraphicFramePr>
          <p:cNvPr id="1157198" name="Group 78"/>
          <p:cNvGraphicFramePr>
            <a:graphicFrameLocks noGrp="1"/>
          </p:cNvGraphicFramePr>
          <p:nvPr/>
        </p:nvGraphicFramePr>
        <p:xfrm>
          <a:off x="696913" y="1462088"/>
          <a:ext cx="9172575" cy="4738688"/>
        </p:xfrm>
        <a:graphic>
          <a:graphicData uri="http://schemas.openxmlformats.org/drawingml/2006/table">
            <a:tbl>
              <a:tblPr/>
              <a:tblGrid>
                <a:gridCol w="1274762">
                  <a:extLst>
                    <a:ext uri="{9D8B030D-6E8A-4147-A177-3AD203B41FA5}">
                      <a16:colId xmlns:a16="http://schemas.microsoft.com/office/drawing/2014/main" val="20000"/>
                    </a:ext>
                  </a:extLst>
                </a:gridCol>
                <a:gridCol w="3041650">
                  <a:extLst>
                    <a:ext uri="{9D8B030D-6E8A-4147-A177-3AD203B41FA5}">
                      <a16:colId xmlns:a16="http://schemas.microsoft.com/office/drawing/2014/main" val="20001"/>
                    </a:ext>
                  </a:extLst>
                </a:gridCol>
                <a:gridCol w="1593850">
                  <a:extLst>
                    <a:ext uri="{9D8B030D-6E8A-4147-A177-3AD203B41FA5}">
                      <a16:colId xmlns:a16="http://schemas.microsoft.com/office/drawing/2014/main" val="20002"/>
                    </a:ext>
                  </a:extLst>
                </a:gridCol>
                <a:gridCol w="217488">
                  <a:extLst>
                    <a:ext uri="{9D8B030D-6E8A-4147-A177-3AD203B41FA5}">
                      <a16:colId xmlns:a16="http://schemas.microsoft.com/office/drawing/2014/main" val="20003"/>
                    </a:ext>
                  </a:extLst>
                </a:gridCol>
                <a:gridCol w="3044825">
                  <a:extLst>
                    <a:ext uri="{9D8B030D-6E8A-4147-A177-3AD203B41FA5}">
                      <a16:colId xmlns:a16="http://schemas.microsoft.com/office/drawing/2014/main" val="20004"/>
                    </a:ext>
                  </a:extLst>
                </a:gridCol>
              </a:tblGrid>
              <a:tr h="690562">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dirty="0">
                          <a:ln>
                            <a:noFill/>
                          </a:ln>
                          <a:solidFill>
                            <a:srgbClr val="FFFFFF"/>
                          </a:solidFill>
                          <a:effectLst/>
                          <a:latin typeface="Tahoma" panose="020B0604030504040204" pitchFamily="34" charset="0"/>
                        </a:rPr>
                        <a:t>Study</a:t>
                      </a:r>
                    </a:p>
                  </a:txBody>
                  <a:tcPr anchor="b" horzOverflow="overflow">
                    <a:lnL cap="flat">
                      <a:noFill/>
                    </a:lnL>
                    <a:lnR>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gridSpan="4">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dirty="0">
                          <a:ln>
                            <a:noFill/>
                          </a:ln>
                          <a:solidFill>
                            <a:srgbClr val="FF3399"/>
                          </a:solidFill>
                          <a:effectLst/>
                          <a:latin typeface="Tahoma" panose="020B0604030504040204" pitchFamily="34" charset="0"/>
                        </a:rPr>
                        <a:t>% Higher Incidence in Patients Using </a:t>
                      </a:r>
                      <a:br>
                        <a:rPr kumimoji="0" lang="en-US" sz="1400" b="1" i="0" u="none" strike="noStrike" cap="none" normalizeH="0" baseline="0" dirty="0">
                          <a:ln>
                            <a:noFill/>
                          </a:ln>
                          <a:solidFill>
                            <a:srgbClr val="FF3399"/>
                          </a:solidFill>
                          <a:effectLst/>
                          <a:latin typeface="Tahoma" panose="020B0604030504040204" pitchFamily="34" charset="0"/>
                        </a:rPr>
                      </a:br>
                      <a:r>
                        <a:rPr kumimoji="0" lang="en-NZ" sz="1400" b="1" i="0" u="none" strike="noStrike" cap="none" normalizeH="0" baseline="0" dirty="0">
                          <a:ln>
                            <a:noFill/>
                          </a:ln>
                          <a:solidFill>
                            <a:srgbClr val="FF3399"/>
                          </a:solidFill>
                          <a:effectLst/>
                          <a:latin typeface="Tahoma" panose="020B0604030504040204" pitchFamily="34" charset="0"/>
                        </a:rPr>
                        <a:t>Diuretics, b-Blockers</a:t>
                      </a:r>
                      <a:endParaRPr kumimoji="0" lang="en-US" sz="1400" b="1" i="0" u="none" strike="noStrike" cap="none" normalizeH="0" baseline="0" dirty="0">
                        <a:ln>
                          <a:noFill/>
                        </a:ln>
                        <a:solidFill>
                          <a:srgbClr val="FF3399"/>
                        </a:solidFill>
                        <a:effectLst/>
                        <a:latin typeface="Tahoma" panose="020B0604030504040204" pitchFamily="34" charset="0"/>
                      </a:endParaRPr>
                    </a:p>
                  </a:txBody>
                  <a:tcPr anchor="b" horzOverflow="overflow">
                    <a:lnL>
                      <a:noFill/>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4813">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dirty="0">
                          <a:ln>
                            <a:noFill/>
                          </a:ln>
                          <a:solidFill>
                            <a:schemeClr val="tx1"/>
                          </a:solidFill>
                          <a:effectLst/>
                          <a:latin typeface="Tahoma" panose="020B0604030504040204" pitchFamily="34" charset="0"/>
                        </a:rPr>
                        <a:t>CAPPP</a:t>
                      </a:r>
                    </a:p>
                  </a:txBody>
                  <a:tcPr anchor="ctr" horzOverflow="overflow">
                    <a:lnL cap="flat">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dirty="0">
                          <a:ln>
                            <a:noFill/>
                          </a:ln>
                          <a:solidFill>
                            <a:schemeClr val="tx1"/>
                          </a:solidFill>
                          <a:effectLst/>
                          <a:latin typeface="Tahoma" panose="020B0604030504040204" pitchFamily="34" charset="0"/>
                        </a:rPr>
                        <a:t>diuretics, b-blockers</a:t>
                      </a:r>
                      <a:endParaRPr kumimoji="0" lang="en-US" sz="1400" b="1" i="0" u="none" strike="noStrike" cap="none" normalizeH="0" baseline="0" dirty="0">
                        <a:ln>
                          <a:noFill/>
                        </a:ln>
                        <a:solidFill>
                          <a:schemeClr val="tx1"/>
                        </a:solidFill>
                        <a:effectLst/>
                        <a:latin typeface="Tahoma" panose="020B0604030504040204" pitchFamily="34" charset="0"/>
                      </a:endParaRPr>
                    </a:p>
                  </a:txBody>
                  <a:tcPr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a:ln>
                            <a:noFill/>
                          </a:ln>
                          <a:solidFill>
                            <a:schemeClr val="tx1"/>
                          </a:solidFill>
                          <a:effectLst/>
                          <a:latin typeface="Tahoma" panose="020B0604030504040204" pitchFamily="34" charset="0"/>
                        </a:rPr>
                        <a:t>13%</a:t>
                      </a:r>
                    </a:p>
                  </a:txBody>
                  <a:tcPr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endParaRPr kumimoji="0" lang="en-GB"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a:ln>
                            <a:noFill/>
                          </a:ln>
                          <a:solidFill>
                            <a:schemeClr val="tx1"/>
                          </a:solidFill>
                          <a:effectLst/>
                          <a:latin typeface="Tahoma" panose="020B0604030504040204" pitchFamily="34" charset="0"/>
                        </a:rPr>
                        <a:t>vs. </a:t>
                      </a:r>
                      <a:r>
                        <a:rPr kumimoji="0" lang="en-NZ" sz="1400" b="1" i="0" u="none" strike="noStrike" cap="none" normalizeH="0" baseline="0">
                          <a:ln>
                            <a:noFill/>
                          </a:ln>
                          <a:solidFill>
                            <a:schemeClr val="tx1"/>
                          </a:solidFill>
                          <a:effectLst/>
                          <a:latin typeface="Tahoma" panose="020B0604030504040204" pitchFamily="34" charset="0"/>
                        </a:rPr>
                        <a:t>captopril</a:t>
                      </a:r>
                      <a:endParaRPr kumimoji="0" lang="en-US"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cap="flat">
                      <a:noFill/>
                    </a:lnR>
                    <a:lnT w="28575" cap="flat" cmpd="sng" algn="ctr">
                      <a:solidFill>
                        <a:schemeClr val="tx1"/>
                      </a:solidFill>
                      <a:prstDash val="solid"/>
                      <a:round/>
                      <a:headEnd type="none" w="med" len="med"/>
                      <a:tailEnd type="none" w="med" len="med"/>
                    </a:lnT>
                    <a:lnB>
                      <a:noFill/>
                    </a:lnB>
                    <a:lnTlToBr>
                      <a:noFill/>
                    </a:lnTlToBr>
                    <a:lnBlToTr>
                      <a:noFill/>
                    </a:lnBlToTr>
                    <a:solidFill>
                      <a:srgbClr val="C0C0C0">
                        <a:alpha val="50000"/>
                      </a:srgbClr>
                    </a:solidFill>
                  </a:tcPr>
                </a:tc>
                <a:extLst>
                  <a:ext uri="{0D108BD9-81ED-4DB2-BD59-A6C34878D82A}">
                    <a16:rowId xmlns:a16="http://schemas.microsoft.com/office/drawing/2014/main" val="10001"/>
                  </a:ext>
                </a:extLst>
              </a:tr>
              <a:tr h="406400">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a:ln>
                            <a:noFill/>
                          </a:ln>
                          <a:solidFill>
                            <a:schemeClr val="tx1"/>
                          </a:solidFill>
                          <a:effectLst/>
                          <a:latin typeface="Tahoma" panose="020B0604030504040204" pitchFamily="34" charset="0"/>
                        </a:rPr>
                        <a:t>CHARM</a:t>
                      </a:r>
                    </a:p>
                  </a:txBody>
                  <a:tcPr anchor="ctr" horzOverflow="overflow">
                    <a:lnL cap="flat">
                      <a:noFill/>
                    </a:lnL>
                    <a:lnR>
                      <a:noFill/>
                    </a:lnR>
                    <a:lnT>
                      <a:noFill/>
                    </a:lnT>
                    <a:lnB>
                      <a:noFill/>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dirty="0">
                          <a:ln>
                            <a:noFill/>
                          </a:ln>
                          <a:solidFill>
                            <a:schemeClr val="tx1"/>
                          </a:solidFill>
                          <a:effectLst/>
                          <a:latin typeface="Tahoma" panose="020B0604030504040204" pitchFamily="34" charset="0"/>
                        </a:rPr>
                        <a:t>placebo ± SOC</a:t>
                      </a:r>
                      <a:endParaRPr kumimoji="0" lang="en-US" sz="1400" b="1" i="0" u="none" strike="noStrike" cap="none" normalizeH="0" baseline="0" dirty="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dirty="0">
                          <a:ln>
                            <a:noFill/>
                          </a:ln>
                          <a:solidFill>
                            <a:schemeClr val="tx1"/>
                          </a:solidFill>
                          <a:effectLst/>
                          <a:latin typeface="Tahoma" panose="020B0604030504040204" pitchFamily="34" charset="0"/>
                        </a:rPr>
                        <a:t>16%</a:t>
                      </a:r>
                      <a:endParaRPr kumimoji="0" lang="en-US" sz="1400" b="1" i="0" u="none" strike="noStrike" cap="none" normalizeH="0" baseline="0" dirty="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endParaRPr kumimoji="0" lang="en-GB"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chemeClr val="tx1"/>
                          </a:solidFill>
                          <a:effectLst/>
                          <a:latin typeface="Tahoma" panose="020B0604030504040204" pitchFamily="34" charset="0"/>
                        </a:rPr>
                        <a:t>vs. candesartan ± SOC</a:t>
                      </a:r>
                      <a:endParaRPr kumimoji="0" lang="en-US"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90562">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a:ln>
                            <a:noFill/>
                          </a:ln>
                          <a:solidFill>
                            <a:schemeClr val="tx1"/>
                          </a:solidFill>
                          <a:effectLst/>
                          <a:latin typeface="Tahoma" panose="020B0604030504040204" pitchFamily="34" charset="0"/>
                        </a:rPr>
                        <a:t>INVEST</a:t>
                      </a:r>
                    </a:p>
                  </a:txBody>
                  <a:tcPr anchor="ctr" horzOverflow="overflow">
                    <a:lnL cap="flat">
                      <a:noFill/>
                    </a:lnL>
                    <a:lnR>
                      <a:noFill/>
                    </a:lnR>
                    <a:lnT>
                      <a:noFill/>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chemeClr val="tx1"/>
                          </a:solidFill>
                          <a:effectLst/>
                          <a:latin typeface="Tahoma" panose="020B0604030504040204" pitchFamily="34" charset="0"/>
                        </a:rPr>
                        <a:t>atenolol ± HCTZ </a:t>
                      </a:r>
                      <a:br>
                        <a:rPr kumimoji="0" lang="en-NZ" sz="1400" b="1" i="0" u="none" strike="noStrike" cap="none" normalizeH="0" baseline="0">
                          <a:ln>
                            <a:noFill/>
                          </a:ln>
                          <a:solidFill>
                            <a:schemeClr val="tx1"/>
                          </a:solidFill>
                          <a:effectLst/>
                          <a:latin typeface="Tahoma" panose="020B0604030504040204" pitchFamily="34" charset="0"/>
                        </a:rPr>
                      </a:br>
                      <a:r>
                        <a:rPr kumimoji="0" lang="en-NZ" sz="1400" b="1" i="0" u="none" strike="noStrike" cap="none" normalizeH="0" baseline="0">
                          <a:ln>
                            <a:noFill/>
                          </a:ln>
                          <a:solidFill>
                            <a:schemeClr val="tx1"/>
                          </a:solidFill>
                          <a:effectLst/>
                          <a:latin typeface="Tahoma" panose="020B0604030504040204" pitchFamily="34" charset="0"/>
                        </a:rPr>
                        <a:t>or trandolapril</a:t>
                      </a:r>
                      <a:endParaRPr kumimoji="0" lang="en-US"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chemeClr val="tx1"/>
                          </a:solidFill>
                          <a:effectLst/>
                          <a:latin typeface="Tahoma" panose="020B0604030504040204" pitchFamily="34" charset="0"/>
                        </a:rPr>
                        <a:t>17%</a:t>
                      </a:r>
                      <a:endParaRPr kumimoji="0" lang="en-US"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endParaRPr kumimoji="0" lang="en-GB"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dirty="0">
                          <a:ln>
                            <a:noFill/>
                          </a:ln>
                          <a:solidFill>
                            <a:schemeClr val="tx1"/>
                          </a:solidFill>
                          <a:effectLst/>
                          <a:latin typeface="Tahoma" panose="020B0604030504040204" pitchFamily="34" charset="0"/>
                        </a:rPr>
                        <a:t>vs. atenolol ± HCTZ </a:t>
                      </a:r>
                      <a:br>
                        <a:rPr kumimoji="0" lang="en-NZ" sz="1400" b="1" i="0" u="none" strike="noStrike" cap="none" normalizeH="0" baseline="0" dirty="0">
                          <a:ln>
                            <a:noFill/>
                          </a:ln>
                          <a:solidFill>
                            <a:schemeClr val="tx1"/>
                          </a:solidFill>
                          <a:effectLst/>
                          <a:latin typeface="Tahoma" panose="020B0604030504040204" pitchFamily="34" charset="0"/>
                        </a:rPr>
                      </a:br>
                      <a:r>
                        <a:rPr kumimoji="0" lang="en-NZ" sz="1400" b="1" i="0" u="none" strike="noStrike" cap="none" normalizeH="0" baseline="0" dirty="0">
                          <a:ln>
                            <a:noFill/>
                          </a:ln>
                          <a:solidFill>
                            <a:schemeClr val="tx1"/>
                          </a:solidFill>
                          <a:effectLst/>
                          <a:latin typeface="Tahoma" panose="020B0604030504040204" pitchFamily="34" charset="0"/>
                        </a:rPr>
                        <a:t>or </a:t>
                      </a:r>
                      <a:r>
                        <a:rPr kumimoji="0" lang="en-NZ" sz="1400" b="1" i="0" u="none" strike="noStrike" cap="none" normalizeH="0" baseline="0" dirty="0" err="1">
                          <a:ln>
                            <a:noFill/>
                          </a:ln>
                          <a:solidFill>
                            <a:schemeClr val="tx1"/>
                          </a:solidFill>
                          <a:effectLst/>
                          <a:latin typeface="Tahoma" panose="020B0604030504040204" pitchFamily="34" charset="0"/>
                        </a:rPr>
                        <a:t>trandolapril</a:t>
                      </a:r>
                      <a:r>
                        <a:rPr kumimoji="0" lang="en-NZ" sz="1400" b="1" i="0" u="none" strike="noStrike" cap="none" normalizeH="0" baseline="0" dirty="0">
                          <a:ln>
                            <a:noFill/>
                          </a:ln>
                          <a:solidFill>
                            <a:schemeClr val="tx1"/>
                          </a:solidFill>
                          <a:effectLst/>
                          <a:latin typeface="Tahoma" panose="020B0604030504040204" pitchFamily="34" charset="0"/>
                        </a:rPr>
                        <a:t> </a:t>
                      </a:r>
                      <a:endParaRPr kumimoji="0" lang="en-US" sz="1400" b="1" i="0" u="none" strike="noStrike" cap="none" normalizeH="0" baseline="0" dirty="0">
                        <a:ln>
                          <a:noFill/>
                        </a:ln>
                        <a:solidFill>
                          <a:schemeClr val="tx1"/>
                        </a:solidFill>
                        <a:effectLst/>
                        <a:latin typeface="Tahoma" panose="020B0604030504040204" pitchFamily="34" charset="0"/>
                      </a:endParaRPr>
                    </a:p>
                  </a:txBody>
                  <a:tcPr anchor="ctr" horzOverflow="overflow">
                    <a:lnL>
                      <a:noFill/>
                    </a:lnL>
                    <a:lnR cap="flat">
                      <a:noFill/>
                    </a:lnR>
                    <a:lnT>
                      <a:noFill/>
                    </a:lnT>
                    <a:lnB>
                      <a:noFill/>
                    </a:lnB>
                    <a:lnTlToBr>
                      <a:noFill/>
                    </a:lnTlToBr>
                    <a:lnBlToTr>
                      <a:noFill/>
                    </a:lnBlToTr>
                    <a:solidFill>
                      <a:srgbClr val="C0C0C0">
                        <a:alpha val="50000"/>
                      </a:srgbClr>
                    </a:solidFill>
                  </a:tcPr>
                </a:tc>
                <a:extLst>
                  <a:ext uri="{0D108BD9-81ED-4DB2-BD59-A6C34878D82A}">
                    <a16:rowId xmlns:a16="http://schemas.microsoft.com/office/drawing/2014/main" val="10003"/>
                  </a:ext>
                </a:extLst>
              </a:tr>
              <a:tr h="434975">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a:ln>
                            <a:noFill/>
                          </a:ln>
                          <a:solidFill>
                            <a:schemeClr val="tx1"/>
                          </a:solidFill>
                          <a:effectLst/>
                          <a:latin typeface="Tahoma" panose="020B0604030504040204" pitchFamily="34" charset="0"/>
                        </a:rPr>
                        <a:t>INSIGHT</a:t>
                      </a:r>
                    </a:p>
                  </a:txBody>
                  <a:tcPr anchor="ctr" horzOverflow="overflow">
                    <a:lnL cap="flat">
                      <a:noFill/>
                    </a:lnL>
                    <a:lnR>
                      <a:noFill/>
                    </a:lnR>
                    <a:lnT>
                      <a:noFill/>
                    </a:lnT>
                    <a:lnB>
                      <a:noFill/>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chemeClr val="tx1"/>
                          </a:solidFill>
                          <a:effectLst/>
                          <a:latin typeface="Tahoma" panose="020B0604030504040204" pitchFamily="34" charset="0"/>
                        </a:rPr>
                        <a:t>co-amiloride ± b-blocker</a:t>
                      </a:r>
                      <a:endParaRPr kumimoji="0" lang="en-US"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a:ln>
                            <a:noFill/>
                          </a:ln>
                          <a:solidFill>
                            <a:schemeClr val="tx1"/>
                          </a:solidFill>
                          <a:effectLst/>
                          <a:latin typeface="Tahoma" panose="020B0604030504040204" pitchFamily="34" charset="0"/>
                        </a:rPr>
                        <a:t>30%</a:t>
                      </a:r>
                    </a:p>
                  </a:txBody>
                  <a:tcPr anchor="ctr" horzOverflow="overflow">
                    <a:lnL>
                      <a:noFill/>
                    </a:lnL>
                    <a:lnR>
                      <a:noFill/>
                    </a:lnR>
                    <a:lnT>
                      <a:noFill/>
                    </a:lnT>
                    <a:lnB>
                      <a:noFill/>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endParaRPr kumimoji="0" lang="en-GB"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Tx/>
                        <a:buSzTx/>
                        <a:buFontTx/>
                        <a:buNone/>
                        <a:tabLst/>
                      </a:pPr>
                      <a:r>
                        <a:rPr kumimoji="0" lang="en-US" sz="1400" b="1" i="0" u="none" strike="noStrike" cap="none" normalizeH="0" baseline="0" dirty="0">
                          <a:ln>
                            <a:noFill/>
                          </a:ln>
                          <a:solidFill>
                            <a:schemeClr val="tx1"/>
                          </a:solidFill>
                          <a:effectLst/>
                          <a:latin typeface="Tahoma" panose="020B0604030504040204" pitchFamily="34" charset="0"/>
                        </a:rPr>
                        <a:t>vs. </a:t>
                      </a:r>
                      <a:r>
                        <a:rPr kumimoji="0" lang="en-NZ" sz="1400" b="1" i="0" u="none" strike="noStrike" cap="none" normalizeH="0" baseline="0" dirty="0" err="1">
                          <a:ln>
                            <a:noFill/>
                          </a:ln>
                          <a:solidFill>
                            <a:schemeClr val="tx1"/>
                          </a:solidFill>
                          <a:effectLst/>
                          <a:latin typeface="Tahoma" panose="020B0604030504040204" pitchFamily="34" charset="0"/>
                        </a:rPr>
                        <a:t>nifedipine</a:t>
                      </a:r>
                      <a:r>
                        <a:rPr kumimoji="0" lang="en-NZ" sz="1400" b="1" i="0" u="none" strike="noStrike" cap="none" normalizeH="0" baseline="0" dirty="0">
                          <a:ln>
                            <a:noFill/>
                          </a:ln>
                          <a:solidFill>
                            <a:schemeClr val="tx1"/>
                          </a:solidFill>
                          <a:effectLst/>
                          <a:latin typeface="Tahoma" panose="020B0604030504040204" pitchFamily="34" charset="0"/>
                        </a:rPr>
                        <a:t> GITS</a:t>
                      </a:r>
                      <a:endParaRPr kumimoji="0" lang="en-US" sz="1400" b="1" i="0" u="none" strike="noStrike" cap="none" normalizeH="0" baseline="0" dirty="0">
                        <a:ln>
                          <a:noFill/>
                        </a:ln>
                        <a:solidFill>
                          <a:schemeClr val="tx1"/>
                        </a:solidFill>
                        <a:effectLst/>
                        <a:latin typeface="Tahoma" panose="020B0604030504040204"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404813">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a:ln>
                            <a:noFill/>
                          </a:ln>
                          <a:solidFill>
                            <a:schemeClr val="tx1"/>
                          </a:solidFill>
                          <a:effectLst/>
                          <a:latin typeface="Tahoma" panose="020B0604030504040204" pitchFamily="34" charset="0"/>
                        </a:rPr>
                        <a:t>LIFE</a:t>
                      </a:r>
                    </a:p>
                  </a:txBody>
                  <a:tcPr anchor="ctr" horzOverflow="overflow">
                    <a:lnL cap="flat">
                      <a:noFill/>
                    </a:lnL>
                    <a:lnR>
                      <a:noFill/>
                    </a:lnR>
                    <a:lnT>
                      <a:noFill/>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chemeClr val="tx1"/>
                          </a:solidFill>
                          <a:effectLst/>
                          <a:latin typeface="Tahoma" panose="020B0604030504040204" pitchFamily="34" charset="0"/>
                        </a:rPr>
                        <a:t>atenolol</a:t>
                      </a:r>
                      <a:endParaRPr kumimoji="0" lang="en-US"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chemeClr val="tx1"/>
                          </a:solidFill>
                          <a:effectLst/>
                          <a:latin typeface="Tahoma" panose="020B0604030504040204" pitchFamily="34" charset="0"/>
                        </a:rPr>
                        <a:t>33%</a:t>
                      </a:r>
                      <a:endParaRPr kumimoji="0" lang="en-US"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endParaRPr kumimoji="0" lang="en-GB"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dirty="0">
                          <a:ln>
                            <a:noFill/>
                          </a:ln>
                          <a:solidFill>
                            <a:schemeClr val="tx1"/>
                          </a:solidFill>
                          <a:effectLst/>
                          <a:latin typeface="Tahoma" panose="020B0604030504040204" pitchFamily="34" charset="0"/>
                        </a:rPr>
                        <a:t>vs. losartan</a:t>
                      </a:r>
                      <a:endParaRPr kumimoji="0" lang="en-US" sz="1400" b="1" i="0" u="none" strike="noStrike" cap="none" normalizeH="0" baseline="0" dirty="0">
                        <a:ln>
                          <a:noFill/>
                        </a:ln>
                        <a:solidFill>
                          <a:schemeClr val="tx1"/>
                        </a:solidFill>
                        <a:effectLst/>
                        <a:latin typeface="Tahoma" panose="020B0604030504040204" pitchFamily="34" charset="0"/>
                      </a:endParaRPr>
                    </a:p>
                  </a:txBody>
                  <a:tcPr anchor="ctr" horzOverflow="overflow">
                    <a:lnL>
                      <a:noFill/>
                    </a:lnL>
                    <a:lnR cap="flat">
                      <a:noFill/>
                    </a:lnR>
                    <a:lnT>
                      <a:noFill/>
                    </a:lnT>
                    <a:lnB>
                      <a:noFill/>
                    </a:lnB>
                    <a:lnTlToBr>
                      <a:noFill/>
                    </a:lnTlToBr>
                    <a:lnBlToTr>
                      <a:noFill/>
                    </a:lnBlToTr>
                    <a:solidFill>
                      <a:srgbClr val="C0C0C0">
                        <a:alpha val="50000"/>
                      </a:srgbClr>
                    </a:solidFill>
                  </a:tcPr>
                </a:tc>
                <a:extLst>
                  <a:ext uri="{0D108BD9-81ED-4DB2-BD59-A6C34878D82A}">
                    <a16:rowId xmlns:a16="http://schemas.microsoft.com/office/drawing/2014/main" val="10005"/>
                  </a:ext>
                </a:extLst>
              </a:tr>
              <a:tr h="722312">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a:ln>
                            <a:noFill/>
                          </a:ln>
                          <a:solidFill>
                            <a:schemeClr val="tx1"/>
                          </a:solidFill>
                          <a:effectLst/>
                          <a:latin typeface="Tahoma" panose="020B0604030504040204" pitchFamily="34" charset="0"/>
                        </a:rPr>
                        <a:t>ALLHAT</a:t>
                      </a:r>
                    </a:p>
                  </a:txBody>
                  <a:tcPr anchor="ctr" horzOverflow="overflow">
                    <a:lnL cap="flat">
                      <a:noFill/>
                    </a:lnL>
                    <a:lnR>
                      <a:noFill/>
                    </a:lnR>
                    <a:lnT>
                      <a:noFill/>
                    </a:lnT>
                    <a:lnB>
                      <a:noFill/>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chemeClr val="tx1"/>
                          </a:solidFill>
                          <a:effectLst/>
                          <a:latin typeface="Tahoma" panose="020B0604030504040204" pitchFamily="34" charset="0"/>
                        </a:rPr>
                        <a:t>chlorthalidone</a:t>
                      </a:r>
                      <a:endParaRPr kumimoji="0" lang="en-US"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chemeClr val="tx1"/>
                          </a:solidFill>
                          <a:effectLst/>
                          <a:latin typeface="Tahoma" panose="020B0604030504040204" pitchFamily="34" charset="0"/>
                        </a:rPr>
                        <a:t>18%</a:t>
                      </a:r>
                    </a:p>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chemeClr val="tx1"/>
                          </a:solidFill>
                          <a:effectLst/>
                          <a:latin typeface="Tahoma" panose="020B0604030504040204" pitchFamily="34" charset="0"/>
                        </a:rPr>
                        <a:t>43% </a:t>
                      </a:r>
                      <a:endParaRPr kumimoji="0" lang="en-US"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endParaRPr kumimoji="0" lang="en-GB"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dirty="0">
                          <a:ln>
                            <a:noFill/>
                          </a:ln>
                          <a:solidFill>
                            <a:schemeClr val="tx1"/>
                          </a:solidFill>
                          <a:effectLst/>
                          <a:latin typeface="Tahoma" panose="020B0604030504040204" pitchFamily="34" charset="0"/>
                        </a:rPr>
                        <a:t>vs. amlodipine</a:t>
                      </a:r>
                    </a:p>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dirty="0">
                          <a:ln>
                            <a:noFill/>
                          </a:ln>
                          <a:solidFill>
                            <a:schemeClr val="tx1"/>
                          </a:solidFill>
                          <a:effectLst/>
                          <a:latin typeface="Tahoma" panose="020B0604030504040204" pitchFamily="34" charset="0"/>
                        </a:rPr>
                        <a:t>vs. </a:t>
                      </a:r>
                      <a:r>
                        <a:rPr kumimoji="0" lang="en-NZ" sz="1400" b="1" i="0" u="none" strike="noStrike" cap="none" normalizeH="0" baseline="0" dirty="0" err="1">
                          <a:ln>
                            <a:noFill/>
                          </a:ln>
                          <a:solidFill>
                            <a:schemeClr val="tx1"/>
                          </a:solidFill>
                          <a:effectLst/>
                          <a:latin typeface="Tahoma" panose="020B0604030504040204" pitchFamily="34" charset="0"/>
                        </a:rPr>
                        <a:t>lisinopril</a:t>
                      </a:r>
                      <a:endParaRPr kumimoji="0" lang="en-US" sz="1400" b="1" i="0" u="none" strike="noStrike" cap="none" normalizeH="0" baseline="0" dirty="0">
                        <a:ln>
                          <a:noFill/>
                        </a:ln>
                        <a:solidFill>
                          <a:schemeClr val="tx1"/>
                        </a:solidFill>
                        <a:effectLst/>
                        <a:latin typeface="Tahoma" panose="020B0604030504040204"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404813">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a:ln>
                            <a:noFill/>
                          </a:ln>
                          <a:solidFill>
                            <a:schemeClr val="tx1"/>
                          </a:solidFill>
                          <a:effectLst/>
                          <a:latin typeface="Tahoma" panose="020B0604030504040204" pitchFamily="34" charset="0"/>
                        </a:rPr>
                        <a:t>HOPE</a:t>
                      </a:r>
                    </a:p>
                  </a:txBody>
                  <a:tcPr anchor="ctr" horzOverflow="overflow">
                    <a:lnL cap="flat">
                      <a:noFill/>
                    </a:lnL>
                    <a:lnR>
                      <a:noFill/>
                    </a:lnR>
                    <a:lnT>
                      <a:noFill/>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chemeClr val="tx1"/>
                          </a:solidFill>
                          <a:effectLst/>
                          <a:latin typeface="Tahoma" panose="020B0604030504040204" pitchFamily="34" charset="0"/>
                        </a:rPr>
                        <a:t>placebo ± SOC</a:t>
                      </a:r>
                      <a:endParaRPr kumimoji="0" lang="en-US"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chemeClr val="tx1"/>
                          </a:solidFill>
                          <a:effectLst/>
                          <a:latin typeface="Tahoma" panose="020B0604030504040204" pitchFamily="34" charset="0"/>
                        </a:rPr>
                        <a:t>50%</a:t>
                      </a:r>
                      <a:endParaRPr kumimoji="0" lang="en-US"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endParaRPr kumimoji="0" lang="en-GB" sz="1400" b="1" i="0" u="none" strike="noStrike" cap="none" normalizeH="0" baseline="0">
                        <a:ln>
                          <a:noFill/>
                        </a:ln>
                        <a:solidFill>
                          <a:schemeClr val="tx1"/>
                        </a:solidFill>
                        <a:effectLst/>
                        <a:latin typeface="Tahoma" panose="020B0604030504040204" pitchFamily="34" charset="0"/>
                      </a:endParaRPr>
                    </a:p>
                  </a:txBody>
                  <a:tcPr anchor="ctr" horzOverflow="overflow">
                    <a:lnL>
                      <a:noFill/>
                    </a:lnL>
                    <a:lnR>
                      <a:noFill/>
                    </a:lnR>
                    <a:lnT>
                      <a:noFill/>
                    </a:lnT>
                    <a:lnB>
                      <a:noFill/>
                    </a:lnB>
                    <a:lnTlToBr>
                      <a:noFill/>
                    </a:lnTlToBr>
                    <a:lnBlToTr>
                      <a:noFill/>
                    </a:lnBlToTr>
                    <a:solidFill>
                      <a:srgbClr val="C0C0C0">
                        <a:alpha val="50000"/>
                      </a:srgbClr>
                    </a:solid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00000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00000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00000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dirty="0">
                          <a:ln>
                            <a:noFill/>
                          </a:ln>
                          <a:solidFill>
                            <a:schemeClr val="tx1"/>
                          </a:solidFill>
                          <a:effectLst/>
                          <a:latin typeface="Tahoma" panose="020B0604030504040204" pitchFamily="34" charset="0"/>
                        </a:rPr>
                        <a:t>vs. </a:t>
                      </a:r>
                      <a:r>
                        <a:rPr kumimoji="0" lang="en-NZ" sz="1400" b="1" i="0" u="none" strike="noStrike" cap="none" normalizeH="0" baseline="0" dirty="0" err="1">
                          <a:ln>
                            <a:noFill/>
                          </a:ln>
                          <a:solidFill>
                            <a:schemeClr val="tx1"/>
                          </a:solidFill>
                          <a:effectLst/>
                          <a:latin typeface="Tahoma" panose="020B0604030504040204" pitchFamily="34" charset="0"/>
                        </a:rPr>
                        <a:t>ramipril</a:t>
                      </a:r>
                      <a:r>
                        <a:rPr kumimoji="0" lang="en-NZ" sz="1400" b="1" i="0" u="none" strike="noStrike" cap="none" normalizeH="0" baseline="0" dirty="0">
                          <a:ln>
                            <a:noFill/>
                          </a:ln>
                          <a:solidFill>
                            <a:schemeClr val="tx1"/>
                          </a:solidFill>
                          <a:effectLst/>
                          <a:latin typeface="Tahoma" panose="020B0604030504040204" pitchFamily="34" charset="0"/>
                        </a:rPr>
                        <a:t> ± SOC</a:t>
                      </a:r>
                      <a:endParaRPr kumimoji="0" lang="en-US" sz="1400" b="1" i="0" u="none" strike="noStrike" cap="none" normalizeH="0" baseline="0" dirty="0">
                        <a:ln>
                          <a:noFill/>
                        </a:ln>
                        <a:solidFill>
                          <a:schemeClr val="tx1"/>
                        </a:solidFill>
                        <a:effectLst/>
                        <a:latin typeface="Tahoma" panose="020B0604030504040204" pitchFamily="34" charset="0"/>
                      </a:endParaRPr>
                    </a:p>
                  </a:txBody>
                  <a:tcPr anchor="ctr" horzOverflow="overflow">
                    <a:lnL>
                      <a:noFill/>
                    </a:lnL>
                    <a:lnR cap="flat">
                      <a:noFill/>
                    </a:lnR>
                    <a:lnT>
                      <a:noFill/>
                    </a:lnT>
                    <a:lnB>
                      <a:noFill/>
                    </a:lnB>
                    <a:lnTlToBr>
                      <a:noFill/>
                    </a:lnTlToBr>
                    <a:lnBlToTr>
                      <a:noFill/>
                    </a:lnBlToTr>
                    <a:solidFill>
                      <a:srgbClr val="C0C0C0">
                        <a:alpha val="50000"/>
                      </a:srgbClr>
                    </a:solidFill>
                  </a:tcPr>
                </a:tc>
                <a:extLst>
                  <a:ext uri="{0D108BD9-81ED-4DB2-BD59-A6C34878D82A}">
                    <a16:rowId xmlns:a16="http://schemas.microsoft.com/office/drawing/2014/main" val="10007"/>
                  </a:ext>
                </a:extLst>
              </a:tr>
              <a:tr h="579438">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a:ln>
                            <a:noFill/>
                          </a:ln>
                          <a:solidFill>
                            <a:srgbClr val="FFFFFF"/>
                          </a:solidFill>
                          <a:effectLst/>
                          <a:latin typeface="Tahoma" panose="020B0604030504040204" pitchFamily="34" charset="0"/>
                        </a:rPr>
                        <a:t>ALPINE</a:t>
                      </a:r>
                    </a:p>
                  </a:txBody>
                  <a:tcPr anchor="ctr"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rgbClr val="FFFFFF"/>
                          </a:solidFill>
                          <a:effectLst/>
                          <a:latin typeface="Tahoma" panose="020B0604030504040204" pitchFamily="34" charset="0"/>
                        </a:rPr>
                        <a:t>HCTZ ± atenolol</a:t>
                      </a:r>
                      <a:endParaRPr kumimoji="0" lang="en-US" sz="1400" b="1" i="0" u="none" strike="noStrike" cap="none" normalizeH="0" baseline="0">
                        <a:ln>
                          <a:noFill/>
                        </a:ln>
                        <a:solidFill>
                          <a:srgbClr val="FFFFFF"/>
                        </a:solidFill>
                        <a:effectLst/>
                        <a:latin typeface="Tahoma" panose="020B0604030504040204" pitchFamily="34" charset="0"/>
                      </a:endParaRP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NZ" sz="1400" b="1" i="0" u="none" strike="noStrike" cap="none" normalizeH="0" baseline="0">
                          <a:ln>
                            <a:noFill/>
                          </a:ln>
                          <a:solidFill>
                            <a:srgbClr val="FFFFFF"/>
                          </a:solidFill>
                          <a:effectLst/>
                          <a:latin typeface="Tahoma" panose="020B0604030504040204" pitchFamily="34" charset="0"/>
                        </a:rPr>
                        <a:t>720%</a:t>
                      </a:r>
                      <a:endParaRPr kumimoji="0" lang="en-US" sz="1400" b="1" i="0" u="none" strike="noStrike" cap="none" normalizeH="0" baseline="0">
                        <a:ln>
                          <a:noFill/>
                        </a:ln>
                        <a:solidFill>
                          <a:srgbClr val="FFFFFF"/>
                        </a:solidFill>
                        <a:effectLst/>
                        <a:latin typeface="Tahoma" panose="020B0604030504040204" pitchFamily="34" charset="0"/>
                      </a:endParaRP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endParaRPr kumimoji="0" lang="en-GB" sz="1400" b="1" i="0" u="none" strike="noStrike" cap="none" normalizeH="0" baseline="0">
                        <a:ln>
                          <a:noFill/>
                        </a:ln>
                        <a:solidFill>
                          <a:srgbClr val="FFFFFF"/>
                        </a:solidFill>
                        <a:effectLst/>
                        <a:latin typeface="Tahoma" panose="020B0604030504040204" pitchFamily="34" charset="0"/>
                      </a:endParaRP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buClr>
                          <a:srgbClr val="FFFF00"/>
                        </a:buClr>
                        <a:buFont typeface="Wingdings" panose="05000000000000000000" pitchFamily="2" charset="2"/>
                        <a:defRPr sz="2400" b="1">
                          <a:solidFill>
                            <a:srgbClr val="FFFFFF"/>
                          </a:solidFill>
                          <a:effectLst>
                            <a:outerShdw blurRad="38100" dist="38100" dir="2700000" algn="tl">
                              <a:srgbClr val="808080"/>
                            </a:outerShdw>
                          </a:effectLst>
                          <a:latin typeface="Arial" panose="020B0604020202020204" pitchFamily="34" charset="0"/>
                        </a:defRPr>
                      </a:lvl1pPr>
                      <a:lvl2pPr algn="l">
                        <a:buClr>
                          <a:srgbClr val="FFFF00"/>
                        </a:buClr>
                        <a:buSzPct val="70000"/>
                        <a:buFont typeface="Webdings" panose="05030102010509060703" pitchFamily="18" charset="2"/>
                        <a:defRPr sz="2000" b="1">
                          <a:solidFill>
                            <a:srgbClr val="FFFFFF"/>
                          </a:solidFill>
                          <a:effectLst>
                            <a:outerShdw blurRad="38100" dist="38100" dir="2700000" algn="tl">
                              <a:srgbClr val="808080"/>
                            </a:outerShdw>
                          </a:effectLst>
                          <a:latin typeface="Arial" panose="020B0604020202020204" pitchFamily="34" charset="0"/>
                        </a:defRPr>
                      </a:lvl2pPr>
                      <a:lvl3pPr algn="l">
                        <a:buClr>
                          <a:srgbClr val="FFFF00"/>
                        </a:buClr>
                        <a:buSzPct val="70000"/>
                        <a:buFont typeface="Wingdings" panose="05000000000000000000" pitchFamily="2" charset="2"/>
                        <a:defRPr b="1">
                          <a:solidFill>
                            <a:srgbClr val="FFFFFF"/>
                          </a:solidFill>
                          <a:effectLst>
                            <a:outerShdw blurRad="38100" dist="38100" dir="2700000" algn="tl">
                              <a:srgbClr val="808080"/>
                            </a:outerShdw>
                          </a:effectLst>
                          <a:latin typeface="Arial" panose="020B0604020202020204" pitchFamily="34" charset="0"/>
                        </a:defRPr>
                      </a:lvl3pPr>
                      <a:lvl4pPr algn="l">
                        <a:buClr>
                          <a:srgbClr val="FFFF0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4pPr>
                      <a:lvl5pPr algn="l">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5pPr>
                      <a:lvl6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6pPr>
                      <a:lvl7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7pPr>
                      <a:lvl8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8pPr>
                      <a:lvl9pPr eaLnBrk="0" fontAlgn="base" hangingPunct="0">
                        <a:spcBef>
                          <a:spcPct val="20000"/>
                        </a:spcBef>
                        <a:spcAft>
                          <a:spcPct val="0"/>
                        </a:spcAft>
                        <a:buClr>
                          <a:srgbClr val="FFFF80"/>
                        </a:buClr>
                        <a:buSzPct val="70000"/>
                        <a:buFont typeface="Arial" panose="020B0604020202020204" pitchFamily="34" charset="0"/>
                        <a:defRPr b="1">
                          <a:solidFill>
                            <a:srgbClr val="FFFFFF"/>
                          </a:solidFill>
                          <a:effectLst>
                            <a:outerShdw blurRad="38100" dist="38100" dir="2700000" algn="tl">
                              <a:srgbClr val="808080"/>
                            </a:outerShdw>
                          </a:effectLst>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25000"/>
                        </a:spcAft>
                        <a:buClr>
                          <a:srgbClr val="FFFF00"/>
                        </a:buClr>
                        <a:buSzTx/>
                        <a:buFont typeface="Wingdings" panose="05000000000000000000" pitchFamily="2" charset="2"/>
                        <a:buNone/>
                        <a:tabLst/>
                      </a:pPr>
                      <a:r>
                        <a:rPr kumimoji="0" lang="en-US" sz="1400" b="1" i="0" u="none" strike="noStrike" cap="none" normalizeH="0" baseline="0">
                          <a:ln>
                            <a:noFill/>
                          </a:ln>
                          <a:solidFill>
                            <a:srgbClr val="FFFFFF"/>
                          </a:solidFill>
                          <a:effectLst/>
                          <a:latin typeface="Tahoma" panose="020B0604030504040204" pitchFamily="34" charset="0"/>
                        </a:rPr>
                        <a:t>vs. </a:t>
                      </a:r>
                      <a:r>
                        <a:rPr kumimoji="0" lang="en-NZ" sz="1400" b="1" i="0" u="none" strike="noStrike" cap="none" normalizeH="0" baseline="0">
                          <a:ln>
                            <a:noFill/>
                          </a:ln>
                          <a:solidFill>
                            <a:srgbClr val="FFFFFF"/>
                          </a:solidFill>
                          <a:effectLst/>
                          <a:latin typeface="Tahoma" panose="020B0604030504040204" pitchFamily="34" charset="0"/>
                        </a:rPr>
                        <a:t>candesartan </a:t>
                      </a:r>
                      <a:br>
                        <a:rPr kumimoji="0" lang="en-NZ" sz="1400" b="1" i="0" u="none" strike="noStrike" cap="none" normalizeH="0" baseline="0">
                          <a:ln>
                            <a:noFill/>
                          </a:ln>
                          <a:solidFill>
                            <a:srgbClr val="FFFFFF"/>
                          </a:solidFill>
                          <a:effectLst/>
                          <a:latin typeface="Tahoma" panose="020B0604030504040204" pitchFamily="34" charset="0"/>
                        </a:rPr>
                      </a:br>
                      <a:r>
                        <a:rPr kumimoji="0" lang="en-NZ" sz="1400" b="1" i="0" u="none" strike="noStrike" cap="none" normalizeH="0" baseline="0">
                          <a:ln>
                            <a:noFill/>
                          </a:ln>
                          <a:solidFill>
                            <a:srgbClr val="FFFFFF"/>
                          </a:solidFill>
                          <a:effectLst/>
                          <a:latin typeface="Tahoma" panose="020B0604030504040204" pitchFamily="34" charset="0"/>
                        </a:rPr>
                        <a:t>± felodipine</a:t>
                      </a:r>
                      <a:endParaRPr kumimoji="0" lang="en-US" sz="1400" b="1" i="0" u="none" strike="noStrike" cap="none" normalizeH="0" baseline="0">
                        <a:ln>
                          <a:noFill/>
                        </a:ln>
                        <a:solidFill>
                          <a:srgbClr val="FFFFFF"/>
                        </a:solidFill>
                        <a:effectLst/>
                        <a:latin typeface="Tahoma" panose="020B0604030504040204" pitchFamily="34" charset="0"/>
                      </a:endParaRPr>
                    </a:p>
                  </a:txBody>
                  <a:tcPr anchor="ctr"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2033" name="AutoShape 69"/>
          <p:cNvSpPr>
            <a:spLocks noChangeArrowheads="1"/>
          </p:cNvSpPr>
          <p:nvPr/>
        </p:nvSpPr>
        <p:spPr bwMode="auto">
          <a:xfrm>
            <a:off x="5583238" y="5751513"/>
            <a:ext cx="214312" cy="266700"/>
          </a:xfrm>
          <a:prstGeom prst="upArrow">
            <a:avLst>
              <a:gd name="adj1" fmla="val 57694"/>
              <a:gd name="adj2" fmla="val 47485"/>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76850" name="AutoShape 70"/>
          <p:cNvSpPr>
            <a:spLocks noChangeArrowheads="1"/>
          </p:cNvSpPr>
          <p:nvPr/>
        </p:nvSpPr>
        <p:spPr bwMode="auto">
          <a:xfrm>
            <a:off x="5368925" y="5311775"/>
            <a:ext cx="214313" cy="266700"/>
          </a:xfrm>
          <a:prstGeom prst="upArrow">
            <a:avLst>
              <a:gd name="adj1" fmla="val 57694"/>
              <a:gd name="adj2" fmla="val 47485"/>
            </a:avLst>
          </a:prstGeom>
          <a:solidFill>
            <a:schemeClr val="accent1">
              <a:lumMod val="25000"/>
            </a:schemeClr>
          </a:solidFill>
          <a:ln>
            <a:noFill/>
          </a:ln>
          <a:effectLst/>
        </p:spPr>
        <p:txBody>
          <a:bodyPr wrap="none" anchor="ctr"/>
          <a:lstStyle/>
          <a:p>
            <a:pPr eaLnBrk="1" hangingPunct="1">
              <a:defRPr/>
            </a:pPr>
            <a:endParaRPr lang="en-US"/>
          </a:p>
        </p:txBody>
      </p:sp>
      <p:sp>
        <p:nvSpPr>
          <p:cNvPr id="42035" name="AutoShape 71"/>
          <p:cNvSpPr>
            <a:spLocks noChangeArrowheads="1"/>
          </p:cNvSpPr>
          <p:nvPr/>
        </p:nvSpPr>
        <p:spPr bwMode="auto">
          <a:xfrm>
            <a:off x="5583238" y="4837113"/>
            <a:ext cx="214312" cy="266700"/>
          </a:xfrm>
          <a:prstGeom prst="upArrow">
            <a:avLst>
              <a:gd name="adj1" fmla="val 57694"/>
              <a:gd name="adj2" fmla="val 47485"/>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2036" name="AutoShape 72"/>
          <p:cNvSpPr>
            <a:spLocks noChangeArrowheads="1"/>
          </p:cNvSpPr>
          <p:nvPr/>
        </p:nvSpPr>
        <p:spPr bwMode="auto">
          <a:xfrm>
            <a:off x="5583238" y="4532313"/>
            <a:ext cx="214312" cy="266700"/>
          </a:xfrm>
          <a:prstGeom prst="upArrow">
            <a:avLst>
              <a:gd name="adj1" fmla="val 57694"/>
              <a:gd name="adj2" fmla="val 47485"/>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76853" name="AutoShape 73"/>
          <p:cNvSpPr>
            <a:spLocks noChangeArrowheads="1"/>
          </p:cNvSpPr>
          <p:nvPr/>
        </p:nvSpPr>
        <p:spPr bwMode="auto">
          <a:xfrm>
            <a:off x="5368925" y="4168775"/>
            <a:ext cx="214313" cy="266700"/>
          </a:xfrm>
          <a:prstGeom prst="upArrow">
            <a:avLst>
              <a:gd name="adj1" fmla="val 57694"/>
              <a:gd name="adj2" fmla="val 47485"/>
            </a:avLst>
          </a:prstGeom>
          <a:solidFill>
            <a:schemeClr val="accent1">
              <a:lumMod val="25000"/>
            </a:schemeClr>
          </a:solidFill>
          <a:ln>
            <a:noFill/>
          </a:ln>
          <a:effectLst/>
        </p:spPr>
        <p:txBody>
          <a:bodyPr wrap="none" anchor="ctr"/>
          <a:lstStyle/>
          <a:p>
            <a:pPr eaLnBrk="1" hangingPunct="1">
              <a:defRPr/>
            </a:pPr>
            <a:endParaRPr lang="en-US"/>
          </a:p>
        </p:txBody>
      </p:sp>
      <p:sp>
        <p:nvSpPr>
          <p:cNvPr id="42038" name="AutoShape 74"/>
          <p:cNvSpPr>
            <a:spLocks noChangeArrowheads="1"/>
          </p:cNvSpPr>
          <p:nvPr/>
        </p:nvSpPr>
        <p:spPr bwMode="auto">
          <a:xfrm>
            <a:off x="5583238" y="3694113"/>
            <a:ext cx="214312" cy="266700"/>
          </a:xfrm>
          <a:prstGeom prst="upArrow">
            <a:avLst>
              <a:gd name="adj1" fmla="val 57694"/>
              <a:gd name="adj2" fmla="val 47485"/>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76855" name="AutoShape 75"/>
          <p:cNvSpPr>
            <a:spLocks noChangeArrowheads="1"/>
          </p:cNvSpPr>
          <p:nvPr/>
        </p:nvSpPr>
        <p:spPr bwMode="auto">
          <a:xfrm>
            <a:off x="5368925" y="3254375"/>
            <a:ext cx="214313" cy="266700"/>
          </a:xfrm>
          <a:prstGeom prst="upArrow">
            <a:avLst>
              <a:gd name="adj1" fmla="val 57694"/>
              <a:gd name="adj2" fmla="val 47485"/>
            </a:avLst>
          </a:prstGeom>
          <a:solidFill>
            <a:schemeClr val="accent1">
              <a:lumMod val="25000"/>
            </a:schemeClr>
          </a:solidFill>
          <a:ln>
            <a:noFill/>
          </a:ln>
          <a:effectLst/>
        </p:spPr>
        <p:txBody>
          <a:bodyPr wrap="none" anchor="ctr"/>
          <a:lstStyle/>
          <a:p>
            <a:pPr eaLnBrk="1" hangingPunct="1">
              <a:defRPr/>
            </a:pPr>
            <a:endParaRPr lang="en-US"/>
          </a:p>
        </p:txBody>
      </p:sp>
      <p:sp>
        <p:nvSpPr>
          <p:cNvPr id="42040" name="AutoShape 76"/>
          <p:cNvSpPr>
            <a:spLocks noChangeArrowheads="1"/>
          </p:cNvSpPr>
          <p:nvPr/>
        </p:nvSpPr>
        <p:spPr bwMode="auto">
          <a:xfrm>
            <a:off x="5583238" y="2627313"/>
            <a:ext cx="214312" cy="266700"/>
          </a:xfrm>
          <a:prstGeom prst="upArrow">
            <a:avLst>
              <a:gd name="adj1" fmla="val 57694"/>
              <a:gd name="adj2" fmla="val 47485"/>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76857" name="AutoShape 77"/>
          <p:cNvSpPr>
            <a:spLocks noChangeArrowheads="1"/>
          </p:cNvSpPr>
          <p:nvPr/>
        </p:nvSpPr>
        <p:spPr bwMode="auto">
          <a:xfrm>
            <a:off x="5368925" y="2263775"/>
            <a:ext cx="214313" cy="266700"/>
          </a:xfrm>
          <a:prstGeom prst="upArrow">
            <a:avLst>
              <a:gd name="adj1" fmla="val 57694"/>
              <a:gd name="adj2" fmla="val 47485"/>
            </a:avLst>
          </a:prstGeom>
          <a:solidFill>
            <a:schemeClr val="accent1">
              <a:lumMod val="25000"/>
            </a:schemeClr>
          </a:solidFill>
          <a:ln>
            <a:noFill/>
          </a:ln>
          <a:effectLst/>
        </p:spPr>
        <p:txBody>
          <a:bodyPr wrap="none" anchor="ctr"/>
          <a:lstStyle/>
          <a:p>
            <a:pPr eaLnBrk="1" hangingPunct="1">
              <a:defRPr/>
            </a:pPr>
            <a:endParaRPr lang="en-US"/>
          </a:p>
        </p:txBody>
      </p:sp>
    </p:spTree>
    <p:extLst>
      <p:ext uri="{BB962C8B-B14F-4D97-AF65-F5344CB8AC3E}">
        <p14:creationId xmlns:p14="http://schemas.microsoft.com/office/powerpoint/2010/main" val="3059604608"/>
      </p:ext>
    </p:extLst>
  </p:cSld>
  <p:clrMapOvr>
    <a:masterClrMapping/>
  </p:clrMapOvr>
  <p:transition spd="slow"/>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2190452"/>
          </a:xfrm>
        </p:spPr>
        <p:txBody>
          <a:bodyPr/>
          <a:lstStyle/>
          <a:p>
            <a:endParaRPr lang="el-GR" dirty="0"/>
          </a:p>
        </p:txBody>
      </p:sp>
      <p:sp>
        <p:nvSpPr>
          <p:cNvPr id="3" name="Text Placeholder 2"/>
          <p:cNvSpPr>
            <a:spLocks noGrp="1"/>
          </p:cNvSpPr>
          <p:nvPr>
            <p:ph type="body" idx="1"/>
          </p:nvPr>
        </p:nvSpPr>
        <p:spPr/>
        <p:txBody>
          <a:bodyPr/>
          <a:lstStyle/>
          <a:p>
            <a:endParaRPr lang="el-G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56" y="260648"/>
            <a:ext cx="9649072"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71692" y="1052736"/>
            <a:ext cx="1152128" cy="5632311"/>
          </a:xfrm>
          <a:prstGeom prst="rect">
            <a:avLst/>
          </a:prstGeom>
          <a:noFill/>
          <a:ln w="28575">
            <a:solidFill>
              <a:srgbClr val="FF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solidFill>
                <a:srgbClr val="FF0000"/>
              </a:solidFill>
            </a:endParaRPr>
          </a:p>
        </p:txBody>
      </p:sp>
    </p:spTree>
    <p:extLst>
      <p:ext uri="{BB962C8B-B14F-4D97-AF65-F5344CB8AC3E}">
        <p14:creationId xmlns:p14="http://schemas.microsoft.com/office/powerpoint/2010/main" val="511948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nvSpPr>
        <p:spPr bwMode="auto">
          <a:xfrm>
            <a:off x="1257300" y="317501"/>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ヒラギノ角ゴ Pro W3" pitchFamily="-107" charset="-128"/>
              </a:defRPr>
            </a:lvl1pPr>
            <a:lvl2pPr marL="742950" indent="-285750" eaLnBrk="0" hangingPunct="0">
              <a:defRPr>
                <a:solidFill>
                  <a:schemeClr val="tx1"/>
                </a:solidFill>
                <a:latin typeface="Arial" panose="020B0604020202020204" pitchFamily="34" charset="0"/>
                <a:ea typeface="ヒラギノ角ゴ Pro W3" pitchFamily="-107" charset="-128"/>
              </a:defRPr>
            </a:lvl2pPr>
            <a:lvl3pPr marL="1143000" indent="-228600" eaLnBrk="0" hangingPunct="0">
              <a:defRPr>
                <a:solidFill>
                  <a:schemeClr val="tx1"/>
                </a:solidFill>
                <a:latin typeface="Arial" panose="020B0604020202020204" pitchFamily="34" charset="0"/>
                <a:ea typeface="ヒラギノ角ゴ Pro W3" pitchFamily="-107" charset="-128"/>
              </a:defRPr>
            </a:lvl3pPr>
            <a:lvl4pPr marL="1600200" indent="-228600" eaLnBrk="0" hangingPunct="0">
              <a:defRPr>
                <a:solidFill>
                  <a:schemeClr val="tx1"/>
                </a:solidFill>
                <a:latin typeface="Arial" panose="020B0604020202020204" pitchFamily="34" charset="0"/>
                <a:ea typeface="ヒラギノ角ゴ Pro W3" pitchFamily="-107" charset="-128"/>
              </a:defRPr>
            </a:lvl4pPr>
            <a:lvl5pPr marL="2057400" indent="-228600" eaLnBrk="0" hangingPunct="0">
              <a:defRPr>
                <a:solidFill>
                  <a:schemeClr val="tx1"/>
                </a:solidFill>
                <a:latin typeface="Arial" panose="020B0604020202020204"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107" charset="-128"/>
              </a:defRPr>
            </a:lvl9pPr>
          </a:lstStyle>
          <a:p>
            <a:pPr algn="ctr" eaLnBrk="1" hangingPunct="1"/>
            <a:r>
              <a:rPr lang="en-US" sz="2800" dirty="0">
                <a:latin typeface="Tahoma" pitchFamily="34" charset="0"/>
                <a:cs typeface="Tahoma" pitchFamily="34" charset="0"/>
              </a:rPr>
              <a:t>Declaration of Interest</a:t>
            </a:r>
            <a:endParaRPr lang="el-GR" sz="2800" dirty="0">
              <a:latin typeface="Tahoma" pitchFamily="34" charset="0"/>
              <a:cs typeface="Tahoma" pitchFamily="34" charset="0"/>
            </a:endParaRPr>
          </a:p>
        </p:txBody>
      </p:sp>
      <p:sp>
        <p:nvSpPr>
          <p:cNvPr id="3" name="Sous-titre 2"/>
          <p:cNvSpPr>
            <a:spLocks noGrp="1"/>
          </p:cNvSpPr>
          <p:nvPr/>
        </p:nvSpPr>
        <p:spPr bwMode="auto">
          <a:xfrm>
            <a:off x="580029" y="1678017"/>
            <a:ext cx="9249702" cy="4498995"/>
          </a:xfrm>
          <a:prstGeom prst="rect">
            <a:avLst/>
          </a:prstGeom>
          <a:noFill/>
          <a:ln w="9525">
            <a:noFill/>
            <a:miter lim="800000"/>
            <a:headEnd/>
            <a:tailEnd/>
          </a:ln>
        </p:spPr>
        <p:txBody>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ヒラギノ角ゴ Pro W3" charset="-128"/>
                <a:cs typeface="ヒラギノ角ゴ Pro W3"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ヒラギノ角ゴ Pro W3" charset="-128"/>
                <a:cs typeface="ヒラギノ角ゴ Pro W3" charset="0"/>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ヒラギノ角ゴ Pro W3" charset="-128"/>
                <a:cs typeface="ヒラギノ角ゴ Pro W3" charset="0"/>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ヒラギノ角ゴ Pro W3" charset="-128"/>
                <a:cs typeface="ヒラギノ角ゴ Pro W3" charset="0"/>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ヒラギノ角ゴ Pro W3" charset="-128"/>
                <a:cs typeface="ヒラギノ角ゴ Pro W3"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eaLnBrk="1" fontAlgn="auto" hangingPunct="1">
              <a:lnSpc>
                <a:spcPct val="150000"/>
              </a:lnSpc>
              <a:spcAft>
                <a:spcPts val="0"/>
              </a:spcAft>
              <a:buSzPct val="80000"/>
              <a:buFont typeface="Wingdings" pitchFamily="2" charset="2"/>
              <a:buChar char="ü"/>
              <a:defRPr/>
            </a:pPr>
            <a:r>
              <a:rPr lang="en-US" sz="2400" b="0" dirty="0">
                <a:solidFill>
                  <a:schemeClr val="tx1"/>
                </a:solidFill>
                <a:latin typeface="Tahoma" pitchFamily="34" charset="0"/>
                <a:ea typeface="Tahoma" pitchFamily="34" charset="0"/>
                <a:cs typeface="Tahoma" pitchFamily="34" charset="0"/>
              </a:rPr>
              <a:t> I have received travel expenses or Research Grant or honoraria fees from the following:</a:t>
            </a:r>
          </a:p>
          <a:p>
            <a:pPr algn="just" eaLnBrk="1" fontAlgn="auto" hangingPunct="1">
              <a:lnSpc>
                <a:spcPct val="150000"/>
              </a:lnSpc>
              <a:spcAft>
                <a:spcPts val="0"/>
              </a:spcAft>
              <a:buSzPct val="80000"/>
              <a:buFont typeface="Wingdings" pitchFamily="2" charset="2"/>
              <a:buChar char="ü"/>
              <a:defRPr/>
            </a:pPr>
            <a:r>
              <a:rPr lang="en-US" sz="2400" b="0" dirty="0">
                <a:solidFill>
                  <a:schemeClr val="tx1"/>
                </a:solidFill>
                <a:latin typeface="Tahoma" pitchFamily="34" charset="0"/>
                <a:ea typeface="Tahoma" pitchFamily="34" charset="0"/>
                <a:cs typeface="Tahoma" pitchFamily="34" charset="0"/>
              </a:rPr>
              <a:t> Medtronic, St. Jude Medical, Bayer, Boston, Novartis, </a:t>
            </a:r>
            <a:r>
              <a:rPr lang="en-US" sz="2400" b="0" dirty="0" err="1">
                <a:solidFill>
                  <a:schemeClr val="tx1"/>
                </a:solidFill>
                <a:latin typeface="Tahoma" pitchFamily="34" charset="0"/>
                <a:ea typeface="Tahoma" pitchFamily="34" charset="0"/>
                <a:cs typeface="Tahoma" pitchFamily="34" charset="0"/>
              </a:rPr>
              <a:t>Boehringer</a:t>
            </a:r>
            <a:r>
              <a:rPr lang="en-US" sz="2400" b="0" dirty="0">
                <a:solidFill>
                  <a:schemeClr val="tx1"/>
                </a:solidFill>
                <a:latin typeface="Tahoma" pitchFamily="34" charset="0"/>
                <a:ea typeface="Tahoma" pitchFamily="34" charset="0"/>
                <a:cs typeface="Tahoma" pitchFamily="34" charset="0"/>
              </a:rPr>
              <a:t> In, Pfizer, ELPEN, </a:t>
            </a:r>
            <a:r>
              <a:rPr lang="en-US" sz="2400" b="0" dirty="0" err="1">
                <a:solidFill>
                  <a:schemeClr val="tx1"/>
                </a:solidFill>
                <a:latin typeface="Tahoma" pitchFamily="34" charset="0"/>
                <a:ea typeface="Tahoma" pitchFamily="34" charset="0"/>
                <a:cs typeface="Tahoma" pitchFamily="34" charset="0"/>
              </a:rPr>
              <a:t>Sanofi</a:t>
            </a:r>
            <a:r>
              <a:rPr lang="en-US" sz="2400" b="0" dirty="0">
                <a:solidFill>
                  <a:schemeClr val="tx1"/>
                </a:solidFill>
                <a:latin typeface="Tahoma" pitchFamily="34" charset="0"/>
                <a:ea typeface="Tahoma" pitchFamily="34" charset="0"/>
                <a:cs typeface="Tahoma" pitchFamily="34" charset="0"/>
              </a:rPr>
              <a:t>,</a:t>
            </a:r>
            <a:r>
              <a:rPr lang="el-GR" sz="2400" b="0" dirty="0">
                <a:solidFill>
                  <a:schemeClr val="tx1"/>
                </a:solidFill>
                <a:latin typeface="Tahoma" pitchFamily="34" charset="0"/>
                <a:ea typeface="Tahoma" pitchFamily="34" charset="0"/>
                <a:cs typeface="Tahoma" pitchFamily="34" charset="0"/>
              </a:rPr>
              <a:t> </a:t>
            </a:r>
            <a:r>
              <a:rPr lang="en-US" sz="2400" b="0" dirty="0" err="1">
                <a:solidFill>
                  <a:schemeClr val="tx1"/>
                </a:solidFill>
                <a:latin typeface="Tahoma" pitchFamily="34" charset="0"/>
                <a:ea typeface="Tahoma" pitchFamily="34" charset="0"/>
                <a:cs typeface="Tahoma" pitchFamily="34" charset="0"/>
              </a:rPr>
              <a:t>Unipharma</a:t>
            </a:r>
            <a:r>
              <a:rPr lang="en-US" sz="2400" b="0" dirty="0">
                <a:solidFill>
                  <a:schemeClr val="tx1"/>
                </a:solidFill>
                <a:latin typeface="Tahoma" pitchFamily="34" charset="0"/>
                <a:ea typeface="Tahoma" pitchFamily="34" charset="0"/>
                <a:cs typeface="Tahoma" pitchFamily="34" charset="0"/>
              </a:rPr>
              <a:t>, Bennett, </a:t>
            </a:r>
            <a:r>
              <a:rPr lang="en-US" sz="2400" b="0" dirty="0" err="1">
                <a:solidFill>
                  <a:schemeClr val="tx1"/>
                </a:solidFill>
                <a:latin typeface="Tahoma" pitchFamily="34" charset="0"/>
                <a:ea typeface="Tahoma" pitchFamily="34" charset="0"/>
                <a:cs typeface="Tahoma" pitchFamily="34" charset="0"/>
              </a:rPr>
              <a:t>Recordati</a:t>
            </a:r>
            <a:r>
              <a:rPr lang="el-GR" sz="2400" b="0" dirty="0">
                <a:solidFill>
                  <a:schemeClr val="tx1"/>
                </a:solidFill>
                <a:latin typeface="Tahoma" pitchFamily="34" charset="0"/>
                <a:ea typeface="Tahoma" pitchFamily="34" charset="0"/>
                <a:cs typeface="Tahoma" pitchFamily="34" charset="0"/>
              </a:rPr>
              <a:t>,</a:t>
            </a:r>
            <a:r>
              <a:rPr lang="en-US" sz="2400" b="0" dirty="0">
                <a:solidFill>
                  <a:schemeClr val="tx1"/>
                </a:solidFill>
                <a:latin typeface="Tahoma" pitchFamily="34" charset="0"/>
                <a:ea typeface="Tahoma" pitchFamily="34" charset="0"/>
                <a:cs typeface="Tahoma" pitchFamily="34" charset="0"/>
              </a:rPr>
              <a:t> </a:t>
            </a:r>
            <a:r>
              <a:rPr lang="en-US" sz="2400" b="0" dirty="0" err="1">
                <a:solidFill>
                  <a:schemeClr val="tx1"/>
                </a:solidFill>
                <a:latin typeface="Tahoma" pitchFamily="34" charset="0"/>
                <a:ea typeface="Tahoma" pitchFamily="34" charset="0"/>
                <a:cs typeface="Tahoma" pitchFamily="34" charset="0"/>
              </a:rPr>
              <a:t>Angelini</a:t>
            </a:r>
            <a:endParaRPr lang="en-US" sz="2400" b="0" dirty="0">
              <a:solidFill>
                <a:schemeClr val="tx1"/>
              </a:solidFill>
              <a:latin typeface="Tahoma" pitchFamily="34" charset="0"/>
              <a:ea typeface="Tahoma" pitchFamily="34" charset="0"/>
              <a:cs typeface="Tahoma" pitchFamily="34" charset="0"/>
            </a:endParaRPr>
          </a:p>
        </p:txBody>
      </p:sp>
      <p:pic>
        <p:nvPicPr>
          <p:cNvPr id="4" name="Picture 4" descr="athina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78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0" y="0"/>
            <a:ext cx="5715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968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600" dirty="0">
                <a:solidFill>
                  <a:srgbClr val="FF0000"/>
                </a:solidFill>
              </a:rPr>
              <a:t>BB and diuretics in DM: </a:t>
            </a:r>
            <a:r>
              <a:rPr lang="en-US" sz="3600" dirty="0" err="1">
                <a:solidFill>
                  <a:srgbClr val="FF0000"/>
                </a:solidFill>
              </a:rPr>
              <a:t>Glycemic</a:t>
            </a:r>
            <a:r>
              <a:rPr lang="en-US" sz="3600" dirty="0">
                <a:solidFill>
                  <a:srgbClr val="FF0000"/>
                </a:solidFill>
              </a:rPr>
              <a:t> control</a:t>
            </a:r>
            <a:endParaRPr lang="el-GR" sz="3600" dirty="0">
              <a:solidFill>
                <a:srgbClr val="FF0000"/>
              </a:solidFill>
            </a:endParaRPr>
          </a:p>
        </p:txBody>
      </p:sp>
      <p:pic>
        <p:nvPicPr>
          <p:cNvPr id="2050" name="Picture 2"/>
          <p:cNvPicPr>
            <a:picLocks noChangeAspect="1" noChangeArrowheads="1"/>
          </p:cNvPicPr>
          <p:nvPr/>
        </p:nvPicPr>
        <p:blipFill>
          <a:blip r:embed="rId2"/>
          <a:srcRect/>
          <a:stretch>
            <a:fillRect/>
          </a:stretch>
        </p:blipFill>
        <p:spPr bwMode="auto">
          <a:xfrm>
            <a:off x="142840" y="1857364"/>
            <a:ext cx="4643470" cy="4357718"/>
          </a:xfrm>
          <a:prstGeom prst="rect">
            <a:avLst/>
          </a:prstGeom>
          <a:noFill/>
          <a:ln w="9525">
            <a:noFill/>
            <a:miter lim="800000"/>
            <a:headEnd/>
            <a:tailEnd/>
          </a:ln>
          <a:effectLst/>
        </p:spPr>
      </p:pic>
      <p:pic>
        <p:nvPicPr>
          <p:cNvPr id="2051" name="Picture 3"/>
          <p:cNvPicPr>
            <a:picLocks noGrp="1" noChangeAspect="1" noChangeArrowheads="1"/>
          </p:cNvPicPr>
          <p:nvPr>
            <p:ph idx="1"/>
          </p:nvPr>
        </p:nvPicPr>
        <p:blipFill>
          <a:blip r:embed="rId3"/>
          <a:srcRect/>
          <a:stretch>
            <a:fillRect/>
          </a:stretch>
        </p:blipFill>
        <p:spPr bwMode="auto">
          <a:xfrm>
            <a:off x="4929186" y="1714488"/>
            <a:ext cx="5205201" cy="4457704"/>
          </a:xfrm>
          <a:prstGeom prst="rect">
            <a:avLst/>
          </a:prstGeom>
          <a:noFill/>
          <a:ln w="9525">
            <a:noFill/>
            <a:miter lim="800000"/>
            <a:headEnd/>
            <a:tailEnd/>
          </a:ln>
          <a:effectLst/>
        </p:spPr>
      </p:pic>
      <p:sp>
        <p:nvSpPr>
          <p:cNvPr id="6" name="Rectangle 3"/>
          <p:cNvSpPr>
            <a:spLocks noChangeArrowheads="1"/>
          </p:cNvSpPr>
          <p:nvPr/>
        </p:nvSpPr>
        <p:spPr bwMode="auto">
          <a:xfrm>
            <a:off x="3143237" y="6357958"/>
            <a:ext cx="7143800" cy="461665"/>
          </a:xfrm>
          <a:prstGeom prst="rect">
            <a:avLst/>
          </a:prstGeom>
          <a:noFill/>
          <a:ln w="9525">
            <a:noFill/>
            <a:miter lim="800000"/>
            <a:headEnd/>
            <a:tailEnd/>
          </a:ln>
        </p:spPr>
        <p:txBody>
          <a:bodyPr wrap="square">
            <a:spAutoFit/>
          </a:bodyPr>
          <a:lstStyle/>
          <a:p>
            <a:pPr algn="r" eaLnBrk="1" hangingPunct="1">
              <a:lnSpc>
                <a:spcPct val="150000"/>
              </a:lnSpc>
            </a:pPr>
            <a:r>
              <a:rPr lang="en-US" altLang="el-GR" sz="1600" i="1" dirty="0" err="1">
                <a:solidFill>
                  <a:srgbClr val="00B0F0"/>
                </a:solidFill>
              </a:rPr>
              <a:t>Hirst</a:t>
            </a:r>
            <a:r>
              <a:rPr lang="en-US" altLang="el-GR" sz="1600" i="1" dirty="0">
                <a:solidFill>
                  <a:srgbClr val="00B0F0"/>
                </a:solidFill>
              </a:rPr>
              <a:t> JA, et al. Br J </a:t>
            </a:r>
            <a:r>
              <a:rPr lang="en-US" altLang="el-GR" sz="1600" i="1" dirty="0" err="1">
                <a:solidFill>
                  <a:srgbClr val="00B0F0"/>
                </a:solidFill>
              </a:rPr>
              <a:t>Clin</a:t>
            </a:r>
            <a:r>
              <a:rPr lang="en-US" altLang="el-GR" sz="1600" i="1" dirty="0">
                <a:solidFill>
                  <a:srgbClr val="00B0F0"/>
                </a:solidFill>
              </a:rPr>
              <a:t> </a:t>
            </a:r>
            <a:r>
              <a:rPr lang="en-US" altLang="el-GR" sz="1600" i="1" dirty="0" err="1">
                <a:solidFill>
                  <a:srgbClr val="00B0F0"/>
                </a:solidFill>
              </a:rPr>
              <a:t>Pharmacol</a:t>
            </a:r>
            <a:r>
              <a:rPr lang="en-US" altLang="el-GR" sz="1600" i="1" dirty="0">
                <a:solidFill>
                  <a:srgbClr val="00B0F0"/>
                </a:solidFill>
              </a:rPr>
              <a:t> 2015</a:t>
            </a:r>
          </a:p>
        </p:txBody>
      </p:sp>
      <p:sp>
        <p:nvSpPr>
          <p:cNvPr id="8" name="7 - TextBox"/>
          <p:cNvSpPr txBox="1"/>
          <p:nvPr/>
        </p:nvSpPr>
        <p:spPr>
          <a:xfrm>
            <a:off x="142840" y="2357430"/>
            <a:ext cx="4786346" cy="1477328"/>
          </a:xfrm>
          <a:prstGeom prst="rect">
            <a:avLst/>
          </a:prstGeom>
          <a:noFill/>
          <a:ln w="38100">
            <a:solidFill>
              <a:srgbClr val="FF0000"/>
            </a:solidFill>
          </a:ln>
        </p:spPr>
        <p:txBody>
          <a:bodyPr wrap="square" rtlCol="0">
            <a:spAutoFit/>
          </a:bodyPr>
          <a:lstStyle/>
          <a:p>
            <a:endParaRPr lang="en-US" dirty="0"/>
          </a:p>
          <a:p>
            <a:endParaRPr lang="en-US" dirty="0"/>
          </a:p>
          <a:p>
            <a:endParaRPr lang="en-US" dirty="0"/>
          </a:p>
          <a:p>
            <a:endParaRPr lang="en-US" dirty="0"/>
          </a:p>
          <a:p>
            <a:endParaRPr lang="el-GR" dirty="0"/>
          </a:p>
        </p:txBody>
      </p:sp>
      <p:sp>
        <p:nvSpPr>
          <p:cNvPr id="9" name="8 - TextBox"/>
          <p:cNvSpPr txBox="1"/>
          <p:nvPr/>
        </p:nvSpPr>
        <p:spPr>
          <a:xfrm>
            <a:off x="4929186" y="3571876"/>
            <a:ext cx="4929186" cy="1477328"/>
          </a:xfrm>
          <a:prstGeom prst="rect">
            <a:avLst/>
          </a:prstGeom>
          <a:noFill/>
          <a:ln w="38100">
            <a:solidFill>
              <a:srgbClr val="FF0000"/>
            </a:solidFill>
          </a:ln>
        </p:spPr>
        <p:txBody>
          <a:bodyPr wrap="square" rtlCol="0">
            <a:spAutoFit/>
          </a:bodyPr>
          <a:lstStyle/>
          <a:p>
            <a:endParaRPr lang="en-US" dirty="0"/>
          </a:p>
          <a:p>
            <a:endParaRPr lang="en-US" dirty="0"/>
          </a:p>
          <a:p>
            <a:endParaRPr lang="en-US" dirty="0"/>
          </a:p>
          <a:p>
            <a:endParaRPr lang="en-US" dirty="0"/>
          </a:p>
          <a:p>
            <a:endParaRPr lang="el-GR" dirty="0"/>
          </a:p>
        </p:txBody>
      </p:sp>
      <p:pic>
        <p:nvPicPr>
          <p:cNvPr id="10" name="Picture 4" descr="athina2"/>
          <p:cNvPicPr>
            <a:picLocks noChangeAspect="1" noChangeArrowheads="1"/>
          </p:cNvPicPr>
          <p:nvPr/>
        </p:nvPicPr>
        <p:blipFill>
          <a:blip r:embed="rId4" cstate="print"/>
          <a:srcRect/>
          <a:stretch>
            <a:fillRect/>
          </a:stretch>
        </p:blipFill>
        <p:spPr bwMode="auto">
          <a:xfrm>
            <a:off x="0" y="-25483"/>
            <a:ext cx="390972" cy="668401"/>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9715500" y="-25483"/>
            <a:ext cx="571500" cy="620713"/>
          </a:xfrm>
          <a:prstGeom prst="rect">
            <a:avLst/>
          </a:prstGeom>
          <a:noFill/>
          <a:ln w="9525">
            <a:noFill/>
            <a:miter lim="800000"/>
            <a:headEnd/>
            <a:tailEnd/>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8" descr="http://images.esellerpro.com/2486/I/300/4/lrgscalebritons-want-you-coaster.jpg"/>
          <p:cNvPicPr>
            <a:picLocks noChangeAspect="1" noChangeArrowheads="1"/>
          </p:cNvPicPr>
          <p:nvPr/>
        </p:nvPicPr>
        <p:blipFill>
          <a:blip r:embed="rId2" cstate="print"/>
          <a:srcRect/>
          <a:stretch>
            <a:fillRect/>
          </a:stretch>
        </p:blipFill>
        <p:spPr bwMode="auto">
          <a:xfrm>
            <a:off x="679450" y="476672"/>
            <a:ext cx="6669088" cy="6094413"/>
          </a:xfrm>
          <a:prstGeom prst="rect">
            <a:avLst/>
          </a:prstGeom>
          <a:noFill/>
          <a:ln w="9525">
            <a:noFill/>
            <a:miter lim="800000"/>
            <a:headEnd/>
            <a:tailEnd/>
          </a:ln>
        </p:spPr>
      </p:pic>
      <p:sp>
        <p:nvSpPr>
          <p:cNvPr id="6" name="TextBox 17"/>
          <p:cNvSpPr txBox="1">
            <a:spLocks noChangeArrowheads="1"/>
          </p:cNvSpPr>
          <p:nvPr/>
        </p:nvSpPr>
        <p:spPr bwMode="auto">
          <a:xfrm>
            <a:off x="7304088" y="2565400"/>
            <a:ext cx="2376487" cy="922338"/>
          </a:xfrm>
          <a:prstGeom prst="rect">
            <a:avLst/>
          </a:prstGeom>
          <a:noFill/>
          <a:ln w="9525">
            <a:noFill/>
            <a:miter lim="800000"/>
            <a:headEnd/>
            <a:tailEnd/>
          </a:ln>
        </p:spPr>
        <p:txBody>
          <a:bodyPr>
            <a:spAutoFit/>
          </a:bodyPr>
          <a:lstStyle/>
          <a:p>
            <a:r>
              <a:rPr lang="el-GR" i="1" u="sng" dirty="0">
                <a:solidFill>
                  <a:srgbClr val="FF0000"/>
                </a:solidFill>
              </a:rPr>
              <a:t>Οι θεραπευτικές αποφάσεις είναι δικές σας...</a:t>
            </a:r>
          </a:p>
        </p:txBody>
      </p:sp>
      <p:sp>
        <p:nvSpPr>
          <p:cNvPr id="7" name="TextBox 16"/>
          <p:cNvSpPr txBox="1">
            <a:spLocks noChangeArrowheads="1"/>
          </p:cNvSpPr>
          <p:nvPr/>
        </p:nvSpPr>
        <p:spPr bwMode="auto">
          <a:xfrm>
            <a:off x="1758950" y="5445125"/>
            <a:ext cx="4537075" cy="1262063"/>
          </a:xfrm>
          <a:prstGeom prst="rect">
            <a:avLst/>
          </a:prstGeom>
          <a:solidFill>
            <a:schemeClr val="bg1"/>
          </a:solidFill>
          <a:ln w="9525">
            <a:noFill/>
            <a:miter lim="800000"/>
            <a:headEnd/>
            <a:tailEnd/>
          </a:ln>
        </p:spPr>
        <p:txBody>
          <a:bodyPr>
            <a:spAutoFit/>
          </a:bodyPr>
          <a:lstStyle/>
          <a:p>
            <a:pPr algn="ctr"/>
            <a:r>
              <a:rPr lang="en-US" sz="4000" dirty="0">
                <a:solidFill>
                  <a:srgbClr val="FF0000"/>
                </a:solidFill>
              </a:rPr>
              <a:t>DECIDE</a:t>
            </a:r>
          </a:p>
          <a:p>
            <a:pPr algn="ctr"/>
            <a:endParaRPr lang="el-GR" sz="3600" dirty="0">
              <a:solidFill>
                <a:srgbClr val="FF0000"/>
              </a:solidFill>
            </a:endParaRPr>
          </a:p>
        </p:txBody>
      </p:sp>
      <p:sp>
        <p:nvSpPr>
          <p:cNvPr id="8" name="TextBox 15"/>
          <p:cNvSpPr txBox="1">
            <a:spLocks noChangeArrowheads="1"/>
          </p:cNvSpPr>
          <p:nvPr/>
        </p:nvSpPr>
        <p:spPr bwMode="auto">
          <a:xfrm>
            <a:off x="422474" y="548680"/>
            <a:ext cx="8177410" cy="1323439"/>
          </a:xfrm>
          <a:prstGeom prst="rect">
            <a:avLst/>
          </a:prstGeom>
          <a:solidFill>
            <a:schemeClr val="bg1"/>
          </a:solidFill>
          <a:ln w="9525">
            <a:noFill/>
            <a:miter lim="800000"/>
            <a:headEnd/>
            <a:tailEnd/>
          </a:ln>
        </p:spPr>
        <p:txBody>
          <a:bodyPr wrap="square">
            <a:spAutoFit/>
          </a:bodyPr>
          <a:lstStyle/>
          <a:p>
            <a:pPr algn="ctr"/>
            <a:r>
              <a:rPr lang="en-US" sz="4000" dirty="0">
                <a:solidFill>
                  <a:srgbClr val="FF0000"/>
                </a:solidFill>
              </a:rPr>
              <a:t>HYPERTENSION THERAPY IN PRE-DIABETES</a:t>
            </a:r>
            <a:endParaRPr lang="el-GR" sz="4000" dirty="0">
              <a:solidFill>
                <a:srgbClr val="FF0000"/>
              </a:solidFill>
            </a:endParaRPr>
          </a:p>
        </p:txBody>
      </p:sp>
    </p:spTree>
    <p:extLst>
      <p:ext uri="{BB962C8B-B14F-4D97-AF65-F5344CB8AC3E}">
        <p14:creationId xmlns:p14="http://schemas.microsoft.com/office/powerpoint/2010/main" val="215798342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96" y="476672"/>
            <a:ext cx="8496944"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72" y="2420888"/>
            <a:ext cx="576064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27676" y="2564904"/>
            <a:ext cx="2376264" cy="2585323"/>
          </a:xfrm>
          <a:prstGeom prst="rect">
            <a:avLst/>
          </a:prstGeom>
          <a:noFill/>
        </p:spPr>
        <p:txBody>
          <a:bodyPr wrap="square" rtlCol="0">
            <a:spAutoFit/>
          </a:bodyPr>
          <a:lstStyle/>
          <a:p>
            <a:r>
              <a:rPr lang="en-US" dirty="0">
                <a:solidFill>
                  <a:srgbClr val="FF0000"/>
                </a:solidFill>
              </a:rPr>
              <a:t>1111 non-DM hypertensive </a:t>
            </a:r>
            <a:r>
              <a:rPr lang="en-US" dirty="0" err="1">
                <a:solidFill>
                  <a:srgbClr val="FF0000"/>
                </a:solidFill>
              </a:rPr>
              <a:t>pts</a:t>
            </a:r>
            <a:endParaRPr lang="en-US" dirty="0">
              <a:solidFill>
                <a:srgbClr val="FF0000"/>
              </a:solidFill>
            </a:endParaRPr>
          </a:p>
          <a:p>
            <a:r>
              <a:rPr lang="en-US" dirty="0">
                <a:solidFill>
                  <a:srgbClr val="FF0000"/>
                </a:solidFill>
              </a:rPr>
              <a:t>Tight </a:t>
            </a:r>
            <a:r>
              <a:rPr lang="en-US" dirty="0" err="1">
                <a:solidFill>
                  <a:srgbClr val="FF0000"/>
                </a:solidFill>
              </a:rPr>
              <a:t>vs</a:t>
            </a:r>
            <a:r>
              <a:rPr lang="en-US" dirty="0">
                <a:solidFill>
                  <a:srgbClr val="FF0000"/>
                </a:solidFill>
              </a:rPr>
              <a:t> usual BP control </a:t>
            </a:r>
          </a:p>
          <a:p>
            <a:r>
              <a:rPr lang="en-US" dirty="0">
                <a:solidFill>
                  <a:srgbClr val="FF0000"/>
                </a:solidFill>
              </a:rPr>
              <a:t>2 years end-point of LVH</a:t>
            </a:r>
          </a:p>
          <a:p>
            <a:endParaRPr lang="en-US" dirty="0">
              <a:solidFill>
                <a:srgbClr val="FF0000"/>
              </a:solidFill>
            </a:endParaRPr>
          </a:p>
          <a:p>
            <a:r>
              <a:rPr lang="en-US" dirty="0">
                <a:solidFill>
                  <a:srgbClr val="FF0000"/>
                </a:solidFill>
              </a:rPr>
              <a:t>&lt;130 </a:t>
            </a:r>
            <a:r>
              <a:rPr lang="en-US" dirty="0" err="1">
                <a:solidFill>
                  <a:srgbClr val="FF0000"/>
                </a:solidFill>
              </a:rPr>
              <a:t>vs</a:t>
            </a:r>
            <a:r>
              <a:rPr lang="en-US" dirty="0">
                <a:solidFill>
                  <a:srgbClr val="FF0000"/>
                </a:solidFill>
              </a:rPr>
              <a:t> &lt;140 mmHg</a:t>
            </a:r>
            <a:endParaRPr lang="el-GR" dirty="0">
              <a:solidFill>
                <a:srgbClr val="FF0000"/>
              </a:solidFill>
            </a:endParaRPr>
          </a:p>
        </p:txBody>
      </p:sp>
      <p:sp>
        <p:nvSpPr>
          <p:cNvPr id="9" name="TextBox 8"/>
          <p:cNvSpPr txBox="1"/>
          <p:nvPr/>
        </p:nvSpPr>
        <p:spPr>
          <a:xfrm>
            <a:off x="4639444" y="6525344"/>
            <a:ext cx="5688632" cy="338554"/>
          </a:xfrm>
          <a:prstGeom prst="rect">
            <a:avLst/>
          </a:prstGeom>
          <a:noFill/>
        </p:spPr>
        <p:txBody>
          <a:bodyPr wrap="square" rtlCol="0">
            <a:spAutoFit/>
          </a:bodyPr>
          <a:lstStyle/>
          <a:p>
            <a:pPr algn="r"/>
            <a:r>
              <a:rPr lang="en-US" sz="1600" i="1" dirty="0" err="1">
                <a:solidFill>
                  <a:srgbClr val="66CCFF"/>
                </a:solidFill>
              </a:rPr>
              <a:t>Verdecchia</a:t>
            </a:r>
            <a:r>
              <a:rPr lang="en-US" sz="1600" i="1" dirty="0">
                <a:solidFill>
                  <a:srgbClr val="66CCFF"/>
                </a:solidFill>
              </a:rPr>
              <a:t> P , et al. Lancet 2009</a:t>
            </a:r>
            <a:endParaRPr lang="el-GR" sz="1600" i="1" dirty="0">
              <a:solidFill>
                <a:srgbClr val="66CCFF"/>
              </a:solidFill>
            </a:endParaRPr>
          </a:p>
        </p:txBody>
      </p:sp>
    </p:spTree>
    <p:extLst>
      <p:ext uri="{BB962C8B-B14F-4D97-AF65-F5344CB8AC3E}">
        <p14:creationId xmlns:p14="http://schemas.microsoft.com/office/powerpoint/2010/main" val="418594367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96" y="476672"/>
            <a:ext cx="8496944"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27676" y="2564904"/>
            <a:ext cx="2376264" cy="2585323"/>
          </a:xfrm>
          <a:prstGeom prst="rect">
            <a:avLst/>
          </a:prstGeom>
          <a:noFill/>
        </p:spPr>
        <p:txBody>
          <a:bodyPr wrap="square" rtlCol="0">
            <a:spAutoFit/>
          </a:bodyPr>
          <a:lstStyle/>
          <a:p>
            <a:r>
              <a:rPr lang="en-US" dirty="0">
                <a:solidFill>
                  <a:srgbClr val="FF0000"/>
                </a:solidFill>
              </a:rPr>
              <a:t>1111 non-DM hypertensive </a:t>
            </a:r>
            <a:r>
              <a:rPr lang="en-US" dirty="0" err="1">
                <a:solidFill>
                  <a:srgbClr val="FF0000"/>
                </a:solidFill>
              </a:rPr>
              <a:t>pts</a:t>
            </a:r>
            <a:endParaRPr lang="en-US" dirty="0">
              <a:solidFill>
                <a:srgbClr val="FF0000"/>
              </a:solidFill>
            </a:endParaRPr>
          </a:p>
          <a:p>
            <a:r>
              <a:rPr lang="en-US" dirty="0">
                <a:solidFill>
                  <a:srgbClr val="FF0000"/>
                </a:solidFill>
              </a:rPr>
              <a:t>Tight </a:t>
            </a:r>
            <a:r>
              <a:rPr lang="en-US" dirty="0" err="1">
                <a:solidFill>
                  <a:srgbClr val="FF0000"/>
                </a:solidFill>
              </a:rPr>
              <a:t>vs</a:t>
            </a:r>
            <a:r>
              <a:rPr lang="en-US" dirty="0">
                <a:solidFill>
                  <a:srgbClr val="FF0000"/>
                </a:solidFill>
              </a:rPr>
              <a:t> usual BP control </a:t>
            </a:r>
          </a:p>
          <a:p>
            <a:r>
              <a:rPr lang="en-US" dirty="0">
                <a:solidFill>
                  <a:srgbClr val="FF0000"/>
                </a:solidFill>
              </a:rPr>
              <a:t>2 years end-point of CV event </a:t>
            </a:r>
          </a:p>
          <a:p>
            <a:endParaRPr lang="en-US" dirty="0">
              <a:solidFill>
                <a:srgbClr val="FF0000"/>
              </a:solidFill>
            </a:endParaRPr>
          </a:p>
          <a:p>
            <a:r>
              <a:rPr lang="en-US" dirty="0">
                <a:solidFill>
                  <a:srgbClr val="FF0000"/>
                </a:solidFill>
              </a:rPr>
              <a:t>&lt;130 </a:t>
            </a:r>
            <a:r>
              <a:rPr lang="en-US" dirty="0" err="1">
                <a:solidFill>
                  <a:srgbClr val="FF0000"/>
                </a:solidFill>
              </a:rPr>
              <a:t>vs</a:t>
            </a:r>
            <a:r>
              <a:rPr lang="en-US" dirty="0">
                <a:solidFill>
                  <a:srgbClr val="FF0000"/>
                </a:solidFill>
              </a:rPr>
              <a:t> &lt;140 mmHg</a:t>
            </a:r>
            <a:endParaRPr lang="el-GR" dirty="0">
              <a:solidFill>
                <a:srgbClr val="FF0000"/>
              </a:solidFill>
            </a:endParaRPr>
          </a:p>
        </p:txBody>
      </p:sp>
      <p:sp>
        <p:nvSpPr>
          <p:cNvPr id="9" name="TextBox 8"/>
          <p:cNvSpPr txBox="1"/>
          <p:nvPr/>
        </p:nvSpPr>
        <p:spPr>
          <a:xfrm>
            <a:off x="4639444" y="6525344"/>
            <a:ext cx="5688632" cy="338554"/>
          </a:xfrm>
          <a:prstGeom prst="rect">
            <a:avLst/>
          </a:prstGeom>
          <a:noFill/>
        </p:spPr>
        <p:txBody>
          <a:bodyPr wrap="square" rtlCol="0">
            <a:spAutoFit/>
          </a:bodyPr>
          <a:lstStyle/>
          <a:p>
            <a:pPr algn="r"/>
            <a:r>
              <a:rPr lang="en-US" sz="1600" i="1" dirty="0" err="1">
                <a:solidFill>
                  <a:srgbClr val="66CCFF"/>
                </a:solidFill>
              </a:rPr>
              <a:t>Verdecchia</a:t>
            </a:r>
            <a:r>
              <a:rPr lang="en-US" sz="1600" i="1" dirty="0">
                <a:solidFill>
                  <a:srgbClr val="66CCFF"/>
                </a:solidFill>
              </a:rPr>
              <a:t> P , et al. Lancet 2009</a:t>
            </a:r>
            <a:endParaRPr lang="el-GR" sz="1600" i="1" dirty="0">
              <a:solidFill>
                <a:srgbClr val="66CCFF"/>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80" y="2592252"/>
            <a:ext cx="554461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59499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Rectangle 2"/>
          <p:cNvSpPr/>
          <p:nvPr/>
        </p:nvSpPr>
        <p:spPr>
          <a:xfrm>
            <a:off x="578812" y="3861048"/>
            <a:ext cx="8928992" cy="2308324"/>
          </a:xfrm>
          <a:prstGeom prst="rect">
            <a:avLst/>
          </a:prstGeom>
        </p:spPr>
        <p:txBody>
          <a:bodyPr wrap="square">
            <a:spAutoFit/>
          </a:bodyPr>
          <a:lstStyle/>
          <a:p>
            <a:pPr marL="285750" indent="-285750">
              <a:buFont typeface="Arial" pitchFamily="34" charset="0"/>
              <a:buChar char="•"/>
            </a:pPr>
            <a:r>
              <a:rPr lang="en-US" b="0" dirty="0">
                <a:solidFill>
                  <a:srgbClr val="FF0000"/>
                </a:solidFill>
              </a:rPr>
              <a:t>Among SPRINT participants without baseline LVH </a:t>
            </a:r>
            <a:r>
              <a:rPr lang="en-US" b="0" dirty="0"/>
              <a:t>(n=7,559), </a:t>
            </a:r>
            <a:r>
              <a:rPr lang="en-US" dirty="0">
                <a:solidFill>
                  <a:srgbClr val="FF0000"/>
                </a:solidFill>
              </a:rPr>
              <a:t>intensive (vs. standard) BP lowering was associated with a 46% lower risk of developing LVH </a:t>
            </a:r>
            <a:r>
              <a:rPr lang="en-US" b="0" dirty="0"/>
              <a:t>(HR=0.54, 95%CI: 0.43 to 0.68). </a:t>
            </a:r>
          </a:p>
          <a:p>
            <a:pPr marL="285750" indent="-285750">
              <a:buFont typeface="Arial" pitchFamily="34" charset="0"/>
              <a:buChar char="•"/>
            </a:pPr>
            <a:r>
              <a:rPr lang="en-US" b="0" dirty="0"/>
              <a:t>Similarly, </a:t>
            </a:r>
            <a:r>
              <a:rPr lang="en-US" dirty="0">
                <a:solidFill>
                  <a:srgbClr val="FF0000"/>
                </a:solidFill>
              </a:rPr>
              <a:t>among SPRINT participants with baseline LVH (n=605, 7.4%), those assigned to the intensive (vs. standard) BP lowering were 66% more likely to regress/ improve their LVH (HR=1.66, 95%CI: 1.31 to 2.11). </a:t>
            </a:r>
            <a:r>
              <a:rPr lang="en-US" b="0" dirty="0"/>
              <a:t>Adjustment for LVH as a time-varying covariate did not substantially attenuate the effect of intensive BP therapy on CVD</a:t>
            </a:r>
            <a:endParaRPr lang="el-G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41" y="574923"/>
            <a:ext cx="961072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39444" y="6525344"/>
            <a:ext cx="5688632" cy="338554"/>
          </a:xfrm>
          <a:prstGeom prst="rect">
            <a:avLst/>
          </a:prstGeom>
          <a:noFill/>
        </p:spPr>
        <p:txBody>
          <a:bodyPr wrap="square" rtlCol="0">
            <a:spAutoFit/>
          </a:bodyPr>
          <a:lstStyle/>
          <a:p>
            <a:pPr algn="r"/>
            <a:r>
              <a:rPr lang="en-US" sz="1600" i="1" dirty="0">
                <a:solidFill>
                  <a:srgbClr val="66CCFF"/>
                </a:solidFill>
              </a:rPr>
              <a:t>Circulation 2017</a:t>
            </a:r>
            <a:endParaRPr lang="el-GR" sz="1600" i="1" dirty="0">
              <a:solidFill>
                <a:srgbClr val="66CCFF"/>
              </a:solidFill>
            </a:endParaRPr>
          </a:p>
        </p:txBody>
      </p:sp>
    </p:spTree>
    <p:extLst>
      <p:ext uri="{BB962C8B-B14F-4D97-AF65-F5344CB8AC3E}">
        <p14:creationId xmlns:p14="http://schemas.microsoft.com/office/powerpoint/2010/main" val="3270315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40" y="116632"/>
            <a:ext cx="10048875" cy="651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39444" y="6525344"/>
            <a:ext cx="5688632" cy="338554"/>
          </a:xfrm>
          <a:prstGeom prst="rect">
            <a:avLst/>
          </a:prstGeom>
          <a:noFill/>
        </p:spPr>
        <p:txBody>
          <a:bodyPr wrap="square" rtlCol="0">
            <a:spAutoFit/>
          </a:bodyPr>
          <a:lstStyle/>
          <a:p>
            <a:pPr algn="r"/>
            <a:r>
              <a:rPr lang="en-US" sz="1600" i="1" dirty="0">
                <a:solidFill>
                  <a:srgbClr val="66CCFF"/>
                </a:solidFill>
              </a:rPr>
              <a:t> </a:t>
            </a:r>
            <a:r>
              <a:rPr lang="en-US" sz="1600" i="1" dirty="0" err="1">
                <a:solidFill>
                  <a:srgbClr val="66CCFF"/>
                </a:solidFill>
              </a:rPr>
              <a:t>Soliman</a:t>
            </a:r>
            <a:r>
              <a:rPr lang="en-US" sz="1600" i="1" dirty="0">
                <a:solidFill>
                  <a:srgbClr val="66CCFF"/>
                </a:solidFill>
              </a:rPr>
              <a:t> E, et al. Circulation 2017</a:t>
            </a:r>
            <a:endParaRPr lang="el-GR" sz="1600" i="1" dirty="0">
              <a:solidFill>
                <a:srgbClr val="66CCFF"/>
              </a:solidFill>
            </a:endParaRPr>
          </a:p>
        </p:txBody>
      </p:sp>
    </p:spTree>
    <p:extLst>
      <p:ext uri="{BB962C8B-B14F-4D97-AF65-F5344CB8AC3E}">
        <p14:creationId xmlns:p14="http://schemas.microsoft.com/office/powerpoint/2010/main" val="90041200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720" y="188640"/>
            <a:ext cx="9258300" cy="1371600"/>
          </a:xfrm>
        </p:spPr>
        <p:txBody>
          <a:bodyPr/>
          <a:lstStyle/>
          <a:p>
            <a:pPr algn="ctr"/>
            <a:r>
              <a:rPr lang="en-US" dirty="0">
                <a:solidFill>
                  <a:srgbClr val="FF0000"/>
                </a:solidFill>
              </a:rPr>
              <a:t>ACCORD LVH and BP control </a:t>
            </a:r>
            <a:endParaRPr lang="el-GR" dirty="0">
              <a:solidFill>
                <a:srgbClr val="FF0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004" y="1340768"/>
            <a:ext cx="820891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3" y="5157192"/>
            <a:ext cx="8867775" cy="1295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39444" y="6525344"/>
            <a:ext cx="5688632" cy="338554"/>
          </a:xfrm>
          <a:prstGeom prst="rect">
            <a:avLst/>
          </a:prstGeom>
          <a:noFill/>
        </p:spPr>
        <p:txBody>
          <a:bodyPr wrap="square" rtlCol="0">
            <a:spAutoFit/>
          </a:bodyPr>
          <a:lstStyle/>
          <a:p>
            <a:pPr algn="r"/>
            <a:r>
              <a:rPr lang="en-US" sz="1600" i="1" dirty="0">
                <a:solidFill>
                  <a:srgbClr val="66CCFF"/>
                </a:solidFill>
              </a:rPr>
              <a:t> </a:t>
            </a:r>
            <a:r>
              <a:rPr lang="en-US" sz="1600" i="1" dirty="0" err="1">
                <a:solidFill>
                  <a:srgbClr val="66CCFF"/>
                </a:solidFill>
              </a:rPr>
              <a:t>Soliman</a:t>
            </a:r>
            <a:r>
              <a:rPr lang="en-US" sz="1600" i="1" dirty="0">
                <a:solidFill>
                  <a:srgbClr val="66CCFF"/>
                </a:solidFill>
              </a:rPr>
              <a:t> E, et al. Hypertension 2015</a:t>
            </a:r>
            <a:endParaRPr lang="el-GR" sz="1600" i="1" dirty="0">
              <a:solidFill>
                <a:srgbClr val="66CCFF"/>
              </a:solidFill>
            </a:endParaRPr>
          </a:p>
        </p:txBody>
      </p:sp>
    </p:spTree>
    <p:extLst>
      <p:ext uri="{BB962C8B-B14F-4D97-AF65-F5344CB8AC3E}">
        <p14:creationId xmlns:p14="http://schemas.microsoft.com/office/powerpoint/2010/main" val="364061348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9444" y="6525344"/>
            <a:ext cx="5688632" cy="338554"/>
          </a:xfrm>
          <a:prstGeom prst="rect">
            <a:avLst/>
          </a:prstGeom>
          <a:noFill/>
        </p:spPr>
        <p:txBody>
          <a:bodyPr wrap="square" rtlCol="0">
            <a:spAutoFit/>
          </a:bodyPr>
          <a:lstStyle/>
          <a:p>
            <a:pPr algn="r"/>
            <a:r>
              <a:rPr lang="en-US" sz="1600" i="1" dirty="0">
                <a:solidFill>
                  <a:srgbClr val="66CCFF"/>
                </a:solidFill>
              </a:rPr>
              <a:t> J </a:t>
            </a:r>
            <a:r>
              <a:rPr lang="en-US" sz="1600" i="1" dirty="0" err="1">
                <a:solidFill>
                  <a:srgbClr val="66CCFF"/>
                </a:solidFill>
              </a:rPr>
              <a:t>Hypertens</a:t>
            </a:r>
            <a:r>
              <a:rPr lang="en-US" sz="1600" i="1" dirty="0">
                <a:solidFill>
                  <a:srgbClr val="66CCFF"/>
                </a:solidFill>
              </a:rPr>
              <a:t> 2002</a:t>
            </a:r>
            <a:endParaRPr lang="el-GR" sz="1600" i="1" dirty="0">
              <a:solidFill>
                <a:srgbClr val="66CCFF"/>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548680"/>
            <a:ext cx="9182100"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64" y="2882305"/>
            <a:ext cx="9145016" cy="313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91372" y="3356992"/>
            <a:ext cx="4176464" cy="369332"/>
          </a:xfrm>
          <a:prstGeom prst="rect">
            <a:avLst/>
          </a:prstGeom>
          <a:noFill/>
          <a:ln w="38100">
            <a:solidFill>
              <a:srgbClr val="FF0000"/>
            </a:solidFill>
          </a:ln>
        </p:spPr>
        <p:txBody>
          <a:bodyPr wrap="square" rtlCol="0">
            <a:spAutoFit/>
          </a:bodyPr>
          <a:lstStyle/>
          <a:p>
            <a:endParaRPr lang="el-GR" dirty="0"/>
          </a:p>
        </p:txBody>
      </p:sp>
    </p:spTree>
    <p:extLst>
      <p:ext uri="{BB962C8B-B14F-4D97-AF65-F5344CB8AC3E}">
        <p14:creationId xmlns:p14="http://schemas.microsoft.com/office/powerpoint/2010/main" val="101655249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Meta-analysis of LV regression </a:t>
            </a:r>
            <a:endParaRPr lang="el-GR" dirty="0">
              <a:solidFill>
                <a:srgbClr val="FF0000"/>
              </a:solidFill>
            </a:endParaRPr>
          </a:p>
        </p:txBody>
      </p:sp>
      <p:sp>
        <p:nvSpPr>
          <p:cNvPr id="3" name="Content Placeholder 2"/>
          <p:cNvSpPr>
            <a:spLocks noGrp="1"/>
          </p:cNvSpPr>
          <p:nvPr>
            <p:ph idx="1"/>
          </p:nvPr>
        </p:nvSpPr>
        <p:spPr/>
        <p:txBody>
          <a:bodyPr/>
          <a:lstStyle/>
          <a:p>
            <a:endParaRPr lang="el-G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335" y="1628800"/>
            <a:ext cx="6552728" cy="452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39044" y="2708920"/>
            <a:ext cx="3096344" cy="2031325"/>
          </a:xfrm>
          <a:prstGeom prst="rect">
            <a:avLst/>
          </a:prstGeom>
          <a:noFill/>
          <a:ln w="38100">
            <a:solidFill>
              <a:srgbClr val="FF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l-GR" dirty="0"/>
          </a:p>
        </p:txBody>
      </p:sp>
      <p:sp>
        <p:nvSpPr>
          <p:cNvPr id="6" name="TextBox 5"/>
          <p:cNvSpPr txBox="1"/>
          <p:nvPr/>
        </p:nvSpPr>
        <p:spPr>
          <a:xfrm>
            <a:off x="4639444" y="6525344"/>
            <a:ext cx="5688632" cy="338554"/>
          </a:xfrm>
          <a:prstGeom prst="rect">
            <a:avLst/>
          </a:prstGeom>
          <a:noFill/>
        </p:spPr>
        <p:txBody>
          <a:bodyPr wrap="square" rtlCol="0">
            <a:spAutoFit/>
          </a:bodyPr>
          <a:lstStyle/>
          <a:p>
            <a:pPr algn="r"/>
            <a:r>
              <a:rPr lang="en-US" sz="1600" i="1" dirty="0" err="1">
                <a:solidFill>
                  <a:srgbClr val="66CCFF"/>
                </a:solidFill>
              </a:rPr>
              <a:t>Fagard</a:t>
            </a:r>
            <a:r>
              <a:rPr lang="en-US" sz="1600" i="1" dirty="0">
                <a:solidFill>
                  <a:srgbClr val="66CCFF"/>
                </a:solidFill>
              </a:rPr>
              <a:t> R , et al. Hypertension 2009</a:t>
            </a:r>
            <a:endParaRPr lang="el-GR" sz="1600" i="1" dirty="0">
              <a:solidFill>
                <a:srgbClr val="66CCFF"/>
              </a:solidFill>
            </a:endParaRPr>
          </a:p>
        </p:txBody>
      </p:sp>
    </p:spTree>
    <p:extLst>
      <p:ext uri="{BB962C8B-B14F-4D97-AF65-F5344CB8AC3E}">
        <p14:creationId xmlns:p14="http://schemas.microsoft.com/office/powerpoint/2010/main" val="152045157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a:r>
              <a:rPr lang="el-GR" sz="3200" b="1">
                <a:solidFill>
                  <a:srgbClr val="FF0000"/>
                </a:solidFill>
              </a:rPr>
              <a:t>ΘΕΣΕΙΣ ΔΡΑΣΗΣ </a:t>
            </a:r>
          </a:p>
        </p:txBody>
      </p:sp>
      <p:sp>
        <p:nvSpPr>
          <p:cNvPr id="12291" name="Rectangle 3"/>
          <p:cNvSpPr>
            <a:spLocks noGrp="1" noChangeArrowheads="1"/>
          </p:cNvSpPr>
          <p:nvPr>
            <p:ph type="body" idx="1"/>
          </p:nvPr>
        </p:nvSpPr>
        <p:spPr>
          <a:xfrm>
            <a:off x="606425" y="1557338"/>
            <a:ext cx="9258300" cy="3886200"/>
          </a:xfrm>
        </p:spPr>
        <p:txBody>
          <a:bodyPr/>
          <a:lstStyle/>
          <a:p>
            <a:pPr>
              <a:lnSpc>
                <a:spcPct val="90000"/>
              </a:lnSpc>
            </a:pPr>
            <a:r>
              <a:rPr lang="el-GR" sz="2800">
                <a:solidFill>
                  <a:srgbClr val="FF0000"/>
                </a:solidFill>
              </a:rPr>
              <a:t>β</a:t>
            </a:r>
            <a:r>
              <a:rPr lang="el-GR" sz="2800" baseline="-25000">
                <a:solidFill>
                  <a:srgbClr val="FF0000"/>
                </a:solidFill>
              </a:rPr>
              <a:t>1</a:t>
            </a:r>
            <a:r>
              <a:rPr lang="en-US" sz="2800">
                <a:solidFill>
                  <a:srgbClr val="FF0000"/>
                </a:solidFill>
              </a:rPr>
              <a:t>:</a:t>
            </a:r>
            <a:r>
              <a:rPr lang="el-GR" sz="2800">
                <a:solidFill>
                  <a:srgbClr val="FF0000"/>
                </a:solidFill>
              </a:rPr>
              <a:t> </a:t>
            </a:r>
            <a:r>
              <a:rPr lang="el-GR" sz="2800">
                <a:sym typeface="Symbol" pitchFamily="18" charset="2"/>
              </a:rPr>
              <a:t>υποδόριο ιστό</a:t>
            </a:r>
            <a:r>
              <a:rPr lang="el-GR" sz="2800"/>
              <a:t> , καρδιακά μυοκύτταρα </a:t>
            </a:r>
            <a:r>
              <a:rPr lang="el-GR" sz="2800">
                <a:sym typeface="Symbol" pitchFamily="18" charset="2"/>
              </a:rPr>
              <a:t> θετική ινότροπο και χρονότροπο δράση των κατεχολαμινών</a:t>
            </a:r>
          </a:p>
          <a:p>
            <a:pPr>
              <a:lnSpc>
                <a:spcPct val="90000"/>
              </a:lnSpc>
              <a:buFont typeface="Wingdings" pitchFamily="2" charset="2"/>
              <a:buNone/>
            </a:pPr>
            <a:r>
              <a:rPr lang="el-GR" sz="2800">
                <a:sym typeface="Symbol" pitchFamily="18" charset="2"/>
              </a:rPr>
              <a:t>   παραγωγή ρενίνης στα κύτταρα της παρασπειραματικής συσκευής </a:t>
            </a:r>
          </a:p>
          <a:p>
            <a:pPr>
              <a:lnSpc>
                <a:spcPct val="90000"/>
              </a:lnSpc>
              <a:buFont typeface="Wingdings" pitchFamily="2" charset="2"/>
              <a:buNone/>
            </a:pPr>
            <a:r>
              <a:rPr lang="el-GR" sz="2800">
                <a:sym typeface="Symbol" pitchFamily="18" charset="2"/>
              </a:rPr>
              <a:t>  </a:t>
            </a:r>
          </a:p>
          <a:p>
            <a:pPr>
              <a:lnSpc>
                <a:spcPct val="90000"/>
              </a:lnSpc>
            </a:pPr>
            <a:r>
              <a:rPr lang="el-GR" sz="2800">
                <a:solidFill>
                  <a:srgbClr val="FF0000"/>
                </a:solidFill>
                <a:sym typeface="Symbol" pitchFamily="18" charset="2"/>
              </a:rPr>
              <a:t>β</a:t>
            </a:r>
            <a:r>
              <a:rPr lang="el-GR" sz="2800" baseline="-25000">
                <a:solidFill>
                  <a:srgbClr val="FF0000"/>
                </a:solidFill>
                <a:sym typeface="Symbol" pitchFamily="18" charset="2"/>
              </a:rPr>
              <a:t>2</a:t>
            </a:r>
            <a:r>
              <a:rPr lang="el-GR" sz="2800">
                <a:solidFill>
                  <a:srgbClr val="FF0000"/>
                </a:solidFill>
                <a:sym typeface="Symbol" pitchFamily="18" charset="2"/>
              </a:rPr>
              <a:t> </a:t>
            </a:r>
            <a:r>
              <a:rPr lang="en-US" sz="2800"/>
              <a:t>:</a:t>
            </a:r>
            <a:r>
              <a:rPr lang="el-GR" sz="2800"/>
              <a:t> βρόγχοι, πάγκρεας, περιφερικά αγγεία (διαστολή)</a:t>
            </a:r>
          </a:p>
          <a:p>
            <a:pPr>
              <a:lnSpc>
                <a:spcPct val="90000"/>
              </a:lnSpc>
              <a:buFont typeface="Wingdings" pitchFamily="2" charset="2"/>
              <a:buNone/>
            </a:pPr>
            <a:r>
              <a:rPr lang="el-GR" sz="2800" i="1">
                <a:solidFill>
                  <a:srgbClr val="FF0000"/>
                </a:solidFill>
              </a:rPr>
              <a:t>Σκελετικοί μύς</a:t>
            </a:r>
            <a:r>
              <a:rPr lang="el-GR" sz="2800"/>
              <a:t>: γλυκόλυση και πρόσληψη καλίου</a:t>
            </a:r>
          </a:p>
          <a:p>
            <a:pPr>
              <a:lnSpc>
                <a:spcPct val="90000"/>
              </a:lnSpc>
              <a:buFont typeface="Wingdings" pitchFamily="2" charset="2"/>
              <a:buNone/>
            </a:pPr>
            <a:r>
              <a:rPr lang="el-GR" sz="2800" i="1">
                <a:solidFill>
                  <a:srgbClr val="FF0000"/>
                </a:solidFill>
              </a:rPr>
              <a:t>Ήπαρ</a:t>
            </a:r>
            <a:r>
              <a:rPr lang="el-GR" sz="2800"/>
              <a:t>: γλυκόλυση και γλυκονεογένεση</a:t>
            </a:r>
          </a:p>
          <a:p>
            <a:pPr>
              <a:lnSpc>
                <a:spcPct val="90000"/>
              </a:lnSpc>
              <a:buFont typeface="Wingdings" pitchFamily="2" charset="2"/>
              <a:buNone/>
            </a:pPr>
            <a:r>
              <a:rPr lang="el-GR" sz="2800" i="1">
                <a:solidFill>
                  <a:srgbClr val="FF0000"/>
                </a:solidFill>
              </a:rPr>
              <a:t>Πάγκρεας</a:t>
            </a:r>
            <a:r>
              <a:rPr lang="el-GR" sz="2800"/>
              <a:t>: έκκριση ινσουλίνης και γλυκαγόνης</a:t>
            </a:r>
          </a:p>
          <a:p>
            <a:pPr>
              <a:lnSpc>
                <a:spcPct val="90000"/>
              </a:lnSpc>
              <a:buFont typeface="Wingdings" pitchFamily="2" charset="2"/>
              <a:buNone/>
            </a:pPr>
            <a:r>
              <a:rPr lang="el-GR" sz="2800" i="1">
                <a:solidFill>
                  <a:srgbClr val="FF0000"/>
                </a:solidFill>
              </a:rPr>
              <a:t>Θυρεοειδής</a:t>
            </a:r>
            <a:r>
              <a:rPr lang="el-GR" sz="2800"/>
              <a:t>: Μετατροπή Τ4 σε Τ3</a:t>
            </a:r>
          </a:p>
          <a:p>
            <a:pPr>
              <a:lnSpc>
                <a:spcPct val="90000"/>
              </a:lnSpc>
            </a:pPr>
            <a:r>
              <a:rPr lang="el-GR" sz="2800">
                <a:solidFill>
                  <a:srgbClr val="FF0000"/>
                </a:solidFill>
              </a:rPr>
              <a:t>β</a:t>
            </a:r>
            <a:r>
              <a:rPr lang="el-GR" sz="2800" baseline="-25000">
                <a:solidFill>
                  <a:srgbClr val="FF0000"/>
                </a:solidFill>
              </a:rPr>
              <a:t>3</a:t>
            </a:r>
            <a:r>
              <a:rPr lang="el-GR" sz="2800">
                <a:solidFill>
                  <a:srgbClr val="FF0000"/>
                </a:solidFill>
              </a:rPr>
              <a:t>: </a:t>
            </a:r>
            <a:r>
              <a:rPr lang="el-GR" sz="2800"/>
              <a:t>λιπόλυση και θερμογένεση στο λιπώδες ιστό </a:t>
            </a:r>
            <a:endParaRPr lang="el-GR" sz="2800" baseline="-25000"/>
          </a:p>
          <a:p>
            <a:pPr>
              <a:lnSpc>
                <a:spcPct val="90000"/>
              </a:lnSpc>
              <a:buFont typeface="Wingdings" pitchFamily="2" charset="2"/>
              <a:buNone/>
            </a:pPr>
            <a:endParaRPr lang="el-GR" sz="2800"/>
          </a:p>
        </p:txBody>
      </p:sp>
    </p:spTree>
    <p:extLst>
      <p:ext uri="{BB962C8B-B14F-4D97-AF65-F5344CB8AC3E}">
        <p14:creationId xmlns:p14="http://schemas.microsoft.com/office/powerpoint/2010/main" val="285241493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82688" y="765175"/>
            <a:ext cx="8743950" cy="990600"/>
          </a:xfrm>
        </p:spPr>
        <p:txBody>
          <a:bodyPr/>
          <a:lstStyle/>
          <a:p>
            <a:pPr eaLnBrk="1" hangingPunct="1"/>
            <a:r>
              <a:rPr lang="el-GR" sz="3200">
                <a:solidFill>
                  <a:srgbClr val="FF0000"/>
                </a:solidFill>
              </a:rPr>
              <a:t>β- Αναστολείς</a:t>
            </a:r>
            <a:br>
              <a:rPr lang="el-GR" sz="3200">
                <a:solidFill>
                  <a:srgbClr val="FF0000"/>
                </a:solidFill>
              </a:rPr>
            </a:br>
            <a:r>
              <a:rPr lang="el-GR" sz="3200">
                <a:solidFill>
                  <a:srgbClr val="FF0000"/>
                </a:solidFill>
              </a:rPr>
              <a:t>Μηχανισμοί μείωσης της </a:t>
            </a:r>
            <a:r>
              <a:rPr lang="el-GR" sz="3200">
                <a:solidFill>
                  <a:srgbClr val="FF0000"/>
                </a:solidFill>
                <a:sym typeface="Symbol" pitchFamily="18" charset="2"/>
              </a:rPr>
              <a:t> ΑΠ</a:t>
            </a:r>
            <a:endParaRPr lang="en-GB" sz="3200">
              <a:solidFill>
                <a:srgbClr val="FF0000"/>
              </a:solidFill>
            </a:endParaRPr>
          </a:p>
        </p:txBody>
      </p:sp>
      <p:sp>
        <p:nvSpPr>
          <p:cNvPr id="138243" name="Rectangle 3"/>
          <p:cNvSpPr>
            <a:spLocks noGrp="1" noChangeArrowheads="1"/>
          </p:cNvSpPr>
          <p:nvPr>
            <p:ph type="body" idx="1"/>
          </p:nvPr>
        </p:nvSpPr>
        <p:spPr>
          <a:xfrm>
            <a:off x="685800" y="1844675"/>
            <a:ext cx="9601200" cy="5013325"/>
          </a:xfrm>
        </p:spPr>
        <p:txBody>
          <a:bodyPr/>
          <a:lstStyle/>
          <a:p>
            <a:pPr eaLnBrk="1" hangingPunct="1">
              <a:lnSpc>
                <a:spcPct val="150000"/>
              </a:lnSpc>
              <a:buFont typeface="Wingdings" pitchFamily="2" charset="2"/>
              <a:buChar char="ü"/>
              <a:defRPr/>
            </a:pPr>
            <a:r>
              <a:rPr lang="en-GB" sz="2000" dirty="0">
                <a:solidFill>
                  <a:schemeClr val="bg2">
                    <a:lumMod val="60000"/>
                    <a:lumOff val="40000"/>
                  </a:schemeClr>
                </a:solidFill>
                <a:sym typeface="Symbol" pitchFamily="18" charset="2"/>
              </a:rPr>
              <a:t></a:t>
            </a:r>
            <a:r>
              <a:rPr lang="en-US" sz="2000" dirty="0">
                <a:solidFill>
                  <a:schemeClr val="bg2">
                    <a:lumMod val="60000"/>
                    <a:lumOff val="40000"/>
                  </a:schemeClr>
                </a:solidFill>
                <a:sym typeface="Symbol" pitchFamily="18" charset="2"/>
              </a:rPr>
              <a:t> CO 15-20%</a:t>
            </a:r>
          </a:p>
          <a:p>
            <a:pPr eaLnBrk="1" hangingPunct="1">
              <a:lnSpc>
                <a:spcPct val="150000"/>
              </a:lnSpc>
              <a:buFont typeface="Wingdings" pitchFamily="2" charset="2"/>
              <a:buChar char="ü"/>
              <a:defRPr/>
            </a:pPr>
            <a:r>
              <a:rPr lang="el-GR" sz="2000" dirty="0">
                <a:solidFill>
                  <a:schemeClr val="bg2">
                    <a:lumMod val="60000"/>
                    <a:lumOff val="40000"/>
                  </a:schemeClr>
                </a:solidFill>
                <a:sym typeface="Symbol" pitchFamily="18" charset="2"/>
              </a:rPr>
              <a:t>Αναστολή απελευθέρωσης ρενίνης</a:t>
            </a:r>
          </a:p>
          <a:p>
            <a:pPr eaLnBrk="1" hangingPunct="1">
              <a:lnSpc>
                <a:spcPct val="150000"/>
              </a:lnSpc>
              <a:buFont typeface="Wingdings" pitchFamily="2" charset="2"/>
              <a:buChar char="ü"/>
              <a:defRPr/>
            </a:pPr>
            <a:r>
              <a:rPr lang="el-GR" sz="2000" dirty="0">
                <a:solidFill>
                  <a:schemeClr val="bg2">
                    <a:lumMod val="60000"/>
                    <a:lumOff val="40000"/>
                  </a:schemeClr>
                </a:solidFill>
                <a:sym typeface="Symbol" pitchFamily="18" charset="2"/>
              </a:rPr>
              <a:t> Φλεβικής επιστροφής και όγκου πλάσματος </a:t>
            </a:r>
          </a:p>
          <a:p>
            <a:pPr eaLnBrk="1" hangingPunct="1">
              <a:lnSpc>
                <a:spcPct val="150000"/>
              </a:lnSpc>
              <a:buFont typeface="Wingdings" pitchFamily="2" charset="2"/>
              <a:buChar char="ü"/>
              <a:defRPr/>
            </a:pPr>
            <a:r>
              <a:rPr lang="el-GR" sz="2000" dirty="0">
                <a:solidFill>
                  <a:schemeClr val="bg2">
                    <a:lumMod val="60000"/>
                    <a:lumOff val="40000"/>
                  </a:schemeClr>
                </a:solidFill>
                <a:sym typeface="Symbol" pitchFamily="18" charset="2"/>
              </a:rPr>
              <a:t> </a:t>
            </a:r>
            <a:r>
              <a:rPr lang="en-US" sz="2000" dirty="0">
                <a:solidFill>
                  <a:schemeClr val="bg2">
                    <a:lumMod val="60000"/>
                    <a:lumOff val="40000"/>
                  </a:schemeClr>
                </a:solidFill>
                <a:sym typeface="Symbol" pitchFamily="18" charset="2"/>
              </a:rPr>
              <a:t>TPR</a:t>
            </a:r>
            <a:endParaRPr lang="el-GR" sz="2000" dirty="0">
              <a:solidFill>
                <a:schemeClr val="bg2">
                  <a:lumMod val="60000"/>
                  <a:lumOff val="40000"/>
                </a:schemeClr>
              </a:solidFill>
              <a:sym typeface="Symbol" pitchFamily="18" charset="2"/>
            </a:endParaRPr>
          </a:p>
          <a:p>
            <a:pPr eaLnBrk="1" hangingPunct="1">
              <a:lnSpc>
                <a:spcPct val="150000"/>
              </a:lnSpc>
              <a:buFont typeface="Wingdings" pitchFamily="2" charset="2"/>
              <a:buChar char="ü"/>
              <a:defRPr/>
            </a:pPr>
            <a:r>
              <a:rPr lang="el-GR" sz="2000" dirty="0">
                <a:solidFill>
                  <a:schemeClr val="bg2">
                    <a:lumMod val="60000"/>
                    <a:lumOff val="40000"/>
                  </a:schemeClr>
                </a:solidFill>
                <a:sym typeface="Symbol" pitchFamily="18" charset="2"/>
              </a:rPr>
              <a:t>Επίδραση στο κεντρικό νευρικό σύστημα</a:t>
            </a:r>
            <a:endParaRPr lang="en-US" sz="2000" dirty="0">
              <a:solidFill>
                <a:schemeClr val="bg2">
                  <a:lumMod val="60000"/>
                  <a:lumOff val="40000"/>
                </a:schemeClr>
              </a:solidFill>
              <a:sym typeface="Symbol" pitchFamily="18" charset="2"/>
            </a:endParaRPr>
          </a:p>
          <a:p>
            <a:pPr eaLnBrk="1" hangingPunct="1">
              <a:lnSpc>
                <a:spcPct val="150000"/>
              </a:lnSpc>
              <a:buFont typeface="Wingdings" pitchFamily="2" charset="2"/>
              <a:buChar char="ü"/>
              <a:defRPr/>
            </a:pPr>
            <a:r>
              <a:rPr lang="el-GR" sz="2000" dirty="0">
                <a:solidFill>
                  <a:schemeClr val="bg2">
                    <a:lumMod val="60000"/>
                    <a:lumOff val="40000"/>
                  </a:schemeClr>
                </a:solidFill>
                <a:sym typeface="Symbol" pitchFamily="18" charset="2"/>
              </a:rPr>
              <a:t>Αλλαγή επιπέδων ρύθμισης των τασεουποδοχέων </a:t>
            </a:r>
          </a:p>
          <a:p>
            <a:pPr eaLnBrk="1" hangingPunct="1">
              <a:lnSpc>
                <a:spcPct val="150000"/>
              </a:lnSpc>
              <a:buFont typeface="Wingdings" pitchFamily="2" charset="2"/>
              <a:buChar char="ü"/>
              <a:defRPr/>
            </a:pPr>
            <a:r>
              <a:rPr lang="el-GR" sz="2000" dirty="0">
                <a:solidFill>
                  <a:schemeClr val="bg2">
                    <a:lumMod val="60000"/>
                    <a:lumOff val="40000"/>
                  </a:schemeClr>
                </a:solidFill>
                <a:sym typeface="Symbol" pitchFamily="18" charset="2"/>
              </a:rPr>
              <a:t>Δράση στους προσυναπτικούς β υποδοχείς :  απελευθέρωσης νορεπινεφρίνης </a:t>
            </a:r>
          </a:p>
          <a:p>
            <a:pPr eaLnBrk="1" hangingPunct="1">
              <a:lnSpc>
                <a:spcPct val="150000"/>
              </a:lnSpc>
              <a:buFont typeface="Wingdings" pitchFamily="2" charset="2"/>
              <a:buChar char="ü"/>
              <a:defRPr/>
            </a:pPr>
            <a:r>
              <a:rPr lang="el-GR" sz="2000" dirty="0">
                <a:solidFill>
                  <a:schemeClr val="bg2">
                    <a:lumMod val="60000"/>
                    <a:lumOff val="40000"/>
                  </a:schemeClr>
                </a:solidFill>
                <a:sym typeface="Symbol" pitchFamily="18" charset="2"/>
              </a:rPr>
              <a:t>Προφύλαξη της απάντησης πίεσης σε κατεχολαμίνες με άσκηση και </a:t>
            </a:r>
            <a:r>
              <a:rPr lang="en-US" sz="2000" dirty="0">
                <a:solidFill>
                  <a:schemeClr val="bg2">
                    <a:lumMod val="60000"/>
                    <a:lumOff val="40000"/>
                  </a:schemeClr>
                </a:solidFill>
                <a:sym typeface="Symbol" pitchFamily="18" charset="2"/>
              </a:rPr>
              <a:t>stress </a:t>
            </a:r>
            <a:endParaRPr lang="el-GR" sz="2000" dirty="0">
              <a:solidFill>
                <a:schemeClr val="bg2">
                  <a:lumMod val="60000"/>
                  <a:lumOff val="40000"/>
                </a:schemeClr>
              </a:solidFill>
              <a:sym typeface="Symbol" pitchFamily="18" charset="2"/>
            </a:endParaRPr>
          </a:p>
          <a:p>
            <a:pPr eaLnBrk="1" hangingPunct="1">
              <a:lnSpc>
                <a:spcPct val="150000"/>
              </a:lnSpc>
              <a:buFont typeface="Wingdings" pitchFamily="2" charset="2"/>
              <a:buChar char="ü"/>
              <a:defRPr/>
            </a:pPr>
            <a:r>
              <a:rPr lang="el-GR" sz="2000" dirty="0">
                <a:solidFill>
                  <a:schemeClr val="bg2">
                    <a:lumMod val="60000"/>
                    <a:lumOff val="40000"/>
                  </a:schemeClr>
                </a:solidFill>
                <a:sym typeface="Symbol" pitchFamily="18" charset="2"/>
              </a:rPr>
              <a:t>Βελτίωση αγγειακής ενδοτικότητας</a:t>
            </a:r>
            <a:endParaRPr lang="en-GB" sz="2000" dirty="0">
              <a:solidFill>
                <a:schemeClr val="bg2">
                  <a:lumMod val="60000"/>
                  <a:lumOff val="40000"/>
                </a:schemeClr>
              </a:solidFill>
              <a:sym typeface="Symbol" pitchFamily="18" charset="2"/>
            </a:endParaRPr>
          </a:p>
        </p:txBody>
      </p:sp>
      <p:sp>
        <p:nvSpPr>
          <p:cNvPr id="13316" name="TextBox 3"/>
          <p:cNvSpPr txBox="1">
            <a:spLocks noChangeArrowheads="1"/>
          </p:cNvSpPr>
          <p:nvPr/>
        </p:nvSpPr>
        <p:spPr bwMode="auto">
          <a:xfrm>
            <a:off x="6151563" y="6308725"/>
            <a:ext cx="3744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n-US" sz="1200" i="1">
                <a:solidFill>
                  <a:srgbClr val="00B0F0"/>
                </a:solidFill>
              </a:rPr>
              <a:t>De Caterina A, et al. Am J Cardiol 2010</a:t>
            </a:r>
            <a:endParaRPr lang="el-GR" sz="1200" i="1">
              <a:solidFill>
                <a:srgbClr val="00B0F0"/>
              </a:solidFill>
            </a:endParaRPr>
          </a:p>
        </p:txBody>
      </p:sp>
    </p:spTree>
    <p:extLst>
      <p:ext uri="{BB962C8B-B14F-4D97-AF65-F5344CB8AC3E}">
        <p14:creationId xmlns:p14="http://schemas.microsoft.com/office/powerpoint/2010/main" val="857035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0000"/>
                </a:solidFill>
              </a:rPr>
              <a:t>Possible </a:t>
            </a:r>
            <a:r>
              <a:rPr lang="en-US" sz="3600" dirty="0" err="1">
                <a:solidFill>
                  <a:srgbClr val="FF0000"/>
                </a:solidFill>
              </a:rPr>
              <a:t>pathophysiology</a:t>
            </a:r>
            <a:r>
              <a:rPr lang="en-US" sz="3600" dirty="0">
                <a:solidFill>
                  <a:srgbClr val="FF0000"/>
                </a:solidFill>
              </a:rPr>
              <a:t> for </a:t>
            </a:r>
            <a:r>
              <a:rPr lang="en-US" sz="3600" dirty="0" err="1">
                <a:solidFill>
                  <a:srgbClr val="FF0000"/>
                </a:solidFill>
              </a:rPr>
              <a:t>antidiabetogenic</a:t>
            </a:r>
            <a:r>
              <a:rPr lang="en-US" sz="3600" dirty="0">
                <a:solidFill>
                  <a:srgbClr val="FF0000"/>
                </a:solidFill>
              </a:rPr>
              <a:t> effects of RAS blockers</a:t>
            </a:r>
            <a:endParaRPr lang="el-GR" sz="3600" dirty="0">
              <a:solidFill>
                <a:srgbClr val="FF0000"/>
              </a:solidFill>
            </a:endParaRPr>
          </a:p>
        </p:txBody>
      </p:sp>
      <p:sp>
        <p:nvSpPr>
          <p:cNvPr id="3" name="Content Placeholder 2"/>
          <p:cNvSpPr>
            <a:spLocks noGrp="1"/>
          </p:cNvSpPr>
          <p:nvPr>
            <p:ph idx="1"/>
          </p:nvPr>
        </p:nvSpPr>
        <p:spPr/>
        <p:txBody>
          <a:bodyPr/>
          <a:lstStyle/>
          <a:p>
            <a:pPr>
              <a:buClr>
                <a:srgbClr val="FF0000"/>
              </a:buClr>
              <a:buFont typeface="Wingdings" pitchFamily="2" charset="2"/>
              <a:buChar char="ü"/>
            </a:pPr>
            <a:r>
              <a:rPr lang="en-US" dirty="0"/>
              <a:t>Increase in skin muscle blood flow</a:t>
            </a:r>
          </a:p>
          <a:p>
            <a:pPr>
              <a:buClr>
                <a:srgbClr val="FF0000"/>
              </a:buClr>
              <a:buFont typeface="Wingdings" pitchFamily="2" charset="2"/>
              <a:buChar char="ü"/>
            </a:pPr>
            <a:r>
              <a:rPr lang="en-US" dirty="0"/>
              <a:t>Potassium retention</a:t>
            </a:r>
          </a:p>
          <a:p>
            <a:pPr>
              <a:buClr>
                <a:srgbClr val="FF0000"/>
              </a:buClr>
              <a:buFont typeface="Wingdings" pitchFamily="2" charset="2"/>
              <a:buChar char="ü"/>
            </a:pPr>
            <a:r>
              <a:rPr lang="en-US" dirty="0"/>
              <a:t>Protection of pancreatic islets from </a:t>
            </a:r>
            <a:r>
              <a:rPr lang="en-US" dirty="0" err="1"/>
              <a:t>glucotoxicity</a:t>
            </a:r>
            <a:endParaRPr lang="en-US" dirty="0"/>
          </a:p>
          <a:p>
            <a:pPr>
              <a:buClr>
                <a:srgbClr val="FF0000"/>
              </a:buClr>
              <a:buFont typeface="Wingdings" pitchFamily="2" charset="2"/>
              <a:buChar char="ü"/>
            </a:pPr>
            <a:r>
              <a:rPr lang="en-US" dirty="0"/>
              <a:t>Removal of </a:t>
            </a:r>
            <a:r>
              <a:rPr lang="en-US" dirty="0" err="1"/>
              <a:t>Ang</a:t>
            </a:r>
            <a:r>
              <a:rPr lang="en-US" dirty="0"/>
              <a:t>-II related oxidative stress</a:t>
            </a:r>
          </a:p>
          <a:p>
            <a:pPr>
              <a:buClr>
                <a:srgbClr val="FF0000"/>
              </a:buClr>
              <a:buFont typeface="Wingdings" pitchFamily="2" charset="2"/>
              <a:buChar char="ü"/>
            </a:pPr>
            <a:r>
              <a:rPr lang="en-US" dirty="0"/>
              <a:t>Agonistic action of </a:t>
            </a:r>
            <a:r>
              <a:rPr lang="en-US" dirty="0" err="1"/>
              <a:t>peroxisome</a:t>
            </a:r>
            <a:r>
              <a:rPr lang="en-US" dirty="0"/>
              <a:t> </a:t>
            </a:r>
            <a:r>
              <a:rPr lang="en-US" dirty="0" err="1"/>
              <a:t>proliferator</a:t>
            </a:r>
            <a:r>
              <a:rPr lang="en-US" dirty="0"/>
              <a:t>-activated receptor </a:t>
            </a:r>
            <a:r>
              <a:rPr lang="el-GR" dirty="0"/>
              <a:t>γ</a:t>
            </a:r>
            <a:endParaRPr lang="en-US" dirty="0"/>
          </a:p>
          <a:p>
            <a:pPr>
              <a:buClr>
                <a:srgbClr val="FF0000"/>
              </a:buClr>
              <a:buFont typeface="Wingdings" pitchFamily="2" charset="2"/>
              <a:buChar char="ü"/>
            </a:pPr>
            <a:r>
              <a:rPr lang="en-US" dirty="0"/>
              <a:t>Recruitment/</a:t>
            </a:r>
            <a:r>
              <a:rPr lang="en-US" dirty="0" err="1"/>
              <a:t>differentation</a:t>
            </a:r>
            <a:r>
              <a:rPr lang="en-US" dirty="0"/>
              <a:t> of </a:t>
            </a:r>
            <a:r>
              <a:rPr lang="en-US" dirty="0" err="1"/>
              <a:t>adipocytes</a:t>
            </a:r>
            <a:endParaRPr lang="en-US" dirty="0"/>
          </a:p>
          <a:p>
            <a:pPr>
              <a:buClr>
                <a:srgbClr val="FF0000"/>
              </a:buClr>
              <a:buFont typeface="Wingdings" pitchFamily="2" charset="2"/>
              <a:buChar char="ü"/>
            </a:pPr>
            <a:r>
              <a:rPr lang="en-US" dirty="0"/>
              <a:t>Increased GLUT 4 glucose transportation </a:t>
            </a:r>
            <a:endParaRPr lang="el-GR" dirty="0"/>
          </a:p>
        </p:txBody>
      </p:sp>
      <p:pic>
        <p:nvPicPr>
          <p:cNvPr id="4" name="Picture 4" descr="athina2"/>
          <p:cNvPicPr>
            <a:picLocks noChangeAspect="1" noChangeArrowheads="1"/>
          </p:cNvPicPr>
          <p:nvPr/>
        </p:nvPicPr>
        <p:blipFill>
          <a:blip r:embed="rId2" cstate="print"/>
          <a:srcRect/>
          <a:stretch>
            <a:fillRect/>
          </a:stretch>
        </p:blipFill>
        <p:spPr bwMode="auto">
          <a:xfrm>
            <a:off x="0" y="0"/>
            <a:ext cx="390972" cy="668401"/>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9715500" y="0"/>
            <a:ext cx="571500" cy="620713"/>
          </a:xfrm>
          <a:prstGeom prst="rect">
            <a:avLst/>
          </a:prstGeom>
          <a:noFill/>
          <a:ln w="9525">
            <a:noFill/>
            <a:miter lim="800000"/>
            <a:headEnd/>
            <a:tailEnd/>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039813" y="692150"/>
            <a:ext cx="8743950" cy="990600"/>
          </a:xfrm>
        </p:spPr>
        <p:txBody>
          <a:bodyPr/>
          <a:lstStyle/>
          <a:p>
            <a:pPr eaLnBrk="1" hangingPunct="1"/>
            <a:r>
              <a:rPr lang="el-GR">
                <a:solidFill>
                  <a:srgbClr val="FF0000"/>
                </a:solidFill>
              </a:rPr>
              <a:t>ΚΑΡΔΙΟΕΚΛΕΚΤΙΚΟΤΗΤΑ</a:t>
            </a:r>
            <a:endParaRPr lang="en-GB">
              <a:solidFill>
                <a:srgbClr val="FF0000"/>
              </a:solidFill>
            </a:endParaRPr>
          </a:p>
        </p:txBody>
      </p:sp>
      <p:sp>
        <p:nvSpPr>
          <p:cNvPr id="14339" name="Rectangle 3"/>
          <p:cNvSpPr>
            <a:spLocks noGrp="1" noChangeArrowheads="1"/>
          </p:cNvSpPr>
          <p:nvPr>
            <p:ph type="body" idx="1"/>
          </p:nvPr>
        </p:nvSpPr>
        <p:spPr>
          <a:xfrm>
            <a:off x="444500" y="1989138"/>
            <a:ext cx="9842500" cy="4679950"/>
          </a:xfrm>
        </p:spPr>
        <p:txBody>
          <a:bodyPr/>
          <a:lstStyle/>
          <a:p>
            <a:pPr marL="533400" indent="-533400" eaLnBrk="1" hangingPunct="1">
              <a:lnSpc>
                <a:spcPct val="80000"/>
              </a:lnSpc>
              <a:buClr>
                <a:srgbClr val="FF0000"/>
              </a:buClr>
              <a:buFont typeface="Wingdings" pitchFamily="2" charset="2"/>
              <a:buChar char="ü"/>
            </a:pPr>
            <a:r>
              <a:rPr lang="el-GR" sz="2800" i="1">
                <a:solidFill>
                  <a:srgbClr val="FF0000"/>
                </a:solidFill>
                <a:sym typeface="Symbol" pitchFamily="18" charset="2"/>
              </a:rPr>
              <a:t>Σε υψηλές δόσεις κανείς δεν είναι μόνο καρδιοεκλεκτικός</a:t>
            </a:r>
          </a:p>
          <a:p>
            <a:pPr marL="533400" indent="-533400" eaLnBrk="1" hangingPunct="1">
              <a:lnSpc>
                <a:spcPct val="80000"/>
              </a:lnSpc>
              <a:buClr>
                <a:srgbClr val="FF0000"/>
              </a:buClr>
              <a:buFont typeface="Wingdings" pitchFamily="2" charset="2"/>
              <a:buChar char="ü"/>
            </a:pPr>
            <a:r>
              <a:rPr lang="el-GR" sz="2800">
                <a:sym typeface="Symbol" pitchFamily="18" charset="2"/>
              </a:rPr>
              <a:t>Συνύπαρξη των β1 &amp; β2 υποδοχέων σε όλους τους ιστούς.</a:t>
            </a:r>
          </a:p>
          <a:p>
            <a:pPr marL="533400" indent="-533400" eaLnBrk="1" hangingPunct="1">
              <a:lnSpc>
                <a:spcPct val="80000"/>
              </a:lnSpc>
              <a:buClr>
                <a:srgbClr val="FF0000"/>
              </a:buClr>
              <a:buFont typeface="Wingdings" pitchFamily="2" charset="2"/>
              <a:buChar char="ü"/>
            </a:pPr>
            <a:r>
              <a:rPr lang="el-GR" sz="2800">
                <a:sym typeface="Symbol" pitchFamily="18" charset="2"/>
              </a:rPr>
              <a:t>Όταν απαιτούνται υψηλά επίπεδα ενδογενών κατεχολαμινών (ασθματική κρίση)  ακόμα και ελάχιστος β2 αποκλεισμός  πρόβλημα./φαινόμενο </a:t>
            </a:r>
            <a:r>
              <a:rPr lang="en-US" sz="2800">
                <a:sym typeface="Symbol" pitchFamily="18" charset="2"/>
              </a:rPr>
              <a:t>Raynaud</a:t>
            </a:r>
            <a:endParaRPr lang="el-GR" sz="2800">
              <a:sym typeface="Symbol" pitchFamily="18" charset="2"/>
            </a:endParaRPr>
          </a:p>
          <a:p>
            <a:pPr marL="533400" indent="-533400" eaLnBrk="1" hangingPunct="1">
              <a:lnSpc>
                <a:spcPct val="80000"/>
              </a:lnSpc>
              <a:buClr>
                <a:srgbClr val="FF0000"/>
              </a:buClr>
              <a:buFont typeface="Wingdings" pitchFamily="2" charset="2"/>
              <a:buChar char="ü"/>
            </a:pPr>
            <a:r>
              <a:rPr lang="el-GR" sz="2800">
                <a:sym typeface="Symbol" pitchFamily="18" charset="2"/>
              </a:rPr>
              <a:t>Ανεπιθύμητες δράσεις από β2 αναστολή αλλά και  β1 ( </a:t>
            </a:r>
            <a:r>
              <a:rPr lang="en-US" sz="2800">
                <a:sym typeface="Symbol" pitchFamily="18" charset="2"/>
              </a:rPr>
              <a:t>CO</a:t>
            </a:r>
            <a:r>
              <a:rPr lang="el-GR" sz="2800">
                <a:sym typeface="Symbol" pitchFamily="18" charset="2"/>
              </a:rPr>
              <a:t>, αιματική ροή άκρων-αύξηση περιφερικών αντιστάσεων)</a:t>
            </a:r>
          </a:p>
        </p:txBody>
      </p:sp>
      <p:sp>
        <p:nvSpPr>
          <p:cNvPr id="14340" name="TextBox 3"/>
          <p:cNvSpPr txBox="1">
            <a:spLocks noChangeArrowheads="1"/>
          </p:cNvSpPr>
          <p:nvPr/>
        </p:nvSpPr>
        <p:spPr bwMode="auto">
          <a:xfrm>
            <a:off x="5430838" y="6308725"/>
            <a:ext cx="4681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n-US" i="1">
                <a:solidFill>
                  <a:srgbClr val="00B0F0"/>
                </a:solidFill>
              </a:rPr>
              <a:t>Bakris G. J Cardiovasc Pharmacol 2009</a:t>
            </a:r>
            <a:endParaRPr lang="el-GR" i="1">
              <a:solidFill>
                <a:srgbClr val="00B0F0"/>
              </a:solidFill>
            </a:endParaRPr>
          </a:p>
        </p:txBody>
      </p:sp>
    </p:spTree>
    <p:extLst>
      <p:ext uri="{BB962C8B-B14F-4D97-AF65-F5344CB8AC3E}">
        <p14:creationId xmlns:p14="http://schemas.microsoft.com/office/powerpoint/2010/main" val="190653429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020" y="476672"/>
            <a:ext cx="489654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3299" y="3398658"/>
            <a:ext cx="4838193" cy="302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07596" y="1052736"/>
            <a:ext cx="3384376" cy="1200329"/>
          </a:xfrm>
          <a:prstGeom prst="rect">
            <a:avLst/>
          </a:prstGeom>
          <a:noFill/>
          <a:ln w="38100">
            <a:solidFill>
              <a:srgbClr val="FF0000"/>
            </a:solidFill>
          </a:ln>
        </p:spPr>
        <p:txBody>
          <a:bodyPr wrap="square" rtlCol="0">
            <a:spAutoFit/>
          </a:bodyPr>
          <a:lstStyle/>
          <a:p>
            <a:r>
              <a:rPr lang="en-US" sz="2400" dirty="0">
                <a:solidFill>
                  <a:srgbClr val="FF0000"/>
                </a:solidFill>
              </a:rPr>
              <a:t>Metabolic syndrome and LV regression in LIFE study </a:t>
            </a:r>
            <a:endParaRPr lang="el-GR" sz="2400" dirty="0">
              <a:solidFill>
                <a:srgbClr val="FF0000"/>
              </a:solidFill>
            </a:endParaRPr>
          </a:p>
        </p:txBody>
      </p:sp>
      <p:sp>
        <p:nvSpPr>
          <p:cNvPr id="7" name="TextBox 6"/>
          <p:cNvSpPr txBox="1"/>
          <p:nvPr/>
        </p:nvSpPr>
        <p:spPr>
          <a:xfrm>
            <a:off x="4639444" y="6525344"/>
            <a:ext cx="5688632" cy="338554"/>
          </a:xfrm>
          <a:prstGeom prst="rect">
            <a:avLst/>
          </a:prstGeom>
          <a:noFill/>
        </p:spPr>
        <p:txBody>
          <a:bodyPr wrap="square" rtlCol="0">
            <a:spAutoFit/>
          </a:bodyPr>
          <a:lstStyle/>
          <a:p>
            <a:pPr algn="r"/>
            <a:r>
              <a:rPr lang="en-US" sz="1600" i="1" dirty="0">
                <a:solidFill>
                  <a:srgbClr val="66CCFF"/>
                </a:solidFill>
              </a:rPr>
              <a:t>De Simone, et al. Hypertension 2009</a:t>
            </a:r>
            <a:endParaRPr lang="el-GR" sz="1600" i="1" dirty="0">
              <a:solidFill>
                <a:srgbClr val="66CCFF"/>
              </a:solidFill>
            </a:endParaRP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994" y="3429000"/>
            <a:ext cx="4515009" cy="289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43800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9" y="1772816"/>
            <a:ext cx="4865683"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4988" y="335557"/>
            <a:ext cx="9505056" cy="1077218"/>
          </a:xfrm>
          <a:prstGeom prst="rect">
            <a:avLst/>
          </a:prstGeom>
          <a:noFill/>
        </p:spPr>
        <p:txBody>
          <a:bodyPr wrap="square" rtlCol="0">
            <a:spAutoFit/>
          </a:bodyPr>
          <a:lstStyle/>
          <a:p>
            <a:pPr algn="ctr"/>
            <a:r>
              <a:rPr lang="en-US" sz="3200" dirty="0">
                <a:solidFill>
                  <a:srgbClr val="FF0000"/>
                </a:solidFill>
              </a:rPr>
              <a:t>STRONG Heart study:  4 year lack of LVH regression</a:t>
            </a:r>
            <a:endParaRPr lang="el-GR" sz="3200" dirty="0">
              <a:solidFill>
                <a:srgbClr val="FF0000"/>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476" y="1772816"/>
            <a:ext cx="5021362" cy="4176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a:spLocks noChangeArrowheads="1"/>
          </p:cNvSpPr>
          <p:nvPr/>
        </p:nvSpPr>
        <p:spPr bwMode="auto">
          <a:xfrm>
            <a:off x="1876090" y="6505599"/>
            <a:ext cx="8383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r"/>
            <a:r>
              <a:rPr lang="en-US" sz="1400" i="1" dirty="0">
                <a:solidFill>
                  <a:srgbClr val="00B0F0"/>
                </a:solidFill>
              </a:rPr>
              <a:t>De Simone, et al. J Am Heart </a:t>
            </a:r>
            <a:r>
              <a:rPr lang="en-US" sz="1400" i="1" dirty="0" err="1">
                <a:solidFill>
                  <a:srgbClr val="00B0F0"/>
                </a:solidFill>
              </a:rPr>
              <a:t>Assoc</a:t>
            </a:r>
            <a:r>
              <a:rPr lang="en-US" sz="1400" i="1" dirty="0">
                <a:solidFill>
                  <a:srgbClr val="00B0F0"/>
                </a:solidFill>
              </a:rPr>
              <a:t> 2013</a:t>
            </a:r>
            <a:endParaRPr lang="el-GR" sz="1400" i="1" dirty="0">
              <a:solidFill>
                <a:srgbClr val="00B0F0"/>
              </a:solidFill>
            </a:endParaRPr>
          </a:p>
        </p:txBody>
      </p:sp>
      <p:sp>
        <p:nvSpPr>
          <p:cNvPr id="2" name="TextBox 1"/>
          <p:cNvSpPr txBox="1"/>
          <p:nvPr/>
        </p:nvSpPr>
        <p:spPr>
          <a:xfrm>
            <a:off x="3991372" y="3429000"/>
            <a:ext cx="504056" cy="2031325"/>
          </a:xfrm>
          <a:prstGeom prst="rect">
            <a:avLst/>
          </a:prstGeom>
          <a:noFill/>
          <a:ln w="38100">
            <a:solidFill>
              <a:srgbClr val="FF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l-GR" dirty="0"/>
          </a:p>
        </p:txBody>
      </p:sp>
    </p:spTree>
    <p:extLst>
      <p:ext uri="{BB962C8B-B14F-4D97-AF65-F5344CB8AC3E}">
        <p14:creationId xmlns:p14="http://schemas.microsoft.com/office/powerpoint/2010/main" val="286061412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First generation meta-analysis</a:t>
            </a:r>
            <a:endParaRPr lang="el-GR" dirty="0">
              <a:solidFill>
                <a:srgbClr val="FF0000"/>
              </a:solidFill>
            </a:endParaRPr>
          </a:p>
        </p:txBody>
      </p:sp>
      <p:sp>
        <p:nvSpPr>
          <p:cNvPr id="3" name="Content Placeholder 2"/>
          <p:cNvSpPr>
            <a:spLocks noGrp="1"/>
          </p:cNvSpPr>
          <p:nvPr>
            <p:ph idx="1"/>
          </p:nvPr>
        </p:nvSpPr>
        <p:spPr/>
        <p:txBody>
          <a:bodyPr/>
          <a:lstStyle/>
          <a:p>
            <a:pPr>
              <a:buClr>
                <a:srgbClr val="FF0000"/>
              </a:buClr>
              <a:buFont typeface="Wingdings" pitchFamily="2" charset="2"/>
              <a:buChar char="ü"/>
            </a:pPr>
            <a:r>
              <a:rPr lang="en-US" dirty="0"/>
              <a:t>Open</a:t>
            </a:r>
          </a:p>
          <a:p>
            <a:pPr>
              <a:buClr>
                <a:srgbClr val="FF0000"/>
              </a:buClr>
              <a:buFont typeface="Wingdings" pitchFamily="2" charset="2"/>
              <a:buChar char="ü"/>
            </a:pPr>
            <a:r>
              <a:rPr lang="en-US" dirty="0"/>
              <a:t>Uncontrolled</a:t>
            </a:r>
          </a:p>
          <a:p>
            <a:pPr>
              <a:buClr>
                <a:srgbClr val="FF0000"/>
              </a:buClr>
              <a:buFont typeface="Wingdings" pitchFamily="2" charset="2"/>
              <a:buChar char="ü"/>
            </a:pPr>
            <a:r>
              <a:rPr lang="en-US" dirty="0"/>
              <a:t>Single drug </a:t>
            </a:r>
          </a:p>
          <a:p>
            <a:pPr>
              <a:buClr>
                <a:srgbClr val="FF0000"/>
              </a:buClr>
              <a:buFont typeface="Wingdings" pitchFamily="2" charset="2"/>
              <a:buChar char="ü"/>
            </a:pPr>
            <a:r>
              <a:rPr lang="en-US" dirty="0"/>
              <a:t>Design and comparisons</a:t>
            </a:r>
          </a:p>
          <a:p>
            <a:pPr>
              <a:buClr>
                <a:srgbClr val="FF0000"/>
              </a:buClr>
              <a:buFont typeface="Wingdings" pitchFamily="2" charset="2"/>
              <a:buChar char="ü"/>
            </a:pPr>
            <a:r>
              <a:rPr lang="en-US" dirty="0"/>
              <a:t>Small number of studies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9564" y="1628800"/>
            <a:ext cx="446449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94771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076" y="1268760"/>
            <a:ext cx="705678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37866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692696"/>
            <a:ext cx="936104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1876090" y="6505599"/>
            <a:ext cx="8383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r"/>
            <a:r>
              <a:rPr lang="en-US" sz="1400" i="1" dirty="0" err="1">
                <a:solidFill>
                  <a:srgbClr val="00B0F0"/>
                </a:solidFill>
              </a:rPr>
              <a:t>Fagard</a:t>
            </a:r>
            <a:r>
              <a:rPr lang="en-US" sz="1400" i="1" dirty="0">
                <a:solidFill>
                  <a:srgbClr val="00B0F0"/>
                </a:solidFill>
              </a:rPr>
              <a:t> R, et al. Hypertension 2009</a:t>
            </a:r>
            <a:endParaRPr lang="el-GR" sz="1400" i="1" dirty="0">
              <a:solidFill>
                <a:srgbClr val="00B0F0"/>
              </a:solidFill>
            </a:endParaRPr>
          </a:p>
        </p:txBody>
      </p:sp>
      <p:sp>
        <p:nvSpPr>
          <p:cNvPr id="2" name="TextBox 1"/>
          <p:cNvSpPr txBox="1"/>
          <p:nvPr/>
        </p:nvSpPr>
        <p:spPr>
          <a:xfrm>
            <a:off x="679004" y="5768389"/>
            <a:ext cx="7416824" cy="646331"/>
          </a:xfrm>
          <a:prstGeom prst="rect">
            <a:avLst/>
          </a:prstGeom>
          <a:noFill/>
        </p:spPr>
        <p:txBody>
          <a:bodyPr wrap="square" rtlCol="0">
            <a:spAutoFit/>
          </a:bodyPr>
          <a:lstStyle/>
          <a:p>
            <a:pPr marL="285750" indent="-285750">
              <a:buFont typeface="Arial" pitchFamily="34" charset="0"/>
              <a:buChar char="•"/>
            </a:pPr>
            <a:r>
              <a:rPr lang="en-US" i="1" dirty="0">
                <a:solidFill>
                  <a:srgbClr val="FF0000"/>
                </a:solidFill>
              </a:rPr>
              <a:t>Reduction of wall thickness by all drugs</a:t>
            </a:r>
          </a:p>
          <a:p>
            <a:pPr marL="285750" indent="-285750">
              <a:buFont typeface="Arial" pitchFamily="34" charset="0"/>
              <a:buChar char="•"/>
            </a:pPr>
            <a:r>
              <a:rPr lang="en-US" i="1" dirty="0">
                <a:solidFill>
                  <a:srgbClr val="FF0000"/>
                </a:solidFill>
              </a:rPr>
              <a:t>Diuretic additional effect on internal diameter</a:t>
            </a:r>
            <a:endParaRPr lang="el-GR" i="1" dirty="0">
              <a:solidFill>
                <a:srgbClr val="FF0000"/>
              </a:solidFill>
            </a:endParaRPr>
          </a:p>
        </p:txBody>
      </p:sp>
    </p:spTree>
    <p:extLst>
      <p:ext uri="{BB962C8B-B14F-4D97-AF65-F5344CB8AC3E}">
        <p14:creationId xmlns:p14="http://schemas.microsoft.com/office/powerpoint/2010/main" val="231259019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876090" y="6505599"/>
            <a:ext cx="8383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r"/>
            <a:r>
              <a:rPr lang="en-US" sz="1400" i="1" dirty="0" err="1">
                <a:solidFill>
                  <a:srgbClr val="00B0F0"/>
                </a:solidFill>
              </a:rPr>
              <a:t>Fagard</a:t>
            </a:r>
            <a:r>
              <a:rPr lang="en-US" sz="1400" i="1" dirty="0">
                <a:solidFill>
                  <a:srgbClr val="00B0F0"/>
                </a:solidFill>
              </a:rPr>
              <a:t> R, et al. Hypertension 2009</a:t>
            </a:r>
            <a:endParaRPr lang="el-GR" sz="1400" i="1" dirty="0">
              <a:solidFill>
                <a:srgbClr val="00B0F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64" y="1964867"/>
            <a:ext cx="990123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15108" y="620688"/>
            <a:ext cx="7200800" cy="1077218"/>
          </a:xfrm>
          <a:prstGeom prst="rect">
            <a:avLst/>
          </a:prstGeom>
          <a:noFill/>
        </p:spPr>
        <p:txBody>
          <a:bodyPr wrap="square" rtlCol="0">
            <a:spAutoFit/>
          </a:bodyPr>
          <a:lstStyle/>
          <a:p>
            <a:pPr algn="ctr"/>
            <a:r>
              <a:rPr lang="en-US" sz="3200" dirty="0">
                <a:solidFill>
                  <a:srgbClr val="FF0000"/>
                </a:solidFill>
              </a:rPr>
              <a:t>The degree of differences in LV mass change in therapies </a:t>
            </a:r>
            <a:endParaRPr lang="el-GR" sz="3200" dirty="0">
              <a:solidFill>
                <a:srgbClr val="FF0000"/>
              </a:solidFill>
            </a:endParaRPr>
          </a:p>
        </p:txBody>
      </p:sp>
      <p:sp>
        <p:nvSpPr>
          <p:cNvPr id="4" name="TextBox 3"/>
          <p:cNvSpPr txBox="1"/>
          <p:nvPr/>
        </p:nvSpPr>
        <p:spPr>
          <a:xfrm>
            <a:off x="2695228" y="3125867"/>
            <a:ext cx="3096344" cy="2031325"/>
          </a:xfrm>
          <a:prstGeom prst="rect">
            <a:avLst/>
          </a:prstGeom>
          <a:noFill/>
          <a:ln w="38100">
            <a:solidFill>
              <a:srgbClr val="FF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5" name="TextBox 4"/>
          <p:cNvSpPr txBox="1"/>
          <p:nvPr/>
        </p:nvSpPr>
        <p:spPr>
          <a:xfrm>
            <a:off x="751012" y="6021288"/>
            <a:ext cx="4680520" cy="646331"/>
          </a:xfrm>
          <a:prstGeom prst="rect">
            <a:avLst/>
          </a:prstGeom>
          <a:noFill/>
        </p:spPr>
        <p:txBody>
          <a:bodyPr wrap="square" rtlCol="0">
            <a:spAutoFit/>
          </a:bodyPr>
          <a:lstStyle/>
          <a:p>
            <a:pPr marL="285750" indent="-285750">
              <a:buFont typeface="Arial" pitchFamily="34" charset="0"/>
              <a:buChar char="•"/>
            </a:pPr>
            <a:r>
              <a:rPr lang="en-US" i="1" dirty="0">
                <a:solidFill>
                  <a:srgbClr val="FF0000"/>
                </a:solidFill>
              </a:rPr>
              <a:t>20/31 studies were with atenolol</a:t>
            </a:r>
          </a:p>
          <a:p>
            <a:pPr marL="285750" indent="-285750">
              <a:buFont typeface="Arial" pitchFamily="34" charset="0"/>
              <a:buChar char="•"/>
            </a:pPr>
            <a:r>
              <a:rPr lang="en-US" i="1" dirty="0">
                <a:solidFill>
                  <a:srgbClr val="FF0000"/>
                </a:solidFill>
              </a:rPr>
              <a:t>1 with </a:t>
            </a:r>
            <a:r>
              <a:rPr lang="en-US" i="1" dirty="0" err="1">
                <a:solidFill>
                  <a:srgbClr val="FF0000"/>
                </a:solidFill>
              </a:rPr>
              <a:t>nebivolol</a:t>
            </a:r>
            <a:r>
              <a:rPr lang="en-US" i="1" dirty="0">
                <a:solidFill>
                  <a:srgbClr val="FF0000"/>
                </a:solidFill>
              </a:rPr>
              <a:t> </a:t>
            </a:r>
            <a:endParaRPr lang="el-GR" i="1" dirty="0">
              <a:solidFill>
                <a:srgbClr val="FF0000"/>
              </a:solidFill>
            </a:endParaRPr>
          </a:p>
        </p:txBody>
      </p:sp>
    </p:spTree>
    <p:extLst>
      <p:ext uri="{BB962C8B-B14F-4D97-AF65-F5344CB8AC3E}">
        <p14:creationId xmlns:p14="http://schemas.microsoft.com/office/powerpoint/2010/main" val="191646942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504825"/>
            <a:ext cx="942022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56" y="3717032"/>
            <a:ext cx="9793088" cy="266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3388" y="5049179"/>
            <a:ext cx="9606656" cy="1477328"/>
          </a:xfrm>
          <a:prstGeom prst="rect">
            <a:avLst/>
          </a:prstGeom>
          <a:noFill/>
          <a:ln w="38100">
            <a:solidFill>
              <a:srgbClr val="FF0000"/>
            </a:solidFill>
          </a:ln>
        </p:spPr>
        <p:txBody>
          <a:bodyPr wrap="square" rtlCol="0">
            <a:spAutoFit/>
          </a:bodyPr>
          <a:lstStyle/>
          <a:p>
            <a:endParaRPr lang="en-US" dirty="0"/>
          </a:p>
          <a:p>
            <a:endParaRPr lang="en-US" dirty="0"/>
          </a:p>
          <a:p>
            <a:endParaRPr lang="en-US" dirty="0"/>
          </a:p>
          <a:p>
            <a:endParaRPr lang="en-US" dirty="0"/>
          </a:p>
          <a:p>
            <a:endParaRPr lang="el-GR" dirty="0"/>
          </a:p>
        </p:txBody>
      </p:sp>
    </p:spTree>
    <p:extLst>
      <p:ext uri="{BB962C8B-B14F-4D97-AF65-F5344CB8AC3E}">
        <p14:creationId xmlns:p14="http://schemas.microsoft.com/office/powerpoint/2010/main" val="300439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0000"/>
                </a:solidFill>
              </a:rPr>
              <a:t>Possible </a:t>
            </a:r>
            <a:r>
              <a:rPr lang="en-US" sz="3600" dirty="0" err="1">
                <a:solidFill>
                  <a:srgbClr val="FF0000"/>
                </a:solidFill>
              </a:rPr>
              <a:t>pathophysiology</a:t>
            </a:r>
            <a:r>
              <a:rPr lang="en-US" sz="3600" dirty="0">
                <a:solidFill>
                  <a:srgbClr val="FF0000"/>
                </a:solidFill>
              </a:rPr>
              <a:t> for </a:t>
            </a:r>
            <a:r>
              <a:rPr lang="en-US" sz="3600" dirty="0" err="1">
                <a:solidFill>
                  <a:srgbClr val="FF0000"/>
                </a:solidFill>
              </a:rPr>
              <a:t>antidiabetogenic</a:t>
            </a:r>
            <a:r>
              <a:rPr lang="en-US" sz="3600" dirty="0">
                <a:solidFill>
                  <a:srgbClr val="FF0000"/>
                </a:solidFill>
              </a:rPr>
              <a:t> effects of RAS blockers</a:t>
            </a:r>
            <a:endParaRPr lang="el-GR" sz="3600" dirty="0">
              <a:solidFill>
                <a:srgbClr val="FF0000"/>
              </a:solidFill>
            </a:endParaRPr>
          </a:p>
        </p:txBody>
      </p:sp>
      <p:sp>
        <p:nvSpPr>
          <p:cNvPr id="3" name="Content Placeholder 2"/>
          <p:cNvSpPr>
            <a:spLocks noGrp="1"/>
          </p:cNvSpPr>
          <p:nvPr>
            <p:ph idx="1"/>
          </p:nvPr>
        </p:nvSpPr>
        <p:spPr/>
        <p:txBody>
          <a:bodyPr/>
          <a:lstStyle/>
          <a:p>
            <a:r>
              <a:rPr lang="en-US" sz="2400" dirty="0"/>
              <a:t> Reduce the vasoconstrictor action of </a:t>
            </a:r>
            <a:r>
              <a:rPr lang="en-US" sz="2400" dirty="0" err="1"/>
              <a:t>Ang</a:t>
            </a:r>
            <a:r>
              <a:rPr lang="en-US" sz="2400" dirty="0"/>
              <a:t> II and thus increase the perfusion of both pancreatic islet and skeletal muscle and improve glucose uptake and insulin delivery to the periphery </a:t>
            </a:r>
          </a:p>
          <a:p>
            <a:r>
              <a:rPr lang="en-US" sz="2400" dirty="0"/>
              <a:t>Increase </a:t>
            </a:r>
            <a:r>
              <a:rPr lang="en-US" sz="2400" dirty="0" err="1"/>
              <a:t>adiponectin</a:t>
            </a:r>
            <a:r>
              <a:rPr lang="en-US" sz="2400" dirty="0"/>
              <a:t> and </a:t>
            </a:r>
            <a:r>
              <a:rPr lang="en-US" sz="2400" dirty="0" err="1"/>
              <a:t>leptin</a:t>
            </a:r>
            <a:r>
              <a:rPr lang="en-US" sz="2400" dirty="0"/>
              <a:t> concentrations and to promote the differentiation of new fat cells </a:t>
            </a:r>
          </a:p>
          <a:p>
            <a:r>
              <a:rPr lang="en-US" sz="2400" dirty="0"/>
              <a:t>Favorable effect on </a:t>
            </a:r>
            <a:r>
              <a:rPr lang="en-US" sz="2400" dirty="0" err="1"/>
              <a:t>phosphatidyl</a:t>
            </a:r>
            <a:r>
              <a:rPr lang="en-US" sz="2400" dirty="0"/>
              <a:t> inositol 3-kinase (PI3-kinase) activity </a:t>
            </a:r>
          </a:p>
          <a:p>
            <a:r>
              <a:rPr lang="en-US" sz="2400" dirty="0"/>
              <a:t>Increase free circulating insulin-growth factor</a:t>
            </a:r>
          </a:p>
          <a:p>
            <a:pPr marL="0" indent="0">
              <a:buNone/>
            </a:pPr>
            <a:r>
              <a:rPr lang="en-US" sz="2400" dirty="0"/>
              <a:t>I (IGF-I) levels and thus reduce insulin resistance</a:t>
            </a:r>
            <a:endParaRPr lang="el-GR" sz="2400" dirty="0"/>
          </a:p>
        </p:txBody>
      </p:sp>
      <p:pic>
        <p:nvPicPr>
          <p:cNvPr id="4" name="Picture 4" descr="athina2"/>
          <p:cNvPicPr>
            <a:picLocks noChangeAspect="1" noChangeArrowheads="1"/>
          </p:cNvPicPr>
          <p:nvPr/>
        </p:nvPicPr>
        <p:blipFill>
          <a:blip r:embed="rId2" cstate="print"/>
          <a:srcRect/>
          <a:stretch>
            <a:fillRect/>
          </a:stretch>
        </p:blipFill>
        <p:spPr bwMode="auto">
          <a:xfrm>
            <a:off x="0" y="0"/>
            <a:ext cx="390972" cy="668401"/>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3498772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0000"/>
                </a:solidFill>
              </a:rPr>
              <a:t>Possible pathophysiology for </a:t>
            </a:r>
            <a:r>
              <a:rPr lang="en-US" sz="3600" dirty="0" err="1">
                <a:solidFill>
                  <a:srgbClr val="FF0000"/>
                </a:solidFill>
              </a:rPr>
              <a:t>diabetogenic</a:t>
            </a:r>
            <a:r>
              <a:rPr lang="en-US" sz="3600" dirty="0">
                <a:solidFill>
                  <a:srgbClr val="FF0000"/>
                </a:solidFill>
              </a:rPr>
              <a:t> effects of diuretics</a:t>
            </a:r>
            <a:endParaRPr lang="el-GR" sz="3600" dirty="0">
              <a:solidFill>
                <a:srgbClr val="FF0000"/>
              </a:solidFill>
            </a:endParaRPr>
          </a:p>
        </p:txBody>
      </p:sp>
      <p:sp>
        <p:nvSpPr>
          <p:cNvPr id="3" name="Content Placeholder 2"/>
          <p:cNvSpPr>
            <a:spLocks noGrp="1"/>
          </p:cNvSpPr>
          <p:nvPr>
            <p:ph idx="1"/>
          </p:nvPr>
        </p:nvSpPr>
        <p:spPr>
          <a:xfrm>
            <a:off x="482272" y="1844824"/>
            <a:ext cx="9258300" cy="3886200"/>
          </a:xfrm>
        </p:spPr>
        <p:txBody>
          <a:bodyPr/>
          <a:lstStyle/>
          <a:p>
            <a:r>
              <a:rPr lang="en-US" sz="2400" dirty="0"/>
              <a:t>Hypokalemia impairs insulin secretion and sensitivity</a:t>
            </a:r>
          </a:p>
          <a:p>
            <a:r>
              <a:rPr lang="en-US" sz="2400" dirty="0"/>
              <a:t>Increased hepatic glucose production and to impaired peripheral glucose uptake</a:t>
            </a:r>
          </a:p>
          <a:p>
            <a:r>
              <a:rPr lang="en-US" sz="2400" dirty="0"/>
              <a:t>adipose tissue dysfunction with increased liver fat accumulation</a:t>
            </a:r>
          </a:p>
          <a:p>
            <a:r>
              <a:rPr lang="en-US" sz="2400" dirty="0"/>
              <a:t>and visceral fat redistribution, as well as in chronic low grade inflammation </a:t>
            </a:r>
          </a:p>
          <a:p>
            <a:r>
              <a:rPr lang="en-US" sz="2400" dirty="0"/>
              <a:t>increasing body mass </a:t>
            </a:r>
          </a:p>
          <a:p>
            <a:r>
              <a:rPr lang="en-US" sz="2400" dirty="0"/>
              <a:t>enhance the release of aldosterone that stimulates the release of inflammatory cytokines from fat cells and impairs insulin sensitivity</a:t>
            </a:r>
          </a:p>
          <a:p>
            <a:r>
              <a:rPr lang="en-US" sz="2400" dirty="0"/>
              <a:t>Decreased blood flow to skeletal muscle due to the reduction in blood volume and cardiac output</a:t>
            </a:r>
            <a:endParaRPr lang="el-GR" sz="2400" dirty="0"/>
          </a:p>
        </p:txBody>
      </p:sp>
      <p:pic>
        <p:nvPicPr>
          <p:cNvPr id="4" name="Picture 4" descr="athina2"/>
          <p:cNvPicPr>
            <a:picLocks noChangeAspect="1" noChangeArrowheads="1"/>
          </p:cNvPicPr>
          <p:nvPr/>
        </p:nvPicPr>
        <p:blipFill>
          <a:blip r:embed="rId2" cstate="print"/>
          <a:srcRect/>
          <a:stretch>
            <a:fillRect/>
          </a:stretch>
        </p:blipFill>
        <p:spPr bwMode="auto">
          <a:xfrm>
            <a:off x="0" y="0"/>
            <a:ext cx="390972" cy="668401"/>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2444622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0000"/>
                </a:solidFill>
              </a:rPr>
              <a:t>Possible pathophysiology for </a:t>
            </a:r>
            <a:r>
              <a:rPr lang="en-US" sz="3600" dirty="0" err="1">
                <a:solidFill>
                  <a:srgbClr val="FF0000"/>
                </a:solidFill>
              </a:rPr>
              <a:t>antidiabetogenic</a:t>
            </a:r>
            <a:r>
              <a:rPr lang="en-US" sz="3600" dirty="0">
                <a:solidFill>
                  <a:srgbClr val="FF0000"/>
                </a:solidFill>
              </a:rPr>
              <a:t> effects of CCBs</a:t>
            </a:r>
            <a:endParaRPr lang="el-GR" sz="3600" dirty="0">
              <a:solidFill>
                <a:srgbClr val="FF0000"/>
              </a:solidFill>
            </a:endParaRPr>
          </a:p>
        </p:txBody>
      </p:sp>
      <p:sp>
        <p:nvSpPr>
          <p:cNvPr id="3" name="Content Placeholder 2"/>
          <p:cNvSpPr>
            <a:spLocks noGrp="1"/>
          </p:cNvSpPr>
          <p:nvPr>
            <p:ph idx="1"/>
          </p:nvPr>
        </p:nvSpPr>
        <p:spPr>
          <a:xfrm>
            <a:off x="482272" y="1844824"/>
            <a:ext cx="9258300" cy="3886200"/>
          </a:xfrm>
        </p:spPr>
        <p:txBody>
          <a:bodyPr/>
          <a:lstStyle/>
          <a:p>
            <a:r>
              <a:rPr lang="en-US" sz="2400" dirty="0"/>
              <a:t>Influence glucose-stimulated insulin release due to their effects on voltage-dependent Ca2+ channels, which are associated with the exocytosis of a </a:t>
            </a:r>
            <a:r>
              <a:rPr lang="en-US" sz="2400" dirty="0" err="1"/>
              <a:t>prohormone</a:t>
            </a:r>
            <a:r>
              <a:rPr lang="en-US" sz="2400" dirty="0"/>
              <a:t> form of insulin from the secretory granules of the pancreatic cell </a:t>
            </a:r>
          </a:p>
          <a:p>
            <a:r>
              <a:rPr lang="en-US" sz="2400" dirty="0"/>
              <a:t>fasting blood glucose is generally not affected by verapamil, </a:t>
            </a:r>
            <a:r>
              <a:rPr lang="en-US" sz="2400" dirty="0" err="1"/>
              <a:t>diltiazem</a:t>
            </a:r>
            <a:r>
              <a:rPr lang="en-US" sz="2400" dirty="0"/>
              <a:t> or </a:t>
            </a:r>
            <a:r>
              <a:rPr lang="en-US" sz="2400" dirty="0" err="1"/>
              <a:t>dihydropyridine</a:t>
            </a:r>
            <a:r>
              <a:rPr lang="en-US" sz="2400" dirty="0"/>
              <a:t> taken in therapeutic doses, although some reports indicate that high-dose </a:t>
            </a:r>
            <a:r>
              <a:rPr lang="en-US" sz="2400" dirty="0" err="1"/>
              <a:t>nifedipine</a:t>
            </a:r>
            <a:r>
              <a:rPr lang="en-US" sz="2400" dirty="0"/>
              <a:t> or </a:t>
            </a:r>
            <a:r>
              <a:rPr lang="en-US" sz="2400" dirty="0" err="1"/>
              <a:t>diltiazem</a:t>
            </a:r>
            <a:r>
              <a:rPr lang="en-US" sz="2400" dirty="0"/>
              <a:t> may deteriorate glucose homeostasis </a:t>
            </a:r>
          </a:p>
          <a:p>
            <a:r>
              <a:rPr lang="en-US" sz="2400" dirty="0"/>
              <a:t>Neutral in terms of metabolic effects</a:t>
            </a:r>
          </a:p>
          <a:p>
            <a:r>
              <a:rPr lang="en-US" sz="2400" dirty="0"/>
              <a:t>Impairment of insulin release seems to be compensated</a:t>
            </a:r>
            <a:endParaRPr lang="el-GR" sz="2400" dirty="0"/>
          </a:p>
          <a:p>
            <a:pPr marL="0" indent="0">
              <a:buNone/>
            </a:pPr>
            <a:r>
              <a:rPr lang="en-US" sz="2400" dirty="0"/>
              <a:t>by modest increase in skeletal muscle glucose uptake</a:t>
            </a:r>
            <a:endParaRPr lang="el-GR" sz="2400" dirty="0"/>
          </a:p>
        </p:txBody>
      </p:sp>
      <p:pic>
        <p:nvPicPr>
          <p:cNvPr id="4" name="Picture 4" descr="athina2"/>
          <p:cNvPicPr>
            <a:picLocks noChangeAspect="1" noChangeArrowheads="1"/>
          </p:cNvPicPr>
          <p:nvPr/>
        </p:nvPicPr>
        <p:blipFill>
          <a:blip r:embed="rId2" cstate="print"/>
          <a:srcRect/>
          <a:stretch>
            <a:fillRect/>
          </a:stretch>
        </p:blipFill>
        <p:spPr bwMode="auto">
          <a:xfrm>
            <a:off x="0" y="0"/>
            <a:ext cx="390972" cy="668401"/>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1409460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1200150" y="304800"/>
            <a:ext cx="8486775" cy="1431925"/>
          </a:xfrm>
        </p:spPr>
        <p:txBody>
          <a:bodyPr/>
          <a:lstStyle/>
          <a:p>
            <a:pPr eaLnBrk="1" hangingPunct="1"/>
            <a:r>
              <a:rPr lang="el-GR">
                <a:solidFill>
                  <a:srgbClr val="FF0000"/>
                </a:solidFill>
              </a:rPr>
              <a:t>ΚΑΡΔΙΟΕΚΛΕΚΤΙΚΟΤΗΤΑ</a:t>
            </a:r>
          </a:p>
        </p:txBody>
      </p:sp>
      <p:graphicFrame>
        <p:nvGraphicFramePr>
          <p:cNvPr id="217240" name="Group 152"/>
          <p:cNvGraphicFramePr>
            <a:graphicFrameLocks noGrp="1"/>
          </p:cNvGraphicFramePr>
          <p:nvPr>
            <p:ph type="tbl" idx="1"/>
          </p:nvPr>
        </p:nvGraphicFramePr>
        <p:xfrm>
          <a:off x="1012825" y="1844675"/>
          <a:ext cx="9086850" cy="4858358"/>
        </p:xfrm>
        <a:graphic>
          <a:graphicData uri="http://schemas.openxmlformats.org/drawingml/2006/table">
            <a:tbl>
              <a:tblPr/>
              <a:tblGrid>
                <a:gridCol w="5264944">
                  <a:extLst>
                    <a:ext uri="{9D8B030D-6E8A-4147-A177-3AD203B41FA5}">
                      <a16:colId xmlns:a16="http://schemas.microsoft.com/office/drawing/2014/main" val="20000"/>
                    </a:ext>
                  </a:extLst>
                </a:gridCol>
                <a:gridCol w="3821906">
                  <a:extLst>
                    <a:ext uri="{9D8B030D-6E8A-4147-A177-3AD203B41FA5}">
                      <a16:colId xmlns:a16="http://schemas.microsoft.com/office/drawing/2014/main" val="20001"/>
                    </a:ext>
                  </a:extLst>
                </a:gridCol>
              </a:tblGrid>
              <a:tr h="89597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rgbClr val="002060"/>
                          </a:solidFill>
                          <a:effectLst/>
                          <a:latin typeface="Tahoma" pitchFamily="34" charset="0"/>
                        </a:rPr>
                        <a:t>ANTAGONIST</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rgbClr val="002060"/>
                          </a:solidFill>
                          <a:effectLst/>
                          <a:latin typeface="Tahoma" pitchFamily="34" charset="0"/>
                        </a:rPr>
                        <a:t>(incubation time: 30 min)</a:t>
                      </a:r>
                      <a:endParaRPr kumimoji="0" lang="el-GR" sz="2400" b="0" i="0" u="none" strike="noStrike" cap="none" normalizeH="0" baseline="0" dirty="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a:ln>
                            <a:noFill/>
                          </a:ln>
                          <a:solidFill>
                            <a:srgbClr val="002060"/>
                          </a:solidFill>
                          <a:effectLst/>
                          <a:latin typeface="Tahoma" pitchFamily="34" charset="0"/>
                        </a:rPr>
                        <a:t>RATIO</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400" b="1" i="0" u="none" strike="noStrike" cap="none" normalizeH="0" baseline="0">
                          <a:ln>
                            <a:noFill/>
                          </a:ln>
                          <a:solidFill>
                            <a:srgbClr val="002060"/>
                          </a:solidFill>
                          <a:effectLst/>
                          <a:latin typeface="Tahoma" pitchFamily="34" charset="0"/>
                        </a:rPr>
                        <a:t>β1/β2</a:t>
                      </a:r>
                      <a:endParaRPr kumimoji="0" lang="el-GR" sz="2400" b="0"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17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a:ln>
                            <a:noFill/>
                          </a:ln>
                          <a:solidFill>
                            <a:srgbClr val="002060"/>
                          </a:solidFill>
                          <a:effectLst/>
                          <a:latin typeface="Tahoma" pitchFamily="34" charset="0"/>
                        </a:rPr>
                        <a:t>nebivolol</a:t>
                      </a:r>
                      <a:endParaRPr kumimoji="0" lang="el-GR" sz="2000" b="1"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a:ln>
                            <a:noFill/>
                          </a:ln>
                          <a:solidFill>
                            <a:srgbClr val="002060"/>
                          </a:solidFill>
                          <a:effectLst/>
                          <a:latin typeface="Tahoma" pitchFamily="34" charset="0"/>
                        </a:rPr>
                        <a:t>288</a:t>
                      </a:r>
                      <a:endParaRPr kumimoji="0" lang="el-GR" sz="2000" b="0" i="0" u="none" strike="noStrike" cap="none" normalizeH="0" baseline="0" dirty="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178">
                <a:tc>
                  <a:txBody>
                    <a:bodyPr/>
                    <a:lstStyle/>
                    <a:p>
                      <a:pPr marL="457200" marR="0" lvl="1"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000" b="1" i="0" u="none" strike="noStrike" cap="none" normalizeH="0" baseline="0">
                          <a:ln>
                            <a:noFill/>
                          </a:ln>
                          <a:solidFill>
                            <a:srgbClr val="002060"/>
                          </a:solidFill>
                          <a:effectLst/>
                          <a:latin typeface="Tahoma" pitchFamily="34" charset="0"/>
                        </a:rPr>
                        <a:t>bisoprolol</a:t>
                      </a:r>
                      <a:endParaRPr kumimoji="0" lang="el-GR" sz="2000" b="0"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a:ln>
                            <a:noFill/>
                          </a:ln>
                          <a:solidFill>
                            <a:srgbClr val="002060"/>
                          </a:solidFill>
                          <a:effectLst/>
                          <a:latin typeface="Tahoma" pitchFamily="34" charset="0"/>
                        </a:rPr>
                        <a:t>26</a:t>
                      </a:r>
                      <a:endParaRPr kumimoji="0" lang="el-GR" sz="2000" b="1" i="0" u="none" strike="noStrike" cap="none" normalizeH="0" baseline="0" dirty="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178">
                <a:tc>
                  <a:txBody>
                    <a:bodyPr/>
                    <a:lstStyle/>
                    <a:p>
                      <a:pPr marL="457200" marR="0" lvl="1"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000" b="1" i="0" u="none" strike="noStrike" cap="none" normalizeH="0" baseline="0">
                          <a:ln>
                            <a:noFill/>
                          </a:ln>
                          <a:solidFill>
                            <a:srgbClr val="002060"/>
                          </a:solidFill>
                          <a:effectLst/>
                          <a:latin typeface="Tahoma" pitchFamily="34" charset="0"/>
                        </a:rPr>
                        <a:t>metoprolol</a:t>
                      </a:r>
                      <a:endParaRPr kumimoji="0" lang="el-GR" sz="2000" b="0"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a:ln>
                            <a:noFill/>
                          </a:ln>
                          <a:solidFill>
                            <a:srgbClr val="002060"/>
                          </a:solidFill>
                          <a:effectLst/>
                          <a:latin typeface="Tahoma" pitchFamily="34" charset="0"/>
                        </a:rPr>
                        <a:t>25</a:t>
                      </a:r>
                      <a:endParaRPr kumimoji="0" lang="el-GR" sz="2000" b="0" i="0" u="none" strike="noStrike" cap="none" normalizeH="0" baseline="0" dirty="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6178">
                <a:tc>
                  <a:txBody>
                    <a:bodyPr/>
                    <a:lstStyle/>
                    <a:p>
                      <a:pPr marL="457200" marR="0" lvl="1"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000" b="1" i="0" u="none" strike="noStrike" cap="none" normalizeH="0" baseline="0">
                          <a:ln>
                            <a:noFill/>
                          </a:ln>
                          <a:solidFill>
                            <a:srgbClr val="002060"/>
                          </a:solidFill>
                          <a:effectLst/>
                          <a:latin typeface="Tahoma" pitchFamily="34" charset="0"/>
                        </a:rPr>
                        <a:t>atenolol</a:t>
                      </a:r>
                      <a:endParaRPr kumimoji="0" lang="el-GR" sz="2000" b="0"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a:ln>
                            <a:noFill/>
                          </a:ln>
                          <a:solidFill>
                            <a:srgbClr val="002060"/>
                          </a:solidFill>
                          <a:effectLst/>
                          <a:latin typeface="Tahoma" pitchFamily="34" charset="0"/>
                        </a:rPr>
                        <a:t>15</a:t>
                      </a:r>
                      <a:endParaRPr kumimoji="0" lang="el-GR" sz="2000" b="0" i="0" u="none" strike="noStrike" cap="none" normalizeH="0" baseline="0" dirty="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178">
                <a:tc>
                  <a:txBody>
                    <a:bodyPr/>
                    <a:lstStyle/>
                    <a:p>
                      <a:pPr marL="457200" marR="0" lvl="1"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000" b="1" i="0" u="none" strike="noStrike" cap="none" normalizeH="0" baseline="0">
                          <a:ln>
                            <a:noFill/>
                          </a:ln>
                          <a:solidFill>
                            <a:srgbClr val="002060"/>
                          </a:solidFill>
                          <a:effectLst/>
                          <a:latin typeface="Tahoma" pitchFamily="34" charset="0"/>
                        </a:rPr>
                        <a:t>celiprolol</a:t>
                      </a:r>
                      <a:endParaRPr kumimoji="0" lang="el-GR" sz="2000" b="0"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a:ln>
                            <a:noFill/>
                          </a:ln>
                          <a:solidFill>
                            <a:srgbClr val="002060"/>
                          </a:solidFill>
                          <a:effectLst/>
                          <a:latin typeface="Tahoma" pitchFamily="34" charset="0"/>
                        </a:rPr>
                        <a:t>4,8</a:t>
                      </a:r>
                      <a:endParaRPr kumimoji="0" lang="el-GR" sz="2000" b="0"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6178">
                <a:tc>
                  <a:txBody>
                    <a:bodyPr/>
                    <a:lstStyle/>
                    <a:p>
                      <a:pPr marL="457200" marR="0" lvl="1"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000" b="1" i="0" u="none" strike="noStrike" cap="none" normalizeH="0" baseline="0">
                          <a:ln>
                            <a:noFill/>
                          </a:ln>
                          <a:solidFill>
                            <a:srgbClr val="002060"/>
                          </a:solidFill>
                          <a:effectLst/>
                          <a:latin typeface="Tahoma" pitchFamily="34" charset="0"/>
                        </a:rPr>
                        <a:t>practolol</a:t>
                      </a:r>
                      <a:endParaRPr kumimoji="0" lang="el-GR" sz="2000" b="0"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a:ln>
                            <a:noFill/>
                          </a:ln>
                          <a:solidFill>
                            <a:srgbClr val="002060"/>
                          </a:solidFill>
                          <a:effectLst/>
                          <a:latin typeface="Tahoma" pitchFamily="34" charset="0"/>
                        </a:rPr>
                        <a:t>3,5</a:t>
                      </a:r>
                      <a:endParaRPr kumimoji="0" lang="el-GR" sz="2000" b="0"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178">
                <a:tc>
                  <a:txBody>
                    <a:bodyPr/>
                    <a:lstStyle/>
                    <a:p>
                      <a:pPr marL="457200" marR="0" lvl="1"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000" b="1" i="0" u="none" strike="noStrike" cap="none" normalizeH="0" baseline="0">
                          <a:ln>
                            <a:noFill/>
                          </a:ln>
                          <a:solidFill>
                            <a:srgbClr val="002060"/>
                          </a:solidFill>
                          <a:effectLst/>
                          <a:latin typeface="Tahoma" pitchFamily="34" charset="0"/>
                        </a:rPr>
                        <a:t>bucindolol</a:t>
                      </a:r>
                      <a:endParaRPr kumimoji="0" lang="el-GR" sz="2000" b="0"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a:ln>
                            <a:noFill/>
                          </a:ln>
                          <a:solidFill>
                            <a:srgbClr val="002060"/>
                          </a:solidFill>
                          <a:effectLst/>
                          <a:latin typeface="Tahoma" pitchFamily="34" charset="0"/>
                        </a:rPr>
                        <a:t>3,5</a:t>
                      </a:r>
                      <a:endParaRPr kumimoji="0" lang="el-GR" sz="2000" b="1"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6178">
                <a:tc>
                  <a:txBody>
                    <a:bodyPr/>
                    <a:lstStyle/>
                    <a:p>
                      <a:pPr marL="457200" marR="0" lvl="1"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000" b="1" i="0" u="none" strike="noStrike" cap="none" normalizeH="0" baseline="0">
                          <a:ln>
                            <a:noFill/>
                          </a:ln>
                          <a:solidFill>
                            <a:srgbClr val="002060"/>
                          </a:solidFill>
                          <a:effectLst/>
                          <a:latin typeface="Tahoma" pitchFamily="34" charset="0"/>
                        </a:rPr>
                        <a:t>propranolol</a:t>
                      </a:r>
                      <a:endParaRPr kumimoji="0" lang="el-GR" sz="2000" b="0"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a:ln>
                            <a:noFill/>
                          </a:ln>
                          <a:solidFill>
                            <a:srgbClr val="002060"/>
                          </a:solidFill>
                          <a:effectLst/>
                          <a:latin typeface="Tahoma" pitchFamily="34" charset="0"/>
                        </a:rPr>
                        <a:t>3,2</a:t>
                      </a:r>
                      <a:endParaRPr kumimoji="0" lang="el-GR" sz="2000" b="1"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6178">
                <a:tc>
                  <a:txBody>
                    <a:bodyPr/>
                    <a:lstStyle/>
                    <a:p>
                      <a:pPr marL="457200" marR="0" lvl="1"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000" b="1" i="0" u="none" strike="noStrike" cap="none" normalizeH="0" baseline="0">
                          <a:ln>
                            <a:noFill/>
                          </a:ln>
                          <a:solidFill>
                            <a:srgbClr val="002060"/>
                          </a:solidFill>
                          <a:effectLst/>
                          <a:latin typeface="Tahoma" pitchFamily="34" charset="0"/>
                        </a:rPr>
                        <a:t>pindolol</a:t>
                      </a:r>
                      <a:endParaRPr kumimoji="0" lang="el-GR" sz="2000" b="0"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a:ln>
                            <a:noFill/>
                          </a:ln>
                          <a:solidFill>
                            <a:srgbClr val="002060"/>
                          </a:solidFill>
                          <a:effectLst/>
                          <a:latin typeface="Tahoma" pitchFamily="34" charset="0"/>
                        </a:rPr>
                        <a:t>1,9</a:t>
                      </a:r>
                      <a:endParaRPr kumimoji="0" lang="el-GR" sz="2000" b="1"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96178">
                <a:tc>
                  <a:txBody>
                    <a:bodyPr/>
                    <a:lstStyle/>
                    <a:p>
                      <a:pPr marL="457200" marR="0" lvl="1"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000" b="1" i="0" u="none" strike="noStrike" cap="none" normalizeH="0" baseline="0">
                          <a:ln>
                            <a:noFill/>
                          </a:ln>
                          <a:solidFill>
                            <a:srgbClr val="002060"/>
                          </a:solidFill>
                          <a:effectLst/>
                          <a:latin typeface="Tahoma" pitchFamily="34" charset="0"/>
                        </a:rPr>
                        <a:t>bunolol</a:t>
                      </a:r>
                      <a:endParaRPr kumimoji="0" lang="el-GR" sz="2000" b="0" i="0" u="none" strike="noStrike" cap="none" normalizeH="0" baseline="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a:ln>
                            <a:noFill/>
                          </a:ln>
                          <a:solidFill>
                            <a:srgbClr val="002060"/>
                          </a:solidFill>
                          <a:effectLst/>
                          <a:latin typeface="Tahoma" pitchFamily="34" charset="0"/>
                        </a:rPr>
                        <a:t>0,2</a:t>
                      </a:r>
                      <a:endParaRPr kumimoji="0" lang="el-GR" sz="2000" b="1" i="0" u="none" strike="noStrike" cap="none" normalizeH="0" baseline="0" dirty="0">
                        <a:ln>
                          <a:noFill/>
                        </a:ln>
                        <a:solidFill>
                          <a:srgbClr val="002060"/>
                        </a:solidFill>
                        <a:effectLst/>
                        <a:latin typeface="Tahoma" pitchFamily="34" charset="0"/>
                      </a:endParaRPr>
                    </a:p>
                  </a:txBody>
                  <a:tcPr marL="102870" marR="102870" marT="45713" marB="45713" anchor="ct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841654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200150" y="304800"/>
            <a:ext cx="8885238" cy="1431925"/>
          </a:xfrm>
        </p:spPr>
        <p:txBody>
          <a:bodyPr/>
          <a:lstStyle/>
          <a:p>
            <a:r>
              <a:rPr lang="el-GR">
                <a:solidFill>
                  <a:srgbClr val="FF0000"/>
                </a:solidFill>
              </a:rPr>
              <a:t>Ταξινόμηση β-αναστολέων</a:t>
            </a:r>
          </a:p>
        </p:txBody>
      </p:sp>
      <p:grpSp>
        <p:nvGrpSpPr>
          <p:cNvPr id="19459" name="SmartArt Placeholder 4097"/>
          <p:cNvGrpSpPr>
            <a:grpSpLocks/>
          </p:cNvGrpSpPr>
          <p:nvPr/>
        </p:nvGrpSpPr>
        <p:grpSpPr bwMode="auto">
          <a:xfrm>
            <a:off x="0" y="1341438"/>
            <a:ext cx="10745788" cy="5278437"/>
            <a:chOff x="-45" y="832"/>
            <a:chExt cx="5436" cy="3603"/>
          </a:xfrm>
        </p:grpSpPr>
        <p:cxnSp>
          <p:nvCxnSpPr>
            <p:cNvPr id="19460" name="_s1028"/>
            <p:cNvCxnSpPr>
              <a:cxnSpLocks noChangeShapeType="1"/>
              <a:stCxn id="19476" idx="0"/>
              <a:endCxn id="19469" idx="2"/>
            </p:cNvCxnSpPr>
            <p:nvPr/>
          </p:nvCxnSpPr>
          <p:spPr bwMode="auto">
            <a:xfrm rot="5400000" flipH="1">
              <a:off x="1150" y="2005"/>
              <a:ext cx="144" cy="536"/>
            </a:xfrm>
            <a:prstGeom prst="bentConnector3">
              <a:avLst>
                <a:gd name="adj1" fmla="val 4962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9461" name="_s1029"/>
            <p:cNvCxnSpPr>
              <a:cxnSpLocks noChangeShapeType="1"/>
              <a:stCxn id="19475" idx="0"/>
              <a:endCxn id="19469" idx="2"/>
            </p:cNvCxnSpPr>
            <p:nvPr/>
          </p:nvCxnSpPr>
          <p:spPr bwMode="auto">
            <a:xfrm rot="-5400000">
              <a:off x="614" y="2005"/>
              <a:ext cx="144" cy="536"/>
            </a:xfrm>
            <a:prstGeom prst="bentConnector3">
              <a:avLst>
                <a:gd name="adj1" fmla="val 4962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9462" name="_s1030"/>
            <p:cNvCxnSpPr>
              <a:cxnSpLocks noChangeShapeType="1"/>
              <a:stCxn id="19" idx="0"/>
              <a:endCxn id="19470" idx="2"/>
            </p:cNvCxnSpPr>
            <p:nvPr/>
          </p:nvCxnSpPr>
          <p:spPr bwMode="auto">
            <a:xfrm rot="5400000" flipH="1">
              <a:off x="3292" y="2005"/>
              <a:ext cx="144" cy="535"/>
            </a:xfrm>
            <a:prstGeom prst="bentConnector3">
              <a:avLst>
                <a:gd name="adj1" fmla="val 4962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9463" name="_s1031"/>
            <p:cNvCxnSpPr>
              <a:cxnSpLocks noChangeShapeType="1"/>
              <a:stCxn id="18" idx="0"/>
              <a:endCxn id="19470" idx="2"/>
            </p:cNvCxnSpPr>
            <p:nvPr/>
          </p:nvCxnSpPr>
          <p:spPr bwMode="auto">
            <a:xfrm rot="-5400000">
              <a:off x="2757" y="2005"/>
              <a:ext cx="144" cy="535"/>
            </a:xfrm>
            <a:prstGeom prst="bentConnector3">
              <a:avLst>
                <a:gd name="adj1" fmla="val 4962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9464" name="_s1032"/>
            <p:cNvCxnSpPr>
              <a:cxnSpLocks noChangeShapeType="1"/>
              <a:stCxn id="19472" idx="0"/>
              <a:endCxn id="19471" idx="2"/>
            </p:cNvCxnSpPr>
            <p:nvPr/>
          </p:nvCxnSpPr>
          <p:spPr bwMode="auto">
            <a:xfrm rot="-5400000">
              <a:off x="4632" y="2272"/>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9465" name="_s1033"/>
            <p:cNvCxnSpPr>
              <a:cxnSpLocks noChangeShapeType="1"/>
              <a:stCxn id="19471" idx="0"/>
              <a:endCxn id="19468" idx="2"/>
            </p:cNvCxnSpPr>
            <p:nvPr/>
          </p:nvCxnSpPr>
          <p:spPr bwMode="auto">
            <a:xfrm rot="5400000" flipH="1">
              <a:off x="3616" y="771"/>
              <a:ext cx="144" cy="2030"/>
            </a:xfrm>
            <a:prstGeom prst="bentConnector3">
              <a:avLst>
                <a:gd name="adj1" fmla="val 4962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9466" name="_s1034"/>
            <p:cNvCxnSpPr>
              <a:cxnSpLocks noChangeShapeType="1"/>
              <a:stCxn id="19470" idx="0"/>
              <a:endCxn id="19468" idx="2"/>
            </p:cNvCxnSpPr>
            <p:nvPr/>
          </p:nvCxnSpPr>
          <p:spPr bwMode="auto">
            <a:xfrm rot="5400000" flipH="1">
              <a:off x="2813" y="1574"/>
              <a:ext cx="144" cy="423"/>
            </a:xfrm>
            <a:prstGeom prst="bentConnector3">
              <a:avLst>
                <a:gd name="adj1" fmla="val 4962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9467" name="_s1035"/>
            <p:cNvCxnSpPr>
              <a:cxnSpLocks noChangeShapeType="1"/>
              <a:stCxn id="19469" idx="0"/>
              <a:endCxn id="19468" idx="2"/>
            </p:cNvCxnSpPr>
            <p:nvPr/>
          </p:nvCxnSpPr>
          <p:spPr bwMode="auto">
            <a:xfrm rot="-5400000">
              <a:off x="1742" y="926"/>
              <a:ext cx="144" cy="1719"/>
            </a:xfrm>
            <a:prstGeom prst="bentConnector3">
              <a:avLst>
                <a:gd name="adj1" fmla="val 4962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9468" name="_s1036"/>
            <p:cNvSpPr>
              <a:spLocks noChangeArrowheads="1"/>
            </p:cNvSpPr>
            <p:nvPr/>
          </p:nvSpPr>
          <p:spPr bwMode="auto">
            <a:xfrm>
              <a:off x="2221" y="1432"/>
              <a:ext cx="905" cy="282"/>
            </a:xfrm>
            <a:prstGeom prst="roundRect">
              <a:avLst>
                <a:gd name="adj" fmla="val 16667"/>
              </a:avLst>
            </a:prstGeom>
            <a:solidFill>
              <a:schemeClr val="accent1"/>
            </a:solidFill>
            <a:ln w="9525">
              <a:solidFill>
                <a:schemeClr val="tx1"/>
              </a:solidFill>
              <a:round/>
              <a:headEnd/>
              <a:tailEnd/>
            </a:ln>
          </p:spPr>
          <p:txBody>
            <a:bodyPr wrap="none" lIns="20537" tIns="10268" rIns="20537" bIns="10268" anchor="ctr"/>
            <a:lstStyle/>
            <a:p>
              <a:pPr algn="ctr" eaLnBrk="1" hangingPunct="1"/>
              <a:r>
                <a:rPr lang="en-US" sz="2000" b="0">
                  <a:solidFill>
                    <a:srgbClr val="FF0000"/>
                  </a:solidFill>
                  <a:latin typeface="Verdana" pitchFamily="34" charset="0"/>
                </a:rPr>
                <a:t>B-blockers</a:t>
              </a:r>
              <a:endParaRPr lang="el-GR" sz="2000" b="0">
                <a:solidFill>
                  <a:srgbClr val="FF0000"/>
                </a:solidFill>
                <a:latin typeface="Verdana" pitchFamily="34" charset="0"/>
              </a:endParaRPr>
            </a:p>
          </p:txBody>
        </p:sp>
        <p:sp>
          <p:nvSpPr>
            <p:cNvPr id="19469" name="_s1037"/>
            <p:cNvSpPr>
              <a:spLocks noChangeArrowheads="1"/>
            </p:cNvSpPr>
            <p:nvPr/>
          </p:nvSpPr>
          <p:spPr bwMode="auto">
            <a:xfrm>
              <a:off x="265" y="1858"/>
              <a:ext cx="1378" cy="343"/>
            </a:xfrm>
            <a:prstGeom prst="roundRect">
              <a:avLst>
                <a:gd name="adj" fmla="val 16667"/>
              </a:avLst>
            </a:prstGeom>
            <a:solidFill>
              <a:schemeClr val="accent1"/>
            </a:solidFill>
            <a:ln w="9525">
              <a:solidFill>
                <a:schemeClr val="tx1"/>
              </a:solidFill>
              <a:round/>
              <a:headEnd/>
              <a:tailEnd/>
            </a:ln>
          </p:spPr>
          <p:txBody>
            <a:bodyPr wrap="none" lIns="20537" tIns="10268" rIns="20537" bIns="10268" anchor="ctr"/>
            <a:lstStyle/>
            <a:p>
              <a:pPr algn="ctr" eaLnBrk="1" hangingPunct="1"/>
              <a:r>
                <a:rPr lang="el-GR" sz="1600" b="0">
                  <a:solidFill>
                    <a:srgbClr val="FF0000"/>
                  </a:solidFill>
                  <a:latin typeface="Verdana" pitchFamily="34" charset="0"/>
                </a:rPr>
                <a:t>Μη καρδιοεκλεκτικοί</a:t>
              </a:r>
            </a:p>
          </p:txBody>
        </p:sp>
        <p:sp>
          <p:nvSpPr>
            <p:cNvPr id="19470" name="_s1038"/>
            <p:cNvSpPr>
              <a:spLocks noChangeArrowheads="1"/>
            </p:cNvSpPr>
            <p:nvPr/>
          </p:nvSpPr>
          <p:spPr bwMode="auto">
            <a:xfrm>
              <a:off x="2407" y="1858"/>
              <a:ext cx="1378" cy="343"/>
            </a:xfrm>
            <a:prstGeom prst="roundRect">
              <a:avLst>
                <a:gd name="adj" fmla="val 16667"/>
              </a:avLst>
            </a:prstGeom>
            <a:solidFill>
              <a:schemeClr val="accent1"/>
            </a:solidFill>
            <a:ln w="9525">
              <a:solidFill>
                <a:schemeClr val="tx1"/>
              </a:solidFill>
              <a:round/>
              <a:headEnd/>
              <a:tailEnd/>
            </a:ln>
          </p:spPr>
          <p:txBody>
            <a:bodyPr wrap="none" lIns="20537" tIns="10268" rIns="20537" bIns="10268" anchor="ctr"/>
            <a:lstStyle/>
            <a:p>
              <a:pPr algn="ctr" eaLnBrk="1" hangingPunct="1"/>
              <a:r>
                <a:rPr lang="el-GR" sz="1600" b="0">
                  <a:solidFill>
                    <a:srgbClr val="FF0000"/>
                  </a:solidFill>
                  <a:latin typeface="Verdana" pitchFamily="34" charset="0"/>
                </a:rPr>
                <a:t>καρδιοεκλεκτικοί</a:t>
              </a:r>
            </a:p>
          </p:txBody>
        </p:sp>
        <p:sp>
          <p:nvSpPr>
            <p:cNvPr id="19471" name="_s1039"/>
            <p:cNvSpPr>
              <a:spLocks noChangeArrowheads="1"/>
            </p:cNvSpPr>
            <p:nvPr/>
          </p:nvSpPr>
          <p:spPr bwMode="auto">
            <a:xfrm>
              <a:off x="4013" y="1858"/>
              <a:ext cx="1378" cy="343"/>
            </a:xfrm>
            <a:prstGeom prst="roundRect">
              <a:avLst>
                <a:gd name="adj" fmla="val 16667"/>
              </a:avLst>
            </a:prstGeom>
            <a:solidFill>
              <a:schemeClr val="accent1"/>
            </a:solidFill>
            <a:ln w="9525">
              <a:solidFill>
                <a:schemeClr val="tx1"/>
              </a:solidFill>
              <a:round/>
              <a:headEnd/>
              <a:tailEnd/>
            </a:ln>
          </p:spPr>
          <p:txBody>
            <a:bodyPr wrap="none" lIns="20537" tIns="10268" rIns="20537" bIns="10268" anchor="ctr"/>
            <a:lstStyle/>
            <a:p>
              <a:pPr algn="ctr" eaLnBrk="1" hangingPunct="1"/>
              <a:r>
                <a:rPr lang="en-US" sz="1600" b="0">
                  <a:solidFill>
                    <a:srgbClr val="FF0000"/>
                  </a:solidFill>
                  <a:latin typeface="Verdana" pitchFamily="34" charset="0"/>
                </a:rPr>
                <a:t>&amp; </a:t>
              </a:r>
              <a:r>
                <a:rPr lang="el-GR" sz="1600" b="0">
                  <a:solidFill>
                    <a:srgbClr val="FF0000"/>
                  </a:solidFill>
                  <a:latin typeface="Verdana" pitchFamily="34" charset="0"/>
                </a:rPr>
                <a:t>με α-ανασταλ</a:t>
              </a:r>
              <a:r>
                <a:rPr lang="en-US" sz="1600" b="0">
                  <a:solidFill>
                    <a:srgbClr val="FF0000"/>
                  </a:solidFill>
                  <a:latin typeface="Verdana" pitchFamily="34" charset="0"/>
                </a:rPr>
                <a:t>-</a:t>
              </a:r>
            </a:p>
            <a:p>
              <a:pPr algn="ctr" eaLnBrk="1" hangingPunct="1"/>
              <a:r>
                <a:rPr lang="el-GR" sz="1600" b="0">
                  <a:solidFill>
                    <a:srgbClr val="FF0000"/>
                  </a:solidFill>
                  <a:latin typeface="Verdana" pitchFamily="34" charset="0"/>
                </a:rPr>
                <a:t>τική δράση</a:t>
              </a:r>
            </a:p>
          </p:txBody>
        </p:sp>
        <p:sp>
          <p:nvSpPr>
            <p:cNvPr id="19472" name="_s1040"/>
            <p:cNvSpPr>
              <a:spLocks noChangeArrowheads="1"/>
            </p:cNvSpPr>
            <p:nvPr/>
          </p:nvSpPr>
          <p:spPr bwMode="auto">
            <a:xfrm>
              <a:off x="4239" y="2345"/>
              <a:ext cx="927" cy="1467"/>
            </a:xfrm>
            <a:prstGeom prst="roundRect">
              <a:avLst>
                <a:gd name="adj" fmla="val 16667"/>
              </a:avLst>
            </a:prstGeom>
            <a:solidFill>
              <a:schemeClr val="accent1"/>
            </a:solidFill>
            <a:ln w="9525">
              <a:solidFill>
                <a:schemeClr val="tx1"/>
              </a:solidFill>
              <a:round/>
              <a:headEnd/>
              <a:tailEnd/>
            </a:ln>
          </p:spPr>
          <p:txBody>
            <a:bodyPr wrap="none" lIns="24994" tIns="12498" rIns="24994" bIns="12498" anchor="ctr"/>
            <a:lstStyle/>
            <a:p>
              <a:pPr algn="ctr" eaLnBrk="1" hangingPunct="1"/>
              <a:r>
                <a:rPr lang="en-US" sz="1600" b="0">
                  <a:solidFill>
                    <a:srgbClr val="FF0000"/>
                  </a:solidFill>
                  <a:latin typeface="Verdana" pitchFamily="34" charset="0"/>
                </a:rPr>
                <a:t>Labetalol</a:t>
              </a:r>
            </a:p>
            <a:p>
              <a:pPr algn="ctr" eaLnBrk="1" hangingPunct="1"/>
              <a:r>
                <a:rPr lang="en-US" sz="1600" b="0">
                  <a:solidFill>
                    <a:srgbClr val="FF0000"/>
                  </a:solidFill>
                  <a:latin typeface="Verdana" pitchFamily="34" charset="0"/>
                </a:rPr>
                <a:t>Carvedilol</a:t>
              </a:r>
            </a:p>
          </p:txBody>
        </p:sp>
        <p:sp>
          <p:nvSpPr>
            <p:cNvPr id="18" name="_s1041"/>
            <p:cNvSpPr>
              <a:spLocks noChangeArrowheads="1"/>
            </p:cNvSpPr>
            <p:nvPr/>
          </p:nvSpPr>
          <p:spPr bwMode="auto">
            <a:xfrm>
              <a:off x="2097" y="2345"/>
              <a:ext cx="928" cy="1467"/>
            </a:xfrm>
            <a:prstGeom prst="roundRect">
              <a:avLst>
                <a:gd name="adj" fmla="val 16667"/>
              </a:avLst>
            </a:prstGeom>
            <a:solidFill>
              <a:schemeClr val="accent1"/>
            </a:solidFill>
            <a:ln w="9525">
              <a:solidFill>
                <a:schemeClr val="tx1"/>
              </a:solidFill>
              <a:round/>
              <a:headEnd/>
              <a:tailEnd/>
            </a:ln>
          </p:spPr>
          <p:txBody>
            <a:bodyPr wrap="none" lIns="28399" tIns="14201" rIns="28399" bIns="14201" anchor="ctr"/>
            <a:lstStyle/>
            <a:p>
              <a:pPr algn="ctr" eaLnBrk="1" hangingPunct="1">
                <a:defRPr/>
              </a:pPr>
              <a:r>
                <a:rPr lang="el-GR" sz="1600" b="0" dirty="0">
                  <a:solidFill>
                    <a:schemeClr val="tx1">
                      <a:lumMod val="85000"/>
                      <a:lumOff val="15000"/>
                    </a:schemeClr>
                  </a:solidFill>
                  <a:latin typeface="Verdana" pitchFamily="34" charset="0"/>
                </a:rPr>
                <a:t>Χωρίς ΕΣΔ</a:t>
              </a:r>
            </a:p>
            <a:p>
              <a:pPr algn="ctr" eaLnBrk="1" hangingPunct="1">
                <a:defRPr/>
              </a:pPr>
              <a:endParaRPr lang="el-GR" sz="1600" b="0" dirty="0">
                <a:solidFill>
                  <a:schemeClr val="tx1">
                    <a:lumMod val="85000"/>
                    <a:lumOff val="15000"/>
                  </a:schemeClr>
                </a:solidFill>
                <a:latin typeface="Verdana" pitchFamily="34" charset="0"/>
              </a:endParaRPr>
            </a:p>
            <a:p>
              <a:pPr algn="ctr" eaLnBrk="1" hangingPunct="1">
                <a:defRPr/>
              </a:pPr>
              <a:r>
                <a:rPr lang="en-US" sz="1600" b="0" dirty="0" err="1">
                  <a:solidFill>
                    <a:schemeClr val="tx1">
                      <a:lumMod val="85000"/>
                      <a:lumOff val="15000"/>
                    </a:schemeClr>
                  </a:solidFill>
                  <a:latin typeface="Verdana" pitchFamily="34" charset="0"/>
                </a:rPr>
                <a:t>Atenolol</a:t>
              </a:r>
              <a:endParaRPr lang="en-US" sz="1600" b="0" dirty="0">
                <a:solidFill>
                  <a:schemeClr val="tx1">
                    <a:lumMod val="85000"/>
                    <a:lumOff val="15000"/>
                  </a:schemeClr>
                </a:solidFill>
                <a:latin typeface="Verdana" pitchFamily="34" charset="0"/>
              </a:endParaRPr>
            </a:p>
            <a:p>
              <a:pPr algn="ctr" eaLnBrk="1" hangingPunct="1">
                <a:defRPr/>
              </a:pPr>
              <a:r>
                <a:rPr lang="en-US" sz="1600" b="0" dirty="0" err="1">
                  <a:solidFill>
                    <a:schemeClr val="tx1">
                      <a:lumMod val="85000"/>
                      <a:lumOff val="15000"/>
                    </a:schemeClr>
                  </a:solidFill>
                  <a:latin typeface="Verdana" pitchFamily="34" charset="0"/>
                </a:rPr>
                <a:t>Esmolol</a:t>
              </a:r>
              <a:endParaRPr lang="en-US" sz="1600" b="0" dirty="0">
                <a:solidFill>
                  <a:schemeClr val="tx1">
                    <a:lumMod val="85000"/>
                    <a:lumOff val="15000"/>
                  </a:schemeClr>
                </a:solidFill>
                <a:latin typeface="Verdana" pitchFamily="34" charset="0"/>
              </a:endParaRPr>
            </a:p>
            <a:p>
              <a:pPr algn="ctr" eaLnBrk="1" hangingPunct="1">
                <a:defRPr/>
              </a:pPr>
              <a:r>
                <a:rPr lang="en-US" sz="1600" b="0" dirty="0" err="1">
                  <a:solidFill>
                    <a:schemeClr val="tx1">
                      <a:lumMod val="85000"/>
                      <a:lumOff val="15000"/>
                    </a:schemeClr>
                  </a:solidFill>
                  <a:latin typeface="Verdana" pitchFamily="34" charset="0"/>
                </a:rPr>
                <a:t>Metoprolol</a:t>
              </a:r>
              <a:endParaRPr lang="en-US" sz="1600" b="0" dirty="0">
                <a:solidFill>
                  <a:schemeClr val="tx1">
                    <a:lumMod val="85000"/>
                    <a:lumOff val="15000"/>
                  </a:schemeClr>
                </a:solidFill>
                <a:latin typeface="Verdana" pitchFamily="34" charset="0"/>
              </a:endParaRPr>
            </a:p>
            <a:p>
              <a:pPr algn="ctr" eaLnBrk="1" hangingPunct="1">
                <a:defRPr/>
              </a:pPr>
              <a:r>
                <a:rPr lang="en-US" sz="1600" b="0" dirty="0" err="1">
                  <a:solidFill>
                    <a:schemeClr val="tx1">
                      <a:lumMod val="85000"/>
                      <a:lumOff val="15000"/>
                    </a:schemeClr>
                  </a:solidFill>
                  <a:latin typeface="Verdana" pitchFamily="34" charset="0"/>
                </a:rPr>
                <a:t>Bisoprolol</a:t>
              </a:r>
              <a:endParaRPr lang="en-US" sz="1600" b="0" dirty="0">
                <a:solidFill>
                  <a:schemeClr val="tx1">
                    <a:lumMod val="85000"/>
                    <a:lumOff val="15000"/>
                  </a:schemeClr>
                </a:solidFill>
                <a:latin typeface="Verdana" pitchFamily="34" charset="0"/>
              </a:endParaRPr>
            </a:p>
            <a:p>
              <a:pPr algn="ctr" eaLnBrk="1" hangingPunct="1">
                <a:defRPr/>
              </a:pPr>
              <a:r>
                <a:rPr lang="en-US" sz="1600" b="0" dirty="0" err="1">
                  <a:solidFill>
                    <a:schemeClr val="tx1">
                      <a:lumMod val="85000"/>
                      <a:lumOff val="15000"/>
                    </a:schemeClr>
                  </a:solidFill>
                  <a:latin typeface="Verdana" pitchFamily="34" charset="0"/>
                </a:rPr>
                <a:t>Betaxolol</a:t>
              </a:r>
              <a:endParaRPr lang="en-US" sz="1600" b="0" dirty="0">
                <a:solidFill>
                  <a:schemeClr val="tx1">
                    <a:lumMod val="85000"/>
                    <a:lumOff val="15000"/>
                  </a:schemeClr>
                </a:solidFill>
                <a:latin typeface="Verdana" pitchFamily="34" charset="0"/>
              </a:endParaRPr>
            </a:p>
            <a:p>
              <a:pPr algn="ctr" eaLnBrk="1" hangingPunct="1">
                <a:defRPr/>
              </a:pPr>
              <a:r>
                <a:rPr lang="en-US" sz="1600" b="0" dirty="0" err="1">
                  <a:solidFill>
                    <a:srgbClr val="FF0000"/>
                  </a:solidFill>
                  <a:latin typeface="Verdana" pitchFamily="34" charset="0"/>
                </a:rPr>
                <a:t>Nebivolol</a:t>
              </a:r>
              <a:endParaRPr lang="el-GR" sz="1600" b="0" dirty="0">
                <a:solidFill>
                  <a:srgbClr val="FF0000"/>
                </a:solidFill>
                <a:latin typeface="Verdana" pitchFamily="34" charset="0"/>
              </a:endParaRPr>
            </a:p>
          </p:txBody>
        </p:sp>
        <p:sp>
          <p:nvSpPr>
            <p:cNvPr id="19" name="_s1042"/>
            <p:cNvSpPr>
              <a:spLocks noChangeArrowheads="1"/>
            </p:cNvSpPr>
            <p:nvPr/>
          </p:nvSpPr>
          <p:spPr bwMode="auto">
            <a:xfrm>
              <a:off x="3168" y="2345"/>
              <a:ext cx="927" cy="1467"/>
            </a:xfrm>
            <a:prstGeom prst="roundRect">
              <a:avLst>
                <a:gd name="adj" fmla="val 16667"/>
              </a:avLst>
            </a:prstGeom>
            <a:solidFill>
              <a:schemeClr val="accent1"/>
            </a:solidFill>
            <a:ln w="9525">
              <a:solidFill>
                <a:schemeClr val="tx1"/>
              </a:solidFill>
              <a:round/>
              <a:headEnd/>
              <a:tailEnd/>
            </a:ln>
          </p:spPr>
          <p:txBody>
            <a:bodyPr wrap="none" lIns="28399" tIns="14201" rIns="28399" bIns="14201" anchor="ctr"/>
            <a:lstStyle/>
            <a:p>
              <a:pPr algn="ctr" eaLnBrk="1" hangingPunct="1">
                <a:defRPr/>
              </a:pPr>
              <a:r>
                <a:rPr lang="el-GR" sz="1600" b="0" dirty="0">
                  <a:solidFill>
                    <a:schemeClr val="tx1">
                      <a:lumMod val="85000"/>
                      <a:lumOff val="15000"/>
                    </a:schemeClr>
                  </a:solidFill>
                  <a:latin typeface="Verdana" pitchFamily="34" charset="0"/>
                </a:rPr>
                <a:t>Με ΕΣΔ</a:t>
              </a:r>
              <a:endParaRPr lang="en-US" sz="1600" b="0" dirty="0">
                <a:solidFill>
                  <a:schemeClr val="tx1">
                    <a:lumMod val="85000"/>
                    <a:lumOff val="15000"/>
                  </a:schemeClr>
                </a:solidFill>
                <a:latin typeface="Verdana" pitchFamily="34" charset="0"/>
              </a:endParaRPr>
            </a:p>
            <a:p>
              <a:pPr algn="ctr" eaLnBrk="1" hangingPunct="1">
                <a:defRPr/>
              </a:pPr>
              <a:endParaRPr lang="en-US" sz="1600" b="0" dirty="0">
                <a:solidFill>
                  <a:schemeClr val="tx1">
                    <a:lumMod val="85000"/>
                    <a:lumOff val="15000"/>
                  </a:schemeClr>
                </a:solidFill>
                <a:latin typeface="Verdana" pitchFamily="34" charset="0"/>
              </a:endParaRPr>
            </a:p>
            <a:p>
              <a:pPr algn="ctr" eaLnBrk="1" hangingPunct="1">
                <a:defRPr/>
              </a:pPr>
              <a:endParaRPr lang="en-US" sz="1600" b="0" dirty="0">
                <a:solidFill>
                  <a:schemeClr val="tx1">
                    <a:lumMod val="85000"/>
                    <a:lumOff val="15000"/>
                  </a:schemeClr>
                </a:solidFill>
                <a:latin typeface="Verdana" pitchFamily="34" charset="0"/>
              </a:endParaRPr>
            </a:p>
            <a:p>
              <a:pPr algn="ctr" eaLnBrk="1" hangingPunct="1">
                <a:defRPr/>
              </a:pPr>
              <a:endParaRPr lang="en-US" sz="1600" b="0" dirty="0">
                <a:solidFill>
                  <a:schemeClr val="tx1">
                    <a:lumMod val="85000"/>
                    <a:lumOff val="15000"/>
                  </a:schemeClr>
                </a:solidFill>
                <a:latin typeface="Verdana" pitchFamily="34" charset="0"/>
              </a:endParaRPr>
            </a:p>
            <a:p>
              <a:pPr algn="ctr" eaLnBrk="1" hangingPunct="1">
                <a:defRPr/>
              </a:pPr>
              <a:r>
                <a:rPr lang="en-US" sz="1600" b="0" dirty="0" err="1">
                  <a:solidFill>
                    <a:schemeClr val="tx1">
                      <a:lumMod val="85000"/>
                      <a:lumOff val="15000"/>
                    </a:schemeClr>
                  </a:solidFill>
                  <a:latin typeface="Verdana" pitchFamily="34" charset="0"/>
                </a:rPr>
                <a:t>Acebutol</a:t>
              </a:r>
              <a:endParaRPr lang="en-US" sz="1600" b="0" dirty="0">
                <a:solidFill>
                  <a:schemeClr val="tx1">
                    <a:lumMod val="85000"/>
                    <a:lumOff val="15000"/>
                  </a:schemeClr>
                </a:solidFill>
                <a:latin typeface="Verdana" pitchFamily="34" charset="0"/>
              </a:endParaRPr>
            </a:p>
            <a:p>
              <a:pPr algn="ctr" eaLnBrk="1" hangingPunct="1">
                <a:defRPr/>
              </a:pPr>
              <a:r>
                <a:rPr lang="en-US" sz="1600" b="0" dirty="0" err="1">
                  <a:solidFill>
                    <a:schemeClr val="tx1">
                      <a:lumMod val="85000"/>
                      <a:lumOff val="15000"/>
                    </a:schemeClr>
                  </a:solidFill>
                  <a:latin typeface="Verdana" pitchFamily="34" charset="0"/>
                </a:rPr>
                <a:t>Practolol</a:t>
              </a:r>
              <a:endParaRPr lang="en-US" sz="1600" b="0" dirty="0">
                <a:solidFill>
                  <a:schemeClr val="tx1">
                    <a:lumMod val="85000"/>
                    <a:lumOff val="15000"/>
                  </a:schemeClr>
                </a:solidFill>
                <a:latin typeface="Verdana" pitchFamily="34" charset="0"/>
              </a:endParaRPr>
            </a:p>
            <a:p>
              <a:pPr algn="ctr" eaLnBrk="1" hangingPunct="1">
                <a:defRPr/>
              </a:pPr>
              <a:r>
                <a:rPr lang="en-US" sz="1600" b="0" dirty="0" err="1">
                  <a:solidFill>
                    <a:schemeClr val="tx1">
                      <a:lumMod val="85000"/>
                      <a:lumOff val="15000"/>
                    </a:schemeClr>
                  </a:solidFill>
                  <a:latin typeface="Verdana" pitchFamily="34" charset="0"/>
                </a:rPr>
                <a:t>celiprolol</a:t>
              </a:r>
              <a:endParaRPr lang="el-GR" sz="1600" b="0" dirty="0">
                <a:solidFill>
                  <a:schemeClr val="tx1">
                    <a:lumMod val="85000"/>
                    <a:lumOff val="15000"/>
                  </a:schemeClr>
                </a:solidFill>
                <a:latin typeface="Verdana" pitchFamily="34" charset="0"/>
              </a:endParaRPr>
            </a:p>
          </p:txBody>
        </p:sp>
        <p:sp>
          <p:nvSpPr>
            <p:cNvPr id="19475" name="_s1043"/>
            <p:cNvSpPr>
              <a:spLocks noChangeArrowheads="1"/>
            </p:cNvSpPr>
            <p:nvPr/>
          </p:nvSpPr>
          <p:spPr bwMode="auto">
            <a:xfrm>
              <a:off x="-45" y="2345"/>
              <a:ext cx="927" cy="1467"/>
            </a:xfrm>
            <a:prstGeom prst="roundRect">
              <a:avLst>
                <a:gd name="adj" fmla="val 16667"/>
              </a:avLst>
            </a:prstGeom>
            <a:solidFill>
              <a:schemeClr val="accent1"/>
            </a:solidFill>
            <a:ln w="9525">
              <a:solidFill>
                <a:schemeClr val="tx1"/>
              </a:solidFill>
              <a:round/>
              <a:headEnd/>
              <a:tailEnd/>
            </a:ln>
          </p:spPr>
          <p:txBody>
            <a:bodyPr wrap="none" lIns="70153" tIns="35076" rIns="70153" bIns="35076" anchor="ctr"/>
            <a:lstStyle/>
            <a:p>
              <a:pPr algn="ctr" eaLnBrk="1" hangingPunct="1"/>
              <a:r>
                <a:rPr lang="el-GR" sz="1600" b="0">
                  <a:latin typeface="Verdana" pitchFamily="34" charset="0"/>
                </a:rPr>
                <a:t>Χωρίς ΕΣΔ</a:t>
              </a:r>
              <a:endParaRPr lang="en-US" sz="1600" b="0">
                <a:latin typeface="Verdana" pitchFamily="34" charset="0"/>
              </a:endParaRPr>
            </a:p>
            <a:p>
              <a:pPr algn="ctr" eaLnBrk="1" hangingPunct="1"/>
              <a:endParaRPr lang="en-US" sz="1600" b="0">
                <a:latin typeface="Verdana" pitchFamily="34" charset="0"/>
              </a:endParaRPr>
            </a:p>
            <a:p>
              <a:pPr algn="ctr" eaLnBrk="1" hangingPunct="1"/>
              <a:endParaRPr lang="el-GR" sz="1600" b="0">
                <a:latin typeface="Verdana" pitchFamily="34" charset="0"/>
              </a:endParaRPr>
            </a:p>
            <a:p>
              <a:pPr algn="ctr" eaLnBrk="1" hangingPunct="1"/>
              <a:r>
                <a:rPr lang="en-US" sz="1600" b="0">
                  <a:latin typeface="Verdana" pitchFamily="34" charset="0"/>
                </a:rPr>
                <a:t>Nadolol</a:t>
              </a:r>
            </a:p>
            <a:p>
              <a:pPr algn="ctr" eaLnBrk="1" hangingPunct="1"/>
              <a:r>
                <a:rPr lang="en-US" sz="1600" b="0">
                  <a:latin typeface="Verdana" pitchFamily="34" charset="0"/>
                </a:rPr>
                <a:t>Propranolol</a:t>
              </a:r>
            </a:p>
            <a:p>
              <a:pPr algn="ctr" eaLnBrk="1" hangingPunct="1"/>
              <a:r>
                <a:rPr lang="en-US" sz="1600" b="0">
                  <a:latin typeface="Verdana" pitchFamily="34" charset="0"/>
                </a:rPr>
                <a:t>Timolol</a:t>
              </a:r>
            </a:p>
            <a:p>
              <a:pPr algn="ctr" eaLnBrk="1" hangingPunct="1"/>
              <a:r>
                <a:rPr lang="en-US" sz="1600" b="0">
                  <a:latin typeface="Verdana" pitchFamily="34" charset="0"/>
                </a:rPr>
                <a:t>Sotalol</a:t>
              </a:r>
              <a:endParaRPr lang="el-GR" sz="1600" b="0">
                <a:latin typeface="Verdana" pitchFamily="34" charset="0"/>
              </a:endParaRPr>
            </a:p>
          </p:txBody>
        </p:sp>
        <p:sp>
          <p:nvSpPr>
            <p:cNvPr id="19476" name="_s1044"/>
            <p:cNvSpPr>
              <a:spLocks noChangeArrowheads="1"/>
            </p:cNvSpPr>
            <p:nvPr/>
          </p:nvSpPr>
          <p:spPr bwMode="auto">
            <a:xfrm>
              <a:off x="1026" y="2345"/>
              <a:ext cx="927" cy="1467"/>
            </a:xfrm>
            <a:prstGeom prst="roundRect">
              <a:avLst>
                <a:gd name="adj" fmla="val 16667"/>
              </a:avLst>
            </a:prstGeom>
            <a:solidFill>
              <a:schemeClr val="accent1"/>
            </a:solidFill>
            <a:ln w="9525">
              <a:solidFill>
                <a:schemeClr val="tx1"/>
              </a:solidFill>
              <a:round/>
              <a:headEnd/>
              <a:tailEnd/>
            </a:ln>
          </p:spPr>
          <p:txBody>
            <a:bodyPr wrap="none" lIns="70153" tIns="35076" rIns="70153" bIns="35076" anchor="ctr"/>
            <a:lstStyle/>
            <a:p>
              <a:pPr algn="ctr" eaLnBrk="1" hangingPunct="1"/>
              <a:r>
                <a:rPr lang="el-GR" sz="1600" b="0">
                  <a:latin typeface="Verdana" pitchFamily="34" charset="0"/>
                </a:rPr>
                <a:t>Με ΕΣΔ</a:t>
              </a:r>
              <a:endParaRPr lang="en-US" sz="1600" b="0">
                <a:latin typeface="Verdana" pitchFamily="34" charset="0"/>
              </a:endParaRPr>
            </a:p>
            <a:p>
              <a:pPr algn="ctr" eaLnBrk="1" hangingPunct="1"/>
              <a:endParaRPr lang="el-GR" sz="1600" b="0">
                <a:latin typeface="Verdana" pitchFamily="34" charset="0"/>
              </a:endParaRPr>
            </a:p>
            <a:p>
              <a:pPr algn="ctr" eaLnBrk="1" hangingPunct="1"/>
              <a:r>
                <a:rPr lang="en-US" sz="1600" b="0">
                  <a:latin typeface="Verdana" pitchFamily="34" charset="0"/>
                </a:rPr>
                <a:t>Pindolol</a:t>
              </a:r>
            </a:p>
            <a:p>
              <a:pPr algn="ctr" eaLnBrk="1" hangingPunct="1"/>
              <a:r>
                <a:rPr lang="en-US" sz="1600" b="0">
                  <a:latin typeface="Verdana" pitchFamily="34" charset="0"/>
                </a:rPr>
                <a:t>Carteolol</a:t>
              </a:r>
            </a:p>
            <a:p>
              <a:pPr algn="ctr" eaLnBrk="1" hangingPunct="1"/>
              <a:r>
                <a:rPr lang="en-US" sz="1600" b="0">
                  <a:latin typeface="Verdana" pitchFamily="34" charset="0"/>
                </a:rPr>
                <a:t>Penbutalol</a:t>
              </a:r>
            </a:p>
            <a:p>
              <a:pPr algn="ctr" eaLnBrk="1" hangingPunct="1"/>
              <a:r>
                <a:rPr lang="en-US" sz="1600" b="0">
                  <a:latin typeface="Verdana" pitchFamily="34" charset="0"/>
                </a:rPr>
                <a:t>Alprenolol</a:t>
              </a:r>
            </a:p>
            <a:p>
              <a:pPr algn="ctr" eaLnBrk="1" hangingPunct="1"/>
              <a:r>
                <a:rPr lang="en-US" sz="1600" b="0">
                  <a:latin typeface="Verdana" pitchFamily="34" charset="0"/>
                </a:rPr>
                <a:t>Oxprenolol</a:t>
              </a:r>
              <a:endParaRPr lang="el-GR" sz="1600" b="0">
                <a:latin typeface="Verdana" pitchFamily="34" charset="0"/>
              </a:endParaRPr>
            </a:p>
          </p:txBody>
        </p:sp>
      </p:grpSp>
    </p:spTree>
    <p:extLst>
      <p:ext uri="{BB962C8B-B14F-4D97-AF65-F5344CB8AC3E}">
        <p14:creationId xmlns:p14="http://schemas.microsoft.com/office/powerpoint/2010/main" val="733940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l-GR" dirty="0"/>
          </a:p>
        </p:txBody>
      </p:sp>
      <p:sp>
        <p:nvSpPr>
          <p:cNvPr id="20483" name="Text Placeholder 2"/>
          <p:cNvSpPr>
            <a:spLocks noGrp="1"/>
          </p:cNvSpPr>
          <p:nvPr>
            <p:ph type="body" idx="1"/>
          </p:nvPr>
        </p:nvSpPr>
        <p:spPr/>
        <p:txBody>
          <a:bodyPr/>
          <a:lstStyle/>
          <a:p>
            <a:endParaRPr lang="el-GR"/>
          </a:p>
        </p:txBody>
      </p:sp>
      <p:pic>
        <p:nvPicPr>
          <p:cNvPr id="204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967913"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6"/>
          <p:cNvSpPr txBox="1">
            <a:spLocks noChangeArrowheads="1"/>
          </p:cNvSpPr>
          <p:nvPr/>
        </p:nvSpPr>
        <p:spPr bwMode="auto">
          <a:xfrm>
            <a:off x="174625" y="3933825"/>
            <a:ext cx="9648825" cy="21018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endParaRPr lang="en-US"/>
          </a:p>
          <a:p>
            <a:endParaRPr lang="en-US"/>
          </a:p>
          <a:p>
            <a:endParaRPr lang="en-US"/>
          </a:p>
          <a:p>
            <a:endParaRPr lang="en-US"/>
          </a:p>
          <a:p>
            <a:endParaRPr lang="en-US"/>
          </a:p>
          <a:p>
            <a:endParaRPr lang="en-US"/>
          </a:p>
          <a:p>
            <a:endParaRPr lang="el-GR"/>
          </a:p>
        </p:txBody>
      </p:sp>
    </p:spTree>
    <p:extLst>
      <p:ext uri="{BB962C8B-B14F-4D97-AF65-F5344CB8AC3E}">
        <p14:creationId xmlns:p14="http://schemas.microsoft.com/office/powerpoint/2010/main" val="3130196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ITARAS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2"/>
          <p:cNvSpPr txBox="1">
            <a:spLocks noChangeArrowheads="1"/>
          </p:cNvSpPr>
          <p:nvPr/>
        </p:nvSpPr>
        <p:spPr bwMode="auto">
          <a:xfrm>
            <a:off x="8096250" y="4581525"/>
            <a:ext cx="1871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l-GR" b="0"/>
              <a:t>Νεμπιβολόλη</a:t>
            </a:r>
          </a:p>
        </p:txBody>
      </p:sp>
    </p:spTree>
    <p:extLst>
      <p:ext uri="{BB962C8B-B14F-4D97-AF65-F5344CB8AC3E}">
        <p14:creationId xmlns:p14="http://schemas.microsoft.com/office/powerpoint/2010/main" val="1283234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safety-inspec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3141663"/>
            <a:ext cx="381635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2"/>
          <p:cNvSpPr txBox="1">
            <a:spLocks noChangeArrowheads="1"/>
          </p:cNvSpPr>
          <p:nvPr/>
        </p:nvSpPr>
        <p:spPr bwMode="auto">
          <a:xfrm>
            <a:off x="1543050" y="1268413"/>
            <a:ext cx="46799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l-GR" sz="3200" i="1"/>
              <a:t>...λίγες περισσότερες «λεπτομέρειες»...</a:t>
            </a:r>
          </a:p>
        </p:txBody>
      </p:sp>
    </p:spTree>
    <p:extLst>
      <p:ext uri="{BB962C8B-B14F-4D97-AF65-F5344CB8AC3E}">
        <p14:creationId xmlns:p14="http://schemas.microsoft.com/office/powerpoint/2010/main" val="337259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972" y="2852936"/>
            <a:ext cx="7920880" cy="3046988"/>
          </a:xfrm>
          <a:prstGeom prst="rect">
            <a:avLst/>
          </a:prstGeom>
          <a:noFill/>
        </p:spPr>
        <p:txBody>
          <a:bodyPr wrap="square" rtlCol="0">
            <a:spAutoFit/>
          </a:bodyPr>
          <a:lstStyle/>
          <a:p>
            <a:pPr marL="742950" indent="-742950">
              <a:buAutoNum type="arabicPeriod"/>
            </a:pPr>
            <a:r>
              <a:rPr lang="en-US" sz="3200" i="1" dirty="0"/>
              <a:t>Size of the problem and pathophysiology</a:t>
            </a:r>
          </a:p>
          <a:p>
            <a:pPr marL="742950" indent="-742950">
              <a:buAutoNum type="arabicPeriod"/>
            </a:pPr>
            <a:r>
              <a:rPr lang="en-US" sz="3200" i="1" dirty="0"/>
              <a:t>NOD and drugs</a:t>
            </a:r>
          </a:p>
          <a:p>
            <a:pPr marL="742950" indent="-742950">
              <a:buAutoNum type="arabicPeriod"/>
            </a:pPr>
            <a:r>
              <a:rPr lang="en-US" sz="3200" i="1" dirty="0"/>
              <a:t>BP targets</a:t>
            </a:r>
          </a:p>
          <a:p>
            <a:pPr marL="742950" indent="-742950">
              <a:buAutoNum type="arabicPeriod"/>
            </a:pPr>
            <a:r>
              <a:rPr lang="en-US" sz="3200" i="1" dirty="0"/>
              <a:t>Drug therapy of choice</a:t>
            </a:r>
          </a:p>
          <a:p>
            <a:endParaRPr lang="el-GR" sz="3200" i="1" dirty="0">
              <a:solidFill>
                <a:srgbClr val="FF0000"/>
              </a:solidFill>
            </a:endParaRPr>
          </a:p>
        </p:txBody>
      </p:sp>
      <p:pic>
        <p:nvPicPr>
          <p:cNvPr id="3" name="Picture 6" descr="C:\Users\Kyriakos\Downloads\show the direction.png"/>
          <p:cNvPicPr>
            <a:picLocks noChangeAspect="1" noChangeArrowheads="1"/>
          </p:cNvPicPr>
          <p:nvPr/>
        </p:nvPicPr>
        <p:blipFill>
          <a:blip r:embed="rId2" cstate="print"/>
          <a:srcRect/>
          <a:stretch>
            <a:fillRect/>
          </a:stretch>
        </p:blipFill>
        <p:spPr bwMode="auto">
          <a:xfrm>
            <a:off x="6295628" y="764704"/>
            <a:ext cx="3671887" cy="2252662"/>
          </a:xfrm>
          <a:prstGeom prst="rect">
            <a:avLst/>
          </a:prstGeom>
          <a:noFill/>
          <a:ln w="9525">
            <a:noFill/>
            <a:miter lim="800000"/>
            <a:headEnd/>
            <a:tailEnd/>
          </a:ln>
        </p:spPr>
      </p:pic>
      <p:sp>
        <p:nvSpPr>
          <p:cNvPr id="4" name="TextBox 3"/>
          <p:cNvSpPr txBox="1"/>
          <p:nvPr/>
        </p:nvSpPr>
        <p:spPr>
          <a:xfrm>
            <a:off x="967036" y="1052736"/>
            <a:ext cx="3600400" cy="1323439"/>
          </a:xfrm>
          <a:prstGeom prst="rect">
            <a:avLst/>
          </a:prstGeom>
          <a:noFill/>
        </p:spPr>
        <p:txBody>
          <a:bodyPr wrap="square" rtlCol="0">
            <a:spAutoFit/>
          </a:bodyPr>
          <a:lstStyle/>
          <a:p>
            <a:r>
              <a:rPr lang="en-US" sz="4000" dirty="0">
                <a:solidFill>
                  <a:srgbClr val="FF0000"/>
                </a:solidFill>
              </a:rPr>
              <a:t>Hypertension and pre-DM</a:t>
            </a:r>
            <a:endParaRPr lang="el-GR" sz="4000" dirty="0">
              <a:solidFill>
                <a:srgbClr val="FF0000"/>
              </a:solidFill>
            </a:endParaRPr>
          </a:p>
        </p:txBody>
      </p:sp>
    </p:spTree>
    <p:extLst>
      <p:ext uri="{BB962C8B-B14F-4D97-AF65-F5344CB8AC3E}">
        <p14:creationId xmlns:p14="http://schemas.microsoft.com/office/powerpoint/2010/main" val="833472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390525" y="1412875"/>
            <a:ext cx="9505950" cy="4849813"/>
          </a:xfrm>
          <a:prstGeom prst="rect">
            <a:avLst/>
          </a:prstGeom>
          <a:gradFill rotWithShape="0">
            <a:gsLst>
              <a:gs pos="0">
                <a:srgbClr val="0A2B33"/>
              </a:gs>
              <a:gs pos="100000">
                <a:srgbClr val="1C6B80"/>
              </a:gs>
            </a:gsLst>
            <a:lin ang="5400000" scaled="1"/>
          </a:gradFill>
          <a:ln w="12700">
            <a:solidFill>
              <a:schemeClr val="bg1"/>
            </a:solidFill>
            <a:miter lim="800000"/>
            <a:headEnd/>
            <a:tailEnd/>
          </a:ln>
          <a:effectLst>
            <a:outerShdw dist="89803" dir="2700000" algn="ctr" rotWithShape="0">
              <a:schemeClr val="tx1">
                <a:alpha val="74997"/>
              </a:schemeClr>
            </a:outerShdw>
          </a:effectLst>
        </p:spPr>
        <p:txBody>
          <a:bodyPr wrap="none" lIns="85707" tIns="42854" rIns="85707" bIns="42854" anchor="ctr"/>
          <a:lstStyle/>
          <a:p>
            <a:pPr algn="ctr" eaLnBrk="1" hangingPunct="1">
              <a:defRPr/>
            </a:pPr>
            <a:endParaRPr lang="en-GB" sz="2300"/>
          </a:p>
        </p:txBody>
      </p:sp>
      <p:sp>
        <p:nvSpPr>
          <p:cNvPr id="2817027" name="Rectangle 3"/>
          <p:cNvSpPr>
            <a:spLocks noChangeArrowheads="1"/>
          </p:cNvSpPr>
          <p:nvPr/>
        </p:nvSpPr>
        <p:spPr bwMode="auto">
          <a:xfrm>
            <a:off x="390525" y="404813"/>
            <a:ext cx="9505950" cy="911225"/>
          </a:xfrm>
          <a:prstGeom prst="rect">
            <a:avLst/>
          </a:prstGeom>
          <a:gradFill rotWithShape="0">
            <a:gsLst>
              <a:gs pos="0">
                <a:srgbClr val="761800"/>
              </a:gs>
              <a:gs pos="50000">
                <a:srgbClr val="FF3300"/>
              </a:gs>
              <a:gs pos="100000">
                <a:srgbClr val="761800"/>
              </a:gs>
            </a:gsLst>
            <a:lin ang="5400000" scaled="1"/>
          </a:gradFill>
          <a:ln w="12700">
            <a:solidFill>
              <a:schemeClr val="bg1"/>
            </a:solidFill>
            <a:miter lim="800000"/>
            <a:headEnd/>
            <a:tailEnd/>
          </a:ln>
          <a:effectLst>
            <a:outerShdw dist="89803" dir="2700000" algn="ctr" rotWithShape="0">
              <a:schemeClr val="tx1">
                <a:alpha val="74997"/>
              </a:schemeClr>
            </a:outerShdw>
          </a:effectLst>
        </p:spPr>
        <p:txBody>
          <a:bodyPr wrap="none" lIns="85707" tIns="42854" rIns="85707" bIns="42854" anchor="ctr"/>
          <a:lstStyle/>
          <a:p>
            <a:pPr algn="ctr" eaLnBrk="1" hangingPunct="1">
              <a:defRPr/>
            </a:pPr>
            <a:r>
              <a:rPr lang="el-GR" sz="3000" dirty="0">
                <a:effectLst>
                  <a:outerShdw blurRad="38100" dist="38100" dir="2700000" algn="tl">
                    <a:srgbClr val="000000"/>
                  </a:outerShdw>
                </a:effectLst>
              </a:rPr>
              <a:t>Αγγειοδιασταλτικοί Β-αποκλειστές</a:t>
            </a:r>
            <a:endParaRPr lang="en-GB" sz="3000" dirty="0">
              <a:effectLst>
                <a:outerShdw blurRad="38100" dist="38100" dir="2700000" algn="tl">
                  <a:srgbClr val="000000"/>
                </a:outerShdw>
              </a:effectLst>
            </a:endParaRPr>
          </a:p>
        </p:txBody>
      </p:sp>
      <p:sp>
        <p:nvSpPr>
          <p:cNvPr id="2288646" name="Text Box 6"/>
          <p:cNvSpPr txBox="1">
            <a:spLocks noChangeArrowheads="1"/>
          </p:cNvSpPr>
          <p:nvPr/>
        </p:nvSpPr>
        <p:spPr bwMode="auto">
          <a:xfrm>
            <a:off x="679450" y="1700213"/>
            <a:ext cx="8340725" cy="2163762"/>
          </a:xfrm>
          <a:prstGeom prst="rect">
            <a:avLst/>
          </a:prstGeom>
          <a:noFill/>
          <a:ln w="12700">
            <a:noFill/>
            <a:miter lim="800000"/>
            <a:headEnd/>
            <a:tailEnd/>
          </a:ln>
          <a:effectLst/>
        </p:spPr>
        <p:txBody>
          <a:bodyPr lIns="85708" tIns="42854" rIns="85708" bIns="42854">
            <a:spAutoFit/>
          </a:bodyPr>
          <a:lstStyle/>
          <a:p>
            <a:pPr marL="360164" indent="-360164" eaLnBrk="1" hangingPunct="1">
              <a:buFontTx/>
              <a:buBlip>
                <a:blip r:embed="rId3"/>
              </a:buBlip>
              <a:defRPr/>
            </a:pPr>
            <a:r>
              <a:rPr lang="en-GB" sz="2700" dirty="0">
                <a:solidFill>
                  <a:schemeClr val="bg1"/>
                </a:solidFill>
                <a:effectLst>
                  <a:outerShdw blurRad="38100" dist="38100" dir="2700000" algn="tl">
                    <a:srgbClr val="000000"/>
                  </a:outerShdw>
                </a:effectLst>
              </a:rPr>
              <a:t>BBs are not a homogeneous class</a:t>
            </a:r>
          </a:p>
          <a:p>
            <a:pPr marL="360164" indent="-360164" eaLnBrk="1" hangingPunct="1">
              <a:buFontTx/>
              <a:buBlip>
                <a:blip r:embed="rId3"/>
              </a:buBlip>
              <a:defRPr/>
            </a:pPr>
            <a:endParaRPr lang="en-GB" sz="2700" dirty="0">
              <a:solidFill>
                <a:schemeClr val="bg1"/>
              </a:solidFill>
              <a:effectLst>
                <a:outerShdw blurRad="38100" dist="38100" dir="2700000" algn="tl">
                  <a:srgbClr val="000000"/>
                </a:outerShdw>
              </a:effectLst>
            </a:endParaRPr>
          </a:p>
          <a:p>
            <a:pPr marL="360164" indent="-360164" eaLnBrk="1" hangingPunct="1">
              <a:buFontTx/>
              <a:buBlip>
                <a:blip r:embed="rId3"/>
              </a:buBlip>
              <a:defRPr/>
            </a:pPr>
            <a:r>
              <a:rPr lang="en-GB" sz="2700" dirty="0">
                <a:solidFill>
                  <a:schemeClr val="bg1"/>
                </a:solidFill>
                <a:effectLst>
                  <a:outerShdw blurRad="38100" dist="38100" dir="2700000" algn="tl">
                    <a:srgbClr val="000000"/>
                  </a:outerShdw>
                </a:effectLst>
              </a:rPr>
              <a:t>Vasodilator BBs (</a:t>
            </a:r>
            <a:r>
              <a:rPr lang="en-GB" sz="2700" dirty="0" err="1">
                <a:solidFill>
                  <a:srgbClr val="FF0000"/>
                </a:solidFill>
                <a:effectLst>
                  <a:outerShdw blurRad="38100" dist="38100" dir="2700000" algn="tl">
                    <a:srgbClr val="000000"/>
                  </a:outerShdw>
                </a:effectLst>
              </a:rPr>
              <a:t>celiprolol</a:t>
            </a:r>
            <a:r>
              <a:rPr lang="en-GB" sz="2700" dirty="0">
                <a:solidFill>
                  <a:srgbClr val="FF0000"/>
                </a:solidFill>
                <a:effectLst>
                  <a:outerShdw blurRad="38100" dist="38100" dir="2700000" algn="tl">
                    <a:srgbClr val="000000"/>
                  </a:outerShdw>
                </a:effectLst>
              </a:rPr>
              <a:t> / </a:t>
            </a:r>
            <a:r>
              <a:rPr lang="en-GB" sz="2700" dirty="0" err="1">
                <a:solidFill>
                  <a:srgbClr val="FF0000"/>
                </a:solidFill>
                <a:effectLst>
                  <a:outerShdw blurRad="38100" dist="38100" dir="2700000" algn="tl">
                    <a:srgbClr val="000000"/>
                  </a:outerShdw>
                </a:effectLst>
              </a:rPr>
              <a:t>nebivolol</a:t>
            </a:r>
            <a:r>
              <a:rPr lang="en-GB" sz="2700" dirty="0">
                <a:solidFill>
                  <a:srgbClr val="FF0000"/>
                </a:solidFill>
                <a:effectLst>
                  <a:outerShdw blurRad="38100" dist="38100" dir="2700000" algn="tl">
                    <a:srgbClr val="000000"/>
                  </a:outerShdw>
                </a:effectLst>
              </a:rPr>
              <a:t> / </a:t>
            </a:r>
            <a:r>
              <a:rPr lang="en-GB" sz="2700" dirty="0" err="1">
                <a:solidFill>
                  <a:srgbClr val="FF0000"/>
                </a:solidFill>
                <a:effectLst>
                  <a:outerShdw blurRad="38100" dist="38100" dir="2700000" algn="tl">
                    <a:srgbClr val="000000"/>
                  </a:outerShdw>
                </a:effectLst>
              </a:rPr>
              <a:t>carvedilol</a:t>
            </a:r>
            <a:r>
              <a:rPr lang="en-GB" sz="2700" dirty="0">
                <a:solidFill>
                  <a:schemeClr val="bg1"/>
                </a:solidFill>
                <a:effectLst>
                  <a:outerShdw blurRad="38100" dist="38100" dir="2700000" algn="tl">
                    <a:srgbClr val="000000"/>
                  </a:outerShdw>
                </a:effectLst>
              </a:rPr>
              <a:t>) do not share some of the negative properties described for other compounds</a:t>
            </a:r>
          </a:p>
        </p:txBody>
      </p:sp>
      <p:pic>
        <p:nvPicPr>
          <p:cNvPr id="614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3789363"/>
            <a:ext cx="993775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3035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98463" y="1522413"/>
            <a:ext cx="9505950" cy="4849812"/>
          </a:xfrm>
          <a:prstGeom prst="rect">
            <a:avLst/>
          </a:prstGeom>
          <a:gradFill rotWithShape="0">
            <a:gsLst>
              <a:gs pos="0">
                <a:srgbClr val="0A2B33"/>
              </a:gs>
              <a:gs pos="100000">
                <a:srgbClr val="1C6B80"/>
              </a:gs>
            </a:gsLst>
            <a:lin ang="5400000" scaled="1"/>
          </a:gradFill>
          <a:ln w="12700">
            <a:solidFill>
              <a:schemeClr val="bg1"/>
            </a:solidFill>
            <a:miter lim="800000"/>
            <a:headEnd/>
            <a:tailEnd/>
          </a:ln>
          <a:effectLst>
            <a:outerShdw dist="89803" dir="2700000" algn="ctr" rotWithShape="0">
              <a:schemeClr val="tx1">
                <a:alpha val="74997"/>
              </a:schemeClr>
            </a:outerShdw>
          </a:effectLst>
        </p:spPr>
        <p:txBody>
          <a:bodyPr wrap="none" lIns="85707" tIns="42854" rIns="85707" bIns="42854" anchor="ctr"/>
          <a:lstStyle/>
          <a:p>
            <a:pPr algn="ctr" eaLnBrk="1" hangingPunct="1">
              <a:defRPr/>
            </a:pPr>
            <a:endParaRPr lang="en-GB" sz="2300"/>
          </a:p>
        </p:txBody>
      </p:sp>
      <p:sp>
        <p:nvSpPr>
          <p:cNvPr id="2817027" name="Rectangle 3"/>
          <p:cNvSpPr>
            <a:spLocks noChangeArrowheads="1"/>
          </p:cNvSpPr>
          <p:nvPr/>
        </p:nvSpPr>
        <p:spPr bwMode="auto">
          <a:xfrm>
            <a:off x="398463" y="473075"/>
            <a:ext cx="9505950" cy="911225"/>
          </a:xfrm>
          <a:prstGeom prst="rect">
            <a:avLst/>
          </a:prstGeom>
          <a:gradFill rotWithShape="0">
            <a:gsLst>
              <a:gs pos="0">
                <a:srgbClr val="761800"/>
              </a:gs>
              <a:gs pos="50000">
                <a:srgbClr val="FF3300"/>
              </a:gs>
              <a:gs pos="100000">
                <a:srgbClr val="761800"/>
              </a:gs>
            </a:gsLst>
            <a:lin ang="5400000" scaled="1"/>
          </a:gradFill>
          <a:ln w="12700">
            <a:solidFill>
              <a:schemeClr val="bg1"/>
            </a:solidFill>
            <a:miter lim="800000"/>
            <a:headEnd/>
            <a:tailEnd/>
          </a:ln>
          <a:effectLst>
            <a:outerShdw dist="89803" dir="2700000" algn="ctr" rotWithShape="0">
              <a:schemeClr val="tx1">
                <a:alpha val="74997"/>
              </a:schemeClr>
            </a:outerShdw>
          </a:effectLst>
        </p:spPr>
        <p:txBody>
          <a:bodyPr wrap="none" lIns="85707" tIns="42854" rIns="85707" bIns="42854" anchor="ctr"/>
          <a:lstStyle/>
          <a:p>
            <a:pPr algn="ctr" eaLnBrk="1" hangingPunct="1">
              <a:defRPr/>
            </a:pPr>
            <a:r>
              <a:rPr lang="en-GB" sz="3000" dirty="0">
                <a:effectLst>
                  <a:outerShdw blurRad="38100" dist="38100" dir="2700000" algn="tl">
                    <a:srgbClr val="000000"/>
                  </a:outerShdw>
                </a:effectLst>
              </a:rPr>
              <a:t>Vasodilator BBs - Favourable Effects</a:t>
            </a:r>
          </a:p>
        </p:txBody>
      </p:sp>
      <p:sp>
        <p:nvSpPr>
          <p:cNvPr id="2290693" name="Text Box 5"/>
          <p:cNvSpPr txBox="1">
            <a:spLocks noChangeArrowheads="1"/>
          </p:cNvSpPr>
          <p:nvPr/>
        </p:nvSpPr>
        <p:spPr bwMode="auto">
          <a:xfrm>
            <a:off x="4602163" y="6442075"/>
            <a:ext cx="5373687" cy="363538"/>
          </a:xfrm>
          <a:prstGeom prst="rect">
            <a:avLst/>
          </a:prstGeom>
          <a:noFill/>
          <a:ln w="12700">
            <a:noFill/>
            <a:miter lim="800000"/>
            <a:headEnd/>
            <a:tailEnd/>
          </a:ln>
          <a:effectLst/>
        </p:spPr>
        <p:txBody>
          <a:bodyPr wrap="none" lIns="85708" tIns="42854" rIns="85708" bIns="42854">
            <a:spAutoFit/>
          </a:bodyPr>
          <a:lstStyle/>
          <a:p>
            <a:pPr algn="r" eaLnBrk="1" hangingPunct="1">
              <a:defRPr/>
            </a:pPr>
            <a:r>
              <a:rPr lang="en-GB" i="1">
                <a:solidFill>
                  <a:srgbClr val="FFFF00"/>
                </a:solidFill>
                <a:effectLst>
                  <a:outerShdw blurRad="38100" dist="38100" dir="2700000" algn="tl">
                    <a:srgbClr val="000000"/>
                  </a:outerShdw>
                </a:effectLst>
              </a:rPr>
              <a:t>ESH Task Force Document, J Hypertens 2009</a:t>
            </a:r>
          </a:p>
        </p:txBody>
      </p:sp>
      <p:sp>
        <p:nvSpPr>
          <p:cNvPr id="2290694" name="Text Box 6"/>
          <p:cNvSpPr txBox="1">
            <a:spLocks noChangeArrowheads="1"/>
          </p:cNvSpPr>
          <p:nvPr/>
        </p:nvSpPr>
        <p:spPr bwMode="auto">
          <a:xfrm>
            <a:off x="685800" y="1781175"/>
            <a:ext cx="8342313" cy="4576763"/>
          </a:xfrm>
          <a:prstGeom prst="rect">
            <a:avLst/>
          </a:prstGeom>
          <a:noFill/>
          <a:ln w="12700">
            <a:noFill/>
            <a:miter lim="800000"/>
            <a:headEnd/>
            <a:tailEnd/>
          </a:ln>
          <a:effectLst/>
        </p:spPr>
        <p:txBody>
          <a:bodyPr lIns="85708" tIns="42854" rIns="85708" bIns="42854">
            <a:spAutoFit/>
          </a:bodyPr>
          <a:lstStyle/>
          <a:p>
            <a:pPr marL="360164" indent="-360164" eaLnBrk="1" hangingPunct="1">
              <a:spcBef>
                <a:spcPct val="40000"/>
              </a:spcBef>
              <a:buFontTx/>
              <a:buBlip>
                <a:blip r:embed="rId3"/>
              </a:buBlip>
              <a:defRPr/>
            </a:pPr>
            <a:r>
              <a:rPr lang="en-GB" sz="2300" dirty="0">
                <a:solidFill>
                  <a:schemeClr val="bg1"/>
                </a:solidFill>
                <a:effectLst>
                  <a:outerShdw blurRad="38100" dist="38100" dir="2700000" algn="tl">
                    <a:srgbClr val="000000"/>
                  </a:outerShdw>
                </a:effectLst>
              </a:rPr>
              <a:t>Less </a:t>
            </a:r>
            <a:r>
              <a:rPr lang="en-GB" sz="2300" dirty="0" err="1">
                <a:solidFill>
                  <a:schemeClr val="bg1"/>
                </a:solidFill>
                <a:effectLst>
                  <a:outerShdw blurRad="38100" dist="38100" dir="2700000" algn="tl">
                    <a:srgbClr val="000000"/>
                  </a:outerShdw>
                </a:effectLst>
              </a:rPr>
              <a:t>bradycardia</a:t>
            </a:r>
            <a:endParaRPr lang="en-GB" sz="2300" dirty="0">
              <a:solidFill>
                <a:schemeClr val="bg1"/>
              </a:solidFill>
              <a:effectLst>
                <a:outerShdw blurRad="38100" dist="38100" dir="2700000" algn="tl">
                  <a:srgbClr val="000000"/>
                </a:outerShdw>
              </a:effectLst>
            </a:endParaRPr>
          </a:p>
          <a:p>
            <a:pPr marL="360164" indent="-360164" eaLnBrk="1" hangingPunct="1">
              <a:spcBef>
                <a:spcPct val="40000"/>
              </a:spcBef>
              <a:buFontTx/>
              <a:buBlip>
                <a:blip r:embed="rId3"/>
              </a:buBlip>
              <a:defRPr/>
            </a:pPr>
            <a:r>
              <a:rPr lang="en-GB" sz="2300" dirty="0">
                <a:solidFill>
                  <a:schemeClr val="bg1"/>
                </a:solidFill>
                <a:effectLst>
                  <a:outerShdw blurRad="38100" dist="38100" dir="2700000" algn="tl">
                    <a:srgbClr val="000000"/>
                  </a:outerShdw>
                </a:effectLst>
              </a:rPr>
              <a:t>Aortic stiffness </a:t>
            </a:r>
            <a:r>
              <a:rPr lang="en-GB" sz="2300" dirty="0">
                <a:solidFill>
                  <a:schemeClr val="bg1"/>
                </a:solidFill>
                <a:effectLst>
                  <a:outerShdw blurRad="38100" dist="38100" dir="2700000" algn="tl">
                    <a:srgbClr val="000000"/>
                  </a:outerShdw>
                </a:effectLst>
                <a:sym typeface="Symbol" pitchFamily="18" charset="2"/>
              </a:rPr>
              <a:t></a:t>
            </a:r>
          </a:p>
          <a:p>
            <a:pPr marL="360164" indent="-360164" eaLnBrk="1" hangingPunct="1">
              <a:spcBef>
                <a:spcPct val="40000"/>
              </a:spcBef>
              <a:buFontTx/>
              <a:buBlip>
                <a:blip r:embed="rId3"/>
              </a:buBlip>
              <a:defRPr/>
            </a:pPr>
            <a:r>
              <a:rPr lang="en-GB" sz="2300" dirty="0">
                <a:solidFill>
                  <a:schemeClr val="bg1"/>
                </a:solidFill>
                <a:effectLst>
                  <a:outerShdw blurRad="38100" dist="38100" dir="2700000" algn="tl">
                    <a:srgbClr val="000000"/>
                  </a:outerShdw>
                </a:effectLst>
                <a:sym typeface="Symbol" pitchFamily="18" charset="2"/>
              </a:rPr>
              <a:t>Central BP </a:t>
            </a:r>
          </a:p>
          <a:p>
            <a:pPr marL="360164" indent="-360164" eaLnBrk="1" hangingPunct="1">
              <a:spcBef>
                <a:spcPct val="40000"/>
              </a:spcBef>
              <a:buFontTx/>
              <a:buBlip>
                <a:blip r:embed="rId3"/>
              </a:buBlip>
              <a:defRPr/>
            </a:pPr>
            <a:r>
              <a:rPr lang="en-GB" sz="2300" dirty="0">
                <a:solidFill>
                  <a:schemeClr val="bg1"/>
                </a:solidFill>
                <a:effectLst>
                  <a:outerShdw blurRad="38100" dist="38100" dir="2700000" algn="tl">
                    <a:srgbClr val="000000"/>
                  </a:outerShdw>
                </a:effectLst>
                <a:sym typeface="Symbol" pitchFamily="18" charset="2"/>
              </a:rPr>
              <a:t>Less NOD than classical BBs (GEMINI)</a:t>
            </a:r>
          </a:p>
          <a:p>
            <a:pPr marL="360164" indent="-360164" eaLnBrk="1" hangingPunct="1">
              <a:spcBef>
                <a:spcPct val="40000"/>
              </a:spcBef>
              <a:buFontTx/>
              <a:buBlip>
                <a:blip r:embed="rId3"/>
              </a:buBlip>
              <a:defRPr/>
            </a:pPr>
            <a:r>
              <a:rPr lang="en-GB" sz="2300" dirty="0">
                <a:solidFill>
                  <a:schemeClr val="bg1"/>
                </a:solidFill>
                <a:effectLst>
                  <a:outerShdw blurRad="38100" dist="38100" dir="2700000" algn="tl">
                    <a:srgbClr val="000000"/>
                  </a:outerShdw>
                </a:effectLst>
                <a:sym typeface="Symbol" pitchFamily="18" charset="2"/>
              </a:rPr>
              <a:t>NOD similar to placebo (SENIORS)</a:t>
            </a:r>
          </a:p>
          <a:p>
            <a:pPr marL="360164" indent="-360164" eaLnBrk="1" hangingPunct="1">
              <a:spcBef>
                <a:spcPct val="40000"/>
              </a:spcBef>
              <a:buFontTx/>
              <a:buBlip>
                <a:blip r:embed="rId3"/>
              </a:buBlip>
              <a:defRPr/>
            </a:pPr>
            <a:r>
              <a:rPr lang="en-GB" sz="2300" dirty="0">
                <a:solidFill>
                  <a:schemeClr val="bg1"/>
                </a:solidFill>
                <a:effectLst>
                  <a:outerShdw blurRad="38100" dist="38100" dir="2700000" algn="tl">
                    <a:srgbClr val="000000"/>
                  </a:outerShdw>
                </a:effectLst>
                <a:sym typeface="Symbol" pitchFamily="18" charset="2"/>
              </a:rPr>
              <a:t>Less adverse effects on HbA1</a:t>
            </a:r>
            <a:r>
              <a:rPr lang="en-GB" sz="2300" baseline="-25000" dirty="0">
                <a:solidFill>
                  <a:schemeClr val="bg1"/>
                </a:solidFill>
                <a:effectLst>
                  <a:outerShdw blurRad="38100" dist="38100" dir="2700000" algn="tl">
                    <a:srgbClr val="000000"/>
                  </a:outerShdw>
                </a:effectLst>
                <a:sym typeface="Symbol" pitchFamily="18" charset="2"/>
              </a:rPr>
              <a:t>c</a:t>
            </a:r>
            <a:r>
              <a:rPr lang="en-GB" sz="2300" dirty="0">
                <a:solidFill>
                  <a:schemeClr val="bg1"/>
                </a:solidFill>
                <a:effectLst>
                  <a:outerShdw blurRad="38100" dist="38100" dir="2700000" algn="tl">
                    <a:srgbClr val="000000"/>
                  </a:outerShdw>
                </a:effectLst>
                <a:sym typeface="Symbol" pitchFamily="18" charset="2"/>
              </a:rPr>
              <a:t> / lipid profile</a:t>
            </a:r>
          </a:p>
          <a:p>
            <a:pPr marL="360164" indent="-360164" eaLnBrk="1" hangingPunct="1">
              <a:spcBef>
                <a:spcPct val="40000"/>
              </a:spcBef>
              <a:buFontTx/>
              <a:buBlip>
                <a:blip r:embed="rId3"/>
              </a:buBlip>
              <a:defRPr/>
            </a:pPr>
            <a:r>
              <a:rPr lang="en-GB" sz="2300" dirty="0">
                <a:solidFill>
                  <a:schemeClr val="bg1"/>
                </a:solidFill>
                <a:effectLst>
                  <a:outerShdw blurRad="38100" dist="38100" dir="2700000" algn="tl">
                    <a:srgbClr val="000000"/>
                  </a:outerShdw>
                </a:effectLst>
                <a:sym typeface="Symbol" pitchFamily="18" charset="2"/>
              </a:rPr>
              <a:t>Greater </a:t>
            </a:r>
            <a:r>
              <a:rPr lang="en-GB" sz="2300" dirty="0" err="1">
                <a:solidFill>
                  <a:schemeClr val="bg1"/>
                </a:solidFill>
                <a:effectLst>
                  <a:outerShdw blurRad="38100" dist="38100" dir="2700000" algn="tl">
                    <a:srgbClr val="000000"/>
                  </a:outerShdw>
                </a:effectLst>
                <a:sym typeface="Symbol" pitchFamily="18" charset="2"/>
              </a:rPr>
              <a:t>antiproteinuric</a:t>
            </a:r>
            <a:r>
              <a:rPr lang="en-GB" sz="2300" dirty="0">
                <a:solidFill>
                  <a:schemeClr val="bg1"/>
                </a:solidFill>
                <a:effectLst>
                  <a:outerShdw blurRad="38100" dist="38100" dir="2700000" algn="tl">
                    <a:srgbClr val="000000"/>
                  </a:outerShdw>
                </a:effectLst>
                <a:sym typeface="Symbol" pitchFamily="18" charset="2"/>
              </a:rPr>
              <a:t> effect</a:t>
            </a:r>
          </a:p>
          <a:p>
            <a:pPr marL="360164" indent="-360164" eaLnBrk="1" hangingPunct="1">
              <a:spcBef>
                <a:spcPct val="40000"/>
              </a:spcBef>
              <a:buFontTx/>
              <a:buBlip>
                <a:blip r:embed="rId3"/>
              </a:buBlip>
              <a:defRPr/>
            </a:pPr>
            <a:r>
              <a:rPr lang="en-GB" sz="2300" dirty="0">
                <a:solidFill>
                  <a:schemeClr val="bg1"/>
                </a:solidFill>
                <a:effectLst>
                  <a:outerShdw blurRad="38100" dist="38100" dir="2700000" algn="tl">
                    <a:srgbClr val="000000"/>
                  </a:outerShdw>
                </a:effectLst>
                <a:sym typeface="Symbol" pitchFamily="18" charset="2"/>
              </a:rPr>
              <a:t>Improvement of coronary flow reserve in HT</a:t>
            </a:r>
          </a:p>
          <a:p>
            <a:pPr marL="360164" indent="-360164" eaLnBrk="1" hangingPunct="1">
              <a:spcBef>
                <a:spcPct val="40000"/>
              </a:spcBef>
              <a:buFontTx/>
              <a:buBlip>
                <a:blip r:embed="rId3"/>
              </a:buBlip>
              <a:defRPr/>
            </a:pPr>
            <a:r>
              <a:rPr lang="en-GB" sz="2300" dirty="0">
                <a:solidFill>
                  <a:schemeClr val="bg1"/>
                </a:solidFill>
                <a:effectLst>
                  <a:outerShdw blurRad="38100" dist="38100" dir="2700000" algn="tl">
                    <a:srgbClr val="000000"/>
                  </a:outerShdw>
                </a:effectLst>
                <a:sym typeface="Symbol" pitchFamily="18" charset="2"/>
              </a:rPr>
              <a:t>Reduction of death / hospitalization in CHF</a:t>
            </a:r>
          </a:p>
        </p:txBody>
      </p:sp>
    </p:spTree>
    <p:extLst>
      <p:ext uri="{BB962C8B-B14F-4D97-AF65-F5344CB8AC3E}">
        <p14:creationId xmlns:p14="http://schemas.microsoft.com/office/powerpoint/2010/main" val="216062811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l-GR">
                <a:solidFill>
                  <a:srgbClr val="FF0000"/>
                </a:solidFill>
              </a:rPr>
              <a:t>Διαφορές νεμπιβολόλης-ατενολόλης</a:t>
            </a:r>
          </a:p>
        </p:txBody>
      </p:sp>
      <p:pic>
        <p:nvPicPr>
          <p:cNvPr id="634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3100"/>
            <a:ext cx="989647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3"/>
          <p:cNvSpPr>
            <a:spLocks noChangeArrowheads="1"/>
          </p:cNvSpPr>
          <p:nvPr/>
        </p:nvSpPr>
        <p:spPr bwMode="auto">
          <a:xfrm>
            <a:off x="3919538" y="5949950"/>
            <a:ext cx="579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i="1">
                <a:solidFill>
                  <a:srgbClr val="00B0F0"/>
                </a:solidFill>
              </a:rPr>
              <a:t>Kamp O, et al. Am J Cardiol. 2003; </a:t>
            </a:r>
            <a:r>
              <a:rPr lang="el-GR" sz="1600" i="1">
                <a:solidFill>
                  <a:srgbClr val="00B0F0"/>
                </a:solidFill>
              </a:rPr>
              <a:t>92:344–348</a:t>
            </a:r>
            <a:r>
              <a:rPr lang="el-GR" sz="1600"/>
              <a:t>.</a:t>
            </a:r>
          </a:p>
        </p:txBody>
      </p:sp>
      <p:sp>
        <p:nvSpPr>
          <p:cNvPr id="5" name="TextBox 4"/>
          <p:cNvSpPr txBox="1"/>
          <p:nvPr/>
        </p:nvSpPr>
        <p:spPr>
          <a:xfrm>
            <a:off x="7500954" y="2714620"/>
            <a:ext cx="2571768" cy="2031325"/>
          </a:xfrm>
          <a:prstGeom prst="rect">
            <a:avLst/>
          </a:prstGeom>
          <a:noFill/>
          <a:ln w="38100">
            <a:solidFill>
              <a:srgbClr val="FF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3003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1341438"/>
            <a:ext cx="88963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Box 2"/>
          <p:cNvSpPr txBox="1">
            <a:spLocks noChangeArrowheads="1"/>
          </p:cNvSpPr>
          <p:nvPr/>
        </p:nvSpPr>
        <p:spPr bwMode="auto">
          <a:xfrm>
            <a:off x="3127375" y="6308725"/>
            <a:ext cx="68405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r"/>
            <a:r>
              <a:rPr lang="pt-BR" sz="1400" i="1">
                <a:solidFill>
                  <a:srgbClr val="00B0F0"/>
                </a:solidFill>
              </a:rPr>
              <a:t>Giugliano D, et al</a:t>
            </a:r>
            <a:r>
              <a:rPr lang="en-US" sz="1400" i="1">
                <a:solidFill>
                  <a:srgbClr val="00B0F0"/>
                </a:solidFill>
              </a:rPr>
              <a:t>. Ann Intern Med 1997;126:955–959</a:t>
            </a:r>
            <a:r>
              <a:rPr lang="en-US" sz="1600" i="1">
                <a:solidFill>
                  <a:srgbClr val="00B0F0"/>
                </a:solidFill>
              </a:rPr>
              <a:t>.</a:t>
            </a:r>
            <a:endParaRPr lang="el-GR" sz="1600" i="1">
              <a:solidFill>
                <a:srgbClr val="00B0F0"/>
              </a:solidFill>
            </a:endParaRPr>
          </a:p>
        </p:txBody>
      </p:sp>
      <p:sp>
        <p:nvSpPr>
          <p:cNvPr id="65540" name="TextBox 3"/>
          <p:cNvSpPr txBox="1">
            <a:spLocks noChangeArrowheads="1"/>
          </p:cNvSpPr>
          <p:nvPr/>
        </p:nvSpPr>
        <p:spPr bwMode="auto">
          <a:xfrm>
            <a:off x="1255713" y="476250"/>
            <a:ext cx="7920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l-GR" sz="2400">
                <a:solidFill>
                  <a:srgbClr val="FF0000"/>
                </a:solidFill>
              </a:rPr>
              <a:t>Διαφορές καρβεδιλόλης-ατενολόλης στο λιπιδαιμικό και γλυκαιμικό προφίλ</a:t>
            </a:r>
          </a:p>
        </p:txBody>
      </p:sp>
    </p:spTree>
    <p:extLst>
      <p:ext uri="{BB962C8B-B14F-4D97-AF65-F5344CB8AC3E}">
        <p14:creationId xmlns:p14="http://schemas.microsoft.com/office/powerpoint/2010/main" val="2032507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700213"/>
            <a:ext cx="49625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763" y="476250"/>
            <a:ext cx="4176712"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938" y="3429000"/>
            <a:ext cx="48244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7"/>
          <p:cNvSpPr txBox="1">
            <a:spLocks noChangeArrowheads="1"/>
          </p:cNvSpPr>
          <p:nvPr/>
        </p:nvSpPr>
        <p:spPr bwMode="auto">
          <a:xfrm>
            <a:off x="822325" y="404813"/>
            <a:ext cx="4392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l-GR" sz="2400">
                <a:solidFill>
                  <a:srgbClr val="FF0000"/>
                </a:solidFill>
              </a:rPr>
              <a:t>Διαφορές μεταξύ β-αποκλειστών στο μεταβολικό προφίλ</a:t>
            </a:r>
          </a:p>
        </p:txBody>
      </p:sp>
    </p:spTree>
    <p:extLst>
      <p:ext uri="{BB962C8B-B14F-4D97-AF65-F5344CB8AC3E}">
        <p14:creationId xmlns:p14="http://schemas.microsoft.com/office/powerpoint/2010/main" val="2879241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Content Placeholder 2"/>
          <p:cNvSpPr>
            <a:spLocks noGrp="1"/>
          </p:cNvSpPr>
          <p:nvPr>
            <p:ph idx="4294967295"/>
          </p:nvPr>
        </p:nvSpPr>
        <p:spPr/>
        <p:txBody>
          <a:bodyPr/>
          <a:lstStyle/>
          <a:p>
            <a:endParaRPr lang="el-GR"/>
          </a:p>
        </p:txBody>
      </p:sp>
      <p:graphicFrame>
        <p:nvGraphicFramePr>
          <p:cNvPr id="2050" name="Object 2"/>
          <p:cNvGraphicFramePr>
            <a:graphicFrameLocks noChangeAspect="1"/>
          </p:cNvGraphicFramePr>
          <p:nvPr/>
        </p:nvGraphicFramePr>
        <p:xfrm>
          <a:off x="495300" y="328613"/>
          <a:ext cx="9294813" cy="6199187"/>
        </p:xfrm>
        <a:graphic>
          <a:graphicData uri="http://schemas.openxmlformats.org/presentationml/2006/ole">
            <mc:AlternateContent xmlns:mc="http://schemas.openxmlformats.org/markup-compatibility/2006">
              <mc:Choice xmlns:v="urn:schemas-microsoft-com:vml" Requires="v">
                <p:oleObj name="Presentation" r:id="rId2" imgW="4643563" imgH="3095239" progId="PowerPoint.Show.8">
                  <p:embed/>
                </p:oleObj>
              </mc:Choice>
              <mc:Fallback>
                <p:oleObj name="Presentation" r:id="rId2" imgW="4643563" imgH="3095239" progId="PowerPoint.Show.8">
                  <p:embed/>
                  <p:pic>
                    <p:nvPicPr>
                      <p:cNvPr id="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328613"/>
                        <a:ext cx="9294813" cy="619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08101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1628775"/>
            <a:ext cx="94202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2"/>
          <p:cNvSpPr txBox="1">
            <a:spLocks noChangeArrowheads="1"/>
          </p:cNvSpPr>
          <p:nvPr/>
        </p:nvSpPr>
        <p:spPr bwMode="auto">
          <a:xfrm>
            <a:off x="1039813" y="692150"/>
            <a:ext cx="7416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l-GR" sz="2400">
                <a:solidFill>
                  <a:srgbClr val="FF0000"/>
                </a:solidFill>
              </a:rPr>
              <a:t>Νεοεμφανισθείς ΣΔ σε ασθενείς με ΚΑ υπό β-αποκλεισμό</a:t>
            </a:r>
            <a:r>
              <a:rPr lang="en-US" sz="2400">
                <a:solidFill>
                  <a:srgbClr val="FF0000"/>
                </a:solidFill>
              </a:rPr>
              <a:t> COMET STUDY</a:t>
            </a:r>
            <a:endParaRPr lang="el-GR" sz="2400">
              <a:solidFill>
                <a:srgbClr val="FF0000"/>
              </a:solidFill>
            </a:endParaRPr>
          </a:p>
        </p:txBody>
      </p:sp>
      <p:sp>
        <p:nvSpPr>
          <p:cNvPr id="67588" name="TextBox 3"/>
          <p:cNvSpPr txBox="1">
            <a:spLocks noChangeArrowheads="1"/>
          </p:cNvSpPr>
          <p:nvPr/>
        </p:nvSpPr>
        <p:spPr bwMode="auto">
          <a:xfrm>
            <a:off x="7375525" y="3213100"/>
            <a:ext cx="1728788" cy="3698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endParaRPr lang="el-GR"/>
          </a:p>
        </p:txBody>
      </p:sp>
      <p:sp>
        <p:nvSpPr>
          <p:cNvPr id="67589" name="TextBox 4"/>
          <p:cNvSpPr txBox="1">
            <a:spLocks noChangeArrowheads="1"/>
          </p:cNvSpPr>
          <p:nvPr/>
        </p:nvSpPr>
        <p:spPr bwMode="auto">
          <a:xfrm>
            <a:off x="2622550" y="6237288"/>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lgn="r"/>
            <a:r>
              <a:rPr lang="en-US" sz="1400" i="1">
                <a:solidFill>
                  <a:srgbClr val="00B0F0"/>
                </a:solidFill>
              </a:rPr>
              <a:t>Poole-Wilson PA, et al. Lancet </a:t>
            </a:r>
            <a:r>
              <a:rPr lang="el-GR" sz="1400" i="1">
                <a:solidFill>
                  <a:srgbClr val="00B0F0"/>
                </a:solidFill>
              </a:rPr>
              <a:t>2003;362:7–13</a:t>
            </a:r>
            <a:r>
              <a:rPr lang="el-GR" i="1">
                <a:solidFill>
                  <a:srgbClr val="00B0F0"/>
                </a:solidFill>
              </a:rPr>
              <a:t>.</a:t>
            </a:r>
          </a:p>
        </p:txBody>
      </p:sp>
    </p:spTree>
    <p:extLst>
      <p:ext uri="{BB962C8B-B14F-4D97-AF65-F5344CB8AC3E}">
        <p14:creationId xmlns:p14="http://schemas.microsoft.com/office/powerpoint/2010/main" val="1593811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l-GR"/>
          </a:p>
        </p:txBody>
      </p:sp>
      <p:sp>
        <p:nvSpPr>
          <p:cNvPr id="68611" name="Text Placeholder 2"/>
          <p:cNvSpPr>
            <a:spLocks noGrp="1"/>
          </p:cNvSpPr>
          <p:nvPr>
            <p:ph type="body" idx="1"/>
          </p:nvPr>
        </p:nvSpPr>
        <p:spPr/>
        <p:txBody>
          <a:bodyPr/>
          <a:lstStyle/>
          <a:p>
            <a:endParaRPr lang="el-GR"/>
          </a:p>
        </p:txBody>
      </p:sp>
      <p:pic>
        <p:nvPicPr>
          <p:cNvPr id="686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1412875"/>
            <a:ext cx="705802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4"/>
          <p:cNvSpPr txBox="1">
            <a:spLocks noChangeArrowheads="1"/>
          </p:cNvSpPr>
          <p:nvPr/>
        </p:nvSpPr>
        <p:spPr bwMode="auto">
          <a:xfrm>
            <a:off x="2840038" y="1916113"/>
            <a:ext cx="3167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r>
              <a:rPr lang="el-GR">
                <a:solidFill>
                  <a:srgbClr val="FF0000"/>
                </a:solidFill>
              </a:rPr>
              <a:t>Νεότεροι β-αποκλειστές?</a:t>
            </a:r>
          </a:p>
        </p:txBody>
      </p:sp>
    </p:spTree>
    <p:extLst>
      <p:ext uri="{BB962C8B-B14F-4D97-AF65-F5344CB8AC3E}">
        <p14:creationId xmlns:p14="http://schemas.microsoft.com/office/powerpoint/2010/main" val="433513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420888"/>
            <a:ext cx="9258300" cy="1371600"/>
          </a:xfrm>
        </p:spPr>
        <p:txBody>
          <a:bodyPr/>
          <a:lstStyle/>
          <a:p>
            <a:r>
              <a:rPr lang="en-US" i="1" dirty="0">
                <a:solidFill>
                  <a:srgbClr val="FF0000"/>
                </a:solidFill>
              </a:rPr>
              <a:t>BP targets</a:t>
            </a:r>
            <a:endParaRPr lang="el-GR" i="1" dirty="0">
              <a:solidFill>
                <a:srgbClr val="FF0000"/>
              </a:solidFill>
            </a:endParaRPr>
          </a:p>
        </p:txBody>
      </p:sp>
      <p:pic>
        <p:nvPicPr>
          <p:cNvPr id="3074" name="Picture 2" descr="http://20-first.com/wp-content/uploads/2014/01/flesh-target.jpg"/>
          <p:cNvPicPr>
            <a:picLocks noChangeAspect="1" noChangeArrowheads="1"/>
          </p:cNvPicPr>
          <p:nvPr/>
        </p:nvPicPr>
        <p:blipFill>
          <a:blip r:embed="rId2" cstate="print"/>
          <a:srcRect/>
          <a:stretch>
            <a:fillRect/>
          </a:stretch>
        </p:blipFill>
        <p:spPr bwMode="auto">
          <a:xfrm>
            <a:off x="7663780" y="3789040"/>
            <a:ext cx="2198018" cy="2198018"/>
          </a:xfrm>
          <a:prstGeom prst="rect">
            <a:avLst/>
          </a:prstGeom>
          <a:noFill/>
        </p:spPr>
      </p:pic>
      <p:pic>
        <p:nvPicPr>
          <p:cNvPr id="5" name="Picture 4"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996" y="332656"/>
            <a:ext cx="9258300" cy="1371600"/>
          </a:xfrm>
        </p:spPr>
        <p:txBody>
          <a:bodyPr/>
          <a:lstStyle/>
          <a:p>
            <a:r>
              <a:rPr lang="en-US" dirty="0">
                <a:solidFill>
                  <a:srgbClr val="FF0000"/>
                </a:solidFill>
              </a:rPr>
              <a:t>&lt;140 mmHg target: HOPE</a:t>
            </a:r>
            <a:endParaRPr lang="el-GR" dirty="0">
              <a:solidFill>
                <a:srgbClr val="FF0000"/>
              </a:solidFill>
            </a:endParaRPr>
          </a:p>
        </p:txBody>
      </p:sp>
      <p:sp>
        <p:nvSpPr>
          <p:cNvPr id="3" name="Content Placeholder 2"/>
          <p:cNvSpPr>
            <a:spLocks noGrp="1"/>
          </p:cNvSpPr>
          <p:nvPr>
            <p:ph idx="1"/>
          </p:nvPr>
        </p:nvSpPr>
        <p:spPr/>
        <p:txBody>
          <a:bodyPr/>
          <a:lstStyle/>
          <a:p>
            <a:endParaRPr lang="el-GR" dirty="0"/>
          </a:p>
        </p:txBody>
      </p:sp>
      <p:sp>
        <p:nvSpPr>
          <p:cNvPr id="5" name="TextBox 4"/>
          <p:cNvSpPr txBox="1"/>
          <p:nvPr/>
        </p:nvSpPr>
        <p:spPr>
          <a:xfrm>
            <a:off x="7879804" y="6488668"/>
            <a:ext cx="2232248" cy="369332"/>
          </a:xfrm>
          <a:prstGeom prst="rect">
            <a:avLst/>
          </a:prstGeom>
          <a:noFill/>
        </p:spPr>
        <p:txBody>
          <a:bodyPr wrap="square" rtlCol="0">
            <a:spAutoFit/>
          </a:bodyPr>
          <a:lstStyle/>
          <a:p>
            <a:pPr algn="r"/>
            <a:r>
              <a:rPr lang="en-US" i="1" dirty="0">
                <a:solidFill>
                  <a:srgbClr val="00B0F0"/>
                </a:solidFill>
              </a:rPr>
              <a:t>Lancet 2000</a:t>
            </a:r>
            <a:endParaRPr lang="el-GR" i="1" dirty="0">
              <a:solidFill>
                <a:srgbClr val="00B0F0"/>
              </a:solidFill>
            </a:endParaRPr>
          </a:p>
        </p:txBody>
      </p:sp>
      <p:pic>
        <p:nvPicPr>
          <p:cNvPr id="1028" name="Picture 4"/>
          <p:cNvPicPr>
            <a:picLocks noChangeAspect="1" noChangeArrowheads="1"/>
          </p:cNvPicPr>
          <p:nvPr/>
        </p:nvPicPr>
        <p:blipFill>
          <a:blip r:embed="rId2" cstate="print"/>
          <a:srcRect/>
          <a:stretch>
            <a:fillRect/>
          </a:stretch>
        </p:blipFill>
        <p:spPr bwMode="auto">
          <a:xfrm>
            <a:off x="174948" y="1340768"/>
            <a:ext cx="9865096" cy="5040560"/>
          </a:xfrm>
          <a:prstGeom prst="rect">
            <a:avLst/>
          </a:prstGeom>
          <a:noFill/>
          <a:ln w="9525">
            <a:noFill/>
            <a:miter lim="800000"/>
            <a:headEnd/>
            <a:tailEnd/>
          </a:ln>
        </p:spPr>
      </p:pic>
      <p:sp>
        <p:nvSpPr>
          <p:cNvPr id="11" name="TextBox 10"/>
          <p:cNvSpPr txBox="1"/>
          <p:nvPr/>
        </p:nvSpPr>
        <p:spPr>
          <a:xfrm>
            <a:off x="2623220" y="1916832"/>
            <a:ext cx="1368152" cy="369332"/>
          </a:xfrm>
          <a:prstGeom prst="rect">
            <a:avLst/>
          </a:prstGeom>
          <a:noFill/>
        </p:spPr>
        <p:txBody>
          <a:bodyPr wrap="square" rtlCol="0">
            <a:spAutoFit/>
          </a:bodyPr>
          <a:lstStyle/>
          <a:p>
            <a:r>
              <a:rPr lang="en-US" dirty="0">
                <a:solidFill>
                  <a:srgbClr val="FF0000"/>
                </a:solidFill>
                <a:sym typeface="Wingdings"/>
              </a:rPr>
              <a:t> </a:t>
            </a:r>
            <a:r>
              <a:rPr lang="en-US" dirty="0">
                <a:solidFill>
                  <a:srgbClr val="FF0000"/>
                </a:solidFill>
              </a:rPr>
              <a:t>25%</a:t>
            </a:r>
            <a:endParaRPr lang="el-GR" dirty="0">
              <a:solidFill>
                <a:srgbClr val="FF0000"/>
              </a:solidFill>
            </a:endParaRPr>
          </a:p>
        </p:txBody>
      </p:sp>
      <p:sp>
        <p:nvSpPr>
          <p:cNvPr id="13" name="TextBox 12"/>
          <p:cNvSpPr txBox="1"/>
          <p:nvPr/>
        </p:nvSpPr>
        <p:spPr>
          <a:xfrm>
            <a:off x="6583660" y="1772816"/>
            <a:ext cx="1368152" cy="369332"/>
          </a:xfrm>
          <a:prstGeom prst="rect">
            <a:avLst/>
          </a:prstGeom>
          <a:noFill/>
        </p:spPr>
        <p:txBody>
          <a:bodyPr wrap="square" rtlCol="0">
            <a:spAutoFit/>
          </a:bodyPr>
          <a:lstStyle/>
          <a:p>
            <a:r>
              <a:rPr lang="en-US" dirty="0">
                <a:solidFill>
                  <a:srgbClr val="FF0000"/>
                </a:solidFill>
                <a:sym typeface="Wingdings"/>
              </a:rPr>
              <a:t> </a:t>
            </a:r>
            <a:r>
              <a:rPr lang="en-US" dirty="0">
                <a:solidFill>
                  <a:srgbClr val="FF0000"/>
                </a:solidFill>
              </a:rPr>
              <a:t>24%</a:t>
            </a:r>
            <a:endParaRPr lang="el-GR" dirty="0">
              <a:solidFill>
                <a:srgbClr val="FF0000"/>
              </a:solidFill>
            </a:endParaRPr>
          </a:p>
        </p:txBody>
      </p:sp>
      <p:sp>
        <p:nvSpPr>
          <p:cNvPr id="14" name="TextBox 13"/>
          <p:cNvSpPr txBox="1"/>
          <p:nvPr/>
        </p:nvSpPr>
        <p:spPr>
          <a:xfrm>
            <a:off x="7303740" y="4221088"/>
            <a:ext cx="1368152" cy="369332"/>
          </a:xfrm>
          <a:prstGeom prst="rect">
            <a:avLst/>
          </a:prstGeom>
          <a:noFill/>
        </p:spPr>
        <p:txBody>
          <a:bodyPr wrap="square" rtlCol="0">
            <a:spAutoFit/>
          </a:bodyPr>
          <a:lstStyle/>
          <a:p>
            <a:r>
              <a:rPr lang="en-US" dirty="0">
                <a:solidFill>
                  <a:srgbClr val="FF0000"/>
                </a:solidFill>
                <a:sym typeface="Wingdings"/>
              </a:rPr>
              <a:t> </a:t>
            </a:r>
            <a:r>
              <a:rPr lang="en-US" dirty="0">
                <a:solidFill>
                  <a:srgbClr val="FF0000"/>
                </a:solidFill>
              </a:rPr>
              <a:t>37%</a:t>
            </a:r>
            <a:endParaRPr lang="el-GR" dirty="0">
              <a:solidFill>
                <a:srgbClr val="FF0000"/>
              </a:solidFill>
            </a:endParaRPr>
          </a:p>
        </p:txBody>
      </p:sp>
      <p:pic>
        <p:nvPicPr>
          <p:cNvPr id="9" name="Picture 4" descr="athina2"/>
          <p:cNvPicPr>
            <a:picLocks noChangeAspect="1" noChangeArrowheads="1"/>
          </p:cNvPicPr>
          <p:nvPr/>
        </p:nvPicPr>
        <p:blipFill>
          <a:blip r:embed="rId3" cstate="print"/>
          <a:srcRect/>
          <a:stretch>
            <a:fillRect/>
          </a:stretch>
        </p:blipFill>
        <p:spPr bwMode="auto">
          <a:xfrm>
            <a:off x="0" y="0"/>
            <a:ext cx="390972" cy="668401"/>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2284271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bject 5"/>
          <p:cNvSpPr>
            <a:spLocks/>
          </p:cNvSpPr>
          <p:nvPr/>
        </p:nvSpPr>
        <p:spPr bwMode="auto">
          <a:xfrm>
            <a:off x="6745288" y="2200275"/>
            <a:ext cx="85725" cy="1416050"/>
          </a:xfrm>
          <a:custGeom>
            <a:avLst/>
            <a:gdLst>
              <a:gd name="T0" fmla="*/ 80100 w 76200"/>
              <a:gd name="T1" fmla="*/ 2207292 h 1258570"/>
              <a:gd name="T2" fmla="*/ 57215 w 76200"/>
              <a:gd name="T3" fmla="*/ 2207292 h 1258570"/>
              <a:gd name="T4" fmla="*/ 57215 w 76200"/>
              <a:gd name="T5" fmla="*/ 0 h 1258570"/>
              <a:gd name="T6" fmla="*/ 80100 w 76200"/>
              <a:gd name="T7" fmla="*/ 0 h 1258570"/>
              <a:gd name="T8" fmla="*/ 80100 w 76200"/>
              <a:gd name="T9" fmla="*/ 2207292 h 1258570"/>
              <a:gd name="T10" fmla="*/ 68659 w 76200"/>
              <a:gd name="T11" fmla="*/ 2269116 h 1258570"/>
              <a:gd name="T12" fmla="*/ 0 w 76200"/>
              <a:gd name="T13" fmla="*/ 2131725 h 1258570"/>
              <a:gd name="T14" fmla="*/ 57215 w 76200"/>
              <a:gd name="T15" fmla="*/ 2131725 h 1258570"/>
              <a:gd name="T16" fmla="*/ 57215 w 76200"/>
              <a:gd name="T17" fmla="*/ 2207292 h 1258570"/>
              <a:gd name="T18" fmla="*/ 99555 w 76200"/>
              <a:gd name="T19" fmla="*/ 2207292 h 1258570"/>
              <a:gd name="T20" fmla="*/ 68659 w 76200"/>
              <a:gd name="T21" fmla="*/ 2269116 h 1258570"/>
              <a:gd name="T22" fmla="*/ 99555 w 76200"/>
              <a:gd name="T23" fmla="*/ 2207292 h 1258570"/>
              <a:gd name="T24" fmla="*/ 80100 w 76200"/>
              <a:gd name="T25" fmla="*/ 2207292 h 1258570"/>
              <a:gd name="T26" fmla="*/ 80100 w 76200"/>
              <a:gd name="T27" fmla="*/ 2131725 h 1258570"/>
              <a:gd name="T28" fmla="*/ 137315 w 76200"/>
              <a:gd name="T29" fmla="*/ 2131725 h 1258570"/>
              <a:gd name="T30" fmla="*/ 99555 w 76200"/>
              <a:gd name="T31" fmla="*/ 2207292 h 12585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200"/>
              <a:gd name="T49" fmla="*/ 0 h 1258570"/>
              <a:gd name="T50" fmla="*/ 76200 w 76200"/>
              <a:gd name="T51" fmla="*/ 1258570 h 12585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200" h="1258570">
                <a:moveTo>
                  <a:pt x="44450" y="1224203"/>
                </a:moveTo>
                <a:lnTo>
                  <a:pt x="31750" y="1224203"/>
                </a:lnTo>
                <a:lnTo>
                  <a:pt x="31750" y="0"/>
                </a:lnTo>
                <a:lnTo>
                  <a:pt x="44450" y="0"/>
                </a:lnTo>
                <a:lnTo>
                  <a:pt x="44450" y="1224203"/>
                </a:lnTo>
                <a:close/>
              </a:path>
              <a:path w="76200" h="1258570">
                <a:moveTo>
                  <a:pt x="38100" y="1258493"/>
                </a:moveTo>
                <a:lnTo>
                  <a:pt x="0" y="1182293"/>
                </a:lnTo>
                <a:lnTo>
                  <a:pt x="31750" y="1182293"/>
                </a:lnTo>
                <a:lnTo>
                  <a:pt x="31750" y="1224203"/>
                </a:lnTo>
                <a:lnTo>
                  <a:pt x="55245" y="1224203"/>
                </a:lnTo>
                <a:lnTo>
                  <a:pt x="38100" y="1258493"/>
                </a:lnTo>
                <a:close/>
              </a:path>
              <a:path w="76200" h="1258570">
                <a:moveTo>
                  <a:pt x="55245" y="1224203"/>
                </a:moveTo>
                <a:lnTo>
                  <a:pt x="44450" y="1224203"/>
                </a:lnTo>
                <a:lnTo>
                  <a:pt x="44450" y="1182293"/>
                </a:lnTo>
                <a:lnTo>
                  <a:pt x="76200" y="1182293"/>
                </a:lnTo>
                <a:lnTo>
                  <a:pt x="55245" y="1224203"/>
                </a:lnTo>
                <a:close/>
              </a:path>
            </a:pathLst>
          </a:custGeom>
          <a:solidFill>
            <a:srgbClr val="000000"/>
          </a:solidFill>
          <a:ln>
            <a:noFill/>
          </a:ln>
        </p:spPr>
        <p:txBody>
          <a:bodyPr lIns="0" tIns="0" rIns="0" bIns="0"/>
          <a:lstStyle/>
          <a:p>
            <a:pPr>
              <a:defRPr/>
            </a:pPr>
            <a:endParaRPr lang="el-GR">
              <a:latin typeface="+mn-lt"/>
            </a:endParaRPr>
          </a:p>
        </p:txBody>
      </p:sp>
      <p:sp>
        <p:nvSpPr>
          <p:cNvPr id="17411" name="object 6"/>
          <p:cNvSpPr>
            <a:spLocks/>
          </p:cNvSpPr>
          <p:nvPr/>
        </p:nvSpPr>
        <p:spPr bwMode="auto">
          <a:xfrm>
            <a:off x="3333750" y="2260600"/>
            <a:ext cx="85725" cy="600075"/>
          </a:xfrm>
          <a:custGeom>
            <a:avLst/>
            <a:gdLst>
              <a:gd name="T0" fmla="*/ 57215 w 76200"/>
              <a:gd name="T1" fmla="*/ 62162 h 532764"/>
              <a:gd name="T2" fmla="*/ 80100 w 76200"/>
              <a:gd name="T3" fmla="*/ 62162 h 532764"/>
              <a:gd name="T4" fmla="*/ 80100 w 76200"/>
              <a:gd name="T5" fmla="*/ 964792 h 532764"/>
              <a:gd name="T6" fmla="*/ 57215 w 76200"/>
              <a:gd name="T7" fmla="*/ 964792 h 532764"/>
              <a:gd name="T8" fmla="*/ 57215 w 76200"/>
              <a:gd name="T9" fmla="*/ 62162 h 532764"/>
              <a:gd name="T10" fmla="*/ 68659 w 76200"/>
              <a:gd name="T11" fmla="*/ 0 h 532764"/>
              <a:gd name="T12" fmla="*/ 137315 w 76200"/>
              <a:gd name="T13" fmla="*/ 138137 h 532764"/>
              <a:gd name="T14" fmla="*/ 80100 w 76200"/>
              <a:gd name="T15" fmla="*/ 138137 h 532764"/>
              <a:gd name="T16" fmla="*/ 80100 w 76200"/>
              <a:gd name="T17" fmla="*/ 62162 h 532764"/>
              <a:gd name="T18" fmla="*/ 37760 w 76200"/>
              <a:gd name="T19" fmla="*/ 62162 h 532764"/>
              <a:gd name="T20" fmla="*/ 68659 w 76200"/>
              <a:gd name="T21" fmla="*/ 0 h 532764"/>
              <a:gd name="T22" fmla="*/ 37760 w 76200"/>
              <a:gd name="T23" fmla="*/ 62162 h 532764"/>
              <a:gd name="T24" fmla="*/ 57215 w 76200"/>
              <a:gd name="T25" fmla="*/ 62162 h 532764"/>
              <a:gd name="T26" fmla="*/ 57215 w 76200"/>
              <a:gd name="T27" fmla="*/ 138137 h 532764"/>
              <a:gd name="T28" fmla="*/ 0 w 76200"/>
              <a:gd name="T29" fmla="*/ 138137 h 532764"/>
              <a:gd name="T30" fmla="*/ 37760 w 76200"/>
              <a:gd name="T31" fmla="*/ 62162 h 5327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200"/>
              <a:gd name="T49" fmla="*/ 0 h 532764"/>
              <a:gd name="T50" fmla="*/ 76200 w 76200"/>
              <a:gd name="T51" fmla="*/ 532764 h 5327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200" h="532764">
                <a:moveTo>
                  <a:pt x="31750" y="34290"/>
                </a:moveTo>
                <a:lnTo>
                  <a:pt x="44450" y="34290"/>
                </a:lnTo>
                <a:lnTo>
                  <a:pt x="44450" y="532206"/>
                </a:lnTo>
                <a:lnTo>
                  <a:pt x="31750" y="532206"/>
                </a:lnTo>
                <a:lnTo>
                  <a:pt x="31750" y="34290"/>
                </a:lnTo>
                <a:close/>
              </a:path>
              <a:path w="76200" h="532764">
                <a:moveTo>
                  <a:pt x="38100" y="0"/>
                </a:moveTo>
                <a:lnTo>
                  <a:pt x="76200" y="76200"/>
                </a:lnTo>
                <a:lnTo>
                  <a:pt x="44450" y="76200"/>
                </a:lnTo>
                <a:lnTo>
                  <a:pt x="44450" y="34290"/>
                </a:lnTo>
                <a:lnTo>
                  <a:pt x="20954" y="34290"/>
                </a:lnTo>
                <a:lnTo>
                  <a:pt x="38100" y="0"/>
                </a:lnTo>
                <a:close/>
              </a:path>
              <a:path w="76200" h="532764">
                <a:moveTo>
                  <a:pt x="20954" y="34290"/>
                </a:moveTo>
                <a:lnTo>
                  <a:pt x="31750" y="34290"/>
                </a:lnTo>
                <a:lnTo>
                  <a:pt x="31750" y="76200"/>
                </a:lnTo>
                <a:lnTo>
                  <a:pt x="0" y="76200"/>
                </a:lnTo>
                <a:lnTo>
                  <a:pt x="20954" y="34290"/>
                </a:lnTo>
                <a:close/>
              </a:path>
            </a:pathLst>
          </a:custGeom>
          <a:solidFill>
            <a:srgbClr val="000000"/>
          </a:solidFill>
          <a:ln>
            <a:noFill/>
          </a:ln>
        </p:spPr>
        <p:txBody>
          <a:bodyPr lIns="0" tIns="0" rIns="0" bIns="0"/>
          <a:lstStyle/>
          <a:p>
            <a:pPr>
              <a:defRPr/>
            </a:pPr>
            <a:endParaRPr lang="el-GR">
              <a:latin typeface="+mn-lt"/>
            </a:endParaRPr>
          </a:p>
        </p:txBody>
      </p:sp>
      <p:sp>
        <p:nvSpPr>
          <p:cNvPr id="17412" name="object 7"/>
          <p:cNvSpPr>
            <a:spLocks/>
          </p:cNvSpPr>
          <p:nvPr/>
        </p:nvSpPr>
        <p:spPr bwMode="auto">
          <a:xfrm>
            <a:off x="8272463" y="2011363"/>
            <a:ext cx="857250" cy="449262"/>
          </a:xfrm>
          <a:custGeom>
            <a:avLst/>
            <a:gdLst>
              <a:gd name="T0" fmla="*/ 741635 w 762634"/>
              <a:gd name="T1" fmla="*/ 147017 h 398144"/>
              <a:gd name="T2" fmla="*/ 276977 w 762634"/>
              <a:gd name="T3" fmla="*/ 39054 h 398144"/>
              <a:gd name="T4" fmla="*/ 0 w 762634"/>
              <a:gd name="T5" fmla="*/ 17702 h 398144"/>
              <a:gd name="T6" fmla="*/ 6107 w 762634"/>
              <a:gd name="T7" fmla="*/ 0 h 398144"/>
              <a:gd name="T8" fmla="*/ 526422 w 762634"/>
              <a:gd name="T9" fmla="*/ 58592 h 398144"/>
              <a:gd name="T10" fmla="*/ 947461 w 762634"/>
              <a:gd name="T11" fmla="*/ 210649 h 398144"/>
              <a:gd name="T12" fmla="*/ 936041 w 762634"/>
              <a:gd name="T13" fmla="*/ 230723 h 398144"/>
              <a:gd name="T14" fmla="*/ 937912 w 762634"/>
              <a:gd name="T15" fmla="*/ 231769 h 398144"/>
              <a:gd name="T16" fmla="*/ 936041 w 762634"/>
              <a:gd name="T17" fmla="*/ 230723 h 398144"/>
              <a:gd name="T18" fmla="*/ 978659 w 762634"/>
              <a:gd name="T19" fmla="*/ 231769 h 398144"/>
              <a:gd name="T20" fmla="*/ 936041 w 762634"/>
              <a:gd name="T21" fmla="*/ 230723 h 398144"/>
              <a:gd name="T22" fmla="*/ 978659 w 762634"/>
              <a:gd name="T23" fmla="*/ 231769 h 398144"/>
              <a:gd name="T24" fmla="*/ 937004 w 762634"/>
              <a:gd name="T25" fmla="*/ 231379 h 398144"/>
              <a:gd name="T26" fmla="*/ 978659 w 762634"/>
              <a:gd name="T27" fmla="*/ 231769 h 398144"/>
              <a:gd name="T28" fmla="*/ 1109322 w 762634"/>
              <a:gd name="T29" fmla="*/ 320658 h 398144"/>
              <a:gd name="T30" fmla="*/ 1093961 w 762634"/>
              <a:gd name="T31" fmla="*/ 337827 h 398144"/>
              <a:gd name="T32" fmla="*/ 1095578 w 762634"/>
              <a:gd name="T33" fmla="*/ 339151 h 398144"/>
              <a:gd name="T34" fmla="*/ 1093961 w 762634"/>
              <a:gd name="T35" fmla="*/ 337827 h 398144"/>
              <a:gd name="T36" fmla="*/ 1128051 w 762634"/>
              <a:gd name="T37" fmla="*/ 339151 h 398144"/>
              <a:gd name="T38" fmla="*/ 1093961 w 762634"/>
              <a:gd name="T39" fmla="*/ 337827 h 398144"/>
              <a:gd name="T40" fmla="*/ 1128051 w 762634"/>
              <a:gd name="T41" fmla="*/ 339151 h 398144"/>
              <a:gd name="T42" fmla="*/ 1094688 w 762634"/>
              <a:gd name="T43" fmla="*/ 338548 h 398144"/>
              <a:gd name="T44" fmla="*/ 1128051 w 762634"/>
              <a:gd name="T45" fmla="*/ 339151 h 398144"/>
              <a:gd name="T46" fmla="*/ 1232801 w 762634"/>
              <a:gd name="T47" fmla="*/ 442818 h 398144"/>
              <a:gd name="T48" fmla="*/ 1213543 w 762634"/>
              <a:gd name="T49" fmla="*/ 455292 h 398144"/>
              <a:gd name="T50" fmla="*/ 1215525 w 762634"/>
              <a:gd name="T51" fmla="*/ 457870 h 398144"/>
              <a:gd name="T52" fmla="*/ 1213543 w 762634"/>
              <a:gd name="T53" fmla="*/ 455292 h 398144"/>
              <a:gd name="T54" fmla="*/ 1241242 w 762634"/>
              <a:gd name="T55" fmla="*/ 457870 h 398144"/>
              <a:gd name="T56" fmla="*/ 1213543 w 762634"/>
              <a:gd name="T57" fmla="*/ 455292 h 398144"/>
              <a:gd name="T58" fmla="*/ 1241242 w 762634"/>
              <a:gd name="T59" fmla="*/ 457870 h 398144"/>
              <a:gd name="T60" fmla="*/ 1214323 w 762634"/>
              <a:gd name="T61" fmla="*/ 456683 h 398144"/>
              <a:gd name="T62" fmla="*/ 1241242 w 762634"/>
              <a:gd name="T63" fmla="*/ 457870 h 398144"/>
              <a:gd name="T64" fmla="*/ 1310382 w 762634"/>
              <a:gd name="T65" fmla="*/ 581631 h 398144"/>
              <a:gd name="T66" fmla="*/ 1288229 w 762634"/>
              <a:gd name="T67" fmla="*/ 587207 h 398144"/>
              <a:gd name="T68" fmla="*/ 1339675 w 762634"/>
              <a:gd name="T69" fmla="*/ 679279 h 398144"/>
              <a:gd name="T70" fmla="*/ 1322870 w 762634"/>
              <a:gd name="T71" fmla="*/ 676910 h 398144"/>
              <a:gd name="T72" fmla="*/ 1311785 w 762634"/>
              <a:gd name="T73" fmla="*/ 589196 h 398144"/>
              <a:gd name="T74" fmla="*/ 1339675 w 762634"/>
              <a:gd name="T75" fmla="*/ 679279 h 398144"/>
              <a:gd name="T76" fmla="*/ 1288585 w 762634"/>
              <a:gd name="T77" fmla="*/ 589127 h 398144"/>
              <a:gd name="T78" fmla="*/ 1289527 w 762634"/>
              <a:gd name="T79" fmla="*/ 590810 h 398144"/>
              <a:gd name="T80" fmla="*/ 1289527 w 762634"/>
              <a:gd name="T81" fmla="*/ 590810 h 398144"/>
              <a:gd name="T82" fmla="*/ 1311415 w 762634"/>
              <a:gd name="T83" fmla="*/ 587207 h 398144"/>
              <a:gd name="T84" fmla="*/ 1303425 w 762634"/>
              <a:gd name="T85" fmla="*/ 590810 h 398144"/>
              <a:gd name="T86" fmla="*/ 1288585 w 762634"/>
              <a:gd name="T87" fmla="*/ 589127 h 398144"/>
              <a:gd name="T88" fmla="*/ 1303425 w 762634"/>
              <a:gd name="T89" fmla="*/ 590810 h 398144"/>
              <a:gd name="T90" fmla="*/ 1310495 w 762634"/>
              <a:gd name="T91" fmla="*/ 679279 h 398144"/>
              <a:gd name="T92" fmla="*/ 1289399 w 762634"/>
              <a:gd name="T93" fmla="*/ 593513 h 398144"/>
              <a:gd name="T94" fmla="*/ 1326928 w 762634"/>
              <a:gd name="T95" fmla="*/ 670823 h 398144"/>
              <a:gd name="T96" fmla="*/ 1310495 w 762634"/>
              <a:gd name="T97" fmla="*/ 679279 h 398144"/>
              <a:gd name="T98" fmla="*/ 1233417 w 762634"/>
              <a:gd name="T99" fmla="*/ 604306 h 398144"/>
              <a:gd name="T100" fmla="*/ 1304548 w 762634"/>
              <a:gd name="T101" fmla="*/ 675146 h 398144"/>
              <a:gd name="T102" fmla="*/ 1339675 w 762634"/>
              <a:gd name="T103" fmla="*/ 679279 h 3981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2634"/>
              <a:gd name="T157" fmla="*/ 0 h 398144"/>
              <a:gd name="T158" fmla="*/ 762634 w 762634"/>
              <a:gd name="T159" fmla="*/ 398144 h 3981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2634" h="398144">
                <a:moveTo>
                  <a:pt x="522137" y="126481"/>
                </a:moveTo>
                <a:lnTo>
                  <a:pt x="413270" y="80365"/>
                </a:lnTo>
                <a:lnTo>
                  <a:pt x="291236" y="44551"/>
                </a:lnTo>
                <a:lnTo>
                  <a:pt x="154343" y="21348"/>
                </a:lnTo>
                <a:lnTo>
                  <a:pt x="2679" y="12687"/>
                </a:lnTo>
                <a:lnTo>
                  <a:pt x="0" y="9677"/>
                </a:lnTo>
                <a:lnTo>
                  <a:pt x="406" y="2679"/>
                </a:lnTo>
                <a:lnTo>
                  <a:pt x="3403" y="0"/>
                </a:lnTo>
                <a:lnTo>
                  <a:pt x="155067" y="8674"/>
                </a:lnTo>
                <a:lnTo>
                  <a:pt x="293344" y="32029"/>
                </a:lnTo>
                <a:lnTo>
                  <a:pt x="416839" y="68186"/>
                </a:lnTo>
                <a:lnTo>
                  <a:pt x="527964" y="115150"/>
                </a:lnTo>
                <a:lnTo>
                  <a:pt x="544492" y="126123"/>
                </a:lnTo>
                <a:lnTo>
                  <a:pt x="521601" y="126123"/>
                </a:lnTo>
                <a:lnTo>
                  <a:pt x="522137" y="126481"/>
                </a:lnTo>
                <a:close/>
              </a:path>
              <a:path w="762634" h="398144">
                <a:moveTo>
                  <a:pt x="522643" y="126695"/>
                </a:moveTo>
                <a:lnTo>
                  <a:pt x="522137" y="126481"/>
                </a:lnTo>
                <a:lnTo>
                  <a:pt x="521601" y="126123"/>
                </a:lnTo>
                <a:lnTo>
                  <a:pt x="522643" y="126695"/>
                </a:lnTo>
                <a:close/>
              </a:path>
              <a:path w="762634" h="398144">
                <a:moveTo>
                  <a:pt x="545349" y="126695"/>
                </a:moveTo>
                <a:lnTo>
                  <a:pt x="522643" y="126695"/>
                </a:lnTo>
                <a:lnTo>
                  <a:pt x="521601" y="126123"/>
                </a:lnTo>
                <a:lnTo>
                  <a:pt x="544492" y="126123"/>
                </a:lnTo>
                <a:lnTo>
                  <a:pt x="545349" y="126695"/>
                </a:lnTo>
                <a:close/>
              </a:path>
              <a:path w="762634" h="398144">
                <a:moveTo>
                  <a:pt x="610006" y="185064"/>
                </a:moveTo>
                <a:lnTo>
                  <a:pt x="522137" y="126481"/>
                </a:lnTo>
                <a:lnTo>
                  <a:pt x="522643" y="126695"/>
                </a:lnTo>
                <a:lnTo>
                  <a:pt x="545349" y="126695"/>
                </a:lnTo>
                <a:lnTo>
                  <a:pt x="617867" y="175044"/>
                </a:lnTo>
                <a:lnTo>
                  <a:pt x="618159" y="175285"/>
                </a:lnTo>
                <a:lnTo>
                  <a:pt x="627848" y="184670"/>
                </a:lnTo>
                <a:lnTo>
                  <a:pt x="609600" y="184670"/>
                </a:lnTo>
                <a:lnTo>
                  <a:pt x="610006" y="185064"/>
                </a:lnTo>
                <a:close/>
              </a:path>
              <a:path w="762634" h="398144">
                <a:moveTo>
                  <a:pt x="610501" y="185394"/>
                </a:moveTo>
                <a:lnTo>
                  <a:pt x="610006" y="185064"/>
                </a:lnTo>
                <a:lnTo>
                  <a:pt x="609600" y="184670"/>
                </a:lnTo>
                <a:lnTo>
                  <a:pt x="610501" y="185394"/>
                </a:lnTo>
                <a:close/>
              </a:path>
              <a:path w="762634" h="398144">
                <a:moveTo>
                  <a:pt x="628596" y="185394"/>
                </a:moveTo>
                <a:lnTo>
                  <a:pt x="610501" y="185394"/>
                </a:lnTo>
                <a:lnTo>
                  <a:pt x="609600" y="184670"/>
                </a:lnTo>
                <a:lnTo>
                  <a:pt x="627848" y="184670"/>
                </a:lnTo>
                <a:lnTo>
                  <a:pt x="628596" y="185394"/>
                </a:lnTo>
                <a:close/>
              </a:path>
              <a:path w="762634" h="398144">
                <a:moveTo>
                  <a:pt x="676671" y="249642"/>
                </a:moveTo>
                <a:lnTo>
                  <a:pt x="610006" y="185064"/>
                </a:lnTo>
                <a:lnTo>
                  <a:pt x="610501" y="185394"/>
                </a:lnTo>
                <a:lnTo>
                  <a:pt x="628596" y="185394"/>
                </a:lnTo>
                <a:lnTo>
                  <a:pt x="686600" y="241579"/>
                </a:lnTo>
                <a:lnTo>
                  <a:pt x="686968" y="242062"/>
                </a:lnTo>
                <a:lnTo>
                  <a:pt x="690866" y="248881"/>
                </a:lnTo>
                <a:lnTo>
                  <a:pt x="676236" y="248881"/>
                </a:lnTo>
                <a:lnTo>
                  <a:pt x="676671" y="249642"/>
                </a:lnTo>
                <a:close/>
              </a:path>
              <a:path w="762634" h="398144">
                <a:moveTo>
                  <a:pt x="677341" y="250291"/>
                </a:moveTo>
                <a:lnTo>
                  <a:pt x="676671" y="249642"/>
                </a:lnTo>
                <a:lnTo>
                  <a:pt x="676236" y="248881"/>
                </a:lnTo>
                <a:lnTo>
                  <a:pt x="677341" y="250291"/>
                </a:lnTo>
                <a:close/>
              </a:path>
              <a:path w="762634" h="398144">
                <a:moveTo>
                  <a:pt x="691672" y="250291"/>
                </a:moveTo>
                <a:lnTo>
                  <a:pt x="677341" y="250291"/>
                </a:lnTo>
                <a:lnTo>
                  <a:pt x="676236" y="248881"/>
                </a:lnTo>
                <a:lnTo>
                  <a:pt x="690866" y="248881"/>
                </a:lnTo>
                <a:lnTo>
                  <a:pt x="691672" y="250291"/>
                </a:lnTo>
                <a:close/>
              </a:path>
              <a:path w="762634" h="398144">
                <a:moveTo>
                  <a:pt x="718053" y="322041"/>
                </a:moveTo>
                <a:lnTo>
                  <a:pt x="676671" y="249642"/>
                </a:lnTo>
                <a:lnTo>
                  <a:pt x="677341" y="250291"/>
                </a:lnTo>
                <a:lnTo>
                  <a:pt x="691672" y="250291"/>
                </a:lnTo>
                <a:lnTo>
                  <a:pt x="729957" y="317271"/>
                </a:lnTo>
                <a:lnTo>
                  <a:pt x="730199" y="317944"/>
                </a:lnTo>
                <a:lnTo>
                  <a:pt x="730775" y="320992"/>
                </a:lnTo>
                <a:lnTo>
                  <a:pt x="717854" y="320992"/>
                </a:lnTo>
                <a:lnTo>
                  <a:pt x="718053" y="322041"/>
                </a:lnTo>
                <a:close/>
              </a:path>
              <a:path w="762634" h="398144">
                <a:moveTo>
                  <a:pt x="746522" y="371322"/>
                </a:moveTo>
                <a:lnTo>
                  <a:pt x="730262" y="371322"/>
                </a:lnTo>
                <a:lnTo>
                  <a:pt x="737158" y="370027"/>
                </a:lnTo>
                <a:lnTo>
                  <a:pt x="739419" y="366699"/>
                </a:lnTo>
                <a:lnTo>
                  <a:pt x="730981" y="322079"/>
                </a:lnTo>
                <a:lnTo>
                  <a:pt x="762177" y="316179"/>
                </a:lnTo>
                <a:lnTo>
                  <a:pt x="746522" y="371322"/>
                </a:lnTo>
                <a:close/>
              </a:path>
              <a:path w="762634" h="398144">
                <a:moveTo>
                  <a:pt x="718578" y="322961"/>
                </a:moveTo>
                <a:lnTo>
                  <a:pt x="718053" y="322041"/>
                </a:lnTo>
                <a:lnTo>
                  <a:pt x="717854" y="320992"/>
                </a:lnTo>
                <a:lnTo>
                  <a:pt x="718578" y="322961"/>
                </a:lnTo>
                <a:close/>
              </a:path>
              <a:path w="762634" h="398144">
                <a:moveTo>
                  <a:pt x="726322" y="322961"/>
                </a:moveTo>
                <a:lnTo>
                  <a:pt x="718578" y="322961"/>
                </a:lnTo>
                <a:lnTo>
                  <a:pt x="717854" y="320992"/>
                </a:lnTo>
                <a:lnTo>
                  <a:pt x="730775" y="320992"/>
                </a:lnTo>
                <a:lnTo>
                  <a:pt x="730981" y="322079"/>
                </a:lnTo>
                <a:lnTo>
                  <a:pt x="726322" y="322961"/>
                </a:lnTo>
                <a:close/>
              </a:path>
              <a:path w="762634" h="398144">
                <a:moveTo>
                  <a:pt x="718506" y="324439"/>
                </a:moveTo>
                <a:lnTo>
                  <a:pt x="718053" y="322041"/>
                </a:lnTo>
                <a:lnTo>
                  <a:pt x="718578" y="322961"/>
                </a:lnTo>
                <a:lnTo>
                  <a:pt x="726322" y="322961"/>
                </a:lnTo>
                <a:lnTo>
                  <a:pt x="718506" y="324439"/>
                </a:lnTo>
                <a:close/>
              </a:path>
              <a:path w="762634" h="398144">
                <a:moveTo>
                  <a:pt x="730262" y="371322"/>
                </a:moveTo>
                <a:lnTo>
                  <a:pt x="726948" y="369062"/>
                </a:lnTo>
                <a:lnTo>
                  <a:pt x="718506" y="324439"/>
                </a:lnTo>
                <a:lnTo>
                  <a:pt x="730981" y="322079"/>
                </a:lnTo>
                <a:lnTo>
                  <a:pt x="739419" y="366699"/>
                </a:lnTo>
                <a:lnTo>
                  <a:pt x="737158" y="370027"/>
                </a:lnTo>
                <a:lnTo>
                  <a:pt x="730262" y="371322"/>
                </a:lnTo>
                <a:close/>
              </a:path>
              <a:path w="762634" h="398144">
                <a:moveTo>
                  <a:pt x="738911" y="398132"/>
                </a:moveTo>
                <a:lnTo>
                  <a:pt x="687311" y="330339"/>
                </a:lnTo>
                <a:lnTo>
                  <a:pt x="718506" y="324439"/>
                </a:lnTo>
                <a:lnTo>
                  <a:pt x="726948" y="369062"/>
                </a:lnTo>
                <a:lnTo>
                  <a:pt x="730262" y="371322"/>
                </a:lnTo>
                <a:lnTo>
                  <a:pt x="746522" y="371322"/>
                </a:lnTo>
                <a:lnTo>
                  <a:pt x="738911" y="398132"/>
                </a:lnTo>
                <a:close/>
              </a:path>
            </a:pathLst>
          </a:custGeom>
          <a:solidFill>
            <a:srgbClr val="000000"/>
          </a:solidFill>
          <a:ln>
            <a:noFill/>
          </a:ln>
        </p:spPr>
        <p:txBody>
          <a:bodyPr lIns="0" tIns="0" rIns="0" bIns="0"/>
          <a:lstStyle/>
          <a:p>
            <a:pPr>
              <a:defRPr/>
            </a:pPr>
            <a:endParaRPr lang="el-GR">
              <a:latin typeface="+mn-lt"/>
            </a:endParaRPr>
          </a:p>
        </p:txBody>
      </p:sp>
      <p:sp>
        <p:nvSpPr>
          <p:cNvPr id="17413" name="object 8"/>
          <p:cNvSpPr>
            <a:spLocks/>
          </p:cNvSpPr>
          <p:nvPr/>
        </p:nvSpPr>
        <p:spPr bwMode="auto">
          <a:xfrm>
            <a:off x="4276725" y="2044700"/>
            <a:ext cx="1238250" cy="687388"/>
          </a:xfrm>
          <a:custGeom>
            <a:avLst/>
            <a:gdLst>
              <a:gd name="T0" fmla="*/ 134711 w 1101089"/>
              <a:gd name="T1" fmla="*/ 983308 h 610235"/>
              <a:gd name="T2" fmla="*/ 28165 w 1101089"/>
              <a:gd name="T3" fmla="*/ 1057243 h 610235"/>
              <a:gd name="T4" fmla="*/ 63517 w 1101089"/>
              <a:gd name="T5" fmla="*/ 1053651 h 610235"/>
              <a:gd name="T6" fmla="*/ 56136 w 1101089"/>
              <a:gd name="T7" fmla="*/ 968448 h 610235"/>
              <a:gd name="T8" fmla="*/ 63517 w 1101089"/>
              <a:gd name="T9" fmla="*/ 1053651 h 610235"/>
              <a:gd name="T10" fmla="*/ 45166 w 1101089"/>
              <a:gd name="T11" fmla="*/ 1055424 h 610235"/>
              <a:gd name="T12" fmla="*/ 56136 w 1101089"/>
              <a:gd name="T13" fmla="*/ 968448 h 610235"/>
              <a:gd name="T14" fmla="*/ 56136 w 1101089"/>
              <a:gd name="T15" fmla="*/ 968448 h 610235"/>
              <a:gd name="T16" fmla="*/ 45166 w 1101089"/>
              <a:gd name="T17" fmla="*/ 1055424 h 610235"/>
              <a:gd name="T18" fmla="*/ 28165 w 1101089"/>
              <a:gd name="T19" fmla="*/ 1057243 h 610235"/>
              <a:gd name="T20" fmla="*/ 94975 w 1101089"/>
              <a:gd name="T21" fmla="*/ 884523 h 610235"/>
              <a:gd name="T22" fmla="*/ 56136 w 1101089"/>
              <a:gd name="T23" fmla="*/ 968448 h 610235"/>
              <a:gd name="T24" fmla="*/ 94130 w 1101089"/>
              <a:gd name="T25" fmla="*/ 886101 h 610235"/>
              <a:gd name="T26" fmla="*/ 95308 w 1101089"/>
              <a:gd name="T27" fmla="*/ 882735 h 610235"/>
              <a:gd name="T28" fmla="*/ 94130 w 1101089"/>
              <a:gd name="T29" fmla="*/ 886101 h 610235"/>
              <a:gd name="T30" fmla="*/ 72152 w 1101089"/>
              <a:gd name="T31" fmla="*/ 882327 h 610235"/>
              <a:gd name="T32" fmla="*/ 94130 w 1101089"/>
              <a:gd name="T33" fmla="*/ 886101 h 610235"/>
              <a:gd name="T34" fmla="*/ 72152 w 1101089"/>
              <a:gd name="T35" fmla="*/ 882327 h 610235"/>
              <a:gd name="T36" fmla="*/ 94975 w 1101089"/>
              <a:gd name="T37" fmla="*/ 884523 h 610235"/>
              <a:gd name="T38" fmla="*/ 72152 w 1101089"/>
              <a:gd name="T39" fmla="*/ 882327 h 610235"/>
              <a:gd name="T40" fmla="*/ 73466 w 1101089"/>
              <a:gd name="T41" fmla="*/ 876199 h 610235"/>
              <a:gd name="T42" fmla="*/ 206451 w 1101089"/>
              <a:gd name="T43" fmla="*/ 675575 h 610235"/>
              <a:gd name="T44" fmla="*/ 208231 w 1101089"/>
              <a:gd name="T45" fmla="*/ 673095 h 610235"/>
              <a:gd name="T46" fmla="*/ 206451 w 1101089"/>
              <a:gd name="T47" fmla="*/ 675575 h 610235"/>
              <a:gd name="T48" fmla="*/ 182528 w 1101089"/>
              <a:gd name="T49" fmla="*/ 672644 h 610235"/>
              <a:gd name="T50" fmla="*/ 206451 w 1101089"/>
              <a:gd name="T51" fmla="*/ 675575 h 610235"/>
              <a:gd name="T52" fmla="*/ 182528 w 1101089"/>
              <a:gd name="T53" fmla="*/ 672644 h 610235"/>
              <a:gd name="T54" fmla="*/ 207492 w 1101089"/>
              <a:gd name="T55" fmla="*/ 674476 h 610235"/>
              <a:gd name="T56" fmla="*/ 182528 w 1101089"/>
              <a:gd name="T57" fmla="*/ 672644 h 610235"/>
              <a:gd name="T58" fmla="*/ 189214 w 1101089"/>
              <a:gd name="T59" fmla="*/ 660412 h 610235"/>
              <a:gd name="T60" fmla="*/ 383019 w 1101089"/>
              <a:gd name="T61" fmla="*/ 488343 h 610235"/>
              <a:gd name="T62" fmla="*/ 384875 w 1101089"/>
              <a:gd name="T63" fmla="*/ 486765 h 610235"/>
              <a:gd name="T64" fmla="*/ 383019 w 1101089"/>
              <a:gd name="T65" fmla="*/ 488343 h 610235"/>
              <a:gd name="T66" fmla="*/ 353821 w 1101089"/>
              <a:gd name="T67" fmla="*/ 486216 h 610235"/>
              <a:gd name="T68" fmla="*/ 383019 w 1101089"/>
              <a:gd name="T69" fmla="*/ 488343 h 610235"/>
              <a:gd name="T70" fmla="*/ 353821 w 1101089"/>
              <a:gd name="T71" fmla="*/ 486216 h 610235"/>
              <a:gd name="T72" fmla="*/ 384047 w 1101089"/>
              <a:gd name="T73" fmla="*/ 487639 h 610235"/>
              <a:gd name="T74" fmla="*/ 353821 w 1101089"/>
              <a:gd name="T75" fmla="*/ 486216 h 610235"/>
              <a:gd name="T76" fmla="*/ 369521 w 1101089"/>
              <a:gd name="T77" fmla="*/ 469746 h 610235"/>
              <a:gd name="T78" fmla="*/ 616414 w 1101089"/>
              <a:gd name="T79" fmla="*/ 328323 h 610235"/>
              <a:gd name="T80" fmla="*/ 618077 w 1101089"/>
              <a:gd name="T81" fmla="*/ 327386 h 610235"/>
              <a:gd name="T82" fmla="*/ 616414 w 1101089"/>
              <a:gd name="T83" fmla="*/ 328323 h 610235"/>
              <a:gd name="T84" fmla="*/ 578436 w 1101089"/>
              <a:gd name="T85" fmla="*/ 326687 h 610235"/>
              <a:gd name="T86" fmla="*/ 616414 w 1101089"/>
              <a:gd name="T87" fmla="*/ 328323 h 610235"/>
              <a:gd name="T88" fmla="*/ 578436 w 1101089"/>
              <a:gd name="T89" fmla="*/ 326687 h 610235"/>
              <a:gd name="T90" fmla="*/ 1965309 w 1101089"/>
              <a:gd name="T91" fmla="*/ 23005 h 610235"/>
              <a:gd name="T92" fmla="*/ 1224373 w 1101089"/>
              <a:gd name="T93" fmla="*/ 97729 h 610235"/>
              <a:gd name="T94" fmla="*/ 617313 w 1101089"/>
              <a:gd name="T95" fmla="*/ 327909 h 610235"/>
              <a:gd name="T96" fmla="*/ 578436 w 1101089"/>
              <a:gd name="T97" fmla="*/ 326687 h 610235"/>
              <a:gd name="T98" fmla="*/ 606311 w 1101089"/>
              <a:gd name="T99" fmla="*/ 307667 h 610235"/>
              <a:gd name="T100" fmla="*/ 1217763 w 1101089"/>
              <a:gd name="T101" fmla="*/ 75683 h 610235"/>
              <a:gd name="T102" fmla="*/ 1581601 w 1101089"/>
              <a:gd name="T103" fmla="*/ 16251 h 610235"/>
              <a:gd name="T104" fmla="*/ 1980166 w 1101089"/>
              <a:gd name="T105" fmla="*/ 5413 h 610235"/>
              <a:gd name="T106" fmla="*/ 1974740 w 1101089"/>
              <a:gd name="T107" fmla="*/ 23193 h 610235"/>
              <a:gd name="T108" fmla="*/ 1964360 w 1101089"/>
              <a:gd name="T109" fmla="*/ 0 h 6102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01089"/>
              <a:gd name="T166" fmla="*/ 0 h 610235"/>
              <a:gd name="T167" fmla="*/ 1101089 w 1101089"/>
              <a:gd name="T168" fmla="*/ 610235 h 6102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01089" h="610235">
                <a:moveTo>
                  <a:pt x="43688" y="536354"/>
                </a:moveTo>
                <a:lnTo>
                  <a:pt x="74899" y="542208"/>
                </a:lnTo>
                <a:lnTo>
                  <a:pt x="23402" y="610077"/>
                </a:lnTo>
                <a:lnTo>
                  <a:pt x="15659" y="582976"/>
                </a:lnTo>
                <a:lnTo>
                  <a:pt x="31999" y="583261"/>
                </a:lnTo>
                <a:lnTo>
                  <a:pt x="35316" y="580995"/>
                </a:lnTo>
                <a:lnTo>
                  <a:pt x="43688" y="536354"/>
                </a:lnTo>
                <a:close/>
              </a:path>
              <a:path w="1101089" h="610235">
                <a:moveTo>
                  <a:pt x="31212" y="534014"/>
                </a:moveTo>
                <a:lnTo>
                  <a:pt x="43688" y="536354"/>
                </a:lnTo>
                <a:lnTo>
                  <a:pt x="35316" y="580995"/>
                </a:lnTo>
                <a:lnTo>
                  <a:pt x="31999" y="583261"/>
                </a:lnTo>
                <a:lnTo>
                  <a:pt x="25112" y="581972"/>
                </a:lnTo>
                <a:lnTo>
                  <a:pt x="22833" y="578655"/>
                </a:lnTo>
                <a:lnTo>
                  <a:pt x="31212" y="534014"/>
                </a:lnTo>
                <a:close/>
              </a:path>
              <a:path w="1101089" h="610235">
                <a:moveTo>
                  <a:pt x="0" y="528160"/>
                </a:moveTo>
                <a:lnTo>
                  <a:pt x="31212" y="534014"/>
                </a:lnTo>
                <a:lnTo>
                  <a:pt x="22833" y="578655"/>
                </a:lnTo>
                <a:lnTo>
                  <a:pt x="25112" y="581972"/>
                </a:lnTo>
                <a:lnTo>
                  <a:pt x="31999" y="583261"/>
                </a:lnTo>
                <a:lnTo>
                  <a:pt x="15659" y="582976"/>
                </a:lnTo>
                <a:lnTo>
                  <a:pt x="0" y="528160"/>
                </a:lnTo>
                <a:close/>
              </a:path>
              <a:path w="1101089" h="610235">
                <a:moveTo>
                  <a:pt x="52806" y="487736"/>
                </a:moveTo>
                <a:lnTo>
                  <a:pt x="43688" y="536354"/>
                </a:lnTo>
                <a:lnTo>
                  <a:pt x="31212" y="534014"/>
                </a:lnTo>
                <a:lnTo>
                  <a:pt x="39767" y="488386"/>
                </a:lnTo>
                <a:lnTo>
                  <a:pt x="52336" y="488606"/>
                </a:lnTo>
                <a:lnTo>
                  <a:pt x="52806" y="487736"/>
                </a:lnTo>
                <a:close/>
              </a:path>
              <a:path w="1101089" h="610235">
                <a:moveTo>
                  <a:pt x="52991" y="486750"/>
                </a:moveTo>
                <a:lnTo>
                  <a:pt x="52806" y="487736"/>
                </a:lnTo>
                <a:lnTo>
                  <a:pt x="52336" y="488606"/>
                </a:lnTo>
                <a:lnTo>
                  <a:pt x="52991" y="486750"/>
                </a:lnTo>
                <a:close/>
              </a:path>
              <a:path w="1101089" h="610235">
                <a:moveTo>
                  <a:pt x="40116" y="486525"/>
                </a:moveTo>
                <a:lnTo>
                  <a:pt x="52991" y="486750"/>
                </a:lnTo>
                <a:lnTo>
                  <a:pt x="52336" y="488606"/>
                </a:lnTo>
                <a:lnTo>
                  <a:pt x="39767" y="488386"/>
                </a:lnTo>
                <a:lnTo>
                  <a:pt x="40116" y="486525"/>
                </a:lnTo>
                <a:close/>
              </a:path>
              <a:path w="1101089" h="610235">
                <a:moveTo>
                  <a:pt x="115364" y="371913"/>
                </a:moveTo>
                <a:lnTo>
                  <a:pt x="52806" y="487736"/>
                </a:lnTo>
                <a:lnTo>
                  <a:pt x="52991" y="486750"/>
                </a:lnTo>
                <a:lnTo>
                  <a:pt x="40116" y="486525"/>
                </a:lnTo>
                <a:lnTo>
                  <a:pt x="40633" y="483765"/>
                </a:lnTo>
                <a:lnTo>
                  <a:pt x="40847" y="483146"/>
                </a:lnTo>
                <a:lnTo>
                  <a:pt x="100743" y="372275"/>
                </a:lnTo>
                <a:lnTo>
                  <a:pt x="114785" y="372520"/>
                </a:lnTo>
                <a:lnTo>
                  <a:pt x="115364" y="371913"/>
                </a:lnTo>
                <a:close/>
              </a:path>
              <a:path w="1101089" h="610235">
                <a:moveTo>
                  <a:pt x="115775" y="371153"/>
                </a:moveTo>
                <a:lnTo>
                  <a:pt x="115364" y="371913"/>
                </a:lnTo>
                <a:lnTo>
                  <a:pt x="114785" y="372520"/>
                </a:lnTo>
                <a:lnTo>
                  <a:pt x="115775" y="371153"/>
                </a:lnTo>
                <a:close/>
              </a:path>
              <a:path w="1101089" h="610235">
                <a:moveTo>
                  <a:pt x="101484" y="370904"/>
                </a:moveTo>
                <a:lnTo>
                  <a:pt x="115775" y="371153"/>
                </a:lnTo>
                <a:lnTo>
                  <a:pt x="114785" y="372520"/>
                </a:lnTo>
                <a:lnTo>
                  <a:pt x="100743" y="372275"/>
                </a:lnTo>
                <a:lnTo>
                  <a:pt x="101484" y="370904"/>
                </a:lnTo>
                <a:close/>
              </a:path>
              <a:path w="1101089" h="610235">
                <a:moveTo>
                  <a:pt x="213528" y="268890"/>
                </a:moveTo>
                <a:lnTo>
                  <a:pt x="115364" y="371913"/>
                </a:lnTo>
                <a:lnTo>
                  <a:pt x="115775" y="371153"/>
                </a:lnTo>
                <a:lnTo>
                  <a:pt x="101484" y="370904"/>
                </a:lnTo>
                <a:lnTo>
                  <a:pt x="104876" y="364625"/>
                </a:lnTo>
                <a:lnTo>
                  <a:pt x="105202" y="364160"/>
                </a:lnTo>
                <a:lnTo>
                  <a:pt x="195889" y="268980"/>
                </a:lnTo>
                <a:lnTo>
                  <a:pt x="212957" y="269278"/>
                </a:lnTo>
                <a:lnTo>
                  <a:pt x="213528" y="268890"/>
                </a:lnTo>
                <a:close/>
              </a:path>
              <a:path w="1101089" h="610235">
                <a:moveTo>
                  <a:pt x="213988" y="268407"/>
                </a:moveTo>
                <a:lnTo>
                  <a:pt x="213528" y="268890"/>
                </a:lnTo>
                <a:lnTo>
                  <a:pt x="212957" y="269278"/>
                </a:lnTo>
                <a:lnTo>
                  <a:pt x="213988" y="268407"/>
                </a:lnTo>
                <a:close/>
              </a:path>
              <a:path w="1101089" h="610235">
                <a:moveTo>
                  <a:pt x="196723" y="268105"/>
                </a:moveTo>
                <a:lnTo>
                  <a:pt x="213988" y="268407"/>
                </a:lnTo>
                <a:lnTo>
                  <a:pt x="212957" y="269278"/>
                </a:lnTo>
                <a:lnTo>
                  <a:pt x="195889" y="268980"/>
                </a:lnTo>
                <a:lnTo>
                  <a:pt x="196723" y="268105"/>
                </a:lnTo>
                <a:close/>
              </a:path>
              <a:path w="1101089" h="610235">
                <a:moveTo>
                  <a:pt x="343222" y="180813"/>
                </a:moveTo>
                <a:lnTo>
                  <a:pt x="213528" y="268890"/>
                </a:lnTo>
                <a:lnTo>
                  <a:pt x="213988" y="268407"/>
                </a:lnTo>
                <a:lnTo>
                  <a:pt x="196723" y="268105"/>
                </a:lnTo>
                <a:lnTo>
                  <a:pt x="205103" y="259309"/>
                </a:lnTo>
                <a:lnTo>
                  <a:pt x="205451" y="259023"/>
                </a:lnTo>
                <a:lnTo>
                  <a:pt x="320841" y="180660"/>
                </a:lnTo>
                <a:lnTo>
                  <a:pt x="342723" y="181042"/>
                </a:lnTo>
                <a:lnTo>
                  <a:pt x="343222" y="180813"/>
                </a:lnTo>
                <a:close/>
              </a:path>
              <a:path w="1101089" h="610235">
                <a:moveTo>
                  <a:pt x="343647" y="180524"/>
                </a:moveTo>
                <a:lnTo>
                  <a:pt x="343222" y="180813"/>
                </a:lnTo>
                <a:lnTo>
                  <a:pt x="342723" y="181042"/>
                </a:lnTo>
                <a:lnTo>
                  <a:pt x="343647" y="180524"/>
                </a:lnTo>
                <a:close/>
              </a:path>
              <a:path w="1101089" h="610235">
                <a:moveTo>
                  <a:pt x="321607" y="180139"/>
                </a:moveTo>
                <a:lnTo>
                  <a:pt x="343647" y="180524"/>
                </a:lnTo>
                <a:lnTo>
                  <a:pt x="342723" y="181042"/>
                </a:lnTo>
                <a:lnTo>
                  <a:pt x="320841" y="180660"/>
                </a:lnTo>
                <a:lnTo>
                  <a:pt x="321607" y="180139"/>
                </a:lnTo>
                <a:close/>
              </a:path>
              <a:path w="1101089" h="610235">
                <a:moveTo>
                  <a:pt x="879361" y="8961"/>
                </a:moveTo>
                <a:lnTo>
                  <a:pt x="1092701" y="12685"/>
                </a:lnTo>
                <a:lnTo>
                  <a:pt x="879484" y="21577"/>
                </a:lnTo>
                <a:lnTo>
                  <a:pt x="680744" y="53889"/>
                </a:lnTo>
                <a:lnTo>
                  <a:pt x="502779" y="107624"/>
                </a:lnTo>
                <a:lnTo>
                  <a:pt x="343222" y="180813"/>
                </a:lnTo>
                <a:lnTo>
                  <a:pt x="343647" y="180524"/>
                </a:lnTo>
                <a:lnTo>
                  <a:pt x="321607" y="180139"/>
                </a:lnTo>
                <a:lnTo>
                  <a:pt x="336797" y="169824"/>
                </a:lnTo>
                <a:lnTo>
                  <a:pt x="337105" y="169651"/>
                </a:lnTo>
                <a:lnTo>
                  <a:pt x="497481" y="96087"/>
                </a:lnTo>
                <a:lnTo>
                  <a:pt x="677069" y="41733"/>
                </a:lnTo>
                <a:lnTo>
                  <a:pt x="877441" y="9042"/>
                </a:lnTo>
                <a:lnTo>
                  <a:pt x="879361" y="8961"/>
                </a:lnTo>
                <a:close/>
              </a:path>
              <a:path w="1101089" h="610235">
                <a:moveTo>
                  <a:pt x="1098167" y="91"/>
                </a:moveTo>
                <a:lnTo>
                  <a:pt x="1100962" y="2985"/>
                </a:lnTo>
                <a:lnTo>
                  <a:pt x="1100839" y="9995"/>
                </a:lnTo>
                <a:lnTo>
                  <a:pt x="1097945" y="12789"/>
                </a:lnTo>
                <a:lnTo>
                  <a:pt x="879361" y="8961"/>
                </a:lnTo>
                <a:lnTo>
                  <a:pt x="1092173" y="0"/>
                </a:lnTo>
                <a:lnTo>
                  <a:pt x="1098167" y="91"/>
                </a:lnTo>
                <a:close/>
              </a:path>
            </a:pathLst>
          </a:custGeom>
          <a:solidFill>
            <a:srgbClr val="000000"/>
          </a:solidFill>
          <a:ln>
            <a:noFill/>
          </a:ln>
        </p:spPr>
        <p:txBody>
          <a:bodyPr lIns="0" tIns="0" rIns="0" bIns="0"/>
          <a:lstStyle/>
          <a:p>
            <a:pPr>
              <a:defRPr/>
            </a:pPr>
            <a:endParaRPr lang="el-GR">
              <a:latin typeface="+mn-lt"/>
            </a:endParaRPr>
          </a:p>
        </p:txBody>
      </p:sp>
      <p:sp>
        <p:nvSpPr>
          <p:cNvPr id="17414" name="object 9"/>
          <p:cNvSpPr>
            <a:spLocks/>
          </p:cNvSpPr>
          <p:nvPr/>
        </p:nvSpPr>
        <p:spPr bwMode="auto">
          <a:xfrm>
            <a:off x="7370763" y="2787650"/>
            <a:ext cx="661987" cy="828675"/>
          </a:xfrm>
          <a:custGeom>
            <a:avLst/>
            <a:gdLst>
              <a:gd name="T0" fmla="*/ 94712 w 588009"/>
              <a:gd name="T1" fmla="*/ 1217847 h 737869"/>
              <a:gd name="T2" fmla="*/ 1062658 w 588009"/>
              <a:gd name="T3" fmla="*/ 14112 h 737869"/>
              <a:gd name="T4" fmla="*/ 1044673 w 588009"/>
              <a:gd name="T5" fmla="*/ 0 h 737869"/>
              <a:gd name="T6" fmla="*/ 76727 w 588009"/>
              <a:gd name="T7" fmla="*/ 1203736 h 737869"/>
              <a:gd name="T8" fmla="*/ 94712 w 588009"/>
              <a:gd name="T9" fmla="*/ 1217847 h 737869"/>
              <a:gd name="T10" fmla="*/ 8724 w 588009"/>
              <a:gd name="T11" fmla="*/ 1276475 h 737869"/>
              <a:gd name="T12" fmla="*/ 47567 w 588009"/>
              <a:gd name="T13" fmla="*/ 1276475 h 737869"/>
              <a:gd name="T14" fmla="*/ 29582 w 588009"/>
              <a:gd name="T15" fmla="*/ 1262362 h 737869"/>
              <a:gd name="T16" fmla="*/ 76727 w 588009"/>
              <a:gd name="T17" fmla="*/ 1203736 h 737869"/>
              <a:gd name="T18" fmla="*/ 31766 w 588009"/>
              <a:gd name="T19" fmla="*/ 1168449 h 737869"/>
              <a:gd name="T20" fmla="*/ 8724 w 588009"/>
              <a:gd name="T21" fmla="*/ 1276475 h 737869"/>
              <a:gd name="T22" fmla="*/ 47567 w 588009"/>
              <a:gd name="T23" fmla="*/ 1276475 h 737869"/>
              <a:gd name="T24" fmla="*/ 94712 w 588009"/>
              <a:gd name="T25" fmla="*/ 1217847 h 737869"/>
              <a:gd name="T26" fmla="*/ 76727 w 588009"/>
              <a:gd name="T27" fmla="*/ 1203736 h 737869"/>
              <a:gd name="T28" fmla="*/ 29582 w 588009"/>
              <a:gd name="T29" fmla="*/ 1262362 h 737869"/>
              <a:gd name="T30" fmla="*/ 47567 w 588009"/>
              <a:gd name="T31" fmla="*/ 1276475 h 737869"/>
              <a:gd name="T32" fmla="*/ 0 w 588009"/>
              <a:gd name="T33" fmla="*/ 1317386 h 737869"/>
              <a:gd name="T34" fmla="*/ 139670 w 588009"/>
              <a:gd name="T35" fmla="*/ 1253129 h 737869"/>
              <a:gd name="T36" fmla="*/ 94712 w 588009"/>
              <a:gd name="T37" fmla="*/ 1217847 h 737869"/>
              <a:gd name="T38" fmla="*/ 47567 w 588009"/>
              <a:gd name="T39" fmla="*/ 1276475 h 737869"/>
              <a:gd name="T40" fmla="*/ 8724 w 588009"/>
              <a:gd name="T41" fmla="*/ 1276475 h 737869"/>
              <a:gd name="T42" fmla="*/ 0 w 588009"/>
              <a:gd name="T43" fmla="*/ 1317386 h 7378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8009"/>
              <a:gd name="T67" fmla="*/ 0 h 737869"/>
              <a:gd name="T68" fmla="*/ 588009 w 588009"/>
              <a:gd name="T69" fmla="*/ 737869 h 7378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8009" h="737869">
                <a:moveTo>
                  <a:pt x="52369" y="681660"/>
                </a:moveTo>
                <a:lnTo>
                  <a:pt x="587578" y="7899"/>
                </a:lnTo>
                <a:lnTo>
                  <a:pt x="577634" y="0"/>
                </a:lnTo>
                <a:lnTo>
                  <a:pt x="42425" y="673761"/>
                </a:lnTo>
                <a:lnTo>
                  <a:pt x="52369" y="681660"/>
                </a:lnTo>
                <a:close/>
              </a:path>
              <a:path w="588009" h="737869">
                <a:moveTo>
                  <a:pt x="4824" y="714476"/>
                </a:moveTo>
                <a:lnTo>
                  <a:pt x="26301" y="714476"/>
                </a:lnTo>
                <a:lnTo>
                  <a:pt x="16357" y="706577"/>
                </a:lnTo>
                <a:lnTo>
                  <a:pt x="42425" y="673761"/>
                </a:lnTo>
                <a:lnTo>
                  <a:pt x="17564" y="654011"/>
                </a:lnTo>
                <a:lnTo>
                  <a:pt x="4824" y="714476"/>
                </a:lnTo>
                <a:close/>
              </a:path>
              <a:path w="588009" h="737869">
                <a:moveTo>
                  <a:pt x="26301" y="714476"/>
                </a:moveTo>
                <a:lnTo>
                  <a:pt x="52369" y="681660"/>
                </a:lnTo>
                <a:lnTo>
                  <a:pt x="42425" y="673761"/>
                </a:lnTo>
                <a:lnTo>
                  <a:pt x="16357" y="706577"/>
                </a:lnTo>
                <a:lnTo>
                  <a:pt x="26301" y="714476"/>
                </a:lnTo>
                <a:close/>
              </a:path>
              <a:path w="588009" h="737869">
                <a:moveTo>
                  <a:pt x="0" y="737374"/>
                </a:moveTo>
                <a:lnTo>
                  <a:pt x="77228" y="701408"/>
                </a:lnTo>
                <a:lnTo>
                  <a:pt x="52369" y="681660"/>
                </a:lnTo>
                <a:lnTo>
                  <a:pt x="26301" y="714476"/>
                </a:lnTo>
                <a:lnTo>
                  <a:pt x="4824" y="714476"/>
                </a:lnTo>
                <a:lnTo>
                  <a:pt x="0" y="737374"/>
                </a:lnTo>
                <a:close/>
              </a:path>
            </a:pathLst>
          </a:custGeom>
          <a:solidFill>
            <a:srgbClr val="000000"/>
          </a:solidFill>
          <a:ln>
            <a:noFill/>
          </a:ln>
        </p:spPr>
        <p:txBody>
          <a:bodyPr lIns="0" tIns="0" rIns="0" bIns="0"/>
          <a:lstStyle/>
          <a:p>
            <a:pPr>
              <a:defRPr/>
            </a:pPr>
            <a:endParaRPr lang="el-GR">
              <a:latin typeface="+mn-lt"/>
            </a:endParaRPr>
          </a:p>
        </p:txBody>
      </p:sp>
      <p:sp>
        <p:nvSpPr>
          <p:cNvPr id="10" name="object 10"/>
          <p:cNvSpPr txBox="1"/>
          <p:nvPr/>
        </p:nvSpPr>
        <p:spPr>
          <a:xfrm>
            <a:off x="2101850" y="2790825"/>
            <a:ext cx="3386138" cy="512763"/>
          </a:xfrm>
          <a:prstGeom prst="rect">
            <a:avLst/>
          </a:prstGeom>
        </p:spPr>
        <p:txBody>
          <a:bodyPr lIns="0" tIns="165021" rIns="0" bIns="0">
            <a:spAutoFit/>
          </a:bodyPr>
          <a:lstStyle/>
          <a:p>
            <a:pPr marL="137874">
              <a:spcBef>
                <a:spcPts val="1299"/>
              </a:spcBef>
              <a:defRPr/>
            </a:pPr>
            <a:r>
              <a:rPr sz="2250" spc="-6" dirty="0">
                <a:ea typeface="Tahoma" pitchFamily="34" charset="0"/>
                <a:cs typeface="Tahoma" pitchFamily="34" charset="0"/>
              </a:rPr>
              <a:t>INSULIN</a:t>
            </a:r>
            <a:r>
              <a:rPr sz="2250" spc="-51" dirty="0">
                <a:ea typeface="Tahoma" pitchFamily="34" charset="0"/>
                <a:cs typeface="Tahoma" pitchFamily="34" charset="0"/>
              </a:rPr>
              <a:t> </a:t>
            </a:r>
            <a:r>
              <a:rPr sz="2250" spc="-6" dirty="0">
                <a:ea typeface="Tahoma" pitchFamily="34" charset="0"/>
                <a:cs typeface="Tahoma" pitchFamily="34" charset="0"/>
              </a:rPr>
              <a:t>RESISTANCE</a:t>
            </a:r>
            <a:endParaRPr sz="2250">
              <a:ea typeface="Tahoma" pitchFamily="34" charset="0"/>
              <a:cs typeface="Tahoma" pitchFamily="34" charset="0"/>
            </a:endParaRPr>
          </a:p>
        </p:txBody>
      </p:sp>
      <p:sp>
        <p:nvSpPr>
          <p:cNvPr id="11" name="object 11"/>
          <p:cNvSpPr txBox="1"/>
          <p:nvPr/>
        </p:nvSpPr>
        <p:spPr>
          <a:xfrm>
            <a:off x="2170113" y="1816100"/>
            <a:ext cx="2471737" cy="314325"/>
          </a:xfrm>
          <a:prstGeom prst="rect">
            <a:avLst/>
          </a:prstGeom>
          <a:solidFill>
            <a:srgbClr val="D6CA95"/>
          </a:solidFill>
          <a:ln w="12700">
            <a:solidFill>
              <a:srgbClr val="000000"/>
            </a:solidFill>
          </a:ln>
        </p:spPr>
        <p:txBody>
          <a:bodyPr lIns="0" tIns="36432" rIns="0" bIns="0">
            <a:spAutoFit/>
          </a:bodyPr>
          <a:lstStyle/>
          <a:p>
            <a:pPr marL="473631">
              <a:spcBef>
                <a:spcPts val="286"/>
              </a:spcBef>
              <a:defRPr/>
            </a:pPr>
            <a:r>
              <a:rPr spc="-6" dirty="0">
                <a:ea typeface="Tahoma" pitchFamily="34" charset="0"/>
                <a:cs typeface="Tahoma" pitchFamily="34" charset="0"/>
              </a:rPr>
              <a:t>Hyperglycemia</a:t>
            </a:r>
            <a:endParaRPr>
              <a:ea typeface="Tahoma" pitchFamily="34" charset="0"/>
              <a:cs typeface="Tahoma" pitchFamily="34" charset="0"/>
            </a:endParaRPr>
          </a:p>
        </p:txBody>
      </p:sp>
      <p:sp>
        <p:nvSpPr>
          <p:cNvPr id="12" name="object 12"/>
          <p:cNvSpPr txBox="1"/>
          <p:nvPr/>
        </p:nvSpPr>
        <p:spPr>
          <a:xfrm>
            <a:off x="5510213" y="1855788"/>
            <a:ext cx="2768600" cy="312737"/>
          </a:xfrm>
          <a:prstGeom prst="rect">
            <a:avLst/>
          </a:prstGeom>
          <a:solidFill>
            <a:srgbClr val="D6CA95"/>
          </a:solidFill>
          <a:ln w="12700">
            <a:solidFill>
              <a:srgbClr val="000000"/>
            </a:solidFill>
          </a:ln>
        </p:spPr>
        <p:txBody>
          <a:bodyPr lIns="0" tIns="36432" rIns="0" bIns="0">
            <a:spAutoFit/>
          </a:bodyPr>
          <a:lstStyle/>
          <a:p>
            <a:pPr marL="502206">
              <a:spcBef>
                <a:spcPts val="286"/>
              </a:spcBef>
              <a:defRPr/>
            </a:pPr>
            <a:r>
              <a:rPr spc="-6" dirty="0">
                <a:ea typeface="Tahoma" pitchFamily="34" charset="0"/>
                <a:cs typeface="Tahoma" pitchFamily="34" charset="0"/>
              </a:rPr>
              <a:t>Hyperinsulinemia</a:t>
            </a:r>
            <a:endParaRPr>
              <a:ea typeface="Tahoma" pitchFamily="34" charset="0"/>
              <a:cs typeface="Tahoma" pitchFamily="34" charset="0"/>
            </a:endParaRPr>
          </a:p>
        </p:txBody>
      </p:sp>
      <p:sp>
        <p:nvSpPr>
          <p:cNvPr id="13" name="object 13"/>
          <p:cNvSpPr txBox="1"/>
          <p:nvPr/>
        </p:nvSpPr>
        <p:spPr>
          <a:xfrm>
            <a:off x="484188" y="4022725"/>
            <a:ext cx="1955800" cy="312738"/>
          </a:xfrm>
          <a:prstGeom prst="rect">
            <a:avLst/>
          </a:prstGeom>
          <a:solidFill>
            <a:srgbClr val="D6CA95"/>
          </a:solidFill>
          <a:ln w="12700">
            <a:solidFill>
              <a:srgbClr val="000000"/>
            </a:solidFill>
          </a:ln>
        </p:spPr>
        <p:txBody>
          <a:bodyPr lIns="0" tIns="36432" rIns="0" bIns="0">
            <a:spAutoFit/>
          </a:bodyPr>
          <a:lstStyle/>
          <a:p>
            <a:pPr marL="298609">
              <a:spcBef>
                <a:spcPts val="286"/>
              </a:spcBef>
              <a:defRPr/>
            </a:pPr>
            <a:r>
              <a:rPr spc="-6" dirty="0">
                <a:ea typeface="Tahoma" pitchFamily="34" charset="0"/>
                <a:cs typeface="Tahoma" pitchFamily="34" charset="0"/>
              </a:rPr>
              <a:t>Hypertension</a:t>
            </a:r>
            <a:endParaRPr>
              <a:ea typeface="Tahoma" pitchFamily="34" charset="0"/>
              <a:cs typeface="Tahoma" pitchFamily="34" charset="0"/>
            </a:endParaRPr>
          </a:p>
        </p:txBody>
      </p:sp>
      <p:sp>
        <p:nvSpPr>
          <p:cNvPr id="14" name="object 14"/>
          <p:cNvSpPr txBox="1"/>
          <p:nvPr/>
        </p:nvSpPr>
        <p:spPr>
          <a:xfrm>
            <a:off x="4921250" y="5105400"/>
            <a:ext cx="1595438" cy="312738"/>
          </a:xfrm>
          <a:prstGeom prst="rect">
            <a:avLst/>
          </a:prstGeom>
          <a:solidFill>
            <a:srgbClr val="E62A36"/>
          </a:solidFill>
          <a:ln w="12700">
            <a:solidFill>
              <a:srgbClr val="000000"/>
            </a:solidFill>
          </a:ln>
        </p:spPr>
        <p:txBody>
          <a:bodyPr lIns="0" tIns="36432" rIns="0" bIns="0">
            <a:spAutoFit/>
          </a:bodyPr>
          <a:lstStyle/>
          <a:p>
            <a:pPr marL="252173">
              <a:spcBef>
                <a:spcPts val="286"/>
              </a:spcBef>
              <a:defRPr/>
            </a:pPr>
            <a:r>
              <a:rPr spc="-6" dirty="0">
                <a:ea typeface="Tahoma" pitchFamily="34" charset="0"/>
                <a:cs typeface="Tahoma" pitchFamily="34" charset="0"/>
              </a:rPr>
              <a:t>Fibrinogen</a:t>
            </a:r>
            <a:endParaRPr>
              <a:ea typeface="Tahoma" pitchFamily="34" charset="0"/>
              <a:cs typeface="Tahoma" pitchFamily="34" charset="0"/>
            </a:endParaRPr>
          </a:p>
        </p:txBody>
      </p:sp>
      <p:sp>
        <p:nvSpPr>
          <p:cNvPr id="17420" name="object 15"/>
          <p:cNvSpPr txBox="1">
            <a:spLocks noChangeArrowheads="1"/>
          </p:cNvSpPr>
          <p:nvPr/>
        </p:nvSpPr>
        <p:spPr bwMode="auto">
          <a:xfrm>
            <a:off x="5443538" y="4367213"/>
            <a:ext cx="1597025" cy="590550"/>
          </a:xfrm>
          <a:prstGeom prst="rect">
            <a:avLst/>
          </a:prstGeom>
          <a:solidFill>
            <a:srgbClr val="E62A36"/>
          </a:solidFill>
          <a:ln w="12700">
            <a:solidFill>
              <a:srgbClr val="000000"/>
            </a:solidFill>
            <a:miter lim="800000"/>
            <a:headEnd/>
            <a:tailEnd/>
          </a:ln>
        </p:spPr>
        <p:txBody>
          <a:bodyPr lIns="0" tIns="36432" rIns="0" bIns="0">
            <a:spAutoFit/>
          </a:bodyPr>
          <a:lstStyle>
            <a:lvl1pPr marL="293688">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spcBef>
                <a:spcPts val="288"/>
              </a:spcBef>
            </a:pPr>
            <a:r>
              <a:rPr lang="el-GR" altLang="el-GR">
                <a:cs typeface="Tahoma" pitchFamily="34" charset="0"/>
              </a:rPr>
              <a:t>Factor VII  Factor XII</a:t>
            </a:r>
          </a:p>
        </p:txBody>
      </p:sp>
      <p:sp>
        <p:nvSpPr>
          <p:cNvPr id="16" name="object 16"/>
          <p:cNvSpPr txBox="1"/>
          <p:nvPr/>
        </p:nvSpPr>
        <p:spPr>
          <a:xfrm>
            <a:off x="6462713" y="3671888"/>
            <a:ext cx="1220787" cy="312737"/>
          </a:xfrm>
          <a:prstGeom prst="rect">
            <a:avLst/>
          </a:prstGeom>
          <a:solidFill>
            <a:srgbClr val="E62A36"/>
          </a:solidFill>
          <a:ln w="12699">
            <a:solidFill>
              <a:srgbClr val="000000"/>
            </a:solidFill>
          </a:ln>
        </p:spPr>
        <p:txBody>
          <a:bodyPr lIns="0" tIns="36432" rIns="0" bIns="0">
            <a:spAutoFit/>
          </a:bodyPr>
          <a:lstStyle/>
          <a:p>
            <a:pPr marL="100013">
              <a:spcBef>
                <a:spcPts val="286"/>
              </a:spcBef>
              <a:defRPr/>
            </a:pPr>
            <a:r>
              <a:rPr spc="-6" dirty="0">
                <a:ea typeface="Tahoma" pitchFamily="34" charset="0"/>
                <a:cs typeface="Tahoma" pitchFamily="34" charset="0"/>
              </a:rPr>
              <a:t>PAI-1</a:t>
            </a:r>
            <a:r>
              <a:rPr spc="-84" dirty="0">
                <a:ea typeface="Tahoma" pitchFamily="34" charset="0"/>
                <a:cs typeface="Tahoma" pitchFamily="34" charset="0"/>
              </a:rPr>
              <a:t> </a:t>
            </a:r>
            <a:r>
              <a:rPr spc="-6" dirty="0">
                <a:ea typeface="Tahoma" pitchFamily="34" charset="0"/>
                <a:cs typeface="Tahoma" pitchFamily="34" charset="0"/>
              </a:rPr>
              <a:t>tPA</a:t>
            </a:r>
            <a:endParaRPr>
              <a:ea typeface="Tahoma" pitchFamily="34" charset="0"/>
              <a:cs typeface="Tahoma" pitchFamily="34" charset="0"/>
            </a:endParaRPr>
          </a:p>
        </p:txBody>
      </p:sp>
      <p:sp>
        <p:nvSpPr>
          <p:cNvPr id="17" name="object 17"/>
          <p:cNvSpPr txBox="1"/>
          <p:nvPr/>
        </p:nvSpPr>
        <p:spPr>
          <a:xfrm>
            <a:off x="7502525" y="2524125"/>
            <a:ext cx="1835150" cy="314325"/>
          </a:xfrm>
          <a:prstGeom prst="rect">
            <a:avLst/>
          </a:prstGeom>
          <a:solidFill>
            <a:srgbClr val="D6CA95"/>
          </a:solidFill>
          <a:ln w="12700">
            <a:solidFill>
              <a:srgbClr val="000000"/>
            </a:solidFill>
          </a:ln>
        </p:spPr>
        <p:txBody>
          <a:bodyPr lIns="0" tIns="36432" rIns="0" bIns="0">
            <a:spAutoFit/>
          </a:bodyPr>
          <a:lstStyle/>
          <a:p>
            <a:pPr marL="320040">
              <a:spcBef>
                <a:spcPts val="286"/>
              </a:spcBef>
              <a:defRPr/>
            </a:pPr>
            <a:r>
              <a:rPr spc="-6" dirty="0">
                <a:ea typeface="Tahoma" pitchFamily="34" charset="0"/>
                <a:cs typeface="Tahoma" pitchFamily="34" charset="0"/>
              </a:rPr>
              <a:t>Triglyceride</a:t>
            </a:r>
            <a:endParaRPr>
              <a:ea typeface="Tahoma" pitchFamily="34" charset="0"/>
              <a:cs typeface="Tahoma" pitchFamily="34" charset="0"/>
            </a:endParaRPr>
          </a:p>
        </p:txBody>
      </p:sp>
      <p:sp>
        <p:nvSpPr>
          <p:cNvPr id="18" name="object 18"/>
          <p:cNvSpPr txBox="1"/>
          <p:nvPr/>
        </p:nvSpPr>
        <p:spPr>
          <a:xfrm>
            <a:off x="8110538" y="2962275"/>
            <a:ext cx="1692275" cy="312738"/>
          </a:xfrm>
          <a:prstGeom prst="rect">
            <a:avLst/>
          </a:prstGeom>
          <a:solidFill>
            <a:srgbClr val="D6CA95"/>
          </a:solidFill>
          <a:ln w="12699">
            <a:solidFill>
              <a:srgbClr val="000000"/>
            </a:solidFill>
          </a:ln>
        </p:spPr>
        <p:txBody>
          <a:bodyPr lIns="0" tIns="36432" rIns="0" bIns="0">
            <a:spAutoFit/>
          </a:bodyPr>
          <a:lstStyle/>
          <a:p>
            <a:pPr marL="262176">
              <a:spcBef>
                <a:spcPts val="286"/>
              </a:spcBef>
              <a:defRPr/>
            </a:pPr>
            <a:r>
              <a:rPr spc="-6" dirty="0">
                <a:ea typeface="Tahoma" pitchFamily="34" charset="0"/>
                <a:cs typeface="Tahoma" pitchFamily="34" charset="0"/>
              </a:rPr>
              <a:t>Cholesterol</a:t>
            </a:r>
            <a:endParaRPr>
              <a:ea typeface="Tahoma" pitchFamily="34" charset="0"/>
              <a:cs typeface="Tahoma" pitchFamily="34" charset="0"/>
            </a:endParaRPr>
          </a:p>
        </p:txBody>
      </p:sp>
      <p:sp>
        <p:nvSpPr>
          <p:cNvPr id="17424" name="object 19"/>
          <p:cNvSpPr>
            <a:spLocks/>
          </p:cNvSpPr>
          <p:nvPr/>
        </p:nvSpPr>
        <p:spPr bwMode="auto">
          <a:xfrm>
            <a:off x="1325563" y="3057525"/>
            <a:ext cx="784225" cy="903288"/>
          </a:xfrm>
          <a:custGeom>
            <a:avLst/>
            <a:gdLst>
              <a:gd name="T0" fmla="*/ 69048 w 697230"/>
              <a:gd name="T1" fmla="*/ 1157593 h 802639"/>
              <a:gd name="T2" fmla="*/ 249413 w 697230"/>
              <a:gd name="T3" fmla="*/ 641109 h 802639"/>
              <a:gd name="T4" fmla="*/ 775962 w 697230"/>
              <a:gd name="T5" fmla="*/ 116765 h 802639"/>
              <a:gd name="T6" fmla="*/ 1253174 w 697230"/>
              <a:gd name="T7" fmla="*/ 4446 h 802639"/>
              <a:gd name="T8" fmla="*/ 1009059 w 697230"/>
              <a:gd name="T9" fmla="*/ 53465 h 802639"/>
              <a:gd name="T10" fmla="*/ 1004937 w 697230"/>
              <a:gd name="T11" fmla="*/ 54106 h 802639"/>
              <a:gd name="T12" fmla="*/ 785610 w 697230"/>
              <a:gd name="T13" fmla="*/ 137511 h 802639"/>
              <a:gd name="T14" fmla="*/ 587689 w 697230"/>
              <a:gd name="T15" fmla="*/ 268648 h 802639"/>
              <a:gd name="T16" fmla="*/ 414023 w 697230"/>
              <a:gd name="T17" fmla="*/ 442819 h 802639"/>
              <a:gd name="T18" fmla="*/ 270169 w 697230"/>
              <a:gd name="T19" fmla="*/ 651198 h 802639"/>
              <a:gd name="T20" fmla="*/ 159443 w 697230"/>
              <a:gd name="T21" fmla="*/ 895751 h 802639"/>
              <a:gd name="T22" fmla="*/ 91682 w 697230"/>
              <a:gd name="T23" fmla="*/ 1161353 h 802639"/>
              <a:gd name="T24" fmla="*/ 1006624 w 697230"/>
              <a:gd name="T25" fmla="*/ 53465 h 802639"/>
              <a:gd name="T26" fmla="*/ 1005398 w 697230"/>
              <a:gd name="T27" fmla="*/ 53930 h 802639"/>
              <a:gd name="T28" fmla="*/ 1005398 w 697230"/>
              <a:gd name="T29" fmla="*/ 53930 h 802639"/>
              <a:gd name="T30" fmla="*/ 1005398 w 697230"/>
              <a:gd name="T31" fmla="*/ 53930 h 802639"/>
              <a:gd name="T32" fmla="*/ 787874 w 697230"/>
              <a:gd name="T33" fmla="*/ 136363 h 802639"/>
              <a:gd name="T34" fmla="*/ 786861 w 697230"/>
              <a:gd name="T35" fmla="*/ 137036 h 802639"/>
              <a:gd name="T36" fmla="*/ 786861 w 697230"/>
              <a:gd name="T37" fmla="*/ 137036 h 802639"/>
              <a:gd name="T38" fmla="*/ 786861 w 697230"/>
              <a:gd name="T39" fmla="*/ 137036 h 802639"/>
              <a:gd name="T40" fmla="*/ 587689 w 697230"/>
              <a:gd name="T41" fmla="*/ 268648 h 802639"/>
              <a:gd name="T42" fmla="*/ 586848 w 697230"/>
              <a:gd name="T43" fmla="*/ 269491 h 802639"/>
              <a:gd name="T44" fmla="*/ 586848 w 697230"/>
              <a:gd name="T45" fmla="*/ 269491 h 802639"/>
              <a:gd name="T46" fmla="*/ 586848 w 697230"/>
              <a:gd name="T47" fmla="*/ 269491 h 802639"/>
              <a:gd name="T48" fmla="*/ 413725 w 697230"/>
              <a:gd name="T49" fmla="*/ 442819 h 802639"/>
              <a:gd name="T50" fmla="*/ 413060 w 697230"/>
              <a:gd name="T51" fmla="*/ 443785 h 802639"/>
              <a:gd name="T52" fmla="*/ 413060 w 697230"/>
              <a:gd name="T53" fmla="*/ 443785 h 802639"/>
              <a:gd name="T54" fmla="*/ 412622 w 697230"/>
              <a:gd name="T55" fmla="*/ 444425 h 802639"/>
              <a:gd name="T56" fmla="*/ 269513 w 697230"/>
              <a:gd name="T57" fmla="*/ 652151 h 802639"/>
              <a:gd name="T58" fmla="*/ 269943 w 697230"/>
              <a:gd name="T59" fmla="*/ 651198 h 802639"/>
              <a:gd name="T60" fmla="*/ 269513 w 697230"/>
              <a:gd name="T61" fmla="*/ 652151 h 802639"/>
              <a:gd name="T62" fmla="*/ 160102 w 697230"/>
              <a:gd name="T63" fmla="*/ 893873 h 802639"/>
              <a:gd name="T64" fmla="*/ 159852 w 697230"/>
              <a:gd name="T65" fmla="*/ 894849 h 802639"/>
              <a:gd name="T66" fmla="*/ 159620 w 697230"/>
              <a:gd name="T67" fmla="*/ 895751 h 802639"/>
              <a:gd name="T68" fmla="*/ 91514 w 697230"/>
              <a:gd name="T69" fmla="*/ 1161353 h 802639"/>
              <a:gd name="T70" fmla="*/ 91514 w 697230"/>
              <a:gd name="T71" fmla="*/ 1161353 h 802639"/>
              <a:gd name="T72" fmla="*/ 91759 w 697230"/>
              <a:gd name="T73" fmla="*/ 1160401 h 802639"/>
              <a:gd name="T74" fmla="*/ 91682 w 697230"/>
              <a:gd name="T75" fmla="*/ 1161353 h 802639"/>
              <a:gd name="T76" fmla="*/ 56981 w 697230"/>
              <a:gd name="T77" fmla="*/ 1310848 h 802639"/>
              <a:gd name="T78" fmla="*/ 67832 w 697230"/>
              <a:gd name="T79" fmla="*/ 1399099 h 802639"/>
              <a:gd name="T80" fmla="*/ 67832 w 697230"/>
              <a:gd name="T81" fmla="*/ 1399099 h 802639"/>
              <a:gd name="T82" fmla="*/ 56981 w 697230"/>
              <a:gd name="T83" fmla="*/ 1310848 h 802639"/>
              <a:gd name="T84" fmla="*/ 67832 w 697230"/>
              <a:gd name="T85" fmla="*/ 1399099 h 802639"/>
              <a:gd name="T86" fmla="*/ 73335 w 697230"/>
              <a:gd name="T87" fmla="*/ 1394397 h 802639"/>
              <a:gd name="T88" fmla="*/ 87506 w 697230"/>
              <a:gd name="T89" fmla="*/ 1399099 h 8026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97230"/>
              <a:gd name="T136" fmla="*/ 0 h 802639"/>
              <a:gd name="T137" fmla="*/ 697230 w 697230"/>
              <a:gd name="T138" fmla="*/ 802639 h 8026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97230" h="802639">
                <a:moveTo>
                  <a:pt x="44312" y="727142"/>
                </a:moveTo>
                <a:lnTo>
                  <a:pt x="31653" y="726143"/>
                </a:lnTo>
                <a:lnTo>
                  <a:pt x="38355" y="641248"/>
                </a:lnTo>
                <a:lnTo>
                  <a:pt x="38535" y="640156"/>
                </a:lnTo>
                <a:lnTo>
                  <a:pt x="76635" y="491998"/>
                </a:lnTo>
                <a:lnTo>
                  <a:pt x="138546" y="355142"/>
                </a:lnTo>
                <a:lnTo>
                  <a:pt x="219598" y="237769"/>
                </a:lnTo>
                <a:lnTo>
                  <a:pt x="317781" y="139534"/>
                </a:lnTo>
                <a:lnTo>
                  <a:pt x="431040" y="64681"/>
                </a:lnTo>
                <a:lnTo>
                  <a:pt x="555132" y="17564"/>
                </a:lnTo>
                <a:lnTo>
                  <a:pt x="692952" y="0"/>
                </a:lnTo>
                <a:lnTo>
                  <a:pt x="696127" y="2463"/>
                </a:lnTo>
                <a:lnTo>
                  <a:pt x="697003" y="9423"/>
                </a:lnTo>
                <a:lnTo>
                  <a:pt x="694552" y="12598"/>
                </a:lnTo>
                <a:lnTo>
                  <a:pt x="560523" y="29616"/>
                </a:lnTo>
                <a:lnTo>
                  <a:pt x="559170" y="29616"/>
                </a:lnTo>
                <a:lnTo>
                  <a:pt x="557723" y="29972"/>
                </a:lnTo>
                <a:lnTo>
                  <a:pt x="558233" y="29972"/>
                </a:lnTo>
                <a:lnTo>
                  <a:pt x="438074" y="75539"/>
                </a:lnTo>
                <a:lnTo>
                  <a:pt x="437657" y="75539"/>
                </a:lnTo>
                <a:lnTo>
                  <a:pt x="436399" y="76174"/>
                </a:lnTo>
                <a:lnTo>
                  <a:pt x="436695" y="76174"/>
                </a:lnTo>
                <a:lnTo>
                  <a:pt x="326696" y="148818"/>
                </a:lnTo>
                <a:lnTo>
                  <a:pt x="326456" y="148818"/>
                </a:lnTo>
                <a:lnTo>
                  <a:pt x="325465" y="149631"/>
                </a:lnTo>
                <a:lnTo>
                  <a:pt x="325643" y="149631"/>
                </a:lnTo>
                <a:lnTo>
                  <a:pt x="229986" y="245300"/>
                </a:lnTo>
                <a:lnTo>
                  <a:pt x="229821" y="245300"/>
                </a:lnTo>
                <a:lnTo>
                  <a:pt x="229097" y="246189"/>
                </a:lnTo>
                <a:lnTo>
                  <a:pt x="150076" y="360730"/>
                </a:lnTo>
                <a:lnTo>
                  <a:pt x="149392" y="361721"/>
                </a:lnTo>
                <a:lnTo>
                  <a:pt x="89041" y="495160"/>
                </a:lnTo>
                <a:lnTo>
                  <a:pt x="88569" y="496201"/>
                </a:lnTo>
                <a:lnTo>
                  <a:pt x="51116" y="642238"/>
                </a:lnTo>
                <a:lnTo>
                  <a:pt x="50922" y="642803"/>
                </a:lnTo>
                <a:lnTo>
                  <a:pt x="50929" y="643331"/>
                </a:lnTo>
                <a:lnTo>
                  <a:pt x="44312" y="727142"/>
                </a:lnTo>
                <a:close/>
              </a:path>
              <a:path w="697230" h="802639">
                <a:moveTo>
                  <a:pt x="557723" y="29972"/>
                </a:moveTo>
                <a:lnTo>
                  <a:pt x="559170" y="29616"/>
                </a:lnTo>
                <a:lnTo>
                  <a:pt x="558489" y="29874"/>
                </a:lnTo>
                <a:lnTo>
                  <a:pt x="557723" y="29972"/>
                </a:lnTo>
                <a:close/>
              </a:path>
              <a:path w="697230" h="802639">
                <a:moveTo>
                  <a:pt x="558489" y="29874"/>
                </a:moveTo>
                <a:lnTo>
                  <a:pt x="559170" y="29616"/>
                </a:lnTo>
                <a:lnTo>
                  <a:pt x="560523" y="29616"/>
                </a:lnTo>
                <a:lnTo>
                  <a:pt x="558489" y="29874"/>
                </a:lnTo>
                <a:close/>
              </a:path>
              <a:path w="697230" h="802639">
                <a:moveTo>
                  <a:pt x="558233" y="29972"/>
                </a:moveTo>
                <a:lnTo>
                  <a:pt x="557723" y="29972"/>
                </a:lnTo>
                <a:lnTo>
                  <a:pt x="558489" y="29874"/>
                </a:lnTo>
                <a:lnTo>
                  <a:pt x="558233" y="29972"/>
                </a:lnTo>
                <a:close/>
              </a:path>
              <a:path w="697230" h="802639">
                <a:moveTo>
                  <a:pt x="436399" y="76174"/>
                </a:moveTo>
                <a:lnTo>
                  <a:pt x="437657" y="75539"/>
                </a:lnTo>
                <a:lnTo>
                  <a:pt x="437094" y="75911"/>
                </a:lnTo>
                <a:lnTo>
                  <a:pt x="436399" y="76174"/>
                </a:lnTo>
                <a:close/>
              </a:path>
              <a:path w="697230" h="802639">
                <a:moveTo>
                  <a:pt x="437094" y="75911"/>
                </a:moveTo>
                <a:lnTo>
                  <a:pt x="437657" y="75539"/>
                </a:lnTo>
                <a:lnTo>
                  <a:pt x="438074" y="75539"/>
                </a:lnTo>
                <a:lnTo>
                  <a:pt x="437094" y="75911"/>
                </a:lnTo>
                <a:close/>
              </a:path>
              <a:path w="697230" h="802639">
                <a:moveTo>
                  <a:pt x="436695" y="76174"/>
                </a:moveTo>
                <a:lnTo>
                  <a:pt x="436399" y="76174"/>
                </a:lnTo>
                <a:lnTo>
                  <a:pt x="437094" y="75911"/>
                </a:lnTo>
                <a:lnTo>
                  <a:pt x="436695" y="76174"/>
                </a:lnTo>
                <a:close/>
              </a:path>
              <a:path w="697230" h="802639">
                <a:moveTo>
                  <a:pt x="325465" y="149631"/>
                </a:moveTo>
                <a:lnTo>
                  <a:pt x="326456" y="148818"/>
                </a:lnTo>
                <a:lnTo>
                  <a:pt x="325989" y="149285"/>
                </a:lnTo>
                <a:lnTo>
                  <a:pt x="325465" y="149631"/>
                </a:lnTo>
                <a:close/>
              </a:path>
              <a:path w="697230" h="802639">
                <a:moveTo>
                  <a:pt x="325989" y="149285"/>
                </a:moveTo>
                <a:lnTo>
                  <a:pt x="326456" y="148818"/>
                </a:lnTo>
                <a:lnTo>
                  <a:pt x="326696" y="148818"/>
                </a:lnTo>
                <a:lnTo>
                  <a:pt x="325989" y="149285"/>
                </a:lnTo>
                <a:close/>
              </a:path>
              <a:path w="697230" h="802639">
                <a:moveTo>
                  <a:pt x="325643" y="149631"/>
                </a:moveTo>
                <a:lnTo>
                  <a:pt x="325465" y="149631"/>
                </a:lnTo>
                <a:lnTo>
                  <a:pt x="325989" y="149285"/>
                </a:lnTo>
                <a:lnTo>
                  <a:pt x="325643" y="149631"/>
                </a:lnTo>
                <a:close/>
              </a:path>
              <a:path w="697230" h="802639">
                <a:moveTo>
                  <a:pt x="229097" y="246189"/>
                </a:moveTo>
                <a:lnTo>
                  <a:pt x="229821" y="245300"/>
                </a:lnTo>
                <a:lnTo>
                  <a:pt x="229452" y="245834"/>
                </a:lnTo>
                <a:lnTo>
                  <a:pt x="229097" y="246189"/>
                </a:lnTo>
                <a:close/>
              </a:path>
              <a:path w="697230" h="802639">
                <a:moveTo>
                  <a:pt x="229452" y="245834"/>
                </a:moveTo>
                <a:lnTo>
                  <a:pt x="229821" y="245300"/>
                </a:lnTo>
                <a:lnTo>
                  <a:pt x="229986" y="245300"/>
                </a:lnTo>
                <a:lnTo>
                  <a:pt x="229452" y="245834"/>
                </a:lnTo>
                <a:close/>
              </a:path>
              <a:path w="697230" h="802639">
                <a:moveTo>
                  <a:pt x="229207" y="246189"/>
                </a:moveTo>
                <a:lnTo>
                  <a:pt x="229452" y="245834"/>
                </a:lnTo>
                <a:lnTo>
                  <a:pt x="229207" y="246189"/>
                </a:lnTo>
                <a:close/>
              </a:path>
              <a:path w="697230" h="802639">
                <a:moveTo>
                  <a:pt x="149392" y="361721"/>
                </a:moveTo>
                <a:lnTo>
                  <a:pt x="149951" y="360730"/>
                </a:lnTo>
                <a:lnTo>
                  <a:pt x="149712" y="361258"/>
                </a:lnTo>
                <a:lnTo>
                  <a:pt x="149392" y="361721"/>
                </a:lnTo>
                <a:close/>
              </a:path>
              <a:path w="697230" h="802639">
                <a:moveTo>
                  <a:pt x="149712" y="361258"/>
                </a:moveTo>
                <a:lnTo>
                  <a:pt x="149951" y="360730"/>
                </a:lnTo>
                <a:lnTo>
                  <a:pt x="149712" y="361258"/>
                </a:lnTo>
                <a:close/>
              </a:path>
              <a:path w="697230" h="802639">
                <a:moveTo>
                  <a:pt x="149502" y="361721"/>
                </a:moveTo>
                <a:lnTo>
                  <a:pt x="149712" y="361258"/>
                </a:lnTo>
                <a:lnTo>
                  <a:pt x="149502" y="361721"/>
                </a:lnTo>
                <a:close/>
              </a:path>
              <a:path w="697230" h="802639">
                <a:moveTo>
                  <a:pt x="88569" y="496201"/>
                </a:moveTo>
                <a:lnTo>
                  <a:pt x="88935" y="495160"/>
                </a:lnTo>
                <a:lnTo>
                  <a:pt x="88796" y="495701"/>
                </a:lnTo>
                <a:lnTo>
                  <a:pt x="88569" y="496201"/>
                </a:lnTo>
                <a:close/>
              </a:path>
              <a:path w="697230" h="802639">
                <a:moveTo>
                  <a:pt x="88796" y="495701"/>
                </a:moveTo>
                <a:lnTo>
                  <a:pt x="88935" y="495160"/>
                </a:lnTo>
                <a:lnTo>
                  <a:pt x="88796" y="495701"/>
                </a:lnTo>
                <a:close/>
              </a:path>
              <a:path w="697230" h="802639">
                <a:moveTo>
                  <a:pt x="88667" y="496201"/>
                </a:moveTo>
                <a:lnTo>
                  <a:pt x="88796" y="495701"/>
                </a:lnTo>
                <a:lnTo>
                  <a:pt x="88667" y="496201"/>
                </a:lnTo>
                <a:close/>
              </a:path>
              <a:path w="697230" h="802639">
                <a:moveTo>
                  <a:pt x="50835" y="643331"/>
                </a:moveTo>
                <a:lnTo>
                  <a:pt x="51015" y="642238"/>
                </a:lnTo>
                <a:lnTo>
                  <a:pt x="50971" y="642803"/>
                </a:lnTo>
                <a:lnTo>
                  <a:pt x="50835" y="643331"/>
                </a:lnTo>
                <a:close/>
              </a:path>
              <a:path w="697230" h="802639">
                <a:moveTo>
                  <a:pt x="50971" y="642803"/>
                </a:moveTo>
                <a:lnTo>
                  <a:pt x="51015" y="642238"/>
                </a:lnTo>
                <a:lnTo>
                  <a:pt x="50971" y="642803"/>
                </a:lnTo>
                <a:close/>
              </a:path>
              <a:path w="697230" h="802639">
                <a:moveTo>
                  <a:pt x="50929" y="643331"/>
                </a:moveTo>
                <a:lnTo>
                  <a:pt x="50971" y="642803"/>
                </a:lnTo>
                <a:lnTo>
                  <a:pt x="50929" y="643331"/>
                </a:lnTo>
                <a:close/>
              </a:path>
              <a:path w="697230" h="802639">
                <a:moveTo>
                  <a:pt x="31984" y="802614"/>
                </a:moveTo>
                <a:lnTo>
                  <a:pt x="0" y="723646"/>
                </a:lnTo>
                <a:lnTo>
                  <a:pt x="31653" y="726143"/>
                </a:lnTo>
                <a:lnTo>
                  <a:pt x="28077" y="771423"/>
                </a:lnTo>
                <a:lnTo>
                  <a:pt x="30688" y="774484"/>
                </a:lnTo>
                <a:lnTo>
                  <a:pt x="37680" y="775030"/>
                </a:lnTo>
                <a:lnTo>
                  <a:pt x="48609" y="775030"/>
                </a:lnTo>
                <a:lnTo>
                  <a:pt x="31984" y="802614"/>
                </a:lnTo>
                <a:close/>
              </a:path>
              <a:path w="697230" h="802639">
                <a:moveTo>
                  <a:pt x="37680" y="775030"/>
                </a:moveTo>
                <a:lnTo>
                  <a:pt x="30688" y="774484"/>
                </a:lnTo>
                <a:lnTo>
                  <a:pt x="28077" y="771423"/>
                </a:lnTo>
                <a:lnTo>
                  <a:pt x="31653" y="726143"/>
                </a:lnTo>
                <a:lnTo>
                  <a:pt x="44312" y="727142"/>
                </a:lnTo>
                <a:lnTo>
                  <a:pt x="40737" y="772426"/>
                </a:lnTo>
                <a:lnTo>
                  <a:pt x="37680" y="775030"/>
                </a:lnTo>
                <a:close/>
              </a:path>
              <a:path w="697230" h="802639">
                <a:moveTo>
                  <a:pt x="48609" y="775030"/>
                </a:moveTo>
                <a:lnTo>
                  <a:pt x="37680" y="775030"/>
                </a:lnTo>
                <a:lnTo>
                  <a:pt x="40737" y="772426"/>
                </a:lnTo>
                <a:lnTo>
                  <a:pt x="44312" y="727142"/>
                </a:lnTo>
                <a:lnTo>
                  <a:pt x="75963" y="729640"/>
                </a:lnTo>
                <a:lnTo>
                  <a:pt x="48609" y="775030"/>
                </a:lnTo>
                <a:close/>
              </a:path>
            </a:pathLst>
          </a:custGeom>
          <a:solidFill>
            <a:srgbClr val="000000"/>
          </a:solidFill>
          <a:ln>
            <a:noFill/>
          </a:ln>
        </p:spPr>
        <p:txBody>
          <a:bodyPr lIns="0" tIns="0" rIns="0" bIns="0"/>
          <a:lstStyle/>
          <a:p>
            <a:pPr>
              <a:defRPr/>
            </a:pPr>
            <a:endParaRPr lang="el-GR">
              <a:latin typeface="+mn-lt"/>
            </a:endParaRPr>
          </a:p>
        </p:txBody>
      </p:sp>
      <p:sp>
        <p:nvSpPr>
          <p:cNvPr id="17425" name="object 20"/>
          <p:cNvSpPr>
            <a:spLocks/>
          </p:cNvSpPr>
          <p:nvPr/>
        </p:nvSpPr>
        <p:spPr bwMode="auto">
          <a:xfrm>
            <a:off x="3824288" y="3421063"/>
            <a:ext cx="1038225" cy="1762125"/>
          </a:xfrm>
          <a:custGeom>
            <a:avLst/>
            <a:gdLst>
              <a:gd name="T0" fmla="*/ 1668568 w 922020"/>
              <a:gd name="T1" fmla="*/ 2763468 h 1565910"/>
              <a:gd name="T2" fmla="*/ 1529860 w 922020"/>
              <a:gd name="T3" fmla="*/ 2776589 h 1565910"/>
              <a:gd name="T4" fmla="*/ 1617758 w 922020"/>
              <a:gd name="T5" fmla="*/ 2767405 h 1565910"/>
              <a:gd name="T6" fmla="*/ 1613448 w 922020"/>
              <a:gd name="T7" fmla="*/ 2749388 h 1565910"/>
              <a:gd name="T8" fmla="*/ 1534056 w 922020"/>
              <a:gd name="T9" fmla="*/ 2688294 h 1565910"/>
              <a:gd name="T10" fmla="*/ 1613448 w 922020"/>
              <a:gd name="T11" fmla="*/ 2749388 h 1565910"/>
              <a:gd name="T12" fmla="*/ 1617758 w 922020"/>
              <a:gd name="T13" fmla="*/ 2767405 h 1565910"/>
              <a:gd name="T14" fmla="*/ 1530250 w 922020"/>
              <a:gd name="T15" fmla="*/ 2768414 h 1565910"/>
              <a:gd name="T16" fmla="*/ 1530250 w 922020"/>
              <a:gd name="T17" fmla="*/ 2768414 h 1565910"/>
              <a:gd name="T18" fmla="*/ 1529860 w 922020"/>
              <a:gd name="T19" fmla="*/ 2776589 h 1565910"/>
              <a:gd name="T20" fmla="*/ 1516163 w 922020"/>
              <a:gd name="T21" fmla="*/ 2744787 h 1565910"/>
              <a:gd name="T22" fmla="*/ 1530250 w 922020"/>
              <a:gd name="T23" fmla="*/ 2768414 h 1565910"/>
              <a:gd name="T24" fmla="*/ 1512171 w 922020"/>
              <a:gd name="T25" fmla="*/ 2767368 h 1565910"/>
              <a:gd name="T26" fmla="*/ 1517238 w 922020"/>
              <a:gd name="T27" fmla="*/ 2745029 h 1565910"/>
              <a:gd name="T28" fmla="*/ 1515243 w 922020"/>
              <a:gd name="T29" fmla="*/ 2744743 h 1565910"/>
              <a:gd name="T30" fmla="*/ 1517238 w 922020"/>
              <a:gd name="T31" fmla="*/ 2745029 h 1565910"/>
              <a:gd name="T32" fmla="*/ 1431288 w 922020"/>
              <a:gd name="T33" fmla="*/ 2749127 h 1565910"/>
              <a:gd name="T34" fmla="*/ 1517238 w 922020"/>
              <a:gd name="T35" fmla="*/ 2745029 h 1565910"/>
              <a:gd name="T36" fmla="*/ 1431288 w 922020"/>
              <a:gd name="T37" fmla="*/ 2749127 h 1565910"/>
              <a:gd name="T38" fmla="*/ 1516163 w 922020"/>
              <a:gd name="T39" fmla="*/ 2744787 h 1565910"/>
              <a:gd name="T40" fmla="*/ 1431288 w 922020"/>
              <a:gd name="T41" fmla="*/ 2749127 h 1565910"/>
              <a:gd name="T42" fmla="*/ 1359492 w 922020"/>
              <a:gd name="T43" fmla="*/ 2732891 h 1565910"/>
              <a:gd name="T44" fmla="*/ 1367643 w 922020"/>
              <a:gd name="T45" fmla="*/ 2711443 h 1565910"/>
              <a:gd name="T46" fmla="*/ 1365791 w 922020"/>
              <a:gd name="T47" fmla="*/ 2710852 h 1565910"/>
              <a:gd name="T48" fmla="*/ 1367643 w 922020"/>
              <a:gd name="T49" fmla="*/ 2711443 h 1565910"/>
              <a:gd name="T50" fmla="*/ 1312509 w 922020"/>
              <a:gd name="T51" fmla="*/ 2713634 h 1565910"/>
              <a:gd name="T52" fmla="*/ 1367643 w 922020"/>
              <a:gd name="T53" fmla="*/ 2711443 h 1565910"/>
              <a:gd name="T54" fmla="*/ 1312509 w 922020"/>
              <a:gd name="T55" fmla="*/ 2713634 h 1565910"/>
              <a:gd name="T56" fmla="*/ 1366694 w 922020"/>
              <a:gd name="T57" fmla="*/ 2711056 h 1565910"/>
              <a:gd name="T58" fmla="*/ 1312509 w 922020"/>
              <a:gd name="T59" fmla="*/ 2713634 h 1565910"/>
              <a:gd name="T60" fmla="*/ 1208735 w 922020"/>
              <a:gd name="T61" fmla="*/ 2671049 h 1565910"/>
              <a:gd name="T62" fmla="*/ 1220310 w 922020"/>
              <a:gd name="T63" fmla="*/ 2651236 h 1565910"/>
              <a:gd name="T64" fmla="*/ 1218606 w 922020"/>
              <a:gd name="T65" fmla="*/ 2650384 h 1565910"/>
              <a:gd name="T66" fmla="*/ 1220310 w 922020"/>
              <a:gd name="T67" fmla="*/ 2651236 h 1565910"/>
              <a:gd name="T68" fmla="*/ 1178645 w 922020"/>
              <a:gd name="T69" fmla="*/ 2652472 h 1565910"/>
              <a:gd name="T70" fmla="*/ 1220310 w 922020"/>
              <a:gd name="T71" fmla="*/ 2651236 h 1565910"/>
              <a:gd name="T72" fmla="*/ 1178645 w 922020"/>
              <a:gd name="T73" fmla="*/ 2652472 h 1565910"/>
              <a:gd name="T74" fmla="*/ 570580 w 922020"/>
              <a:gd name="T75" fmla="*/ 1984637 h 1565910"/>
              <a:gd name="T76" fmla="*/ 809547 w 922020"/>
              <a:gd name="T77" fmla="*/ 2315093 h 1565910"/>
              <a:gd name="T78" fmla="*/ 1077537 w 922020"/>
              <a:gd name="T79" fmla="*/ 2563069 h 1565910"/>
              <a:gd name="T80" fmla="*/ 1218606 w 922020"/>
              <a:gd name="T81" fmla="*/ 2650384 h 1565910"/>
              <a:gd name="T82" fmla="*/ 923831 w 922020"/>
              <a:gd name="T83" fmla="*/ 2466616 h 1565910"/>
              <a:gd name="T84" fmla="*/ 551599 w 922020"/>
              <a:gd name="T85" fmla="*/ 1997562 h 1565910"/>
              <a:gd name="T86" fmla="*/ 545597 w 922020"/>
              <a:gd name="T87" fmla="*/ 1985942 h 1565910"/>
              <a:gd name="T88" fmla="*/ 571667 w 922020"/>
              <a:gd name="T89" fmla="*/ 1986143 h 1565910"/>
              <a:gd name="T90" fmla="*/ 570580 w 922020"/>
              <a:gd name="T91" fmla="*/ 1984637 h 1565910"/>
              <a:gd name="T92" fmla="*/ 571511 w 922020"/>
              <a:gd name="T93" fmla="*/ 1986149 h 1565910"/>
              <a:gd name="T94" fmla="*/ 17197 w 922020"/>
              <a:gd name="T95" fmla="*/ 0 h 1565910"/>
              <a:gd name="T96" fmla="*/ 84004 w 922020"/>
              <a:gd name="T97" fmla="*/ 580129 h 1565910"/>
              <a:gd name="T98" fmla="*/ 361941 w 922020"/>
              <a:gd name="T99" fmla="*/ 1576365 h 1565910"/>
              <a:gd name="T100" fmla="*/ 570580 w 922020"/>
              <a:gd name="T101" fmla="*/ 1984637 h 1565910"/>
              <a:gd name="T102" fmla="*/ 177811 w 922020"/>
              <a:gd name="T103" fmla="*/ 1111896 h 1565910"/>
              <a:gd name="T104" fmla="*/ 0 w 922020"/>
              <a:gd name="T105" fmla="*/ 6980 h 1565910"/>
              <a:gd name="T106" fmla="*/ 17197 w 922020"/>
              <a:gd name="T107" fmla="*/ 0 h 15659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2020"/>
              <a:gd name="T163" fmla="*/ 0 h 1565910"/>
              <a:gd name="T164" fmla="*/ 922020 w 922020"/>
              <a:gd name="T165" fmla="*/ 1565910 h 15659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2020" h="1565910">
                <a:moveTo>
                  <a:pt x="847393" y="1489797"/>
                </a:moveTo>
                <a:lnTo>
                  <a:pt x="921697" y="1531457"/>
                </a:lnTo>
                <a:lnTo>
                  <a:pt x="843790" y="1565909"/>
                </a:lnTo>
                <a:lnTo>
                  <a:pt x="845076" y="1538728"/>
                </a:lnTo>
                <a:lnTo>
                  <a:pt x="890655" y="1536340"/>
                </a:lnTo>
                <a:lnTo>
                  <a:pt x="893630" y="1533640"/>
                </a:lnTo>
                <a:lnTo>
                  <a:pt x="893961" y="1526628"/>
                </a:lnTo>
                <a:lnTo>
                  <a:pt x="891249" y="1523655"/>
                </a:lnTo>
                <a:lnTo>
                  <a:pt x="845892" y="1521502"/>
                </a:lnTo>
                <a:lnTo>
                  <a:pt x="847393" y="1489797"/>
                </a:lnTo>
                <a:close/>
              </a:path>
              <a:path w="922020" h="1565910">
                <a:moveTo>
                  <a:pt x="845892" y="1521502"/>
                </a:moveTo>
                <a:lnTo>
                  <a:pt x="891249" y="1523655"/>
                </a:lnTo>
                <a:lnTo>
                  <a:pt x="893961" y="1526628"/>
                </a:lnTo>
                <a:lnTo>
                  <a:pt x="893630" y="1533640"/>
                </a:lnTo>
                <a:lnTo>
                  <a:pt x="890655" y="1536340"/>
                </a:lnTo>
                <a:lnTo>
                  <a:pt x="845291" y="1534198"/>
                </a:lnTo>
                <a:lnTo>
                  <a:pt x="845892" y="1521502"/>
                </a:lnTo>
                <a:close/>
              </a:path>
              <a:path w="922020" h="1565910">
                <a:moveTo>
                  <a:pt x="845291" y="1534198"/>
                </a:moveTo>
                <a:lnTo>
                  <a:pt x="890655" y="1536340"/>
                </a:lnTo>
                <a:lnTo>
                  <a:pt x="845076" y="1538728"/>
                </a:lnTo>
                <a:lnTo>
                  <a:pt x="845291" y="1534198"/>
                </a:lnTo>
                <a:close/>
              </a:path>
              <a:path w="922020" h="1565910">
                <a:moveTo>
                  <a:pt x="837511" y="1521104"/>
                </a:moveTo>
                <a:lnTo>
                  <a:pt x="845892" y="1521502"/>
                </a:lnTo>
                <a:lnTo>
                  <a:pt x="845291" y="1534198"/>
                </a:lnTo>
                <a:lnTo>
                  <a:pt x="836408" y="1533778"/>
                </a:lnTo>
                <a:lnTo>
                  <a:pt x="835306" y="1533619"/>
                </a:lnTo>
                <a:lnTo>
                  <a:pt x="791402" y="1523686"/>
                </a:lnTo>
                <a:lnTo>
                  <a:pt x="838104" y="1521238"/>
                </a:lnTo>
                <a:lnTo>
                  <a:pt x="837511" y="1521104"/>
                </a:lnTo>
                <a:close/>
              </a:path>
              <a:path w="922020" h="1565910">
                <a:moveTo>
                  <a:pt x="837002" y="1521080"/>
                </a:moveTo>
                <a:lnTo>
                  <a:pt x="837511" y="1521104"/>
                </a:lnTo>
                <a:lnTo>
                  <a:pt x="838104" y="1521238"/>
                </a:lnTo>
                <a:lnTo>
                  <a:pt x="837002" y="1521080"/>
                </a:lnTo>
                <a:close/>
              </a:path>
              <a:path w="922020" h="1565910">
                <a:moveTo>
                  <a:pt x="790626" y="1523510"/>
                </a:moveTo>
                <a:lnTo>
                  <a:pt x="837002" y="1521080"/>
                </a:lnTo>
                <a:lnTo>
                  <a:pt x="838104" y="1521238"/>
                </a:lnTo>
                <a:lnTo>
                  <a:pt x="791402" y="1523686"/>
                </a:lnTo>
                <a:lnTo>
                  <a:pt x="790626" y="1523510"/>
                </a:lnTo>
                <a:close/>
              </a:path>
              <a:path w="922020" h="1565910">
                <a:moveTo>
                  <a:pt x="754946" y="1502412"/>
                </a:moveTo>
                <a:lnTo>
                  <a:pt x="837511" y="1521104"/>
                </a:lnTo>
                <a:lnTo>
                  <a:pt x="837002" y="1521080"/>
                </a:lnTo>
                <a:lnTo>
                  <a:pt x="790626" y="1523510"/>
                </a:lnTo>
                <a:lnTo>
                  <a:pt x="751651" y="1514692"/>
                </a:lnTo>
                <a:lnTo>
                  <a:pt x="750968" y="1514512"/>
                </a:lnTo>
                <a:lnTo>
                  <a:pt x="725837" y="1504180"/>
                </a:lnTo>
                <a:lnTo>
                  <a:pt x="755470" y="1502627"/>
                </a:lnTo>
                <a:lnTo>
                  <a:pt x="754946" y="1502412"/>
                </a:lnTo>
                <a:close/>
              </a:path>
              <a:path w="922020" h="1565910">
                <a:moveTo>
                  <a:pt x="754448" y="1502299"/>
                </a:moveTo>
                <a:lnTo>
                  <a:pt x="754946" y="1502412"/>
                </a:lnTo>
                <a:lnTo>
                  <a:pt x="755470" y="1502627"/>
                </a:lnTo>
                <a:lnTo>
                  <a:pt x="754448" y="1502299"/>
                </a:lnTo>
                <a:close/>
              </a:path>
              <a:path w="922020" h="1565910">
                <a:moveTo>
                  <a:pt x="725014" y="1503841"/>
                </a:moveTo>
                <a:lnTo>
                  <a:pt x="754448" y="1502299"/>
                </a:lnTo>
                <a:lnTo>
                  <a:pt x="755470" y="1502627"/>
                </a:lnTo>
                <a:lnTo>
                  <a:pt x="725837" y="1504180"/>
                </a:lnTo>
                <a:lnTo>
                  <a:pt x="725014" y="1503841"/>
                </a:lnTo>
                <a:close/>
              </a:path>
              <a:path w="922020" h="1565910">
                <a:moveTo>
                  <a:pt x="673674" y="1469007"/>
                </a:moveTo>
                <a:lnTo>
                  <a:pt x="754946" y="1502412"/>
                </a:lnTo>
                <a:lnTo>
                  <a:pt x="754448" y="1502299"/>
                </a:lnTo>
                <a:lnTo>
                  <a:pt x="725014" y="1503841"/>
                </a:lnTo>
                <a:lnTo>
                  <a:pt x="668005" y="1480402"/>
                </a:lnTo>
                <a:lnTo>
                  <a:pt x="667691" y="1480241"/>
                </a:lnTo>
                <a:lnTo>
                  <a:pt x="651846" y="1470427"/>
                </a:lnTo>
                <a:lnTo>
                  <a:pt x="674085" y="1469261"/>
                </a:lnTo>
                <a:lnTo>
                  <a:pt x="673674" y="1469007"/>
                </a:lnTo>
                <a:close/>
              </a:path>
              <a:path w="922020" h="1565910">
                <a:moveTo>
                  <a:pt x="673144" y="1468789"/>
                </a:moveTo>
                <a:lnTo>
                  <a:pt x="673674" y="1469007"/>
                </a:lnTo>
                <a:lnTo>
                  <a:pt x="674085" y="1469261"/>
                </a:lnTo>
                <a:lnTo>
                  <a:pt x="673144" y="1468789"/>
                </a:lnTo>
                <a:close/>
              </a:path>
              <a:path w="922020" h="1565910">
                <a:moveTo>
                  <a:pt x="651070" y="1469946"/>
                </a:moveTo>
                <a:lnTo>
                  <a:pt x="673144" y="1468789"/>
                </a:lnTo>
                <a:lnTo>
                  <a:pt x="674085" y="1469261"/>
                </a:lnTo>
                <a:lnTo>
                  <a:pt x="651846" y="1470427"/>
                </a:lnTo>
                <a:lnTo>
                  <a:pt x="651070" y="1469946"/>
                </a:lnTo>
                <a:close/>
              </a:path>
              <a:path w="922020" h="1565910">
                <a:moveTo>
                  <a:pt x="301381" y="1100569"/>
                </a:moveTo>
                <a:lnTo>
                  <a:pt x="315182" y="1099845"/>
                </a:lnTo>
                <a:lnTo>
                  <a:pt x="315696" y="1100683"/>
                </a:lnTo>
                <a:lnTo>
                  <a:pt x="447184" y="1282977"/>
                </a:lnTo>
                <a:lnTo>
                  <a:pt x="518372" y="1357140"/>
                </a:lnTo>
                <a:lnTo>
                  <a:pt x="595219" y="1420401"/>
                </a:lnTo>
                <a:lnTo>
                  <a:pt x="673674" y="1469007"/>
                </a:lnTo>
                <a:lnTo>
                  <a:pt x="673144" y="1468789"/>
                </a:lnTo>
                <a:lnTo>
                  <a:pt x="588524" y="1431205"/>
                </a:lnTo>
                <a:lnTo>
                  <a:pt x="510314" y="1366948"/>
                </a:lnTo>
                <a:lnTo>
                  <a:pt x="438031" y="1291774"/>
                </a:lnTo>
                <a:lnTo>
                  <a:pt x="304696" y="1107008"/>
                </a:lnTo>
                <a:lnTo>
                  <a:pt x="304374" y="1106440"/>
                </a:lnTo>
                <a:lnTo>
                  <a:pt x="301381" y="1100569"/>
                </a:lnTo>
                <a:close/>
              </a:path>
              <a:path w="922020" h="1565910">
                <a:moveTo>
                  <a:pt x="315480" y="1100259"/>
                </a:moveTo>
                <a:lnTo>
                  <a:pt x="315782" y="1100679"/>
                </a:lnTo>
                <a:lnTo>
                  <a:pt x="315480" y="1100259"/>
                </a:lnTo>
                <a:close/>
              </a:path>
              <a:path w="922020" h="1565910">
                <a:moveTo>
                  <a:pt x="315182" y="1099845"/>
                </a:moveTo>
                <a:lnTo>
                  <a:pt x="315480" y="1100259"/>
                </a:lnTo>
                <a:lnTo>
                  <a:pt x="315696" y="1100683"/>
                </a:lnTo>
                <a:lnTo>
                  <a:pt x="315182" y="1099845"/>
                </a:lnTo>
                <a:close/>
              </a:path>
              <a:path w="922020" h="1565910">
                <a:moveTo>
                  <a:pt x="9500" y="0"/>
                </a:moveTo>
                <a:lnTo>
                  <a:pt x="12622" y="2532"/>
                </a:lnTo>
                <a:lnTo>
                  <a:pt x="46404" y="321495"/>
                </a:lnTo>
                <a:lnTo>
                  <a:pt x="110226" y="612063"/>
                </a:lnTo>
                <a:lnTo>
                  <a:pt x="199931" y="873589"/>
                </a:lnTo>
                <a:lnTo>
                  <a:pt x="315480" y="1100259"/>
                </a:lnTo>
                <a:lnTo>
                  <a:pt x="315182" y="1099845"/>
                </a:lnTo>
                <a:lnTo>
                  <a:pt x="188622" y="879357"/>
                </a:lnTo>
                <a:lnTo>
                  <a:pt x="98221" y="616190"/>
                </a:lnTo>
                <a:lnTo>
                  <a:pt x="34008" y="324231"/>
                </a:lnTo>
                <a:lnTo>
                  <a:pt x="0" y="3868"/>
                </a:lnTo>
                <a:lnTo>
                  <a:pt x="2519" y="734"/>
                </a:lnTo>
                <a:lnTo>
                  <a:pt x="9500" y="0"/>
                </a:lnTo>
                <a:close/>
              </a:path>
            </a:pathLst>
          </a:custGeom>
          <a:solidFill>
            <a:srgbClr val="000000"/>
          </a:solidFill>
          <a:ln>
            <a:noFill/>
          </a:ln>
        </p:spPr>
        <p:txBody>
          <a:bodyPr lIns="0" tIns="0" rIns="0" bIns="0"/>
          <a:lstStyle/>
          <a:p>
            <a:pPr>
              <a:defRPr/>
            </a:pPr>
            <a:endParaRPr lang="el-GR">
              <a:latin typeface="+mn-lt"/>
            </a:endParaRPr>
          </a:p>
        </p:txBody>
      </p:sp>
      <p:sp>
        <p:nvSpPr>
          <p:cNvPr id="17426" name="object 21"/>
          <p:cNvSpPr>
            <a:spLocks/>
          </p:cNvSpPr>
          <p:nvPr/>
        </p:nvSpPr>
        <p:spPr bwMode="auto">
          <a:xfrm>
            <a:off x="4457700" y="2305050"/>
            <a:ext cx="1222375" cy="495300"/>
          </a:xfrm>
          <a:custGeom>
            <a:avLst/>
            <a:gdLst>
              <a:gd name="T0" fmla="*/ 1824019 w 1086485"/>
              <a:gd name="T1" fmla="*/ 116592 h 440689"/>
              <a:gd name="T2" fmla="*/ 1934112 w 1086485"/>
              <a:gd name="T3" fmla="*/ 47192 h 440689"/>
              <a:gd name="T4" fmla="*/ 1899015 w 1086485"/>
              <a:gd name="T5" fmla="*/ 50949 h 440689"/>
              <a:gd name="T6" fmla="*/ 1901852 w 1086485"/>
              <a:gd name="T7" fmla="*/ 135470 h 440689"/>
              <a:gd name="T8" fmla="*/ 1899015 w 1086485"/>
              <a:gd name="T9" fmla="*/ 50949 h 440689"/>
              <a:gd name="T10" fmla="*/ 1917491 w 1086485"/>
              <a:gd name="T11" fmla="*/ 50176 h 440689"/>
              <a:gd name="T12" fmla="*/ 1901852 w 1086485"/>
              <a:gd name="T13" fmla="*/ 135470 h 440689"/>
              <a:gd name="T14" fmla="*/ 1901852 w 1086485"/>
              <a:gd name="T15" fmla="*/ 135470 h 440689"/>
              <a:gd name="T16" fmla="*/ 1917491 w 1086485"/>
              <a:gd name="T17" fmla="*/ 50176 h 440689"/>
              <a:gd name="T18" fmla="*/ 1934112 w 1086485"/>
              <a:gd name="T19" fmla="*/ 47192 h 440689"/>
              <a:gd name="T20" fmla="*/ 1874574 w 1086485"/>
              <a:gd name="T21" fmla="*/ 150670 h 440689"/>
              <a:gd name="T22" fmla="*/ 1901852 w 1086485"/>
              <a:gd name="T23" fmla="*/ 135470 h 440689"/>
              <a:gd name="T24" fmla="*/ 1875941 w 1086485"/>
              <a:gd name="T25" fmla="*/ 148843 h 440689"/>
              <a:gd name="T26" fmla="*/ 1874017 w 1086485"/>
              <a:gd name="T27" fmla="*/ 152943 h 440689"/>
              <a:gd name="T28" fmla="*/ 1875941 w 1086485"/>
              <a:gd name="T29" fmla="*/ 148843 h 440689"/>
              <a:gd name="T30" fmla="*/ 1897566 w 1086485"/>
              <a:gd name="T31" fmla="*/ 152943 h 440689"/>
              <a:gd name="T32" fmla="*/ 1875941 w 1086485"/>
              <a:gd name="T33" fmla="*/ 148843 h 440689"/>
              <a:gd name="T34" fmla="*/ 1897566 w 1086485"/>
              <a:gd name="T35" fmla="*/ 152943 h 440689"/>
              <a:gd name="T36" fmla="*/ 1874574 w 1086485"/>
              <a:gd name="T37" fmla="*/ 150670 h 440689"/>
              <a:gd name="T38" fmla="*/ 1897566 w 1086485"/>
              <a:gd name="T39" fmla="*/ 152943 h 440689"/>
              <a:gd name="T40" fmla="*/ 1895217 w 1086485"/>
              <a:gd name="T41" fmla="*/ 161210 h 440689"/>
              <a:gd name="T42" fmla="*/ 1767633 w 1086485"/>
              <a:gd name="T43" fmla="*/ 294565 h 440689"/>
              <a:gd name="T44" fmla="*/ 1765299 w 1086485"/>
              <a:gd name="T45" fmla="*/ 296890 h 440689"/>
              <a:gd name="T46" fmla="*/ 1767633 w 1086485"/>
              <a:gd name="T47" fmla="*/ 294565 h 440689"/>
              <a:gd name="T48" fmla="*/ 1793821 w 1086485"/>
              <a:gd name="T49" fmla="*/ 296890 h 440689"/>
              <a:gd name="T50" fmla="*/ 1767633 w 1086485"/>
              <a:gd name="T51" fmla="*/ 294565 h 440689"/>
              <a:gd name="T52" fmla="*/ 1793821 w 1086485"/>
              <a:gd name="T53" fmla="*/ 296890 h 440689"/>
              <a:gd name="T54" fmla="*/ 1766293 w 1086485"/>
              <a:gd name="T55" fmla="*/ 295561 h 440689"/>
              <a:gd name="T56" fmla="*/ 1793821 w 1086485"/>
              <a:gd name="T57" fmla="*/ 296890 h 440689"/>
              <a:gd name="T58" fmla="*/ 1782215 w 1086485"/>
              <a:gd name="T59" fmla="*/ 312174 h 440689"/>
              <a:gd name="T60" fmla="*/ 1590094 w 1086485"/>
              <a:gd name="T61" fmla="*/ 426326 h 440689"/>
              <a:gd name="T62" fmla="*/ 1588308 w 1086485"/>
              <a:gd name="T63" fmla="*/ 427421 h 440689"/>
              <a:gd name="T64" fmla="*/ 1590094 w 1086485"/>
              <a:gd name="T65" fmla="*/ 426326 h 440689"/>
              <a:gd name="T66" fmla="*/ 1626640 w 1086485"/>
              <a:gd name="T67" fmla="*/ 427421 h 440689"/>
              <a:gd name="T68" fmla="*/ 1590094 w 1086485"/>
              <a:gd name="T69" fmla="*/ 426326 h 440689"/>
              <a:gd name="T70" fmla="*/ 1626640 w 1086485"/>
              <a:gd name="T71" fmla="*/ 427421 h 440689"/>
              <a:gd name="T72" fmla="*/ 503 w 1086485"/>
              <a:gd name="T73" fmla="*/ 784941 h 440689"/>
              <a:gd name="T74" fmla="*/ 4920 w 1086485"/>
              <a:gd name="T75" fmla="*/ 767062 h 440689"/>
              <a:gd name="T76" fmla="*/ 753232 w 1086485"/>
              <a:gd name="T77" fmla="*/ 706340 h 440689"/>
              <a:gd name="T78" fmla="*/ 1357340 w 1086485"/>
              <a:gd name="T79" fmla="*/ 540207 h 440689"/>
              <a:gd name="T80" fmla="*/ 1588308 w 1086485"/>
              <a:gd name="T81" fmla="*/ 427421 h 440689"/>
              <a:gd name="T82" fmla="*/ 1601429 w 1086485"/>
              <a:gd name="T83" fmla="*/ 446098 h 440689"/>
              <a:gd name="T84" fmla="*/ 1083720 w 1086485"/>
              <a:gd name="T85" fmla="*/ 656117 h 440689"/>
              <a:gd name="T86" fmla="*/ 398525 w 1086485"/>
              <a:gd name="T87" fmla="*/ 774303 h 4406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86485"/>
              <a:gd name="T133" fmla="*/ 0 h 440689"/>
              <a:gd name="T134" fmla="*/ 1086485 w 1086485"/>
              <a:gd name="T135" fmla="*/ 440689 h 4406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86485" h="440689">
                <a:moveTo>
                  <a:pt x="1042718" y="72530"/>
                </a:moveTo>
                <a:lnTo>
                  <a:pt x="1011872" y="65011"/>
                </a:lnTo>
                <a:lnTo>
                  <a:pt x="1066939" y="0"/>
                </a:lnTo>
                <a:lnTo>
                  <a:pt x="1072946" y="26314"/>
                </a:lnTo>
                <a:lnTo>
                  <a:pt x="1056906" y="26314"/>
                </a:lnTo>
                <a:lnTo>
                  <a:pt x="1053477" y="28409"/>
                </a:lnTo>
                <a:lnTo>
                  <a:pt x="1042718" y="72530"/>
                </a:lnTo>
                <a:close/>
              </a:path>
              <a:path w="1086485" h="440689">
                <a:moveTo>
                  <a:pt x="1055050" y="75537"/>
                </a:moveTo>
                <a:lnTo>
                  <a:pt x="1042718" y="72530"/>
                </a:lnTo>
                <a:lnTo>
                  <a:pt x="1053477" y="28409"/>
                </a:lnTo>
                <a:lnTo>
                  <a:pt x="1056906" y="26314"/>
                </a:lnTo>
                <a:lnTo>
                  <a:pt x="1063726" y="27978"/>
                </a:lnTo>
                <a:lnTo>
                  <a:pt x="1065809" y="31419"/>
                </a:lnTo>
                <a:lnTo>
                  <a:pt x="1055050" y="75537"/>
                </a:lnTo>
                <a:close/>
              </a:path>
              <a:path w="1086485" h="440689">
                <a:moveTo>
                  <a:pt x="1085900" y="83058"/>
                </a:moveTo>
                <a:lnTo>
                  <a:pt x="1055050" y="75537"/>
                </a:lnTo>
                <a:lnTo>
                  <a:pt x="1065809" y="31419"/>
                </a:lnTo>
                <a:lnTo>
                  <a:pt x="1063726" y="27978"/>
                </a:lnTo>
                <a:lnTo>
                  <a:pt x="1056906" y="26314"/>
                </a:lnTo>
                <a:lnTo>
                  <a:pt x="1072946" y="26314"/>
                </a:lnTo>
                <a:lnTo>
                  <a:pt x="1085900" y="83058"/>
                </a:lnTo>
                <a:close/>
              </a:path>
              <a:path w="1086485" h="440689">
                <a:moveTo>
                  <a:pt x="1039918" y="84013"/>
                </a:moveTo>
                <a:lnTo>
                  <a:pt x="1042718" y="72530"/>
                </a:lnTo>
                <a:lnTo>
                  <a:pt x="1055050" y="75537"/>
                </a:lnTo>
                <a:lnTo>
                  <a:pt x="1053231" y="82994"/>
                </a:lnTo>
                <a:lnTo>
                  <a:pt x="1040676" y="82994"/>
                </a:lnTo>
                <a:lnTo>
                  <a:pt x="1039918" y="84013"/>
                </a:lnTo>
                <a:close/>
              </a:path>
              <a:path w="1086485" h="440689">
                <a:moveTo>
                  <a:pt x="1039609" y="85280"/>
                </a:moveTo>
                <a:lnTo>
                  <a:pt x="1039918" y="84013"/>
                </a:lnTo>
                <a:lnTo>
                  <a:pt x="1040676" y="82994"/>
                </a:lnTo>
                <a:lnTo>
                  <a:pt x="1039609" y="85280"/>
                </a:lnTo>
                <a:close/>
              </a:path>
              <a:path w="1086485" h="440689">
                <a:moveTo>
                  <a:pt x="1052673" y="85280"/>
                </a:moveTo>
                <a:lnTo>
                  <a:pt x="1039609" y="85280"/>
                </a:lnTo>
                <a:lnTo>
                  <a:pt x="1040676" y="82994"/>
                </a:lnTo>
                <a:lnTo>
                  <a:pt x="1053231" y="82994"/>
                </a:lnTo>
                <a:lnTo>
                  <a:pt x="1052673" y="85280"/>
                </a:lnTo>
                <a:close/>
              </a:path>
              <a:path w="1086485" h="440689">
                <a:moveTo>
                  <a:pt x="979848" y="164803"/>
                </a:moveTo>
                <a:lnTo>
                  <a:pt x="1039918" y="84013"/>
                </a:lnTo>
                <a:lnTo>
                  <a:pt x="1039609" y="85280"/>
                </a:lnTo>
                <a:lnTo>
                  <a:pt x="1052673" y="85280"/>
                </a:lnTo>
                <a:lnTo>
                  <a:pt x="1051737" y="89115"/>
                </a:lnTo>
                <a:lnTo>
                  <a:pt x="1051369" y="89890"/>
                </a:lnTo>
                <a:lnTo>
                  <a:pt x="996082" y="164249"/>
                </a:lnTo>
                <a:lnTo>
                  <a:pt x="980592" y="164249"/>
                </a:lnTo>
                <a:lnTo>
                  <a:pt x="979848" y="164803"/>
                </a:lnTo>
                <a:close/>
              </a:path>
              <a:path w="1086485" h="440689">
                <a:moveTo>
                  <a:pt x="979297" y="165544"/>
                </a:moveTo>
                <a:lnTo>
                  <a:pt x="979848" y="164803"/>
                </a:lnTo>
                <a:lnTo>
                  <a:pt x="980592" y="164249"/>
                </a:lnTo>
                <a:lnTo>
                  <a:pt x="979297" y="165544"/>
                </a:lnTo>
                <a:close/>
              </a:path>
              <a:path w="1086485" h="440689">
                <a:moveTo>
                  <a:pt x="995119" y="165544"/>
                </a:moveTo>
                <a:lnTo>
                  <a:pt x="979297" y="165544"/>
                </a:lnTo>
                <a:lnTo>
                  <a:pt x="980592" y="164249"/>
                </a:lnTo>
                <a:lnTo>
                  <a:pt x="996082" y="164249"/>
                </a:lnTo>
                <a:lnTo>
                  <a:pt x="995119" y="165544"/>
                </a:lnTo>
                <a:close/>
              </a:path>
              <a:path w="1086485" h="440689">
                <a:moveTo>
                  <a:pt x="881597" y="237967"/>
                </a:moveTo>
                <a:lnTo>
                  <a:pt x="979848" y="164803"/>
                </a:lnTo>
                <a:lnTo>
                  <a:pt x="979297" y="165544"/>
                </a:lnTo>
                <a:lnTo>
                  <a:pt x="995119" y="165544"/>
                </a:lnTo>
                <a:lnTo>
                  <a:pt x="989114" y="173621"/>
                </a:lnTo>
                <a:lnTo>
                  <a:pt x="988682" y="174066"/>
                </a:lnTo>
                <a:lnTo>
                  <a:pt x="903195" y="237718"/>
                </a:lnTo>
                <a:lnTo>
                  <a:pt x="882103" y="237718"/>
                </a:lnTo>
                <a:lnTo>
                  <a:pt x="881597" y="237967"/>
                </a:lnTo>
                <a:close/>
              </a:path>
              <a:path w="1086485" h="440689">
                <a:moveTo>
                  <a:pt x="881113" y="238328"/>
                </a:moveTo>
                <a:lnTo>
                  <a:pt x="881597" y="237967"/>
                </a:lnTo>
                <a:lnTo>
                  <a:pt x="882103" y="237718"/>
                </a:lnTo>
                <a:lnTo>
                  <a:pt x="881113" y="238328"/>
                </a:lnTo>
                <a:close/>
              </a:path>
              <a:path w="1086485" h="440689">
                <a:moveTo>
                  <a:pt x="902376" y="238328"/>
                </a:moveTo>
                <a:lnTo>
                  <a:pt x="881113" y="238328"/>
                </a:lnTo>
                <a:lnTo>
                  <a:pt x="882103" y="237718"/>
                </a:lnTo>
                <a:lnTo>
                  <a:pt x="903195" y="237718"/>
                </a:lnTo>
                <a:lnTo>
                  <a:pt x="902376" y="238328"/>
                </a:lnTo>
                <a:close/>
              </a:path>
              <a:path w="1086485" h="440689">
                <a:moveTo>
                  <a:pt x="3238" y="440410"/>
                </a:moveTo>
                <a:lnTo>
                  <a:pt x="279" y="437680"/>
                </a:lnTo>
                <a:lnTo>
                  <a:pt x="0" y="430669"/>
                </a:lnTo>
                <a:lnTo>
                  <a:pt x="2730" y="427710"/>
                </a:lnTo>
                <a:lnTo>
                  <a:pt x="219468" y="419150"/>
                </a:lnTo>
                <a:lnTo>
                  <a:pt x="417855" y="393852"/>
                </a:lnTo>
                <a:lnTo>
                  <a:pt x="597128" y="353822"/>
                </a:lnTo>
                <a:lnTo>
                  <a:pt x="752983" y="301218"/>
                </a:lnTo>
                <a:lnTo>
                  <a:pt x="881597" y="237967"/>
                </a:lnTo>
                <a:lnTo>
                  <a:pt x="881113" y="238328"/>
                </a:lnTo>
                <a:lnTo>
                  <a:pt x="902376" y="238328"/>
                </a:lnTo>
                <a:lnTo>
                  <a:pt x="888390" y="248742"/>
                </a:lnTo>
                <a:lnTo>
                  <a:pt x="758596" y="312623"/>
                </a:lnTo>
                <a:lnTo>
                  <a:pt x="601192" y="365848"/>
                </a:lnTo>
                <a:lnTo>
                  <a:pt x="420624" y="406247"/>
                </a:lnTo>
                <a:lnTo>
                  <a:pt x="221081" y="431749"/>
                </a:lnTo>
                <a:lnTo>
                  <a:pt x="3238" y="440410"/>
                </a:lnTo>
                <a:close/>
              </a:path>
            </a:pathLst>
          </a:custGeom>
          <a:solidFill>
            <a:srgbClr val="000000"/>
          </a:solidFill>
          <a:ln>
            <a:noFill/>
          </a:ln>
        </p:spPr>
        <p:txBody>
          <a:bodyPr lIns="0" tIns="0" rIns="0" bIns="0"/>
          <a:lstStyle/>
          <a:p>
            <a:pPr>
              <a:defRPr/>
            </a:pPr>
            <a:endParaRPr lang="el-GR">
              <a:latin typeface="+mn-lt"/>
            </a:endParaRPr>
          </a:p>
        </p:txBody>
      </p:sp>
      <p:sp>
        <p:nvSpPr>
          <p:cNvPr id="17427" name="object 22"/>
          <p:cNvSpPr>
            <a:spLocks/>
          </p:cNvSpPr>
          <p:nvPr/>
        </p:nvSpPr>
        <p:spPr bwMode="auto">
          <a:xfrm>
            <a:off x="2478088" y="3487738"/>
            <a:ext cx="731837" cy="1506537"/>
          </a:xfrm>
          <a:custGeom>
            <a:avLst/>
            <a:gdLst>
              <a:gd name="T0" fmla="*/ 1105437 w 649605"/>
              <a:gd name="T1" fmla="*/ 118767 h 1339214"/>
              <a:gd name="T2" fmla="*/ 0 w 649605"/>
              <a:gd name="T3" fmla="*/ 2401695 h 1339214"/>
              <a:gd name="T4" fmla="*/ 20764 w 649605"/>
              <a:gd name="T5" fmla="*/ 2411624 h 1339214"/>
              <a:gd name="T6" fmla="*/ 1126211 w 649605"/>
              <a:gd name="T7" fmla="*/ 128679 h 1339214"/>
              <a:gd name="T8" fmla="*/ 1105437 w 649605"/>
              <a:gd name="T9" fmla="*/ 118767 h 1339214"/>
              <a:gd name="T10" fmla="*/ 1176527 w 649605"/>
              <a:gd name="T11" fmla="*/ 50702 h 1339214"/>
              <a:gd name="T12" fmla="*/ 1138398 w 649605"/>
              <a:gd name="T13" fmla="*/ 50702 h 1339214"/>
              <a:gd name="T14" fmla="*/ 1159163 w 649605"/>
              <a:gd name="T15" fmla="*/ 60631 h 1339214"/>
              <a:gd name="T16" fmla="*/ 1126211 w 649605"/>
              <a:gd name="T17" fmla="*/ 128679 h 1339214"/>
              <a:gd name="T18" fmla="*/ 1178131 w 649605"/>
              <a:gd name="T19" fmla="*/ 153453 h 1339214"/>
              <a:gd name="T20" fmla="*/ 1176527 w 649605"/>
              <a:gd name="T21" fmla="*/ 50702 h 1339214"/>
              <a:gd name="T22" fmla="*/ 1138398 w 649605"/>
              <a:gd name="T23" fmla="*/ 50702 h 1339214"/>
              <a:gd name="T24" fmla="*/ 1105437 w 649605"/>
              <a:gd name="T25" fmla="*/ 118767 h 1339214"/>
              <a:gd name="T26" fmla="*/ 1126211 w 649605"/>
              <a:gd name="T27" fmla="*/ 128679 h 1339214"/>
              <a:gd name="T28" fmla="*/ 1159163 w 649605"/>
              <a:gd name="T29" fmla="*/ 60631 h 1339214"/>
              <a:gd name="T30" fmla="*/ 1138398 w 649605"/>
              <a:gd name="T31" fmla="*/ 50702 h 1339214"/>
              <a:gd name="T32" fmla="*/ 1175735 w 649605"/>
              <a:gd name="T33" fmla="*/ 0 h 1339214"/>
              <a:gd name="T34" fmla="*/ 1053514 w 649605"/>
              <a:gd name="T35" fmla="*/ 93990 h 1339214"/>
              <a:gd name="T36" fmla="*/ 1105437 w 649605"/>
              <a:gd name="T37" fmla="*/ 118767 h 1339214"/>
              <a:gd name="T38" fmla="*/ 1138398 w 649605"/>
              <a:gd name="T39" fmla="*/ 50702 h 1339214"/>
              <a:gd name="T40" fmla="*/ 1176527 w 649605"/>
              <a:gd name="T41" fmla="*/ 50702 h 1339214"/>
              <a:gd name="T42" fmla="*/ 1175735 w 649605"/>
              <a:gd name="T43" fmla="*/ 0 h 13392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9605"/>
              <a:gd name="T67" fmla="*/ 0 h 1339214"/>
              <a:gd name="T68" fmla="*/ 649605 w 649605"/>
              <a:gd name="T69" fmla="*/ 1339214 h 13392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9605" h="1339214">
                <a:moveTo>
                  <a:pt x="609129" y="65924"/>
                </a:moveTo>
                <a:lnTo>
                  <a:pt x="0" y="1333119"/>
                </a:lnTo>
                <a:lnTo>
                  <a:pt x="11442" y="1338630"/>
                </a:lnTo>
                <a:lnTo>
                  <a:pt x="620576" y="71427"/>
                </a:lnTo>
                <a:lnTo>
                  <a:pt x="609129" y="65924"/>
                </a:lnTo>
                <a:close/>
              </a:path>
              <a:path w="649605" h="1339214">
                <a:moveTo>
                  <a:pt x="648301" y="28143"/>
                </a:moveTo>
                <a:lnTo>
                  <a:pt x="627291" y="28143"/>
                </a:lnTo>
                <a:lnTo>
                  <a:pt x="638733" y="33655"/>
                </a:lnTo>
                <a:lnTo>
                  <a:pt x="620576" y="71427"/>
                </a:lnTo>
                <a:lnTo>
                  <a:pt x="649185" y="85178"/>
                </a:lnTo>
                <a:lnTo>
                  <a:pt x="648301" y="28143"/>
                </a:lnTo>
                <a:close/>
              </a:path>
              <a:path w="649605" h="1339214">
                <a:moveTo>
                  <a:pt x="627291" y="28143"/>
                </a:moveTo>
                <a:lnTo>
                  <a:pt x="609129" y="65924"/>
                </a:lnTo>
                <a:lnTo>
                  <a:pt x="620576" y="71427"/>
                </a:lnTo>
                <a:lnTo>
                  <a:pt x="638733" y="33655"/>
                </a:lnTo>
                <a:lnTo>
                  <a:pt x="627291" y="28143"/>
                </a:lnTo>
                <a:close/>
              </a:path>
              <a:path w="649605" h="1339214">
                <a:moveTo>
                  <a:pt x="647865" y="0"/>
                </a:moveTo>
                <a:lnTo>
                  <a:pt x="580517" y="52171"/>
                </a:lnTo>
                <a:lnTo>
                  <a:pt x="609129" y="65924"/>
                </a:lnTo>
                <a:lnTo>
                  <a:pt x="627291" y="28143"/>
                </a:lnTo>
                <a:lnTo>
                  <a:pt x="648301" y="28143"/>
                </a:lnTo>
                <a:lnTo>
                  <a:pt x="647865" y="0"/>
                </a:lnTo>
                <a:close/>
              </a:path>
            </a:pathLst>
          </a:custGeom>
          <a:solidFill>
            <a:srgbClr val="000000"/>
          </a:solidFill>
          <a:ln>
            <a:noFill/>
          </a:ln>
        </p:spPr>
        <p:txBody>
          <a:bodyPr lIns="0" tIns="0" rIns="0" bIns="0"/>
          <a:lstStyle/>
          <a:p>
            <a:pPr>
              <a:defRPr/>
            </a:pPr>
            <a:endParaRPr lang="el-GR">
              <a:latin typeface="+mn-lt"/>
            </a:endParaRPr>
          </a:p>
        </p:txBody>
      </p:sp>
      <p:sp>
        <p:nvSpPr>
          <p:cNvPr id="17428" name="object 23"/>
          <p:cNvSpPr>
            <a:spLocks/>
          </p:cNvSpPr>
          <p:nvPr/>
        </p:nvSpPr>
        <p:spPr bwMode="auto">
          <a:xfrm>
            <a:off x="4846638" y="3400425"/>
            <a:ext cx="1590675" cy="479425"/>
          </a:xfrm>
          <a:custGeom>
            <a:avLst/>
            <a:gdLst>
              <a:gd name="T0" fmla="*/ 2550356 w 1413510"/>
              <a:gd name="T1" fmla="*/ 709217 h 426085"/>
              <a:gd name="T2" fmla="*/ 2412252 w 1413510"/>
              <a:gd name="T3" fmla="*/ 713137 h 426085"/>
              <a:gd name="T4" fmla="*/ 2499607 w 1413510"/>
              <a:gd name="T5" fmla="*/ 712127 h 426085"/>
              <a:gd name="T6" fmla="*/ 2495709 w 1413510"/>
              <a:gd name="T7" fmla="*/ 694044 h 426085"/>
              <a:gd name="T8" fmla="*/ 2417815 w 1413510"/>
              <a:gd name="T9" fmla="*/ 631352 h 426085"/>
              <a:gd name="T10" fmla="*/ 2495709 w 1413510"/>
              <a:gd name="T11" fmla="*/ 694044 h 426085"/>
              <a:gd name="T12" fmla="*/ 2499607 w 1413510"/>
              <a:gd name="T13" fmla="*/ 712127 h 426085"/>
              <a:gd name="T14" fmla="*/ 2412377 w 1413510"/>
              <a:gd name="T15" fmla="*/ 711324 h 426085"/>
              <a:gd name="T16" fmla="*/ 2412377 w 1413510"/>
              <a:gd name="T17" fmla="*/ 711324 h 426085"/>
              <a:gd name="T18" fmla="*/ 2412252 w 1413510"/>
              <a:gd name="T19" fmla="*/ 713137 h 426085"/>
              <a:gd name="T20" fmla="*/ 213968 w 1413510"/>
              <a:gd name="T21" fmla="*/ 236910 h 426085"/>
              <a:gd name="T22" fmla="*/ 752068 w 1413510"/>
              <a:gd name="T23" fmla="*/ 443876 h 426085"/>
              <a:gd name="T24" fmla="*/ 1557787 w 1413510"/>
              <a:gd name="T25" fmla="*/ 606618 h 426085"/>
              <a:gd name="T26" fmla="*/ 2413929 w 1413510"/>
              <a:gd name="T27" fmla="*/ 688483 h 426085"/>
              <a:gd name="T28" fmla="*/ 2034941 w 1413510"/>
              <a:gd name="T29" fmla="*/ 685683 h 426085"/>
              <a:gd name="T30" fmla="*/ 1121960 w 1413510"/>
              <a:gd name="T31" fmla="*/ 556014 h 426085"/>
              <a:gd name="T32" fmla="*/ 436833 w 1413510"/>
              <a:gd name="T33" fmla="*/ 367758 h 426085"/>
              <a:gd name="T34" fmla="*/ 170647 w 1413510"/>
              <a:gd name="T35" fmla="*/ 235365 h 426085"/>
              <a:gd name="T36" fmla="*/ 213968 w 1413510"/>
              <a:gd name="T37" fmla="*/ 236910 h 426085"/>
              <a:gd name="T38" fmla="*/ 213968 w 1413510"/>
              <a:gd name="T39" fmla="*/ 236910 h 426085"/>
              <a:gd name="T40" fmla="*/ 213165 w 1413510"/>
              <a:gd name="T41" fmla="*/ 236529 h 426085"/>
              <a:gd name="T42" fmla="*/ 213165 w 1413510"/>
              <a:gd name="T43" fmla="*/ 236529 h 426085"/>
              <a:gd name="T44" fmla="*/ 170647 w 1413510"/>
              <a:gd name="T45" fmla="*/ 235365 h 426085"/>
              <a:gd name="T46" fmla="*/ 93504 w 1413510"/>
              <a:gd name="T47" fmla="*/ 178350 h 426085"/>
              <a:gd name="T48" fmla="*/ 130604 w 1413510"/>
              <a:gd name="T49" fmla="*/ 180986 h 426085"/>
              <a:gd name="T50" fmla="*/ 213165 w 1413510"/>
              <a:gd name="T51" fmla="*/ 236529 h 426085"/>
              <a:gd name="T52" fmla="*/ 116074 w 1413510"/>
              <a:gd name="T53" fmla="*/ 198687 h 426085"/>
              <a:gd name="T54" fmla="*/ 93504 w 1413510"/>
              <a:gd name="T55" fmla="*/ 178350 h 426085"/>
              <a:gd name="T56" fmla="*/ 130818 w 1413510"/>
              <a:gd name="T57" fmla="*/ 180995 h 426085"/>
              <a:gd name="T58" fmla="*/ 129318 w 1413510"/>
              <a:gd name="T59" fmla="*/ 179986 h 426085"/>
              <a:gd name="T60" fmla="*/ 130604 w 1413510"/>
              <a:gd name="T61" fmla="*/ 180986 h 426085"/>
              <a:gd name="T62" fmla="*/ 69450 w 1413510"/>
              <a:gd name="T63" fmla="*/ 125788 h 426085"/>
              <a:gd name="T64" fmla="*/ 129318 w 1413510"/>
              <a:gd name="T65" fmla="*/ 179986 h 426085"/>
              <a:gd name="T66" fmla="*/ 51975 w 1413510"/>
              <a:gd name="T67" fmla="*/ 140869 h 426085"/>
              <a:gd name="T68" fmla="*/ 42786 w 1413510"/>
              <a:gd name="T69" fmla="*/ 125959 h 426085"/>
              <a:gd name="T70" fmla="*/ 69450 w 1413510"/>
              <a:gd name="T71" fmla="*/ 125788 h 426085"/>
              <a:gd name="T72" fmla="*/ 69450 w 1413510"/>
              <a:gd name="T73" fmla="*/ 125788 h 426085"/>
              <a:gd name="T74" fmla="*/ 68179 w 1413510"/>
              <a:gd name="T75" fmla="*/ 124643 h 426085"/>
              <a:gd name="T76" fmla="*/ 68179 w 1413510"/>
              <a:gd name="T77" fmla="*/ 124643 h 426085"/>
              <a:gd name="T78" fmla="*/ 42786 w 1413510"/>
              <a:gd name="T79" fmla="*/ 125959 h 426085"/>
              <a:gd name="T80" fmla="*/ 35783 w 1413510"/>
              <a:gd name="T81" fmla="*/ 69970 h 426085"/>
              <a:gd name="T82" fmla="*/ 68179 w 1413510"/>
              <a:gd name="T83" fmla="*/ 124643 h 426085"/>
              <a:gd name="T84" fmla="*/ 14470 w 1413510"/>
              <a:gd name="T85" fmla="*/ 78969 h 426085"/>
              <a:gd name="T86" fmla="*/ 12577 w 1413510"/>
              <a:gd name="T87" fmla="*/ 70835 h 426085"/>
              <a:gd name="T88" fmla="*/ 35783 w 1413510"/>
              <a:gd name="T89" fmla="*/ 69970 h 426085"/>
              <a:gd name="T90" fmla="*/ 35783 w 1413510"/>
              <a:gd name="T91" fmla="*/ 69970 h 426085"/>
              <a:gd name="T92" fmla="*/ 34759 w 1413510"/>
              <a:gd name="T93" fmla="*/ 68272 h 426085"/>
              <a:gd name="T94" fmla="*/ 34759 w 1413510"/>
              <a:gd name="T95" fmla="*/ 68272 h 426085"/>
              <a:gd name="T96" fmla="*/ 12577 w 1413510"/>
              <a:gd name="T97" fmla="*/ 70835 h 426085"/>
              <a:gd name="T98" fmla="*/ 16405 w 1413510"/>
              <a:gd name="T99" fmla="*/ 0 h 426085"/>
              <a:gd name="T100" fmla="*/ 35783 w 1413510"/>
              <a:gd name="T101" fmla="*/ 69970 h 426085"/>
              <a:gd name="T102" fmla="*/ 11849 w 1413510"/>
              <a:gd name="T103" fmla="*/ 67224 h 426085"/>
              <a:gd name="T104" fmla="*/ 3992 w 1413510"/>
              <a:gd name="T105" fmla="*/ 2506 h 4260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13510"/>
              <a:gd name="T160" fmla="*/ 0 h 426085"/>
              <a:gd name="T161" fmla="*/ 1413510 w 1413510"/>
              <a:gd name="T162" fmla="*/ 426085 h 4260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13510" h="426085">
                <a:moveTo>
                  <a:pt x="1339707" y="350066"/>
                </a:moveTo>
                <a:lnTo>
                  <a:pt x="1413149" y="393240"/>
                </a:lnTo>
                <a:lnTo>
                  <a:pt x="1334543" y="426084"/>
                </a:lnTo>
                <a:lnTo>
                  <a:pt x="1336626" y="395413"/>
                </a:lnTo>
                <a:lnTo>
                  <a:pt x="1381999" y="397486"/>
                </a:lnTo>
                <a:lnTo>
                  <a:pt x="1385030" y="394853"/>
                </a:lnTo>
                <a:lnTo>
                  <a:pt x="1385503" y="387845"/>
                </a:lnTo>
                <a:lnTo>
                  <a:pt x="1382869" y="384826"/>
                </a:lnTo>
                <a:lnTo>
                  <a:pt x="1337555" y="381743"/>
                </a:lnTo>
                <a:lnTo>
                  <a:pt x="1339707" y="350066"/>
                </a:lnTo>
                <a:close/>
              </a:path>
              <a:path w="1413510" h="426085">
                <a:moveTo>
                  <a:pt x="1337555" y="381743"/>
                </a:moveTo>
                <a:lnTo>
                  <a:pt x="1382869" y="384826"/>
                </a:lnTo>
                <a:lnTo>
                  <a:pt x="1385503" y="387845"/>
                </a:lnTo>
                <a:lnTo>
                  <a:pt x="1385030" y="394853"/>
                </a:lnTo>
                <a:lnTo>
                  <a:pt x="1381999" y="397486"/>
                </a:lnTo>
                <a:lnTo>
                  <a:pt x="1336695" y="394408"/>
                </a:lnTo>
                <a:lnTo>
                  <a:pt x="1337555" y="381743"/>
                </a:lnTo>
                <a:close/>
              </a:path>
              <a:path w="1413510" h="426085">
                <a:moveTo>
                  <a:pt x="1336695" y="394408"/>
                </a:moveTo>
                <a:lnTo>
                  <a:pt x="1381999" y="397486"/>
                </a:lnTo>
                <a:lnTo>
                  <a:pt x="1336626" y="395413"/>
                </a:lnTo>
                <a:lnTo>
                  <a:pt x="1336695" y="394408"/>
                </a:lnTo>
                <a:close/>
              </a:path>
              <a:path w="1413510" h="426085">
                <a:moveTo>
                  <a:pt x="118560" y="131360"/>
                </a:moveTo>
                <a:lnTo>
                  <a:pt x="245907" y="191807"/>
                </a:lnTo>
                <a:lnTo>
                  <a:pt x="416720" y="246117"/>
                </a:lnTo>
                <a:lnTo>
                  <a:pt x="623800" y="295779"/>
                </a:lnTo>
                <a:lnTo>
                  <a:pt x="863167" y="336351"/>
                </a:lnTo>
                <a:lnTo>
                  <a:pt x="1128416" y="367516"/>
                </a:lnTo>
                <a:lnTo>
                  <a:pt x="1337555" y="381743"/>
                </a:lnTo>
                <a:lnTo>
                  <a:pt x="1336695" y="394408"/>
                </a:lnTo>
                <a:lnTo>
                  <a:pt x="1127558" y="380190"/>
                </a:lnTo>
                <a:lnTo>
                  <a:pt x="861688" y="348958"/>
                </a:lnTo>
                <a:lnTo>
                  <a:pt x="621677" y="308293"/>
                </a:lnTo>
                <a:lnTo>
                  <a:pt x="413753" y="258466"/>
                </a:lnTo>
                <a:lnTo>
                  <a:pt x="242049" y="203911"/>
                </a:lnTo>
                <a:lnTo>
                  <a:pt x="112383" y="142493"/>
                </a:lnTo>
                <a:lnTo>
                  <a:pt x="94556" y="130503"/>
                </a:lnTo>
                <a:lnTo>
                  <a:pt x="118944" y="131618"/>
                </a:lnTo>
                <a:lnTo>
                  <a:pt x="118560" y="131360"/>
                </a:lnTo>
                <a:close/>
              </a:path>
              <a:path w="1413510" h="426085">
                <a:moveTo>
                  <a:pt x="118114" y="131148"/>
                </a:moveTo>
                <a:lnTo>
                  <a:pt x="118560" y="131360"/>
                </a:lnTo>
                <a:lnTo>
                  <a:pt x="118944" y="131618"/>
                </a:lnTo>
                <a:lnTo>
                  <a:pt x="118114" y="131148"/>
                </a:lnTo>
                <a:close/>
              </a:path>
              <a:path w="1413510" h="426085">
                <a:moveTo>
                  <a:pt x="93866" y="130040"/>
                </a:moveTo>
                <a:lnTo>
                  <a:pt x="118114" y="131148"/>
                </a:lnTo>
                <a:lnTo>
                  <a:pt x="118944" y="131618"/>
                </a:lnTo>
                <a:lnTo>
                  <a:pt x="94556" y="130503"/>
                </a:lnTo>
                <a:lnTo>
                  <a:pt x="93866" y="130040"/>
                </a:lnTo>
                <a:close/>
              </a:path>
              <a:path w="1413510" h="426085">
                <a:moveTo>
                  <a:pt x="51810" y="98890"/>
                </a:moveTo>
                <a:lnTo>
                  <a:pt x="71655" y="99797"/>
                </a:lnTo>
                <a:lnTo>
                  <a:pt x="72368" y="100351"/>
                </a:lnTo>
                <a:lnTo>
                  <a:pt x="118560" y="131360"/>
                </a:lnTo>
                <a:lnTo>
                  <a:pt x="118114" y="131148"/>
                </a:lnTo>
                <a:lnTo>
                  <a:pt x="93866" y="130040"/>
                </a:lnTo>
                <a:lnTo>
                  <a:pt x="64316" y="110166"/>
                </a:lnTo>
                <a:lnTo>
                  <a:pt x="63864" y="109777"/>
                </a:lnTo>
                <a:lnTo>
                  <a:pt x="51810" y="98890"/>
                </a:lnTo>
                <a:close/>
              </a:path>
              <a:path w="1413510" h="426085">
                <a:moveTo>
                  <a:pt x="72043" y="100058"/>
                </a:moveTo>
                <a:lnTo>
                  <a:pt x="72487" y="100356"/>
                </a:lnTo>
                <a:lnTo>
                  <a:pt x="72043" y="100058"/>
                </a:lnTo>
                <a:close/>
              </a:path>
              <a:path w="1413510" h="426085">
                <a:moveTo>
                  <a:pt x="71655" y="99797"/>
                </a:moveTo>
                <a:lnTo>
                  <a:pt x="72043" y="100058"/>
                </a:lnTo>
                <a:lnTo>
                  <a:pt x="72368" y="100351"/>
                </a:lnTo>
                <a:lnTo>
                  <a:pt x="71655" y="99797"/>
                </a:lnTo>
                <a:close/>
              </a:path>
              <a:path w="1413510" h="426085">
                <a:moveTo>
                  <a:pt x="38482" y="69746"/>
                </a:moveTo>
                <a:lnTo>
                  <a:pt x="72043" y="100058"/>
                </a:lnTo>
                <a:lnTo>
                  <a:pt x="71655" y="99797"/>
                </a:lnTo>
                <a:lnTo>
                  <a:pt x="51810" y="98890"/>
                </a:lnTo>
                <a:lnTo>
                  <a:pt x="28799" y="78108"/>
                </a:lnTo>
                <a:lnTo>
                  <a:pt x="28401" y="77632"/>
                </a:lnTo>
                <a:lnTo>
                  <a:pt x="23708" y="69840"/>
                </a:lnTo>
                <a:lnTo>
                  <a:pt x="38959" y="70537"/>
                </a:lnTo>
                <a:lnTo>
                  <a:pt x="38482" y="69746"/>
                </a:lnTo>
                <a:close/>
              </a:path>
              <a:path w="1413510" h="426085">
                <a:moveTo>
                  <a:pt x="37778" y="69110"/>
                </a:moveTo>
                <a:lnTo>
                  <a:pt x="38482" y="69746"/>
                </a:lnTo>
                <a:lnTo>
                  <a:pt x="38959" y="70537"/>
                </a:lnTo>
                <a:lnTo>
                  <a:pt x="37778" y="69110"/>
                </a:lnTo>
                <a:close/>
              </a:path>
              <a:path w="1413510" h="426085">
                <a:moveTo>
                  <a:pt x="22858" y="68428"/>
                </a:moveTo>
                <a:lnTo>
                  <a:pt x="37778" y="69110"/>
                </a:lnTo>
                <a:lnTo>
                  <a:pt x="38959" y="70537"/>
                </a:lnTo>
                <a:lnTo>
                  <a:pt x="23708" y="69840"/>
                </a:lnTo>
                <a:lnTo>
                  <a:pt x="22858" y="68428"/>
                </a:lnTo>
                <a:close/>
              </a:path>
              <a:path w="1413510" h="426085">
                <a:moveTo>
                  <a:pt x="19827" y="38795"/>
                </a:moveTo>
                <a:lnTo>
                  <a:pt x="38482" y="69746"/>
                </a:lnTo>
                <a:lnTo>
                  <a:pt x="37778" y="69110"/>
                </a:lnTo>
                <a:lnTo>
                  <a:pt x="22858" y="68428"/>
                </a:lnTo>
                <a:lnTo>
                  <a:pt x="8017" y="43786"/>
                </a:lnTo>
                <a:lnTo>
                  <a:pt x="7743" y="43112"/>
                </a:lnTo>
                <a:lnTo>
                  <a:pt x="6969" y="39276"/>
                </a:lnTo>
                <a:lnTo>
                  <a:pt x="20044" y="39873"/>
                </a:lnTo>
                <a:lnTo>
                  <a:pt x="19827" y="38795"/>
                </a:lnTo>
                <a:close/>
              </a:path>
              <a:path w="1413510" h="426085">
                <a:moveTo>
                  <a:pt x="19260" y="37854"/>
                </a:moveTo>
                <a:lnTo>
                  <a:pt x="19827" y="38795"/>
                </a:lnTo>
                <a:lnTo>
                  <a:pt x="20044" y="39873"/>
                </a:lnTo>
                <a:lnTo>
                  <a:pt x="19260" y="37854"/>
                </a:lnTo>
                <a:close/>
              </a:path>
              <a:path w="1413510" h="426085">
                <a:moveTo>
                  <a:pt x="6565" y="37274"/>
                </a:moveTo>
                <a:lnTo>
                  <a:pt x="19260" y="37854"/>
                </a:lnTo>
                <a:lnTo>
                  <a:pt x="20044" y="39873"/>
                </a:lnTo>
                <a:lnTo>
                  <a:pt x="6969" y="39276"/>
                </a:lnTo>
                <a:lnTo>
                  <a:pt x="6565" y="37274"/>
                </a:lnTo>
                <a:close/>
              </a:path>
              <a:path w="1413510" h="426085">
                <a:moveTo>
                  <a:pt x="9090" y="0"/>
                </a:moveTo>
                <a:lnTo>
                  <a:pt x="12446" y="2225"/>
                </a:lnTo>
                <a:lnTo>
                  <a:pt x="19827" y="38795"/>
                </a:lnTo>
                <a:lnTo>
                  <a:pt x="19260" y="37854"/>
                </a:lnTo>
                <a:lnTo>
                  <a:pt x="6565" y="37274"/>
                </a:lnTo>
                <a:lnTo>
                  <a:pt x="0" y="4733"/>
                </a:lnTo>
                <a:lnTo>
                  <a:pt x="2212" y="1389"/>
                </a:lnTo>
                <a:lnTo>
                  <a:pt x="9090" y="0"/>
                </a:lnTo>
                <a:close/>
              </a:path>
            </a:pathLst>
          </a:custGeom>
          <a:solidFill>
            <a:srgbClr val="000000"/>
          </a:solidFill>
          <a:ln>
            <a:noFill/>
          </a:ln>
        </p:spPr>
        <p:txBody>
          <a:bodyPr lIns="0" tIns="0" rIns="0" bIns="0"/>
          <a:lstStyle/>
          <a:p>
            <a:pPr>
              <a:defRPr/>
            </a:pPr>
            <a:endParaRPr lang="el-GR">
              <a:latin typeface="+mn-lt"/>
            </a:endParaRPr>
          </a:p>
        </p:txBody>
      </p:sp>
      <p:sp>
        <p:nvSpPr>
          <p:cNvPr id="17429" name="object 24"/>
          <p:cNvSpPr>
            <a:spLocks/>
          </p:cNvSpPr>
          <p:nvPr/>
        </p:nvSpPr>
        <p:spPr bwMode="auto">
          <a:xfrm>
            <a:off x="4503738" y="3411538"/>
            <a:ext cx="860425" cy="1103312"/>
          </a:xfrm>
          <a:custGeom>
            <a:avLst/>
            <a:gdLst>
              <a:gd name="T0" fmla="*/ 1225449 w 765810"/>
              <a:gd name="T1" fmla="*/ 1769294 h 980439"/>
              <a:gd name="T2" fmla="*/ 1320276 w 765810"/>
              <a:gd name="T3" fmla="*/ 1720848 h 980439"/>
              <a:gd name="T4" fmla="*/ 1237555 w 765810"/>
              <a:gd name="T5" fmla="*/ 1689992 h 980439"/>
              <a:gd name="T6" fmla="*/ 1317934 w 765810"/>
              <a:gd name="T7" fmla="*/ 1702465 h 980439"/>
              <a:gd name="T8" fmla="*/ 1314463 w 765810"/>
              <a:gd name="T9" fmla="*/ 1725139 h 980439"/>
              <a:gd name="T10" fmla="*/ 1234095 w 765810"/>
              <a:gd name="T11" fmla="*/ 1712658 h 980439"/>
              <a:gd name="T12" fmla="*/ 1234095 w 765810"/>
              <a:gd name="T13" fmla="*/ 1712658 h 980439"/>
              <a:gd name="T14" fmla="*/ 1234095 w 765810"/>
              <a:gd name="T15" fmla="*/ 1712658 h 980439"/>
              <a:gd name="T16" fmla="*/ 1020617 w 765810"/>
              <a:gd name="T17" fmla="*/ 1664734 h 980439"/>
              <a:gd name="T18" fmla="*/ 1085742 w 765810"/>
              <a:gd name="T19" fmla="*/ 1666430 h 980439"/>
              <a:gd name="T20" fmla="*/ 1085742 w 765810"/>
              <a:gd name="T21" fmla="*/ 1666430 h 980439"/>
              <a:gd name="T22" fmla="*/ 1088220 w 765810"/>
              <a:gd name="T23" fmla="*/ 1667113 h 980439"/>
              <a:gd name="T24" fmla="*/ 827569 w 765810"/>
              <a:gd name="T25" fmla="*/ 1562807 h 980439"/>
              <a:gd name="T26" fmla="*/ 1018984 w 765810"/>
              <a:gd name="T27" fmla="*/ 1664081 h 980439"/>
              <a:gd name="T28" fmla="*/ 786226 w 765810"/>
              <a:gd name="T29" fmla="*/ 1562048 h 980439"/>
              <a:gd name="T30" fmla="*/ 826398 w 765810"/>
              <a:gd name="T31" fmla="*/ 1562336 h 980439"/>
              <a:gd name="T32" fmla="*/ 826398 w 765810"/>
              <a:gd name="T33" fmla="*/ 1562336 h 980439"/>
              <a:gd name="T34" fmla="*/ 828630 w 765810"/>
              <a:gd name="T35" fmla="*/ 1563538 h 980439"/>
              <a:gd name="T36" fmla="*/ 596266 w 765810"/>
              <a:gd name="T37" fmla="*/ 1403119 h 980439"/>
              <a:gd name="T38" fmla="*/ 784511 w 765810"/>
              <a:gd name="T39" fmla="*/ 1560862 h 980439"/>
              <a:gd name="T40" fmla="*/ 564320 w 765810"/>
              <a:gd name="T41" fmla="*/ 1402789 h 980439"/>
              <a:gd name="T42" fmla="*/ 595311 w 765810"/>
              <a:gd name="T43" fmla="*/ 1402458 h 980439"/>
              <a:gd name="T44" fmla="*/ 595311 w 765810"/>
              <a:gd name="T45" fmla="*/ 1402458 h 980439"/>
              <a:gd name="T46" fmla="*/ 597057 w 765810"/>
              <a:gd name="T47" fmla="*/ 1403941 h 980439"/>
              <a:gd name="T48" fmla="*/ 392862 w 765810"/>
              <a:gd name="T49" fmla="*/ 1191140 h 980439"/>
              <a:gd name="T50" fmla="*/ 562906 w 765810"/>
              <a:gd name="T51" fmla="*/ 1401317 h 980439"/>
              <a:gd name="T52" fmla="*/ 365661 w 765810"/>
              <a:gd name="T53" fmla="*/ 1191052 h 980439"/>
              <a:gd name="T54" fmla="*/ 392087 w 765810"/>
              <a:gd name="T55" fmla="*/ 1190331 h 980439"/>
              <a:gd name="T56" fmla="*/ 392087 w 765810"/>
              <a:gd name="T57" fmla="*/ 1190331 h 980439"/>
              <a:gd name="T58" fmla="*/ 393438 w 765810"/>
              <a:gd name="T59" fmla="*/ 1192030 h 980439"/>
              <a:gd name="T60" fmla="*/ 206505 w 765810"/>
              <a:gd name="T61" fmla="*/ 940826 h 980439"/>
              <a:gd name="T62" fmla="*/ 392862 w 765810"/>
              <a:gd name="T63" fmla="*/ 1191140 h 980439"/>
              <a:gd name="T64" fmla="*/ 212077 w 765810"/>
              <a:gd name="T65" fmla="*/ 953681 h 980439"/>
              <a:gd name="T66" fmla="*/ 231996 w 765810"/>
              <a:gd name="T67" fmla="*/ 942519 h 980439"/>
              <a:gd name="T68" fmla="*/ 231468 w 765810"/>
              <a:gd name="T69" fmla="*/ 941706 h 980439"/>
              <a:gd name="T70" fmla="*/ 231468 w 765810"/>
              <a:gd name="T71" fmla="*/ 941706 h 980439"/>
              <a:gd name="T72" fmla="*/ 110277 w 765810"/>
              <a:gd name="T73" fmla="*/ 658325 h 980439"/>
              <a:gd name="T74" fmla="*/ 206505 w 765810"/>
              <a:gd name="T75" fmla="*/ 940826 h 980439"/>
              <a:gd name="T76" fmla="*/ 86351 w 765810"/>
              <a:gd name="T77" fmla="*/ 655464 h 980439"/>
              <a:gd name="T78" fmla="*/ 110048 w 765810"/>
              <a:gd name="T79" fmla="*/ 657284 h 980439"/>
              <a:gd name="T80" fmla="*/ 110277 w 765810"/>
              <a:gd name="T81" fmla="*/ 658325 h 980439"/>
              <a:gd name="T82" fmla="*/ 41454 w 765810"/>
              <a:gd name="T83" fmla="*/ 346310 h 980439"/>
              <a:gd name="T84" fmla="*/ 109620 w 765810"/>
              <a:gd name="T85" fmla="*/ 656282 h 980439"/>
              <a:gd name="T86" fmla="*/ 19048 w 765810"/>
              <a:gd name="T87" fmla="*/ 350060 h 980439"/>
              <a:gd name="T88" fmla="*/ 41862 w 765810"/>
              <a:gd name="T89" fmla="*/ 348156 h 980439"/>
              <a:gd name="T90" fmla="*/ 41657 w 765810"/>
              <a:gd name="T91" fmla="*/ 347232 h 980439"/>
              <a:gd name="T92" fmla="*/ 17321 w 765810"/>
              <a:gd name="T93" fmla="*/ 0 h 980439"/>
              <a:gd name="T94" fmla="*/ 41454 w 765810"/>
              <a:gd name="T95" fmla="*/ 346310 h 980439"/>
              <a:gd name="T96" fmla="*/ 4783 w 765810"/>
              <a:gd name="T97" fmla="*/ 704 h 9804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5810"/>
              <a:gd name="T148" fmla="*/ 0 h 980439"/>
              <a:gd name="T149" fmla="*/ 765810 w 765810"/>
              <a:gd name="T150" fmla="*/ 980439 h 9804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5810" h="980439">
                <a:moveTo>
                  <a:pt x="696029" y="905097"/>
                </a:moveTo>
                <a:lnTo>
                  <a:pt x="765549" y="954353"/>
                </a:lnTo>
                <a:lnTo>
                  <a:pt x="684440" y="980418"/>
                </a:lnTo>
                <a:lnTo>
                  <a:pt x="688450" y="954354"/>
                </a:lnTo>
                <a:lnTo>
                  <a:pt x="734156" y="955951"/>
                </a:lnTo>
                <a:lnTo>
                  <a:pt x="737403" y="953573"/>
                </a:lnTo>
                <a:lnTo>
                  <a:pt x="738471" y="946634"/>
                </a:lnTo>
                <a:lnTo>
                  <a:pt x="736094" y="943387"/>
                </a:lnTo>
                <a:lnTo>
                  <a:pt x="691202" y="936474"/>
                </a:lnTo>
                <a:lnTo>
                  <a:pt x="696029" y="905097"/>
                </a:lnTo>
                <a:close/>
              </a:path>
              <a:path w="765810" h="980439">
                <a:moveTo>
                  <a:pt x="691202" y="936474"/>
                </a:moveTo>
                <a:lnTo>
                  <a:pt x="736094" y="943387"/>
                </a:lnTo>
                <a:lnTo>
                  <a:pt x="738471" y="946634"/>
                </a:lnTo>
                <a:lnTo>
                  <a:pt x="737403" y="953573"/>
                </a:lnTo>
                <a:lnTo>
                  <a:pt x="734156" y="955951"/>
                </a:lnTo>
                <a:lnTo>
                  <a:pt x="689269" y="949034"/>
                </a:lnTo>
                <a:lnTo>
                  <a:pt x="691202" y="936474"/>
                </a:lnTo>
                <a:close/>
              </a:path>
              <a:path w="765810" h="980439">
                <a:moveTo>
                  <a:pt x="689269" y="949034"/>
                </a:moveTo>
                <a:lnTo>
                  <a:pt x="734156" y="955951"/>
                </a:lnTo>
                <a:lnTo>
                  <a:pt x="688450" y="954354"/>
                </a:lnTo>
                <a:lnTo>
                  <a:pt x="689269" y="949034"/>
                </a:lnTo>
                <a:close/>
              </a:path>
              <a:path w="765810" h="980439">
                <a:moveTo>
                  <a:pt x="607113" y="923527"/>
                </a:moveTo>
                <a:lnTo>
                  <a:pt x="691202" y="936474"/>
                </a:lnTo>
                <a:lnTo>
                  <a:pt x="689269" y="949034"/>
                </a:lnTo>
                <a:lnTo>
                  <a:pt x="604484" y="935982"/>
                </a:lnTo>
                <a:lnTo>
                  <a:pt x="603551" y="935785"/>
                </a:lnTo>
                <a:lnTo>
                  <a:pt x="570037" y="922478"/>
                </a:lnTo>
                <a:lnTo>
                  <a:pt x="607795" y="923797"/>
                </a:lnTo>
                <a:lnTo>
                  <a:pt x="607113" y="923527"/>
                </a:lnTo>
                <a:close/>
              </a:path>
              <a:path w="765810" h="980439">
                <a:moveTo>
                  <a:pt x="606410" y="923418"/>
                </a:moveTo>
                <a:lnTo>
                  <a:pt x="607113" y="923527"/>
                </a:lnTo>
                <a:lnTo>
                  <a:pt x="607795" y="923797"/>
                </a:lnTo>
                <a:lnTo>
                  <a:pt x="606410" y="923418"/>
                </a:lnTo>
                <a:close/>
              </a:path>
              <a:path w="765810" h="980439">
                <a:moveTo>
                  <a:pt x="569124" y="922116"/>
                </a:moveTo>
                <a:lnTo>
                  <a:pt x="606410" y="923418"/>
                </a:lnTo>
                <a:lnTo>
                  <a:pt x="607795" y="923797"/>
                </a:lnTo>
                <a:lnTo>
                  <a:pt x="570037" y="922478"/>
                </a:lnTo>
                <a:lnTo>
                  <a:pt x="569124" y="922116"/>
                </a:lnTo>
                <a:close/>
              </a:path>
              <a:path w="765810" h="980439">
                <a:moveTo>
                  <a:pt x="462215" y="865997"/>
                </a:moveTo>
                <a:lnTo>
                  <a:pt x="607113" y="923527"/>
                </a:lnTo>
                <a:lnTo>
                  <a:pt x="606410" y="923418"/>
                </a:lnTo>
                <a:lnTo>
                  <a:pt x="569124" y="922116"/>
                </a:lnTo>
                <a:lnTo>
                  <a:pt x="456440" y="877377"/>
                </a:lnTo>
                <a:lnTo>
                  <a:pt x="456016" y="877146"/>
                </a:lnTo>
                <a:lnTo>
                  <a:pt x="439125" y="865576"/>
                </a:lnTo>
                <a:lnTo>
                  <a:pt x="462808" y="866403"/>
                </a:lnTo>
                <a:lnTo>
                  <a:pt x="462215" y="865997"/>
                </a:lnTo>
                <a:close/>
              </a:path>
              <a:path w="765810" h="980439">
                <a:moveTo>
                  <a:pt x="461561" y="865737"/>
                </a:moveTo>
                <a:lnTo>
                  <a:pt x="462215" y="865997"/>
                </a:lnTo>
                <a:lnTo>
                  <a:pt x="462808" y="866403"/>
                </a:lnTo>
                <a:lnTo>
                  <a:pt x="461561" y="865737"/>
                </a:lnTo>
                <a:close/>
              </a:path>
              <a:path w="765810" h="980439">
                <a:moveTo>
                  <a:pt x="438167" y="864920"/>
                </a:moveTo>
                <a:lnTo>
                  <a:pt x="461561" y="865737"/>
                </a:lnTo>
                <a:lnTo>
                  <a:pt x="462808" y="866403"/>
                </a:lnTo>
                <a:lnTo>
                  <a:pt x="439125" y="865576"/>
                </a:lnTo>
                <a:lnTo>
                  <a:pt x="438167" y="864920"/>
                </a:lnTo>
                <a:close/>
              </a:path>
              <a:path w="765810" h="980439">
                <a:moveTo>
                  <a:pt x="333028" y="777509"/>
                </a:moveTo>
                <a:lnTo>
                  <a:pt x="462215" y="865997"/>
                </a:lnTo>
                <a:lnTo>
                  <a:pt x="461561" y="865737"/>
                </a:lnTo>
                <a:lnTo>
                  <a:pt x="438167" y="864920"/>
                </a:lnTo>
                <a:lnTo>
                  <a:pt x="324957" y="787376"/>
                </a:lnTo>
                <a:lnTo>
                  <a:pt x="324636" y="787098"/>
                </a:lnTo>
                <a:lnTo>
                  <a:pt x="315185" y="777326"/>
                </a:lnTo>
                <a:lnTo>
                  <a:pt x="333469" y="777965"/>
                </a:lnTo>
                <a:lnTo>
                  <a:pt x="333028" y="777509"/>
                </a:lnTo>
                <a:close/>
              </a:path>
              <a:path w="765810" h="980439">
                <a:moveTo>
                  <a:pt x="332494" y="777143"/>
                </a:moveTo>
                <a:lnTo>
                  <a:pt x="333028" y="777509"/>
                </a:lnTo>
                <a:lnTo>
                  <a:pt x="333469" y="777965"/>
                </a:lnTo>
                <a:lnTo>
                  <a:pt x="332494" y="777143"/>
                </a:lnTo>
                <a:close/>
              </a:path>
              <a:path w="765810" h="980439">
                <a:moveTo>
                  <a:pt x="314396" y="776511"/>
                </a:moveTo>
                <a:lnTo>
                  <a:pt x="332494" y="777143"/>
                </a:lnTo>
                <a:lnTo>
                  <a:pt x="333469" y="777965"/>
                </a:lnTo>
                <a:lnTo>
                  <a:pt x="315185" y="777326"/>
                </a:lnTo>
                <a:lnTo>
                  <a:pt x="314396" y="776511"/>
                </a:lnTo>
                <a:close/>
              </a:path>
              <a:path w="765810" h="980439">
                <a:moveTo>
                  <a:pt x="219422" y="660045"/>
                </a:moveTo>
                <a:lnTo>
                  <a:pt x="333028" y="777509"/>
                </a:lnTo>
                <a:lnTo>
                  <a:pt x="332494" y="777143"/>
                </a:lnTo>
                <a:lnTo>
                  <a:pt x="314396" y="776511"/>
                </a:lnTo>
                <a:lnTo>
                  <a:pt x="209579" y="668139"/>
                </a:lnTo>
                <a:lnTo>
                  <a:pt x="209107" y="667474"/>
                </a:lnTo>
                <a:lnTo>
                  <a:pt x="204230" y="659997"/>
                </a:lnTo>
                <a:lnTo>
                  <a:pt x="219744" y="660539"/>
                </a:lnTo>
                <a:lnTo>
                  <a:pt x="219422" y="660045"/>
                </a:lnTo>
                <a:close/>
              </a:path>
              <a:path w="765810" h="980439">
                <a:moveTo>
                  <a:pt x="218989" y="659597"/>
                </a:moveTo>
                <a:lnTo>
                  <a:pt x="219422" y="660045"/>
                </a:lnTo>
                <a:lnTo>
                  <a:pt x="219744" y="660539"/>
                </a:lnTo>
                <a:lnTo>
                  <a:pt x="218989" y="659597"/>
                </a:lnTo>
                <a:close/>
              </a:path>
              <a:path w="765810" h="980439">
                <a:moveTo>
                  <a:pt x="203620" y="659061"/>
                </a:moveTo>
                <a:lnTo>
                  <a:pt x="218989" y="659597"/>
                </a:lnTo>
                <a:lnTo>
                  <a:pt x="219744" y="660539"/>
                </a:lnTo>
                <a:lnTo>
                  <a:pt x="204230" y="659997"/>
                </a:lnTo>
                <a:lnTo>
                  <a:pt x="203620" y="659061"/>
                </a:lnTo>
                <a:close/>
              </a:path>
              <a:path w="765810" h="980439">
                <a:moveTo>
                  <a:pt x="115338" y="521339"/>
                </a:moveTo>
                <a:lnTo>
                  <a:pt x="129280" y="521826"/>
                </a:lnTo>
                <a:lnTo>
                  <a:pt x="129793" y="522784"/>
                </a:lnTo>
                <a:lnTo>
                  <a:pt x="219422" y="660045"/>
                </a:lnTo>
                <a:lnTo>
                  <a:pt x="218989" y="659597"/>
                </a:lnTo>
                <a:lnTo>
                  <a:pt x="203620" y="659061"/>
                </a:lnTo>
                <a:lnTo>
                  <a:pt x="118450" y="528463"/>
                </a:lnTo>
                <a:lnTo>
                  <a:pt x="118129" y="527816"/>
                </a:lnTo>
                <a:lnTo>
                  <a:pt x="115338" y="521339"/>
                </a:lnTo>
                <a:close/>
              </a:path>
              <a:path w="765810" h="980439">
                <a:moveTo>
                  <a:pt x="129574" y="522278"/>
                </a:moveTo>
                <a:lnTo>
                  <a:pt x="129907" y="522788"/>
                </a:lnTo>
                <a:lnTo>
                  <a:pt x="129574" y="522278"/>
                </a:lnTo>
                <a:close/>
              </a:path>
              <a:path w="765810" h="980439">
                <a:moveTo>
                  <a:pt x="129280" y="521826"/>
                </a:moveTo>
                <a:lnTo>
                  <a:pt x="129574" y="522278"/>
                </a:lnTo>
                <a:lnTo>
                  <a:pt x="129793" y="522784"/>
                </a:lnTo>
                <a:lnTo>
                  <a:pt x="129280" y="521826"/>
                </a:lnTo>
                <a:close/>
              </a:path>
              <a:path w="765810" h="980439">
                <a:moveTo>
                  <a:pt x="48229" y="363212"/>
                </a:moveTo>
                <a:lnTo>
                  <a:pt x="61225" y="363665"/>
                </a:lnTo>
                <a:lnTo>
                  <a:pt x="61592" y="364797"/>
                </a:lnTo>
                <a:lnTo>
                  <a:pt x="129574" y="522278"/>
                </a:lnTo>
                <a:lnTo>
                  <a:pt x="129280" y="521826"/>
                </a:lnTo>
                <a:lnTo>
                  <a:pt x="115338" y="521339"/>
                </a:lnTo>
                <a:lnTo>
                  <a:pt x="49409" y="368323"/>
                </a:lnTo>
                <a:lnTo>
                  <a:pt x="49282" y="367950"/>
                </a:lnTo>
                <a:lnTo>
                  <a:pt x="48229" y="363212"/>
                </a:lnTo>
                <a:close/>
              </a:path>
              <a:path w="765810" h="980439">
                <a:moveTo>
                  <a:pt x="61464" y="364220"/>
                </a:moveTo>
                <a:lnTo>
                  <a:pt x="61714" y="364801"/>
                </a:lnTo>
                <a:lnTo>
                  <a:pt x="61464" y="364220"/>
                </a:lnTo>
                <a:close/>
              </a:path>
              <a:path w="765810" h="980439">
                <a:moveTo>
                  <a:pt x="61225" y="363665"/>
                </a:moveTo>
                <a:lnTo>
                  <a:pt x="61464" y="364220"/>
                </a:lnTo>
                <a:lnTo>
                  <a:pt x="61592" y="364797"/>
                </a:lnTo>
                <a:lnTo>
                  <a:pt x="61225" y="363665"/>
                </a:lnTo>
                <a:close/>
              </a:path>
              <a:path w="765810" h="980439">
                <a:moveTo>
                  <a:pt x="10498" y="191458"/>
                </a:moveTo>
                <a:lnTo>
                  <a:pt x="23153" y="191900"/>
                </a:lnTo>
                <a:lnTo>
                  <a:pt x="23295" y="192921"/>
                </a:lnTo>
                <a:lnTo>
                  <a:pt x="61464" y="364220"/>
                </a:lnTo>
                <a:lnTo>
                  <a:pt x="61225" y="363665"/>
                </a:lnTo>
                <a:lnTo>
                  <a:pt x="48229" y="363212"/>
                </a:lnTo>
                <a:lnTo>
                  <a:pt x="10755" y="194656"/>
                </a:lnTo>
                <a:lnTo>
                  <a:pt x="10639" y="193979"/>
                </a:lnTo>
                <a:lnTo>
                  <a:pt x="10498" y="191458"/>
                </a:lnTo>
                <a:close/>
              </a:path>
              <a:path w="765810" h="980439">
                <a:moveTo>
                  <a:pt x="23266" y="192411"/>
                </a:moveTo>
                <a:lnTo>
                  <a:pt x="23380" y="192924"/>
                </a:lnTo>
                <a:lnTo>
                  <a:pt x="23266" y="192411"/>
                </a:lnTo>
                <a:close/>
              </a:path>
              <a:path w="765810" h="980439">
                <a:moveTo>
                  <a:pt x="23153" y="191900"/>
                </a:moveTo>
                <a:lnTo>
                  <a:pt x="23266" y="192411"/>
                </a:lnTo>
                <a:lnTo>
                  <a:pt x="23295" y="192921"/>
                </a:lnTo>
                <a:lnTo>
                  <a:pt x="23153" y="191900"/>
                </a:lnTo>
                <a:close/>
              </a:path>
              <a:path w="765810" h="980439">
                <a:moveTo>
                  <a:pt x="9674" y="0"/>
                </a:moveTo>
                <a:lnTo>
                  <a:pt x="12681" y="2684"/>
                </a:lnTo>
                <a:lnTo>
                  <a:pt x="23266" y="192411"/>
                </a:lnTo>
                <a:lnTo>
                  <a:pt x="23153" y="191900"/>
                </a:lnTo>
                <a:lnTo>
                  <a:pt x="10498" y="191458"/>
                </a:lnTo>
                <a:lnTo>
                  <a:pt x="0" y="3385"/>
                </a:lnTo>
                <a:lnTo>
                  <a:pt x="2671" y="390"/>
                </a:lnTo>
                <a:lnTo>
                  <a:pt x="9674" y="0"/>
                </a:lnTo>
                <a:close/>
              </a:path>
            </a:pathLst>
          </a:custGeom>
          <a:solidFill>
            <a:srgbClr val="000000"/>
          </a:solidFill>
          <a:ln>
            <a:noFill/>
          </a:ln>
        </p:spPr>
        <p:txBody>
          <a:bodyPr lIns="0" tIns="0" rIns="0" bIns="0"/>
          <a:lstStyle/>
          <a:p>
            <a:pPr>
              <a:defRPr/>
            </a:pPr>
            <a:endParaRPr lang="el-GR">
              <a:latin typeface="+mn-lt"/>
            </a:endParaRPr>
          </a:p>
        </p:txBody>
      </p:sp>
      <p:sp>
        <p:nvSpPr>
          <p:cNvPr id="17430" name="object 25"/>
          <p:cNvSpPr>
            <a:spLocks noChangeArrowheads="1"/>
          </p:cNvSpPr>
          <p:nvPr/>
        </p:nvSpPr>
        <p:spPr bwMode="auto">
          <a:xfrm>
            <a:off x="7910513" y="5089525"/>
            <a:ext cx="1163637" cy="696913"/>
          </a:xfrm>
          <a:prstGeom prst="rect">
            <a:avLst/>
          </a:prstGeom>
          <a:blipFill dpi="0" rotWithShape="1">
            <a:blip r:embed="rId2"/>
            <a:srcRect/>
            <a:stretch>
              <a:fillRect/>
            </a:stretch>
          </a:blipFill>
          <a:ln>
            <a:noFill/>
          </a:ln>
        </p:spPr>
        <p:txBody>
          <a:bodyPr lIns="0" tIns="0" rIns="0" bIns="0"/>
          <a:lstStyle/>
          <a:p>
            <a:pPr>
              <a:defRPr/>
            </a:pPr>
            <a:endParaRPr lang="el-GR" altLang="el-GR">
              <a:latin typeface="+mn-lt"/>
            </a:endParaRPr>
          </a:p>
        </p:txBody>
      </p:sp>
      <p:sp>
        <p:nvSpPr>
          <p:cNvPr id="17431" name="object 26"/>
          <p:cNvSpPr>
            <a:spLocks noChangeArrowheads="1"/>
          </p:cNvSpPr>
          <p:nvPr/>
        </p:nvSpPr>
        <p:spPr bwMode="auto">
          <a:xfrm>
            <a:off x="411163" y="1468438"/>
            <a:ext cx="644525" cy="2484437"/>
          </a:xfrm>
          <a:prstGeom prst="rect">
            <a:avLst/>
          </a:prstGeom>
          <a:blipFill dpi="0" rotWithShape="1">
            <a:blip r:embed="rId3"/>
            <a:srcRect/>
            <a:stretch>
              <a:fillRect/>
            </a:stretch>
          </a:blipFill>
          <a:ln>
            <a:noFill/>
          </a:ln>
        </p:spPr>
        <p:txBody>
          <a:bodyPr lIns="0" tIns="0" rIns="0" bIns="0"/>
          <a:lstStyle/>
          <a:p>
            <a:pPr>
              <a:defRPr/>
            </a:pPr>
            <a:endParaRPr lang="el-GR" altLang="el-GR">
              <a:latin typeface="+mn-lt"/>
            </a:endParaRPr>
          </a:p>
        </p:txBody>
      </p:sp>
      <p:sp>
        <p:nvSpPr>
          <p:cNvPr id="17432" name="object 27"/>
          <p:cNvSpPr>
            <a:spLocks noChangeArrowheads="1"/>
          </p:cNvSpPr>
          <p:nvPr/>
        </p:nvSpPr>
        <p:spPr bwMode="auto">
          <a:xfrm>
            <a:off x="6632575" y="5089525"/>
            <a:ext cx="1163638" cy="698500"/>
          </a:xfrm>
          <a:prstGeom prst="rect">
            <a:avLst/>
          </a:prstGeom>
          <a:blipFill dpi="0" rotWithShape="1">
            <a:blip r:embed="rId4"/>
            <a:srcRect/>
            <a:stretch>
              <a:fillRect/>
            </a:stretch>
          </a:blipFill>
          <a:ln>
            <a:noFill/>
          </a:ln>
        </p:spPr>
        <p:txBody>
          <a:bodyPr lIns="0" tIns="0" rIns="0" bIns="0"/>
          <a:lstStyle/>
          <a:p>
            <a:pPr>
              <a:defRPr/>
            </a:pPr>
            <a:endParaRPr lang="el-GR" altLang="el-GR">
              <a:latin typeface="+mn-lt"/>
            </a:endParaRPr>
          </a:p>
        </p:txBody>
      </p:sp>
      <p:sp>
        <p:nvSpPr>
          <p:cNvPr id="17433" name="object 28"/>
          <p:cNvSpPr>
            <a:spLocks noGrp="1"/>
          </p:cNvSpPr>
          <p:nvPr>
            <p:ph type="title"/>
          </p:nvPr>
        </p:nvSpPr>
        <p:spPr>
          <a:xfrm>
            <a:off x="1285875" y="500063"/>
            <a:ext cx="7548563" cy="984250"/>
          </a:xfrm>
        </p:spPr>
        <p:txBody>
          <a:bodyPr lIns="0" tIns="0" rIns="0" bIns="0">
            <a:spAutoFit/>
          </a:bodyPr>
          <a:lstStyle/>
          <a:p>
            <a:pPr algn="ctr"/>
            <a:r>
              <a:rPr lang="el-GR" altLang="el-GR" sz="3200" b="1">
                <a:latin typeface="Tahoma" pitchFamily="34" charset="0"/>
                <a:cs typeface="Tahoma" pitchFamily="34" charset="0"/>
              </a:rPr>
              <a:t>Insulin resistance: an inflammatory  atherothrombotic syndrome</a:t>
            </a:r>
          </a:p>
        </p:txBody>
      </p:sp>
      <p:sp>
        <p:nvSpPr>
          <p:cNvPr id="33" name="object 33"/>
          <p:cNvSpPr txBox="1"/>
          <p:nvPr/>
        </p:nvSpPr>
        <p:spPr>
          <a:xfrm>
            <a:off x="5443538" y="6381750"/>
            <a:ext cx="4678362" cy="141288"/>
          </a:xfrm>
          <a:prstGeom prst="rect">
            <a:avLst/>
          </a:prstGeom>
        </p:spPr>
        <p:txBody>
          <a:bodyPr lIns="0" tIns="0" rIns="0" bIns="0">
            <a:spAutoFit/>
          </a:bodyPr>
          <a:lstStyle/>
          <a:p>
            <a:pPr marL="14288" algn="r">
              <a:lnSpc>
                <a:spcPts val="1136"/>
              </a:lnSpc>
              <a:defRPr/>
            </a:pPr>
            <a:r>
              <a:rPr sz="1200" i="1" spc="-6" dirty="0">
                <a:solidFill>
                  <a:schemeClr val="tx1">
                    <a:lumMod val="65000"/>
                    <a:lumOff val="35000"/>
                  </a:schemeClr>
                </a:solidFill>
                <a:latin typeface="+mn-lt"/>
                <a:cs typeface="Arial"/>
              </a:rPr>
              <a:t>Adapted from Rydén L, et al. Eur Heart </a:t>
            </a:r>
            <a:r>
              <a:rPr sz="1200" i="1" dirty="0">
                <a:solidFill>
                  <a:schemeClr val="tx1">
                    <a:lumMod val="65000"/>
                    <a:lumOff val="35000"/>
                  </a:schemeClr>
                </a:solidFill>
                <a:latin typeface="+mn-lt"/>
                <a:cs typeface="Arial"/>
              </a:rPr>
              <a:t>J</a:t>
            </a:r>
            <a:r>
              <a:rPr sz="1200" i="1" spc="141" dirty="0">
                <a:solidFill>
                  <a:schemeClr val="tx1">
                    <a:lumMod val="65000"/>
                    <a:lumOff val="35000"/>
                  </a:schemeClr>
                </a:solidFill>
                <a:latin typeface="+mn-lt"/>
                <a:cs typeface="Arial"/>
              </a:rPr>
              <a:t> </a:t>
            </a:r>
            <a:r>
              <a:rPr sz="1200" i="1" spc="-6" dirty="0">
                <a:solidFill>
                  <a:schemeClr val="tx1">
                    <a:lumMod val="65000"/>
                    <a:lumOff val="35000"/>
                  </a:schemeClr>
                </a:solidFill>
                <a:latin typeface="+mn-lt"/>
                <a:cs typeface="Arial"/>
              </a:rPr>
              <a:t>2013;34:3035–3087.</a:t>
            </a:r>
            <a:endParaRPr sz="1200" i="1" dirty="0">
              <a:solidFill>
                <a:schemeClr val="tx1">
                  <a:lumMod val="65000"/>
                  <a:lumOff val="35000"/>
                </a:schemeClr>
              </a:solidFill>
              <a:latin typeface="+mn-lt"/>
              <a:cs typeface="Arial"/>
            </a:endParaRPr>
          </a:p>
        </p:txBody>
      </p:sp>
      <p:sp>
        <p:nvSpPr>
          <p:cNvPr id="29" name="object 29"/>
          <p:cNvSpPr txBox="1"/>
          <p:nvPr/>
        </p:nvSpPr>
        <p:spPr>
          <a:xfrm>
            <a:off x="465138" y="5957888"/>
            <a:ext cx="5607050" cy="155575"/>
          </a:xfrm>
          <a:prstGeom prst="rect">
            <a:avLst/>
          </a:prstGeom>
        </p:spPr>
        <p:txBody>
          <a:bodyPr lIns="0" tIns="0" rIns="0" bIns="0">
            <a:spAutoFit/>
          </a:bodyPr>
          <a:lstStyle/>
          <a:p>
            <a:pPr marL="14288">
              <a:defRPr/>
            </a:pPr>
            <a:r>
              <a:rPr sz="1013" spc="-6" dirty="0">
                <a:latin typeface="+mn-lt"/>
                <a:cs typeface="Arial"/>
              </a:rPr>
              <a:t>PAI-1=plasminogen  activator inhibitor-1; tPA=tissue plasminogen</a:t>
            </a:r>
            <a:r>
              <a:rPr sz="1013" spc="253" dirty="0">
                <a:latin typeface="+mn-lt"/>
                <a:cs typeface="Arial"/>
              </a:rPr>
              <a:t> </a:t>
            </a:r>
            <a:r>
              <a:rPr sz="1013" spc="-6" dirty="0">
                <a:latin typeface="+mn-lt"/>
                <a:cs typeface="Arial"/>
              </a:rPr>
              <a:t>activator.</a:t>
            </a:r>
            <a:endParaRPr sz="1013" dirty="0">
              <a:latin typeface="+mn-lt"/>
              <a:cs typeface="Arial"/>
            </a:endParaRPr>
          </a:p>
        </p:txBody>
      </p:sp>
      <p:sp>
        <p:nvSpPr>
          <p:cNvPr id="17436" name="object 30"/>
          <p:cNvSpPr txBox="1">
            <a:spLocks noChangeArrowheads="1"/>
          </p:cNvSpPr>
          <p:nvPr/>
        </p:nvSpPr>
        <p:spPr bwMode="auto">
          <a:xfrm>
            <a:off x="1270000" y="4564063"/>
            <a:ext cx="2452688" cy="1146175"/>
          </a:xfrm>
          <a:prstGeom prst="rect">
            <a:avLst/>
          </a:prstGeom>
          <a:solidFill>
            <a:srgbClr val="EDEBE1"/>
          </a:solidFill>
          <a:ln w="12700">
            <a:solidFill>
              <a:srgbClr val="000000"/>
            </a:solidFill>
            <a:miter lim="800000"/>
            <a:headEnd/>
            <a:tailEnd/>
          </a:ln>
        </p:spPr>
        <p:txBody>
          <a:bodyPr lIns="0" tIns="37862" rIns="0" bIns="0">
            <a:spAutoFit/>
          </a:bodyPr>
          <a:lstStyle>
            <a:lvl1pPr marL="95250">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pPr>
              <a:spcBef>
                <a:spcPts val="300"/>
              </a:spcBef>
            </a:pPr>
            <a:r>
              <a:rPr lang="el-GR" altLang="el-GR">
                <a:cs typeface="Tahoma" pitchFamily="34" charset="0"/>
              </a:rPr>
              <a:t>C-reactive protein  Monocytes  Cytokines</a:t>
            </a:r>
          </a:p>
          <a:p>
            <a:r>
              <a:rPr lang="el-GR" altLang="el-GR">
                <a:cs typeface="Tahoma" pitchFamily="34" charset="0"/>
              </a:rPr>
              <a:t>Adhesion molecules</a:t>
            </a:r>
          </a:p>
        </p:txBody>
      </p:sp>
      <p:sp>
        <p:nvSpPr>
          <p:cNvPr id="31" name="object 31"/>
          <p:cNvSpPr txBox="1"/>
          <p:nvPr/>
        </p:nvSpPr>
        <p:spPr>
          <a:xfrm>
            <a:off x="2101850" y="2790825"/>
            <a:ext cx="3386138" cy="444500"/>
          </a:xfrm>
          <a:prstGeom prst="rect">
            <a:avLst/>
          </a:prstGeom>
          <a:solidFill>
            <a:srgbClr val="E66E2A"/>
          </a:solidFill>
          <a:ln w="12700">
            <a:solidFill>
              <a:srgbClr val="000000"/>
            </a:solidFill>
          </a:ln>
        </p:spPr>
        <p:txBody>
          <a:bodyPr lIns="0" tIns="165021" rIns="0" bIns="0">
            <a:spAutoFit/>
          </a:bodyPr>
          <a:lstStyle/>
          <a:p>
            <a:pPr marL="803672">
              <a:spcBef>
                <a:spcPts val="1299"/>
              </a:spcBef>
              <a:defRPr/>
            </a:pPr>
            <a:r>
              <a:rPr spc="-6" dirty="0">
                <a:latin typeface="+mn-lt"/>
                <a:cs typeface="Arial"/>
              </a:rPr>
              <a:t>Insulin</a:t>
            </a:r>
            <a:r>
              <a:rPr spc="-34" dirty="0">
                <a:latin typeface="+mn-lt"/>
                <a:cs typeface="Arial"/>
              </a:rPr>
              <a:t> </a:t>
            </a:r>
            <a:r>
              <a:rPr spc="-6" dirty="0">
                <a:latin typeface="+mn-lt"/>
                <a:cs typeface="Arial"/>
              </a:rPr>
              <a:t>resistance</a:t>
            </a:r>
            <a:endParaRPr>
              <a:latin typeface="+mn-lt"/>
              <a:cs typeface="Arial"/>
            </a:endParaRPr>
          </a:p>
        </p:txBody>
      </p:sp>
    </p:spTree>
    <p:extLst>
      <p:ext uri="{BB962C8B-B14F-4D97-AF65-F5344CB8AC3E}">
        <p14:creationId xmlns:p14="http://schemas.microsoft.com/office/powerpoint/2010/main" val="45365450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73730" name="Picture 2"/>
          <p:cNvPicPr>
            <a:picLocks noChangeAspect="1" noChangeArrowheads="1"/>
          </p:cNvPicPr>
          <p:nvPr/>
        </p:nvPicPr>
        <p:blipFill>
          <a:blip r:embed="rId2" cstate="print"/>
          <a:srcRect/>
          <a:stretch>
            <a:fillRect/>
          </a:stretch>
        </p:blipFill>
        <p:spPr bwMode="auto">
          <a:xfrm>
            <a:off x="39859" y="1484784"/>
            <a:ext cx="10247141" cy="4436715"/>
          </a:xfrm>
          <a:prstGeom prst="rect">
            <a:avLst/>
          </a:prstGeom>
          <a:noFill/>
          <a:ln w="9525">
            <a:noFill/>
            <a:miter lim="800000"/>
            <a:headEnd/>
            <a:tailEnd/>
          </a:ln>
        </p:spPr>
      </p:pic>
      <p:pic>
        <p:nvPicPr>
          <p:cNvPr id="5" name="Picture 4"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4261321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462980" y="764704"/>
            <a:ext cx="7272808" cy="5629108"/>
          </a:xfrm>
          <a:prstGeom prst="rect">
            <a:avLst/>
          </a:prstGeom>
          <a:noFill/>
          <a:ln w="9525">
            <a:noFill/>
            <a:miter lim="800000"/>
            <a:headEnd/>
            <a:tailEnd/>
          </a:ln>
        </p:spPr>
      </p:pic>
      <p:sp>
        <p:nvSpPr>
          <p:cNvPr id="5" name="TextBox 4"/>
          <p:cNvSpPr txBox="1"/>
          <p:nvPr/>
        </p:nvSpPr>
        <p:spPr>
          <a:xfrm>
            <a:off x="8023820" y="1340768"/>
            <a:ext cx="1656184" cy="2585323"/>
          </a:xfrm>
          <a:prstGeom prst="rect">
            <a:avLst/>
          </a:prstGeom>
          <a:noFill/>
        </p:spPr>
        <p:txBody>
          <a:bodyPr wrap="square" rtlCol="0">
            <a:spAutoFit/>
          </a:bodyPr>
          <a:lstStyle/>
          <a:p>
            <a:r>
              <a:rPr lang="en-US" dirty="0"/>
              <a:t>4733 pts High CV risk pts, DM+2 risk factors</a:t>
            </a:r>
          </a:p>
          <a:p>
            <a:r>
              <a:rPr lang="en-US" dirty="0"/>
              <a:t>130-180 mmHg with 3 or fewer drugs </a:t>
            </a:r>
          </a:p>
          <a:p>
            <a:r>
              <a:rPr lang="en-US" dirty="0"/>
              <a:t>4.7 years</a:t>
            </a:r>
            <a:endParaRPr lang="el-GR" dirty="0"/>
          </a:p>
        </p:txBody>
      </p:sp>
      <p:sp>
        <p:nvSpPr>
          <p:cNvPr id="6" name="TextBox 5"/>
          <p:cNvSpPr txBox="1"/>
          <p:nvPr/>
        </p:nvSpPr>
        <p:spPr>
          <a:xfrm>
            <a:off x="8599884" y="6488668"/>
            <a:ext cx="1512168" cy="369332"/>
          </a:xfrm>
          <a:prstGeom prst="rect">
            <a:avLst/>
          </a:prstGeom>
          <a:noFill/>
        </p:spPr>
        <p:txBody>
          <a:bodyPr wrap="square" rtlCol="0">
            <a:spAutoFit/>
          </a:bodyPr>
          <a:lstStyle/>
          <a:p>
            <a:r>
              <a:rPr lang="en-US" i="1" dirty="0">
                <a:solidFill>
                  <a:srgbClr val="00B0F0"/>
                </a:solidFill>
              </a:rPr>
              <a:t>NEJM 2010</a:t>
            </a:r>
            <a:endParaRPr lang="el-GR" i="1" dirty="0">
              <a:solidFill>
                <a:srgbClr val="00B0F0"/>
              </a:solidFill>
            </a:endParaRPr>
          </a:p>
        </p:txBody>
      </p:sp>
      <p:sp>
        <p:nvSpPr>
          <p:cNvPr id="7" name="TextBox 6"/>
          <p:cNvSpPr txBox="1"/>
          <p:nvPr/>
        </p:nvSpPr>
        <p:spPr>
          <a:xfrm>
            <a:off x="3271292" y="980728"/>
            <a:ext cx="2232248" cy="369332"/>
          </a:xfrm>
          <a:prstGeom prst="rect">
            <a:avLst/>
          </a:prstGeom>
          <a:noFill/>
        </p:spPr>
        <p:txBody>
          <a:bodyPr wrap="square" rtlCol="0">
            <a:spAutoFit/>
          </a:bodyPr>
          <a:lstStyle/>
          <a:p>
            <a:r>
              <a:rPr lang="en-US" dirty="0">
                <a:solidFill>
                  <a:srgbClr val="FF0000"/>
                </a:solidFill>
              </a:rPr>
              <a:t>&lt;140 mmHg</a:t>
            </a:r>
            <a:endParaRPr lang="el-GR" dirty="0">
              <a:solidFill>
                <a:srgbClr val="FF0000"/>
              </a:solidFill>
            </a:endParaRPr>
          </a:p>
        </p:txBody>
      </p:sp>
      <p:sp>
        <p:nvSpPr>
          <p:cNvPr id="8" name="TextBox 7"/>
          <p:cNvSpPr txBox="1"/>
          <p:nvPr/>
        </p:nvSpPr>
        <p:spPr>
          <a:xfrm>
            <a:off x="3199284" y="2132856"/>
            <a:ext cx="2232248" cy="369332"/>
          </a:xfrm>
          <a:prstGeom prst="rect">
            <a:avLst/>
          </a:prstGeom>
          <a:noFill/>
        </p:spPr>
        <p:txBody>
          <a:bodyPr wrap="square" rtlCol="0">
            <a:spAutoFit/>
          </a:bodyPr>
          <a:lstStyle/>
          <a:p>
            <a:r>
              <a:rPr lang="en-US" dirty="0">
                <a:solidFill>
                  <a:srgbClr val="FF0000"/>
                </a:solidFill>
              </a:rPr>
              <a:t>&lt;120 mmHg</a:t>
            </a:r>
            <a:endParaRPr lang="el-GR" dirty="0">
              <a:solidFill>
                <a:srgbClr val="FF0000"/>
              </a:solidFill>
            </a:endParaRPr>
          </a:p>
        </p:txBody>
      </p:sp>
      <p:pic>
        <p:nvPicPr>
          <p:cNvPr id="9" name="Picture 4"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
        <p:nvSpPr>
          <p:cNvPr id="11" name="TextBox 10"/>
          <p:cNvSpPr txBox="1"/>
          <p:nvPr/>
        </p:nvSpPr>
        <p:spPr>
          <a:xfrm>
            <a:off x="5719564" y="908720"/>
            <a:ext cx="1584176" cy="646331"/>
          </a:xfrm>
          <a:prstGeom prst="rect">
            <a:avLst/>
          </a:prstGeom>
          <a:noFill/>
        </p:spPr>
        <p:txBody>
          <a:bodyPr wrap="square" rtlCol="0">
            <a:spAutoFit/>
          </a:bodyPr>
          <a:lstStyle/>
          <a:p>
            <a:r>
              <a:rPr lang="en-US" i="1" u="sng" dirty="0">
                <a:solidFill>
                  <a:srgbClr val="FF0000"/>
                </a:solidFill>
              </a:rPr>
              <a:t>Achieved 133 mmHg</a:t>
            </a:r>
            <a:endParaRPr lang="el-GR" i="1" u="sng" dirty="0">
              <a:solidFill>
                <a:srgbClr val="FF0000"/>
              </a:solidFill>
            </a:endParaRPr>
          </a:p>
        </p:txBody>
      </p:sp>
      <p:sp>
        <p:nvSpPr>
          <p:cNvPr id="12" name="TextBox 11"/>
          <p:cNvSpPr txBox="1"/>
          <p:nvPr/>
        </p:nvSpPr>
        <p:spPr>
          <a:xfrm>
            <a:off x="5647556" y="3068960"/>
            <a:ext cx="1584176" cy="646331"/>
          </a:xfrm>
          <a:prstGeom prst="rect">
            <a:avLst/>
          </a:prstGeom>
          <a:noFill/>
        </p:spPr>
        <p:txBody>
          <a:bodyPr wrap="square" rtlCol="0">
            <a:spAutoFit/>
          </a:bodyPr>
          <a:lstStyle/>
          <a:p>
            <a:r>
              <a:rPr lang="en-US" i="1" u="sng" dirty="0">
                <a:solidFill>
                  <a:srgbClr val="FF0000"/>
                </a:solidFill>
              </a:rPr>
              <a:t>Achieved 119 mmHg</a:t>
            </a:r>
            <a:endParaRPr lang="el-GR" i="1" u="sng" dirty="0">
              <a:solidFill>
                <a:srgbClr val="FF0000"/>
              </a:solidFill>
            </a:endParaRPr>
          </a:p>
        </p:txBody>
      </p:sp>
    </p:spTree>
    <p:extLst>
      <p:ext uri="{BB962C8B-B14F-4D97-AF65-F5344CB8AC3E}">
        <p14:creationId xmlns:p14="http://schemas.microsoft.com/office/powerpoint/2010/main" val="1086297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dirty="0"/>
          </a:p>
        </p:txBody>
      </p:sp>
      <p:pic>
        <p:nvPicPr>
          <p:cNvPr id="3074" name="Picture 2"/>
          <p:cNvPicPr>
            <a:picLocks noChangeAspect="1" noChangeArrowheads="1"/>
          </p:cNvPicPr>
          <p:nvPr/>
        </p:nvPicPr>
        <p:blipFill>
          <a:blip r:embed="rId2" cstate="print"/>
          <a:srcRect/>
          <a:stretch>
            <a:fillRect/>
          </a:stretch>
        </p:blipFill>
        <p:spPr bwMode="auto">
          <a:xfrm>
            <a:off x="0" y="980728"/>
            <a:ext cx="4855468" cy="5877272"/>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855468" y="980727"/>
            <a:ext cx="5238749" cy="3240361"/>
          </a:xfrm>
          <a:prstGeom prst="rect">
            <a:avLst/>
          </a:prstGeom>
          <a:noFill/>
          <a:ln w="9525">
            <a:noFill/>
            <a:miter lim="800000"/>
            <a:headEnd/>
            <a:tailEnd/>
          </a:ln>
        </p:spPr>
      </p:pic>
      <p:sp>
        <p:nvSpPr>
          <p:cNvPr id="6" name="TextBox 5"/>
          <p:cNvSpPr txBox="1"/>
          <p:nvPr/>
        </p:nvSpPr>
        <p:spPr>
          <a:xfrm>
            <a:off x="8599884" y="6488668"/>
            <a:ext cx="1512168" cy="369332"/>
          </a:xfrm>
          <a:prstGeom prst="rect">
            <a:avLst/>
          </a:prstGeom>
          <a:noFill/>
        </p:spPr>
        <p:txBody>
          <a:bodyPr wrap="square" rtlCol="0">
            <a:spAutoFit/>
          </a:bodyPr>
          <a:lstStyle/>
          <a:p>
            <a:r>
              <a:rPr lang="en-US" i="1" dirty="0">
                <a:solidFill>
                  <a:srgbClr val="00B0F0"/>
                </a:solidFill>
              </a:rPr>
              <a:t>NEJM 2010</a:t>
            </a:r>
            <a:endParaRPr lang="el-GR" i="1" dirty="0">
              <a:solidFill>
                <a:srgbClr val="00B0F0"/>
              </a:solidFill>
            </a:endParaRPr>
          </a:p>
        </p:txBody>
      </p:sp>
      <p:sp>
        <p:nvSpPr>
          <p:cNvPr id="7" name="TextBox 6"/>
          <p:cNvSpPr txBox="1"/>
          <p:nvPr/>
        </p:nvSpPr>
        <p:spPr>
          <a:xfrm>
            <a:off x="5287516" y="4370328"/>
            <a:ext cx="4536504" cy="1938992"/>
          </a:xfrm>
          <a:prstGeom prst="rect">
            <a:avLst/>
          </a:prstGeom>
          <a:noFill/>
        </p:spPr>
        <p:txBody>
          <a:bodyPr wrap="square" rtlCol="0">
            <a:spAutoFit/>
          </a:bodyPr>
          <a:lstStyle/>
          <a:p>
            <a:r>
              <a:rPr lang="en-US" sz="2400" dirty="0">
                <a:solidFill>
                  <a:srgbClr val="FF0000"/>
                </a:solidFill>
              </a:rPr>
              <a:t>No effect of intensive therapy based on </a:t>
            </a:r>
            <a:r>
              <a:rPr lang="en-US" sz="2400" u="sng" dirty="0">
                <a:solidFill>
                  <a:srgbClr val="FF0000"/>
                </a:solidFill>
              </a:rPr>
              <a:t>SBP targets </a:t>
            </a:r>
            <a:r>
              <a:rPr lang="en-US" sz="2400" dirty="0">
                <a:solidFill>
                  <a:srgbClr val="FF0000"/>
                </a:solidFill>
              </a:rPr>
              <a:t>on end-points in the ACCORD BP (</a:t>
            </a:r>
            <a:r>
              <a:rPr lang="en-US" sz="2400" i="1" dirty="0">
                <a:solidFill>
                  <a:srgbClr val="FF0000"/>
                </a:solidFill>
              </a:rPr>
              <a:t>including ESRD, HF</a:t>
            </a:r>
            <a:r>
              <a:rPr lang="en-US" sz="2400" dirty="0">
                <a:solidFill>
                  <a:srgbClr val="FF0000"/>
                </a:solidFill>
              </a:rPr>
              <a:t>)</a:t>
            </a:r>
            <a:endParaRPr lang="el-GR" sz="2400" dirty="0">
              <a:solidFill>
                <a:srgbClr val="FF0000"/>
              </a:solidFill>
            </a:endParaRPr>
          </a:p>
        </p:txBody>
      </p:sp>
      <p:pic>
        <p:nvPicPr>
          <p:cNvPr id="8" name="Picture 4" descr="athina2"/>
          <p:cNvPicPr>
            <a:picLocks noChangeAspect="1" noChangeArrowheads="1"/>
          </p:cNvPicPr>
          <p:nvPr/>
        </p:nvPicPr>
        <p:blipFill>
          <a:blip r:embed="rId4" cstate="print"/>
          <a:srcRect/>
          <a:stretch>
            <a:fillRect/>
          </a:stretch>
        </p:blipFill>
        <p:spPr bwMode="auto">
          <a:xfrm>
            <a:off x="0" y="0"/>
            <a:ext cx="579438" cy="990600"/>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2396539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
        <p:nvSpPr>
          <p:cNvPr id="5" name="TextBox 4"/>
          <p:cNvSpPr txBox="1"/>
          <p:nvPr/>
        </p:nvSpPr>
        <p:spPr>
          <a:xfrm>
            <a:off x="7663780" y="1772816"/>
            <a:ext cx="2232248" cy="3139321"/>
          </a:xfrm>
          <a:prstGeom prst="rect">
            <a:avLst/>
          </a:prstGeom>
          <a:noFill/>
        </p:spPr>
        <p:txBody>
          <a:bodyPr wrap="square" rtlCol="0">
            <a:spAutoFit/>
          </a:bodyPr>
          <a:lstStyle/>
          <a:p>
            <a:r>
              <a:rPr lang="en-US" dirty="0">
                <a:solidFill>
                  <a:srgbClr val="FF0000"/>
                </a:solidFill>
              </a:rPr>
              <a:t>Risk reduction by </a:t>
            </a:r>
            <a:r>
              <a:rPr lang="el-GR" dirty="0">
                <a:solidFill>
                  <a:srgbClr val="FF0000"/>
                </a:solidFill>
              </a:rPr>
              <a:t>1.1</a:t>
            </a:r>
            <a:r>
              <a:rPr lang="en-US" dirty="0">
                <a:solidFill>
                  <a:srgbClr val="FF0000"/>
                </a:solidFill>
              </a:rPr>
              <a:t>%: </a:t>
            </a:r>
          </a:p>
          <a:p>
            <a:r>
              <a:rPr lang="en-US" dirty="0">
                <a:solidFill>
                  <a:srgbClr val="FF0000"/>
                </a:solidFill>
              </a:rPr>
              <a:t>91 pts for 4.7 years for preventing 1 additional stroke</a:t>
            </a:r>
          </a:p>
          <a:p>
            <a:r>
              <a:rPr lang="en-US" dirty="0">
                <a:solidFill>
                  <a:srgbClr val="FF0000"/>
                </a:solidFill>
              </a:rPr>
              <a:t>With the cost of 2% higher risk of adverse events (non-serious) (1/50 pts)</a:t>
            </a:r>
            <a:endParaRPr lang="el-GR" dirty="0"/>
          </a:p>
        </p:txBody>
      </p:sp>
      <p:pic>
        <p:nvPicPr>
          <p:cNvPr id="2051" name="Picture 3"/>
          <p:cNvPicPr>
            <a:picLocks noChangeAspect="1" noChangeArrowheads="1"/>
          </p:cNvPicPr>
          <p:nvPr/>
        </p:nvPicPr>
        <p:blipFill>
          <a:blip r:embed="rId2" cstate="print"/>
          <a:srcRect/>
          <a:stretch>
            <a:fillRect/>
          </a:stretch>
        </p:blipFill>
        <p:spPr bwMode="auto">
          <a:xfrm>
            <a:off x="462980" y="836712"/>
            <a:ext cx="7128792" cy="5544616"/>
          </a:xfrm>
          <a:prstGeom prst="rect">
            <a:avLst/>
          </a:prstGeom>
          <a:noFill/>
          <a:ln w="9525">
            <a:noFill/>
            <a:miter lim="800000"/>
            <a:headEnd/>
            <a:tailEnd/>
          </a:ln>
        </p:spPr>
      </p:pic>
      <p:sp>
        <p:nvSpPr>
          <p:cNvPr id="7" name="TextBox 6"/>
          <p:cNvSpPr txBox="1"/>
          <p:nvPr/>
        </p:nvSpPr>
        <p:spPr>
          <a:xfrm>
            <a:off x="8599884" y="6488668"/>
            <a:ext cx="1512168" cy="369332"/>
          </a:xfrm>
          <a:prstGeom prst="rect">
            <a:avLst/>
          </a:prstGeom>
          <a:noFill/>
        </p:spPr>
        <p:txBody>
          <a:bodyPr wrap="square" rtlCol="0">
            <a:spAutoFit/>
          </a:bodyPr>
          <a:lstStyle/>
          <a:p>
            <a:r>
              <a:rPr lang="en-US" i="1" dirty="0">
                <a:solidFill>
                  <a:srgbClr val="00B0F0"/>
                </a:solidFill>
              </a:rPr>
              <a:t>NEJM 2010</a:t>
            </a:r>
            <a:endParaRPr lang="el-GR" i="1" dirty="0">
              <a:solidFill>
                <a:srgbClr val="00B0F0"/>
              </a:solidFill>
            </a:endParaRPr>
          </a:p>
        </p:txBody>
      </p:sp>
      <p:pic>
        <p:nvPicPr>
          <p:cNvPr id="8" name="Picture 4"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778176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a:p>
        </p:txBody>
      </p:sp>
      <p:pic>
        <p:nvPicPr>
          <p:cNvPr id="2050" name="Picture 2"/>
          <p:cNvPicPr>
            <a:picLocks noChangeAspect="1" noChangeArrowheads="1"/>
          </p:cNvPicPr>
          <p:nvPr/>
        </p:nvPicPr>
        <p:blipFill>
          <a:blip r:embed="rId2" cstate="print"/>
          <a:srcRect/>
          <a:stretch>
            <a:fillRect/>
          </a:stretch>
        </p:blipFill>
        <p:spPr bwMode="auto">
          <a:xfrm>
            <a:off x="318964" y="764704"/>
            <a:ext cx="8856984" cy="5616624"/>
          </a:xfrm>
          <a:prstGeom prst="rect">
            <a:avLst/>
          </a:prstGeom>
          <a:noFill/>
          <a:ln w="9525">
            <a:noFill/>
            <a:miter lim="800000"/>
            <a:headEnd/>
            <a:tailEnd/>
          </a:ln>
        </p:spPr>
      </p:pic>
      <p:sp>
        <p:nvSpPr>
          <p:cNvPr id="5" name="TextBox 4"/>
          <p:cNvSpPr txBox="1"/>
          <p:nvPr/>
        </p:nvSpPr>
        <p:spPr>
          <a:xfrm>
            <a:off x="5359524" y="6488668"/>
            <a:ext cx="4752528" cy="369332"/>
          </a:xfrm>
          <a:prstGeom prst="rect">
            <a:avLst/>
          </a:prstGeom>
          <a:noFill/>
        </p:spPr>
        <p:txBody>
          <a:bodyPr wrap="square" rtlCol="0">
            <a:spAutoFit/>
          </a:bodyPr>
          <a:lstStyle/>
          <a:p>
            <a:pPr algn="r"/>
            <a:r>
              <a:rPr lang="en-US" i="1" dirty="0">
                <a:solidFill>
                  <a:srgbClr val="00B0F0"/>
                </a:solidFill>
              </a:rPr>
              <a:t>Cooper De-Hoff RM, et al. JAMA 2010</a:t>
            </a:r>
            <a:endParaRPr lang="el-GR" i="1" dirty="0">
              <a:solidFill>
                <a:srgbClr val="00B0F0"/>
              </a:solidFill>
            </a:endParaRPr>
          </a:p>
        </p:txBody>
      </p:sp>
      <p:sp>
        <p:nvSpPr>
          <p:cNvPr id="6" name="TextBox 5"/>
          <p:cNvSpPr txBox="1"/>
          <p:nvPr/>
        </p:nvSpPr>
        <p:spPr>
          <a:xfrm>
            <a:off x="534988" y="1556792"/>
            <a:ext cx="2448272" cy="1354217"/>
          </a:xfrm>
          <a:prstGeom prst="rect">
            <a:avLst/>
          </a:prstGeom>
          <a:noFill/>
        </p:spPr>
        <p:txBody>
          <a:bodyPr wrap="square" rtlCol="0">
            <a:spAutoFit/>
          </a:bodyPr>
          <a:lstStyle/>
          <a:p>
            <a:r>
              <a:rPr lang="en-US" sz="3200" dirty="0">
                <a:solidFill>
                  <a:srgbClr val="FF0000"/>
                </a:solidFill>
              </a:rPr>
              <a:t>INVEST </a:t>
            </a:r>
          </a:p>
          <a:p>
            <a:r>
              <a:rPr lang="en-US" sz="3200" dirty="0">
                <a:solidFill>
                  <a:srgbClr val="FF0000"/>
                </a:solidFill>
              </a:rPr>
              <a:t>DM+CAD</a:t>
            </a:r>
          </a:p>
          <a:p>
            <a:endParaRPr lang="el-GR" dirty="0"/>
          </a:p>
        </p:txBody>
      </p:sp>
      <p:sp>
        <p:nvSpPr>
          <p:cNvPr id="7" name="TextBox 6"/>
          <p:cNvSpPr txBox="1"/>
          <p:nvPr/>
        </p:nvSpPr>
        <p:spPr>
          <a:xfrm>
            <a:off x="7519764" y="980728"/>
            <a:ext cx="2448272" cy="1477328"/>
          </a:xfrm>
          <a:prstGeom prst="rect">
            <a:avLst/>
          </a:prstGeom>
          <a:noFill/>
        </p:spPr>
        <p:txBody>
          <a:bodyPr wrap="square" rtlCol="0">
            <a:spAutoFit/>
          </a:bodyPr>
          <a:lstStyle/>
          <a:p>
            <a:r>
              <a:rPr lang="en-US" i="1" dirty="0"/>
              <a:t>No differences except </a:t>
            </a:r>
            <a:r>
              <a:rPr lang="en-US" i="1" dirty="0">
                <a:solidFill>
                  <a:srgbClr val="FF0000"/>
                </a:solidFill>
              </a:rPr>
              <a:t>increased  all-cause mortality in those with &lt;130 mmHg</a:t>
            </a:r>
            <a:endParaRPr lang="el-GR" i="1" dirty="0">
              <a:solidFill>
                <a:srgbClr val="FF0000"/>
              </a:solidFill>
            </a:endParaRPr>
          </a:p>
        </p:txBody>
      </p:sp>
      <p:pic>
        <p:nvPicPr>
          <p:cNvPr id="8" name="Picture 4" descr="athina2"/>
          <p:cNvPicPr>
            <a:picLocks noChangeAspect="1" noChangeArrowheads="1"/>
          </p:cNvPicPr>
          <p:nvPr/>
        </p:nvPicPr>
        <p:blipFill>
          <a:blip r:embed="rId3" cstate="print"/>
          <a:srcRect/>
          <a:stretch>
            <a:fillRect/>
          </a:stretch>
        </p:blipFill>
        <p:spPr bwMode="auto">
          <a:xfrm>
            <a:off x="0" y="0"/>
            <a:ext cx="390972" cy="668401"/>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3195092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a:p>
        </p:txBody>
      </p:sp>
      <p:pic>
        <p:nvPicPr>
          <p:cNvPr id="1026" name="Picture 2"/>
          <p:cNvPicPr>
            <a:picLocks noChangeAspect="1" noChangeArrowheads="1"/>
          </p:cNvPicPr>
          <p:nvPr/>
        </p:nvPicPr>
        <p:blipFill>
          <a:blip r:embed="rId2" cstate="print"/>
          <a:srcRect/>
          <a:stretch>
            <a:fillRect/>
          </a:stretch>
        </p:blipFill>
        <p:spPr bwMode="auto">
          <a:xfrm>
            <a:off x="462980" y="980728"/>
            <a:ext cx="9145016" cy="5616624"/>
          </a:xfrm>
          <a:prstGeom prst="rect">
            <a:avLst/>
          </a:prstGeom>
          <a:noFill/>
          <a:ln w="9525">
            <a:noFill/>
            <a:miter lim="800000"/>
            <a:headEnd/>
            <a:tailEnd/>
          </a:ln>
        </p:spPr>
      </p:pic>
      <p:sp>
        <p:nvSpPr>
          <p:cNvPr id="5" name="TextBox 4"/>
          <p:cNvSpPr txBox="1"/>
          <p:nvPr/>
        </p:nvSpPr>
        <p:spPr>
          <a:xfrm>
            <a:off x="5575548" y="6516052"/>
            <a:ext cx="4711452" cy="369332"/>
          </a:xfrm>
          <a:prstGeom prst="rect">
            <a:avLst/>
          </a:prstGeom>
          <a:noFill/>
        </p:spPr>
        <p:txBody>
          <a:bodyPr wrap="square" rtlCol="0">
            <a:spAutoFit/>
          </a:bodyPr>
          <a:lstStyle/>
          <a:p>
            <a:pPr algn="r"/>
            <a:r>
              <a:rPr lang="en-US" i="1" dirty="0">
                <a:solidFill>
                  <a:srgbClr val="00B0F0"/>
                </a:solidFill>
              </a:rPr>
              <a:t>Bangalore S, et al. Circulation 2011</a:t>
            </a:r>
            <a:endParaRPr lang="el-GR" i="1" dirty="0">
              <a:solidFill>
                <a:srgbClr val="00B0F0"/>
              </a:solidFill>
            </a:endParaRPr>
          </a:p>
        </p:txBody>
      </p:sp>
      <p:sp>
        <p:nvSpPr>
          <p:cNvPr id="6" name="Rectangle 5"/>
          <p:cNvSpPr/>
          <p:nvPr/>
        </p:nvSpPr>
        <p:spPr>
          <a:xfrm>
            <a:off x="1094299" y="476672"/>
            <a:ext cx="7358105" cy="584775"/>
          </a:xfrm>
          <a:prstGeom prst="rect">
            <a:avLst/>
          </a:prstGeom>
        </p:spPr>
        <p:txBody>
          <a:bodyPr wrap="none">
            <a:spAutoFit/>
          </a:bodyPr>
          <a:lstStyle/>
          <a:p>
            <a:pPr algn="ctr"/>
            <a:r>
              <a:rPr lang="en-US" sz="3200" dirty="0">
                <a:solidFill>
                  <a:srgbClr val="FF0000"/>
                </a:solidFill>
              </a:rPr>
              <a:t>All-cause mortality in DM/IFG/IGT</a:t>
            </a:r>
            <a:endParaRPr lang="el-GR" sz="3200" dirty="0">
              <a:solidFill>
                <a:srgbClr val="FF0000"/>
              </a:solidFill>
            </a:endParaRPr>
          </a:p>
        </p:txBody>
      </p:sp>
      <p:sp>
        <p:nvSpPr>
          <p:cNvPr id="7" name="TextBox 6"/>
          <p:cNvSpPr txBox="1"/>
          <p:nvPr/>
        </p:nvSpPr>
        <p:spPr>
          <a:xfrm>
            <a:off x="4135388" y="2132856"/>
            <a:ext cx="1728192" cy="646331"/>
          </a:xfrm>
          <a:prstGeom prst="rect">
            <a:avLst/>
          </a:prstGeom>
          <a:noFill/>
          <a:ln w="38100">
            <a:solidFill>
              <a:srgbClr val="FF0000"/>
            </a:solidFill>
          </a:ln>
        </p:spPr>
        <p:txBody>
          <a:bodyPr wrap="square" rtlCol="0">
            <a:spAutoFit/>
          </a:bodyPr>
          <a:lstStyle/>
          <a:p>
            <a:r>
              <a:rPr lang="en-US" i="1" dirty="0"/>
              <a:t>Result driven by this group</a:t>
            </a:r>
            <a:endParaRPr lang="el-GR" i="1" dirty="0"/>
          </a:p>
        </p:txBody>
      </p:sp>
      <p:pic>
        <p:nvPicPr>
          <p:cNvPr id="8" name="Picture 4"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2591972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7170" name="Picture 2"/>
          <p:cNvPicPr>
            <a:picLocks noChangeAspect="1" noChangeArrowheads="1"/>
          </p:cNvPicPr>
          <p:nvPr/>
        </p:nvPicPr>
        <p:blipFill>
          <a:blip r:embed="rId2" cstate="print"/>
          <a:srcRect/>
          <a:stretch>
            <a:fillRect/>
          </a:stretch>
        </p:blipFill>
        <p:spPr bwMode="auto">
          <a:xfrm>
            <a:off x="246956" y="548680"/>
            <a:ext cx="9865096" cy="6309320"/>
          </a:xfrm>
          <a:prstGeom prst="rect">
            <a:avLst/>
          </a:prstGeom>
          <a:noFill/>
          <a:ln w="9525">
            <a:noFill/>
            <a:miter lim="800000"/>
            <a:headEnd/>
            <a:tailEnd/>
          </a:ln>
        </p:spPr>
      </p:pic>
      <p:sp>
        <p:nvSpPr>
          <p:cNvPr id="5" name="TextBox 4"/>
          <p:cNvSpPr txBox="1"/>
          <p:nvPr/>
        </p:nvSpPr>
        <p:spPr>
          <a:xfrm>
            <a:off x="2263180" y="332656"/>
            <a:ext cx="5688632" cy="646331"/>
          </a:xfrm>
          <a:prstGeom prst="rect">
            <a:avLst/>
          </a:prstGeom>
          <a:noFill/>
        </p:spPr>
        <p:txBody>
          <a:bodyPr wrap="square" rtlCol="0">
            <a:spAutoFit/>
          </a:bodyPr>
          <a:lstStyle/>
          <a:p>
            <a:pPr algn="ctr"/>
            <a:r>
              <a:rPr lang="en-US" sz="3600" dirty="0">
                <a:solidFill>
                  <a:srgbClr val="FF0000"/>
                </a:solidFill>
              </a:rPr>
              <a:t>Stroke in DM/IFG/IGT</a:t>
            </a:r>
            <a:endParaRPr lang="el-GR" sz="3600" dirty="0">
              <a:solidFill>
                <a:srgbClr val="FF0000"/>
              </a:solidFill>
            </a:endParaRPr>
          </a:p>
        </p:txBody>
      </p:sp>
      <p:sp>
        <p:nvSpPr>
          <p:cNvPr id="6" name="TextBox 5"/>
          <p:cNvSpPr txBox="1"/>
          <p:nvPr/>
        </p:nvSpPr>
        <p:spPr>
          <a:xfrm>
            <a:off x="5575548" y="6516052"/>
            <a:ext cx="4711452" cy="369332"/>
          </a:xfrm>
          <a:prstGeom prst="rect">
            <a:avLst/>
          </a:prstGeom>
          <a:noFill/>
        </p:spPr>
        <p:txBody>
          <a:bodyPr wrap="square" rtlCol="0">
            <a:spAutoFit/>
          </a:bodyPr>
          <a:lstStyle/>
          <a:p>
            <a:pPr algn="r"/>
            <a:r>
              <a:rPr lang="en-US" i="1" dirty="0">
                <a:solidFill>
                  <a:srgbClr val="00B0F0"/>
                </a:solidFill>
              </a:rPr>
              <a:t>Bangalore S, et al. Circulation 2011</a:t>
            </a:r>
            <a:endParaRPr lang="el-GR" i="1" dirty="0">
              <a:solidFill>
                <a:srgbClr val="00B0F0"/>
              </a:solidFill>
            </a:endParaRPr>
          </a:p>
        </p:txBody>
      </p:sp>
      <p:pic>
        <p:nvPicPr>
          <p:cNvPr id="7" name="Picture 4"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144870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2050" name="Picture 2"/>
          <p:cNvPicPr>
            <a:picLocks noChangeAspect="1" noChangeArrowheads="1"/>
          </p:cNvPicPr>
          <p:nvPr/>
        </p:nvPicPr>
        <p:blipFill>
          <a:blip r:embed="rId2" cstate="print"/>
          <a:srcRect/>
          <a:stretch>
            <a:fillRect/>
          </a:stretch>
        </p:blipFill>
        <p:spPr bwMode="auto">
          <a:xfrm>
            <a:off x="534988" y="764704"/>
            <a:ext cx="9289032" cy="5544616"/>
          </a:xfrm>
          <a:prstGeom prst="rect">
            <a:avLst/>
          </a:prstGeom>
          <a:noFill/>
          <a:ln w="9525">
            <a:noFill/>
            <a:miter lim="800000"/>
            <a:headEnd/>
            <a:tailEnd/>
          </a:ln>
        </p:spPr>
      </p:pic>
      <p:sp>
        <p:nvSpPr>
          <p:cNvPr id="5" name="TextBox 4"/>
          <p:cNvSpPr txBox="1"/>
          <p:nvPr/>
        </p:nvSpPr>
        <p:spPr>
          <a:xfrm>
            <a:off x="1975148" y="332656"/>
            <a:ext cx="6264696" cy="646331"/>
          </a:xfrm>
          <a:prstGeom prst="rect">
            <a:avLst/>
          </a:prstGeom>
          <a:noFill/>
        </p:spPr>
        <p:txBody>
          <a:bodyPr wrap="square" rtlCol="0">
            <a:spAutoFit/>
          </a:bodyPr>
          <a:lstStyle/>
          <a:p>
            <a:pPr algn="ctr"/>
            <a:r>
              <a:rPr lang="en-US" sz="3600" dirty="0">
                <a:solidFill>
                  <a:srgbClr val="FF0000"/>
                </a:solidFill>
              </a:rPr>
              <a:t>Nephropathy in DM/IFG</a:t>
            </a:r>
            <a:endParaRPr lang="el-GR" sz="3600" dirty="0">
              <a:solidFill>
                <a:srgbClr val="FF0000"/>
              </a:solidFill>
            </a:endParaRPr>
          </a:p>
        </p:txBody>
      </p:sp>
      <p:sp>
        <p:nvSpPr>
          <p:cNvPr id="6" name="TextBox 5"/>
          <p:cNvSpPr txBox="1"/>
          <p:nvPr/>
        </p:nvSpPr>
        <p:spPr>
          <a:xfrm>
            <a:off x="5575548" y="6516052"/>
            <a:ext cx="4711452" cy="369332"/>
          </a:xfrm>
          <a:prstGeom prst="rect">
            <a:avLst/>
          </a:prstGeom>
          <a:noFill/>
        </p:spPr>
        <p:txBody>
          <a:bodyPr wrap="square" rtlCol="0">
            <a:spAutoFit/>
          </a:bodyPr>
          <a:lstStyle/>
          <a:p>
            <a:pPr algn="r"/>
            <a:r>
              <a:rPr lang="en-US" i="1" dirty="0">
                <a:solidFill>
                  <a:srgbClr val="00B0F0"/>
                </a:solidFill>
              </a:rPr>
              <a:t>Bangalore S, et al. Circulation 2011</a:t>
            </a:r>
            <a:endParaRPr lang="el-GR" i="1" dirty="0">
              <a:solidFill>
                <a:srgbClr val="00B0F0"/>
              </a:solidFill>
            </a:endParaRPr>
          </a:p>
        </p:txBody>
      </p:sp>
      <p:cxnSp>
        <p:nvCxnSpPr>
          <p:cNvPr id="8" name="Straight Arrow Connector 7"/>
          <p:cNvCxnSpPr/>
          <p:nvPr/>
        </p:nvCxnSpPr>
        <p:spPr bwMode="auto">
          <a:xfrm flipH="1">
            <a:off x="4207396" y="4437112"/>
            <a:ext cx="720080" cy="7200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9" name="TextBox 8"/>
          <p:cNvSpPr txBox="1"/>
          <p:nvPr/>
        </p:nvSpPr>
        <p:spPr>
          <a:xfrm>
            <a:off x="5575548" y="1628800"/>
            <a:ext cx="4176464" cy="369332"/>
          </a:xfrm>
          <a:prstGeom prst="rect">
            <a:avLst/>
          </a:prstGeom>
          <a:noFill/>
        </p:spPr>
        <p:txBody>
          <a:bodyPr wrap="square" rtlCol="0">
            <a:spAutoFit/>
          </a:bodyPr>
          <a:lstStyle/>
          <a:p>
            <a:r>
              <a:rPr lang="en-US" i="1" u="sng" dirty="0">
                <a:solidFill>
                  <a:srgbClr val="FF0000"/>
                </a:solidFill>
              </a:rPr>
              <a:t>+17% reduction in OR for MA </a:t>
            </a:r>
            <a:endParaRPr lang="el-GR" i="1" u="sng" dirty="0">
              <a:solidFill>
                <a:srgbClr val="FF0000"/>
              </a:solidFill>
            </a:endParaRPr>
          </a:p>
        </p:txBody>
      </p:sp>
      <p:pic>
        <p:nvPicPr>
          <p:cNvPr id="10" name="Picture 4"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11"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803506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8194" name="Picture 2"/>
          <p:cNvPicPr>
            <a:picLocks noChangeAspect="1" noChangeArrowheads="1"/>
          </p:cNvPicPr>
          <p:nvPr/>
        </p:nvPicPr>
        <p:blipFill>
          <a:blip r:embed="rId2" cstate="print"/>
          <a:srcRect/>
          <a:stretch>
            <a:fillRect/>
          </a:stretch>
        </p:blipFill>
        <p:spPr bwMode="auto">
          <a:xfrm>
            <a:off x="0" y="401614"/>
            <a:ext cx="9824020" cy="6120472"/>
          </a:xfrm>
          <a:prstGeom prst="rect">
            <a:avLst/>
          </a:prstGeom>
          <a:noFill/>
          <a:ln w="9525">
            <a:noFill/>
            <a:miter lim="800000"/>
            <a:headEnd/>
            <a:tailEnd/>
          </a:ln>
        </p:spPr>
      </p:pic>
      <p:sp>
        <p:nvSpPr>
          <p:cNvPr id="5" name="TextBox 4"/>
          <p:cNvSpPr txBox="1"/>
          <p:nvPr/>
        </p:nvSpPr>
        <p:spPr>
          <a:xfrm>
            <a:off x="5575548" y="6516052"/>
            <a:ext cx="4711452" cy="369332"/>
          </a:xfrm>
          <a:prstGeom prst="rect">
            <a:avLst/>
          </a:prstGeom>
          <a:noFill/>
        </p:spPr>
        <p:txBody>
          <a:bodyPr wrap="square" rtlCol="0">
            <a:spAutoFit/>
          </a:bodyPr>
          <a:lstStyle/>
          <a:p>
            <a:pPr algn="r"/>
            <a:r>
              <a:rPr lang="en-US" i="1" dirty="0" err="1">
                <a:solidFill>
                  <a:srgbClr val="00B0F0"/>
                </a:solidFill>
              </a:rPr>
              <a:t>Reboldi</a:t>
            </a:r>
            <a:r>
              <a:rPr lang="en-US" i="1" dirty="0">
                <a:solidFill>
                  <a:srgbClr val="00B0F0"/>
                </a:solidFill>
              </a:rPr>
              <a:t>  G, et al. J </a:t>
            </a:r>
            <a:r>
              <a:rPr lang="en-US" i="1" dirty="0" err="1">
                <a:solidFill>
                  <a:srgbClr val="00B0F0"/>
                </a:solidFill>
              </a:rPr>
              <a:t>Hypertens</a:t>
            </a:r>
            <a:r>
              <a:rPr lang="en-US" i="1" dirty="0">
                <a:solidFill>
                  <a:srgbClr val="00B0F0"/>
                </a:solidFill>
              </a:rPr>
              <a:t> 2011</a:t>
            </a:r>
            <a:endParaRPr lang="el-GR" i="1" dirty="0">
              <a:solidFill>
                <a:srgbClr val="00B0F0"/>
              </a:solidFill>
            </a:endParaRPr>
          </a:p>
        </p:txBody>
      </p:sp>
      <p:sp>
        <p:nvSpPr>
          <p:cNvPr id="6" name="TextBox 5"/>
          <p:cNvSpPr txBox="1"/>
          <p:nvPr/>
        </p:nvSpPr>
        <p:spPr>
          <a:xfrm>
            <a:off x="2695228" y="836712"/>
            <a:ext cx="1656184" cy="461665"/>
          </a:xfrm>
          <a:prstGeom prst="rect">
            <a:avLst/>
          </a:prstGeom>
          <a:noFill/>
        </p:spPr>
        <p:txBody>
          <a:bodyPr wrap="square" rtlCol="0">
            <a:spAutoFit/>
          </a:bodyPr>
          <a:lstStyle/>
          <a:p>
            <a:r>
              <a:rPr lang="en-US" sz="2400" dirty="0">
                <a:solidFill>
                  <a:srgbClr val="FF0000"/>
                </a:solidFill>
              </a:rPr>
              <a:t>Stroke</a:t>
            </a:r>
            <a:endParaRPr lang="el-GR" sz="2400" dirty="0">
              <a:solidFill>
                <a:srgbClr val="FF0000"/>
              </a:solidFill>
            </a:endParaRPr>
          </a:p>
        </p:txBody>
      </p:sp>
      <p:sp>
        <p:nvSpPr>
          <p:cNvPr id="7" name="TextBox 6"/>
          <p:cNvSpPr txBox="1"/>
          <p:nvPr/>
        </p:nvSpPr>
        <p:spPr>
          <a:xfrm>
            <a:off x="6943700" y="764704"/>
            <a:ext cx="1656184" cy="400110"/>
          </a:xfrm>
          <a:prstGeom prst="rect">
            <a:avLst/>
          </a:prstGeom>
          <a:noFill/>
        </p:spPr>
        <p:txBody>
          <a:bodyPr wrap="square" rtlCol="0">
            <a:spAutoFit/>
          </a:bodyPr>
          <a:lstStyle/>
          <a:p>
            <a:r>
              <a:rPr lang="en-US" sz="2000" dirty="0">
                <a:solidFill>
                  <a:srgbClr val="FF0000"/>
                </a:solidFill>
              </a:rPr>
              <a:t>MI</a:t>
            </a:r>
            <a:endParaRPr lang="el-GR" sz="2000" dirty="0">
              <a:solidFill>
                <a:srgbClr val="FF0000"/>
              </a:solidFill>
            </a:endParaRPr>
          </a:p>
        </p:txBody>
      </p:sp>
      <p:pic>
        <p:nvPicPr>
          <p:cNvPr id="8" name="Picture 4"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3501218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420888"/>
            <a:ext cx="9258300" cy="1371600"/>
          </a:xfrm>
        </p:spPr>
        <p:txBody>
          <a:bodyPr/>
          <a:lstStyle/>
          <a:p>
            <a:r>
              <a:rPr lang="en-US" i="1" dirty="0">
                <a:solidFill>
                  <a:srgbClr val="FF0000"/>
                </a:solidFill>
              </a:rPr>
              <a:t>Diastolic BP targets</a:t>
            </a:r>
            <a:endParaRPr lang="el-GR" i="1" dirty="0">
              <a:solidFill>
                <a:srgbClr val="FF0000"/>
              </a:solidFill>
            </a:endParaRPr>
          </a:p>
        </p:txBody>
      </p:sp>
      <p:pic>
        <p:nvPicPr>
          <p:cNvPr id="3074" name="Picture 2" descr="http://20-first.com/wp-content/uploads/2014/01/flesh-target.jpg"/>
          <p:cNvPicPr>
            <a:picLocks noChangeAspect="1" noChangeArrowheads="1"/>
          </p:cNvPicPr>
          <p:nvPr/>
        </p:nvPicPr>
        <p:blipFill>
          <a:blip r:embed="rId2" cstate="print"/>
          <a:srcRect/>
          <a:stretch>
            <a:fillRect/>
          </a:stretch>
        </p:blipFill>
        <p:spPr bwMode="auto">
          <a:xfrm>
            <a:off x="7663780" y="3789040"/>
            <a:ext cx="2198018" cy="2198018"/>
          </a:xfrm>
          <a:prstGeom prst="rect">
            <a:avLst/>
          </a:prstGeom>
          <a:noFill/>
        </p:spPr>
      </p:pic>
    </p:spTree>
    <p:extLst>
      <p:ext uri="{BB962C8B-B14F-4D97-AF65-F5344CB8AC3E}">
        <p14:creationId xmlns:p14="http://schemas.microsoft.com/office/powerpoint/2010/main" val="1879744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2013-Guidelines-Diabetes-slides-for web002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1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98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8"/>
          <p:cNvSpPr>
            <a:spLocks noGrp="1"/>
          </p:cNvSpPr>
          <p:nvPr>
            <p:ph type="title"/>
          </p:nvPr>
        </p:nvSpPr>
        <p:spPr>
          <a:xfrm>
            <a:off x="534988" y="188913"/>
            <a:ext cx="9258300" cy="1371600"/>
          </a:xfrm>
        </p:spPr>
        <p:txBody>
          <a:bodyPr/>
          <a:lstStyle/>
          <a:p>
            <a:endParaRPr lang="el-GR"/>
          </a:p>
        </p:txBody>
      </p:sp>
      <p:sp>
        <p:nvSpPr>
          <p:cNvPr id="13315" name="TextBox 12"/>
          <p:cNvSpPr txBox="1">
            <a:spLocks noChangeArrowheads="1"/>
          </p:cNvSpPr>
          <p:nvPr/>
        </p:nvSpPr>
        <p:spPr bwMode="auto">
          <a:xfrm>
            <a:off x="318964" y="3068960"/>
            <a:ext cx="5184775" cy="861774"/>
          </a:xfrm>
          <a:prstGeom prst="rect">
            <a:avLst/>
          </a:prstGeom>
          <a:noFill/>
          <a:ln w="9525">
            <a:noFill/>
            <a:miter lim="800000"/>
            <a:headEnd/>
            <a:tailEnd/>
          </a:ln>
        </p:spPr>
        <p:txBody>
          <a:bodyPr>
            <a:spAutoFit/>
          </a:bodyPr>
          <a:lstStyle/>
          <a:p>
            <a:pPr>
              <a:buFont typeface="Wingdings" pitchFamily="2" charset="2"/>
              <a:buChar char="ü"/>
            </a:pPr>
            <a:r>
              <a:rPr lang="en-US" sz="1600" i="1" dirty="0">
                <a:solidFill>
                  <a:srgbClr val="FF0000"/>
                </a:solidFill>
              </a:rPr>
              <a:t>1148 all </a:t>
            </a:r>
            <a:r>
              <a:rPr lang="en-US" sz="1600" i="1" dirty="0" err="1">
                <a:solidFill>
                  <a:srgbClr val="FF0000"/>
                </a:solidFill>
              </a:rPr>
              <a:t>hypertensives</a:t>
            </a:r>
            <a:r>
              <a:rPr lang="en-US" sz="1600" i="1" dirty="0">
                <a:solidFill>
                  <a:srgbClr val="FF0000"/>
                </a:solidFill>
              </a:rPr>
              <a:t> with DM2 </a:t>
            </a:r>
          </a:p>
          <a:p>
            <a:r>
              <a:rPr lang="en-US" sz="1600" i="1" dirty="0">
                <a:solidFill>
                  <a:srgbClr val="FF0000"/>
                </a:solidFill>
              </a:rPr>
              <a:t>BP Aims:150/85 mmHg &lt;180/105 mmHg</a:t>
            </a:r>
          </a:p>
          <a:p>
            <a:r>
              <a:rPr lang="en-US" i="1" u="sng" dirty="0">
                <a:solidFill>
                  <a:srgbClr val="FF0000"/>
                </a:solidFill>
              </a:rPr>
              <a:t>Achieved: 144/82 </a:t>
            </a:r>
            <a:r>
              <a:rPr lang="en-US" i="1" u="sng" dirty="0" err="1">
                <a:solidFill>
                  <a:srgbClr val="FF0000"/>
                </a:solidFill>
              </a:rPr>
              <a:t>vs</a:t>
            </a:r>
            <a:r>
              <a:rPr lang="en-US" i="1" u="sng" dirty="0">
                <a:solidFill>
                  <a:srgbClr val="FF0000"/>
                </a:solidFill>
              </a:rPr>
              <a:t> 154/87 mmHg</a:t>
            </a:r>
            <a:endParaRPr lang="el-GR" i="1" u="sng" dirty="0">
              <a:solidFill>
                <a:srgbClr val="FF0000"/>
              </a:solidFill>
            </a:endParaRPr>
          </a:p>
        </p:txBody>
      </p:sp>
      <p:sp>
        <p:nvSpPr>
          <p:cNvPr id="13316" name="TextBox 13"/>
          <p:cNvSpPr txBox="1">
            <a:spLocks noChangeArrowheads="1"/>
          </p:cNvSpPr>
          <p:nvPr/>
        </p:nvSpPr>
        <p:spPr bwMode="auto">
          <a:xfrm>
            <a:off x="7735888" y="4868863"/>
            <a:ext cx="2087562" cy="1477962"/>
          </a:xfrm>
          <a:prstGeom prst="rect">
            <a:avLst/>
          </a:prstGeom>
          <a:noFill/>
          <a:ln w="9525">
            <a:noFill/>
            <a:miter lim="800000"/>
            <a:headEnd/>
            <a:tailEnd/>
          </a:ln>
        </p:spPr>
        <p:txBody>
          <a:bodyPr>
            <a:spAutoFit/>
          </a:bodyPr>
          <a:lstStyle/>
          <a:p>
            <a:pPr>
              <a:buFont typeface="Wingdings" pitchFamily="2" charset="2"/>
              <a:buChar char="ü"/>
            </a:pPr>
            <a:r>
              <a:rPr lang="en-US"/>
              <a:t>Presence of proteinuria related with improved outcome</a:t>
            </a:r>
            <a:endParaRPr lang="el-GR"/>
          </a:p>
        </p:txBody>
      </p:sp>
      <p:pic>
        <p:nvPicPr>
          <p:cNvPr id="13317" name="Picture 4"/>
          <p:cNvPicPr>
            <a:picLocks noChangeAspect="1" noChangeArrowheads="1"/>
          </p:cNvPicPr>
          <p:nvPr/>
        </p:nvPicPr>
        <p:blipFill>
          <a:blip r:embed="rId2" cstate="print"/>
          <a:srcRect/>
          <a:stretch>
            <a:fillRect/>
          </a:stretch>
        </p:blipFill>
        <p:spPr bwMode="auto">
          <a:xfrm>
            <a:off x="5143500" y="3860800"/>
            <a:ext cx="4679950" cy="2808288"/>
          </a:xfrm>
          <a:prstGeom prst="rect">
            <a:avLst/>
          </a:prstGeom>
          <a:noFill/>
          <a:ln w="9525">
            <a:noFill/>
            <a:miter lim="800000"/>
            <a:headEnd/>
            <a:tailEnd/>
          </a:ln>
        </p:spPr>
      </p:pic>
      <p:pic>
        <p:nvPicPr>
          <p:cNvPr id="13319" name="Picture 6"/>
          <p:cNvPicPr>
            <a:picLocks noChangeAspect="1" noChangeArrowheads="1"/>
          </p:cNvPicPr>
          <p:nvPr/>
        </p:nvPicPr>
        <p:blipFill>
          <a:blip r:embed="rId3" cstate="print"/>
          <a:srcRect/>
          <a:stretch>
            <a:fillRect/>
          </a:stretch>
        </p:blipFill>
        <p:spPr bwMode="auto">
          <a:xfrm>
            <a:off x="5719763" y="620713"/>
            <a:ext cx="4248150" cy="3260725"/>
          </a:xfrm>
          <a:prstGeom prst="rect">
            <a:avLst/>
          </a:prstGeom>
          <a:noFill/>
          <a:ln w="9525">
            <a:noFill/>
            <a:miter lim="800000"/>
            <a:headEnd/>
            <a:tailEnd/>
          </a:ln>
        </p:spPr>
      </p:pic>
      <p:pic>
        <p:nvPicPr>
          <p:cNvPr id="13320" name="Picture 8"/>
          <p:cNvPicPr>
            <a:picLocks noChangeAspect="1" noChangeArrowheads="1"/>
          </p:cNvPicPr>
          <p:nvPr/>
        </p:nvPicPr>
        <p:blipFill>
          <a:blip r:embed="rId4" cstate="print"/>
          <a:srcRect/>
          <a:stretch>
            <a:fillRect/>
          </a:stretch>
        </p:blipFill>
        <p:spPr bwMode="auto">
          <a:xfrm>
            <a:off x="318964" y="764704"/>
            <a:ext cx="5761038" cy="2231653"/>
          </a:xfrm>
          <a:prstGeom prst="rect">
            <a:avLst/>
          </a:prstGeom>
          <a:noFill/>
          <a:ln w="9525">
            <a:noFill/>
            <a:miter lim="800000"/>
            <a:headEnd/>
            <a:tailEnd/>
          </a:ln>
        </p:spPr>
      </p:pic>
      <p:sp>
        <p:nvSpPr>
          <p:cNvPr id="13321" name="TextBox 15"/>
          <p:cNvSpPr txBox="1">
            <a:spLocks noChangeArrowheads="1"/>
          </p:cNvSpPr>
          <p:nvPr/>
        </p:nvSpPr>
        <p:spPr bwMode="auto">
          <a:xfrm>
            <a:off x="8415338" y="6488113"/>
            <a:ext cx="1871662" cy="369887"/>
          </a:xfrm>
          <a:prstGeom prst="rect">
            <a:avLst/>
          </a:prstGeom>
          <a:noFill/>
          <a:ln w="9525">
            <a:noFill/>
            <a:miter lim="800000"/>
            <a:headEnd/>
            <a:tailEnd/>
          </a:ln>
        </p:spPr>
        <p:txBody>
          <a:bodyPr>
            <a:spAutoFit/>
          </a:bodyPr>
          <a:lstStyle/>
          <a:p>
            <a:pPr algn="r"/>
            <a:r>
              <a:rPr lang="en-US" i="1" dirty="0">
                <a:solidFill>
                  <a:srgbClr val="66CCFF"/>
                </a:solidFill>
              </a:rPr>
              <a:t>BMJ 1998</a:t>
            </a:r>
            <a:endParaRPr lang="el-GR" i="1" dirty="0">
              <a:solidFill>
                <a:srgbClr val="66CCFF"/>
              </a:solidFill>
            </a:endParaRPr>
          </a:p>
        </p:txBody>
      </p:sp>
      <p:sp>
        <p:nvSpPr>
          <p:cNvPr id="13322" name="TextBox 10"/>
          <p:cNvSpPr txBox="1">
            <a:spLocks noChangeArrowheads="1"/>
          </p:cNvSpPr>
          <p:nvPr/>
        </p:nvSpPr>
        <p:spPr bwMode="auto">
          <a:xfrm>
            <a:off x="6223000" y="908050"/>
            <a:ext cx="2233613" cy="647700"/>
          </a:xfrm>
          <a:prstGeom prst="rect">
            <a:avLst/>
          </a:prstGeom>
          <a:noFill/>
          <a:ln w="28575">
            <a:solidFill>
              <a:srgbClr val="FF0000"/>
            </a:solidFill>
            <a:miter lim="800000"/>
            <a:headEnd/>
            <a:tailEnd/>
          </a:ln>
        </p:spPr>
        <p:txBody>
          <a:bodyPr>
            <a:spAutoFit/>
          </a:bodyPr>
          <a:lstStyle/>
          <a:p>
            <a:endParaRPr lang="en-US"/>
          </a:p>
          <a:p>
            <a:r>
              <a:rPr lang="en-US"/>
              <a:t>                    </a:t>
            </a:r>
            <a:endParaRPr lang="el-GR"/>
          </a:p>
        </p:txBody>
      </p:sp>
      <p:sp>
        <p:nvSpPr>
          <p:cNvPr id="13323" name="TextBox 11"/>
          <p:cNvSpPr txBox="1">
            <a:spLocks noChangeArrowheads="1"/>
          </p:cNvSpPr>
          <p:nvPr/>
        </p:nvSpPr>
        <p:spPr bwMode="auto">
          <a:xfrm>
            <a:off x="5791200" y="4437063"/>
            <a:ext cx="2232025" cy="646112"/>
          </a:xfrm>
          <a:prstGeom prst="rect">
            <a:avLst/>
          </a:prstGeom>
          <a:noFill/>
          <a:ln w="28575">
            <a:solidFill>
              <a:srgbClr val="FF0000"/>
            </a:solidFill>
            <a:miter lim="800000"/>
            <a:headEnd/>
            <a:tailEnd/>
          </a:ln>
        </p:spPr>
        <p:txBody>
          <a:bodyPr>
            <a:spAutoFit/>
          </a:bodyPr>
          <a:lstStyle/>
          <a:p>
            <a:endParaRPr lang="en-US"/>
          </a:p>
          <a:p>
            <a:r>
              <a:rPr lang="en-US"/>
              <a:t>                    </a:t>
            </a:r>
            <a:endParaRPr lang="el-GR"/>
          </a:p>
        </p:txBody>
      </p:sp>
      <p:pic>
        <p:nvPicPr>
          <p:cNvPr id="13324" name="Picture 4" descr="athina2"/>
          <p:cNvPicPr>
            <a:picLocks noChangeAspect="1" noChangeArrowheads="1"/>
          </p:cNvPicPr>
          <p:nvPr/>
        </p:nvPicPr>
        <p:blipFill>
          <a:blip r:embed="rId5" cstate="print"/>
          <a:srcRect/>
          <a:stretch>
            <a:fillRect/>
          </a:stretch>
        </p:blipFill>
        <p:spPr bwMode="auto">
          <a:xfrm>
            <a:off x="0" y="0"/>
            <a:ext cx="579438" cy="990600"/>
          </a:xfrm>
          <a:prstGeom prst="rect">
            <a:avLst/>
          </a:prstGeom>
          <a:noFill/>
          <a:ln w="9525">
            <a:noFill/>
            <a:miter lim="800000"/>
            <a:headEnd/>
            <a:tailEnd/>
          </a:ln>
        </p:spPr>
      </p:pic>
      <p:pic>
        <p:nvPicPr>
          <p:cNvPr id="13325" name="Picture 5"/>
          <p:cNvPicPr>
            <a:picLocks noChangeAspect="1" noChangeArrowheads="1"/>
          </p:cNvPicPr>
          <p:nvPr/>
        </p:nvPicPr>
        <p:blipFill>
          <a:blip r:embed="rId6" cstate="print"/>
          <a:srcRect/>
          <a:stretch>
            <a:fillRect/>
          </a:stretch>
        </p:blipFill>
        <p:spPr bwMode="auto">
          <a:xfrm>
            <a:off x="9715500" y="0"/>
            <a:ext cx="571500" cy="620713"/>
          </a:xfrm>
          <a:prstGeom prst="rect">
            <a:avLst/>
          </a:prstGeom>
          <a:noFill/>
          <a:ln w="9525">
            <a:noFill/>
            <a:miter lim="800000"/>
            <a:headEnd/>
            <a:tailEnd/>
          </a:ln>
        </p:spPr>
      </p:pic>
      <p:pic>
        <p:nvPicPr>
          <p:cNvPr id="77826" name="Picture 2"/>
          <p:cNvPicPr>
            <a:picLocks noChangeAspect="1" noChangeArrowheads="1"/>
          </p:cNvPicPr>
          <p:nvPr/>
        </p:nvPicPr>
        <p:blipFill>
          <a:blip r:embed="rId7" cstate="print"/>
          <a:srcRect/>
          <a:stretch>
            <a:fillRect/>
          </a:stretch>
        </p:blipFill>
        <p:spPr bwMode="auto">
          <a:xfrm>
            <a:off x="0" y="3861048"/>
            <a:ext cx="4999484" cy="2996952"/>
          </a:xfrm>
          <a:prstGeom prst="rect">
            <a:avLst/>
          </a:prstGeom>
          <a:noFill/>
          <a:ln w="9525">
            <a:noFill/>
            <a:miter lim="800000"/>
            <a:headEnd/>
            <a:tailEnd/>
          </a:ln>
        </p:spPr>
      </p:pic>
      <p:sp>
        <p:nvSpPr>
          <p:cNvPr id="17" name="TextBox 16"/>
          <p:cNvSpPr txBox="1"/>
          <p:nvPr/>
        </p:nvSpPr>
        <p:spPr>
          <a:xfrm>
            <a:off x="318964" y="5013176"/>
            <a:ext cx="1224136" cy="646331"/>
          </a:xfrm>
          <a:prstGeom prst="rect">
            <a:avLst/>
          </a:prstGeom>
          <a:noFill/>
        </p:spPr>
        <p:txBody>
          <a:bodyPr wrap="square" rtlCol="0">
            <a:spAutoFit/>
          </a:bodyPr>
          <a:lstStyle/>
          <a:p>
            <a:r>
              <a:rPr lang="en-US" dirty="0">
                <a:solidFill>
                  <a:srgbClr val="FF0000"/>
                </a:solidFill>
              </a:rPr>
              <a:t>DM death</a:t>
            </a:r>
            <a:endParaRPr lang="el-GR" dirty="0">
              <a:solidFill>
                <a:srgbClr val="FF0000"/>
              </a:solidFill>
            </a:endParaRPr>
          </a:p>
        </p:txBody>
      </p:sp>
    </p:spTree>
    <p:extLst>
      <p:ext uri="{BB962C8B-B14F-4D97-AF65-F5344CB8AC3E}">
        <p14:creationId xmlns:p14="http://schemas.microsoft.com/office/powerpoint/2010/main" val="3179353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a:p>
        </p:txBody>
      </p:sp>
      <p:pic>
        <p:nvPicPr>
          <p:cNvPr id="76803" name="Picture 3"/>
          <p:cNvPicPr>
            <a:picLocks noChangeAspect="1" noChangeArrowheads="1"/>
          </p:cNvPicPr>
          <p:nvPr/>
        </p:nvPicPr>
        <p:blipFill>
          <a:blip r:embed="rId2" cstate="print"/>
          <a:srcRect/>
          <a:stretch>
            <a:fillRect/>
          </a:stretch>
        </p:blipFill>
        <p:spPr bwMode="auto">
          <a:xfrm>
            <a:off x="85532" y="836712"/>
            <a:ext cx="5143693" cy="5544616"/>
          </a:xfrm>
          <a:prstGeom prst="rect">
            <a:avLst/>
          </a:prstGeom>
          <a:noFill/>
          <a:ln w="9525">
            <a:noFill/>
            <a:miter lim="800000"/>
            <a:headEnd/>
            <a:tailEnd/>
          </a:ln>
        </p:spPr>
      </p:pic>
      <p:pic>
        <p:nvPicPr>
          <p:cNvPr id="76804" name="Picture 4"/>
          <p:cNvPicPr>
            <a:picLocks noChangeAspect="1" noChangeArrowheads="1"/>
          </p:cNvPicPr>
          <p:nvPr/>
        </p:nvPicPr>
        <p:blipFill>
          <a:blip r:embed="rId3" cstate="print"/>
          <a:srcRect/>
          <a:stretch>
            <a:fillRect/>
          </a:stretch>
        </p:blipFill>
        <p:spPr bwMode="auto">
          <a:xfrm>
            <a:off x="5071492" y="548680"/>
            <a:ext cx="5008015" cy="5832648"/>
          </a:xfrm>
          <a:prstGeom prst="rect">
            <a:avLst/>
          </a:prstGeom>
          <a:noFill/>
          <a:ln w="9525">
            <a:noFill/>
            <a:miter lim="800000"/>
            <a:headEnd/>
            <a:tailEnd/>
          </a:ln>
        </p:spPr>
      </p:pic>
      <p:pic>
        <p:nvPicPr>
          <p:cNvPr id="7" name="Picture 4" descr="athina2"/>
          <p:cNvPicPr>
            <a:picLocks noChangeAspect="1" noChangeArrowheads="1"/>
          </p:cNvPicPr>
          <p:nvPr/>
        </p:nvPicPr>
        <p:blipFill>
          <a:blip r:embed="rId4" cstate="print"/>
          <a:srcRect/>
          <a:stretch>
            <a:fillRect/>
          </a:stretch>
        </p:blipFill>
        <p:spPr bwMode="auto">
          <a:xfrm>
            <a:off x="0" y="0"/>
            <a:ext cx="462980" cy="791505"/>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9715500" y="0"/>
            <a:ext cx="571500" cy="620713"/>
          </a:xfrm>
          <a:prstGeom prst="rect">
            <a:avLst/>
          </a:prstGeom>
          <a:noFill/>
          <a:ln w="9525">
            <a:noFill/>
            <a:miter lim="800000"/>
            <a:headEnd/>
            <a:tailEnd/>
          </a:ln>
        </p:spPr>
      </p:pic>
      <p:sp>
        <p:nvSpPr>
          <p:cNvPr id="9" name="TextBox 8"/>
          <p:cNvSpPr txBox="1"/>
          <p:nvPr/>
        </p:nvSpPr>
        <p:spPr>
          <a:xfrm>
            <a:off x="2767236" y="620688"/>
            <a:ext cx="2304256" cy="707886"/>
          </a:xfrm>
          <a:prstGeom prst="rect">
            <a:avLst/>
          </a:prstGeom>
          <a:noFill/>
        </p:spPr>
        <p:txBody>
          <a:bodyPr wrap="square" rtlCol="0">
            <a:spAutoFit/>
          </a:bodyPr>
          <a:lstStyle/>
          <a:p>
            <a:r>
              <a:rPr lang="en-US" sz="2000" dirty="0">
                <a:solidFill>
                  <a:srgbClr val="FF0000"/>
                </a:solidFill>
              </a:rPr>
              <a:t>UKPDS 38 </a:t>
            </a:r>
          </a:p>
          <a:p>
            <a:r>
              <a:rPr lang="en-US" sz="2000" dirty="0">
                <a:solidFill>
                  <a:srgbClr val="FF0000"/>
                </a:solidFill>
              </a:rPr>
              <a:t>Long follow-up</a:t>
            </a:r>
            <a:endParaRPr lang="el-GR" sz="2000" dirty="0">
              <a:solidFill>
                <a:srgbClr val="FF0000"/>
              </a:solidFill>
            </a:endParaRPr>
          </a:p>
        </p:txBody>
      </p:sp>
      <p:sp>
        <p:nvSpPr>
          <p:cNvPr id="10" name="TextBox 15"/>
          <p:cNvSpPr txBox="1">
            <a:spLocks noChangeArrowheads="1"/>
          </p:cNvSpPr>
          <p:nvPr/>
        </p:nvSpPr>
        <p:spPr bwMode="auto">
          <a:xfrm>
            <a:off x="5935588" y="6488113"/>
            <a:ext cx="4351412" cy="369332"/>
          </a:xfrm>
          <a:prstGeom prst="rect">
            <a:avLst/>
          </a:prstGeom>
          <a:noFill/>
          <a:ln w="9525">
            <a:noFill/>
            <a:miter lim="800000"/>
            <a:headEnd/>
            <a:tailEnd/>
          </a:ln>
        </p:spPr>
        <p:txBody>
          <a:bodyPr wrap="square">
            <a:spAutoFit/>
          </a:bodyPr>
          <a:lstStyle/>
          <a:p>
            <a:pPr algn="r"/>
            <a:r>
              <a:rPr lang="en-US" i="1" dirty="0" err="1">
                <a:solidFill>
                  <a:srgbClr val="66CCFF"/>
                </a:solidFill>
              </a:rPr>
              <a:t>Holmann</a:t>
            </a:r>
            <a:r>
              <a:rPr lang="en-US" i="1" dirty="0">
                <a:solidFill>
                  <a:srgbClr val="66CCFF"/>
                </a:solidFill>
              </a:rPr>
              <a:t> R et al. NEJM 2008</a:t>
            </a:r>
            <a:endParaRPr lang="el-GR" i="1" dirty="0">
              <a:solidFill>
                <a:srgbClr val="66CCFF"/>
              </a:solidFill>
            </a:endParaRPr>
          </a:p>
        </p:txBody>
      </p:sp>
    </p:spTree>
    <p:extLst>
      <p:ext uri="{BB962C8B-B14F-4D97-AF65-F5344CB8AC3E}">
        <p14:creationId xmlns:p14="http://schemas.microsoft.com/office/powerpoint/2010/main" val="4161820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a:p>
        </p:txBody>
      </p:sp>
      <p:pic>
        <p:nvPicPr>
          <p:cNvPr id="75778" name="Picture 2"/>
          <p:cNvPicPr>
            <a:picLocks noChangeAspect="1" noChangeArrowheads="1"/>
          </p:cNvPicPr>
          <p:nvPr/>
        </p:nvPicPr>
        <p:blipFill>
          <a:blip r:embed="rId2" cstate="print"/>
          <a:srcRect/>
          <a:stretch>
            <a:fillRect/>
          </a:stretch>
        </p:blipFill>
        <p:spPr bwMode="auto">
          <a:xfrm>
            <a:off x="0" y="476672"/>
            <a:ext cx="5503540" cy="6381328"/>
          </a:xfrm>
          <a:prstGeom prst="rect">
            <a:avLst/>
          </a:prstGeom>
          <a:noFill/>
          <a:ln w="9525">
            <a:noFill/>
            <a:miter lim="800000"/>
            <a:headEnd/>
            <a:tailEnd/>
          </a:ln>
        </p:spPr>
      </p:pic>
      <p:sp>
        <p:nvSpPr>
          <p:cNvPr id="5" name="TextBox 15"/>
          <p:cNvSpPr txBox="1">
            <a:spLocks noChangeArrowheads="1"/>
          </p:cNvSpPr>
          <p:nvPr/>
        </p:nvSpPr>
        <p:spPr bwMode="auto">
          <a:xfrm>
            <a:off x="5359524" y="6488113"/>
            <a:ext cx="4927476" cy="369332"/>
          </a:xfrm>
          <a:prstGeom prst="rect">
            <a:avLst/>
          </a:prstGeom>
          <a:noFill/>
          <a:ln w="9525">
            <a:noFill/>
            <a:miter lim="800000"/>
            <a:headEnd/>
            <a:tailEnd/>
          </a:ln>
        </p:spPr>
        <p:txBody>
          <a:bodyPr wrap="square">
            <a:spAutoFit/>
          </a:bodyPr>
          <a:lstStyle/>
          <a:p>
            <a:pPr algn="r"/>
            <a:r>
              <a:rPr lang="en-US" i="1" dirty="0">
                <a:solidFill>
                  <a:srgbClr val="66CCFF"/>
                </a:solidFill>
              </a:rPr>
              <a:t>Hansson L, et al. Lancet 1998</a:t>
            </a:r>
            <a:endParaRPr lang="el-GR" i="1" dirty="0">
              <a:solidFill>
                <a:srgbClr val="66CCFF"/>
              </a:solidFill>
            </a:endParaRPr>
          </a:p>
        </p:txBody>
      </p:sp>
      <p:sp>
        <p:nvSpPr>
          <p:cNvPr id="7" name="TextBox 6"/>
          <p:cNvSpPr txBox="1"/>
          <p:nvPr/>
        </p:nvSpPr>
        <p:spPr>
          <a:xfrm>
            <a:off x="5575548" y="4005064"/>
            <a:ext cx="3816424" cy="2246769"/>
          </a:xfrm>
          <a:prstGeom prst="rect">
            <a:avLst/>
          </a:prstGeom>
          <a:noFill/>
        </p:spPr>
        <p:txBody>
          <a:bodyPr wrap="square" rtlCol="0">
            <a:spAutoFit/>
          </a:bodyPr>
          <a:lstStyle/>
          <a:p>
            <a:r>
              <a:rPr lang="en-US" sz="2000" dirty="0">
                <a:solidFill>
                  <a:srgbClr val="FF0000"/>
                </a:solidFill>
              </a:rPr>
              <a:t>1501 DM pts</a:t>
            </a:r>
          </a:p>
          <a:p>
            <a:r>
              <a:rPr lang="en-US" sz="2000" dirty="0">
                <a:solidFill>
                  <a:srgbClr val="FF0000"/>
                </a:solidFill>
              </a:rPr>
              <a:t> ≤80 mmHg compared to ≤90 mmHg</a:t>
            </a:r>
          </a:p>
          <a:p>
            <a:r>
              <a:rPr lang="en-US" sz="2000" dirty="0">
                <a:solidFill>
                  <a:srgbClr val="FF0000"/>
                </a:solidFill>
              </a:rPr>
              <a:t>1. halved the risk of major CVD events</a:t>
            </a:r>
          </a:p>
          <a:p>
            <a:r>
              <a:rPr lang="en-US" sz="2000" dirty="0">
                <a:solidFill>
                  <a:srgbClr val="FF0000"/>
                </a:solidFill>
              </a:rPr>
              <a:t>2. 30% stroke reduction</a:t>
            </a:r>
          </a:p>
          <a:p>
            <a:r>
              <a:rPr lang="en-US" sz="2000" dirty="0">
                <a:solidFill>
                  <a:srgbClr val="FF0000"/>
                </a:solidFill>
              </a:rPr>
              <a:t>3. CVD mortality benefit</a:t>
            </a:r>
            <a:endParaRPr lang="el-GR" sz="2000" dirty="0">
              <a:solidFill>
                <a:srgbClr val="FF0000"/>
              </a:solidFill>
            </a:endParaRPr>
          </a:p>
        </p:txBody>
      </p:sp>
      <p:sp>
        <p:nvSpPr>
          <p:cNvPr id="8" name="TextBox 7"/>
          <p:cNvSpPr txBox="1"/>
          <p:nvPr/>
        </p:nvSpPr>
        <p:spPr>
          <a:xfrm>
            <a:off x="30932" y="1208946"/>
            <a:ext cx="3312368" cy="707886"/>
          </a:xfrm>
          <a:prstGeom prst="rect">
            <a:avLst/>
          </a:prstGeom>
          <a:noFill/>
          <a:ln w="38100">
            <a:solidFill>
              <a:srgbClr val="FF0000"/>
            </a:solidFill>
          </a:ln>
        </p:spPr>
        <p:txBody>
          <a:bodyPr wrap="square" rtlCol="0">
            <a:spAutoFit/>
          </a:bodyPr>
          <a:lstStyle/>
          <a:p>
            <a:endParaRPr lang="en-US" sz="2000" dirty="0"/>
          </a:p>
          <a:p>
            <a:endParaRPr lang="en-US" sz="2000" dirty="0"/>
          </a:p>
        </p:txBody>
      </p:sp>
      <p:sp>
        <p:nvSpPr>
          <p:cNvPr id="9" name="TextBox 8"/>
          <p:cNvSpPr txBox="1"/>
          <p:nvPr/>
        </p:nvSpPr>
        <p:spPr>
          <a:xfrm>
            <a:off x="0" y="1929026"/>
            <a:ext cx="3271292" cy="707886"/>
          </a:xfrm>
          <a:prstGeom prst="rect">
            <a:avLst/>
          </a:prstGeom>
          <a:noFill/>
          <a:ln w="38100">
            <a:solidFill>
              <a:srgbClr val="FF0000"/>
            </a:solidFill>
          </a:ln>
        </p:spPr>
        <p:txBody>
          <a:bodyPr wrap="square" rtlCol="0">
            <a:spAutoFit/>
          </a:bodyPr>
          <a:lstStyle/>
          <a:p>
            <a:endParaRPr lang="en-US" sz="2000" dirty="0"/>
          </a:p>
          <a:p>
            <a:endParaRPr lang="en-US" sz="2000" dirty="0"/>
          </a:p>
        </p:txBody>
      </p:sp>
      <p:sp>
        <p:nvSpPr>
          <p:cNvPr id="10" name="TextBox 9"/>
          <p:cNvSpPr txBox="1"/>
          <p:nvPr/>
        </p:nvSpPr>
        <p:spPr>
          <a:xfrm>
            <a:off x="0" y="4665330"/>
            <a:ext cx="3343300" cy="707886"/>
          </a:xfrm>
          <a:prstGeom prst="rect">
            <a:avLst/>
          </a:prstGeom>
          <a:noFill/>
          <a:ln w="38100">
            <a:solidFill>
              <a:srgbClr val="FF0000"/>
            </a:solidFill>
          </a:ln>
        </p:spPr>
        <p:txBody>
          <a:bodyPr wrap="square" rtlCol="0">
            <a:spAutoFit/>
          </a:bodyPr>
          <a:lstStyle/>
          <a:p>
            <a:endParaRPr lang="en-US" sz="2000" dirty="0"/>
          </a:p>
          <a:p>
            <a:endParaRPr lang="en-US" sz="2000" dirty="0"/>
          </a:p>
        </p:txBody>
      </p:sp>
      <p:pic>
        <p:nvPicPr>
          <p:cNvPr id="75780" name="Picture 4"/>
          <p:cNvPicPr>
            <a:picLocks noChangeAspect="1" noChangeArrowheads="1"/>
          </p:cNvPicPr>
          <p:nvPr/>
        </p:nvPicPr>
        <p:blipFill>
          <a:blip r:embed="rId3" cstate="print"/>
          <a:srcRect/>
          <a:stretch>
            <a:fillRect/>
          </a:stretch>
        </p:blipFill>
        <p:spPr bwMode="auto">
          <a:xfrm>
            <a:off x="5503540" y="1196752"/>
            <a:ext cx="4783460" cy="2569840"/>
          </a:xfrm>
          <a:prstGeom prst="rect">
            <a:avLst/>
          </a:prstGeom>
          <a:noFill/>
          <a:ln w="9525">
            <a:noFill/>
            <a:miter lim="800000"/>
            <a:headEnd/>
            <a:tailEnd/>
          </a:ln>
        </p:spPr>
      </p:pic>
      <p:pic>
        <p:nvPicPr>
          <p:cNvPr id="12" name="Picture 4" descr="athina2"/>
          <p:cNvPicPr>
            <a:picLocks noChangeAspect="1" noChangeArrowheads="1"/>
          </p:cNvPicPr>
          <p:nvPr/>
        </p:nvPicPr>
        <p:blipFill>
          <a:blip r:embed="rId4" cstate="print"/>
          <a:srcRect/>
          <a:stretch>
            <a:fillRect/>
          </a:stretch>
        </p:blipFill>
        <p:spPr bwMode="auto">
          <a:xfrm>
            <a:off x="0" y="-1"/>
            <a:ext cx="462980" cy="791505"/>
          </a:xfrm>
          <a:prstGeom prst="rect">
            <a:avLst/>
          </a:prstGeom>
          <a:noFill/>
          <a:ln w="9525">
            <a:noFill/>
            <a:miter lim="800000"/>
            <a:headEnd/>
            <a:tailEnd/>
          </a:ln>
        </p:spPr>
      </p:pic>
      <p:pic>
        <p:nvPicPr>
          <p:cNvPr id="13" name="Picture 5"/>
          <p:cNvPicPr>
            <a:picLocks noChangeAspect="1" noChangeArrowheads="1"/>
          </p:cNvPicPr>
          <p:nvPr/>
        </p:nvPicPr>
        <p:blipFill>
          <a:blip r:embed="rId5" cstate="print"/>
          <a:srcRect/>
          <a:stretch>
            <a:fillRect/>
          </a:stretch>
        </p:blipFill>
        <p:spPr bwMode="auto">
          <a:xfrm>
            <a:off x="9715500" y="0"/>
            <a:ext cx="571500" cy="620713"/>
          </a:xfrm>
          <a:prstGeom prst="rect">
            <a:avLst/>
          </a:prstGeom>
          <a:noFill/>
          <a:ln w="9525">
            <a:noFill/>
            <a:miter lim="800000"/>
            <a:headEnd/>
            <a:tailEnd/>
          </a:ln>
        </p:spPr>
      </p:pic>
      <p:sp>
        <p:nvSpPr>
          <p:cNvPr id="14" name="TextBox 13"/>
          <p:cNvSpPr txBox="1"/>
          <p:nvPr/>
        </p:nvSpPr>
        <p:spPr>
          <a:xfrm>
            <a:off x="5431532" y="2780928"/>
            <a:ext cx="4680520" cy="923330"/>
          </a:xfrm>
          <a:prstGeom prst="rect">
            <a:avLst/>
          </a:prstGeom>
          <a:noFill/>
          <a:ln w="38100">
            <a:solidFill>
              <a:srgbClr val="FF0000"/>
            </a:solidFill>
          </a:ln>
        </p:spPr>
        <p:txBody>
          <a:bodyPr wrap="square" rtlCol="0">
            <a:spAutoFit/>
          </a:bodyPr>
          <a:lstStyle/>
          <a:p>
            <a:endParaRPr lang="en-US" dirty="0"/>
          </a:p>
          <a:p>
            <a:endParaRPr lang="en-US" dirty="0"/>
          </a:p>
          <a:p>
            <a:endParaRPr lang="en-US" dirty="0"/>
          </a:p>
        </p:txBody>
      </p:sp>
      <p:cxnSp>
        <p:nvCxnSpPr>
          <p:cNvPr id="16" name="Straight Arrow Connector 15"/>
          <p:cNvCxnSpPr/>
          <p:nvPr/>
        </p:nvCxnSpPr>
        <p:spPr bwMode="auto">
          <a:xfrm>
            <a:off x="6655668" y="3356992"/>
            <a:ext cx="792088" cy="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315523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420888"/>
            <a:ext cx="9258300" cy="1371600"/>
          </a:xfrm>
        </p:spPr>
        <p:txBody>
          <a:bodyPr/>
          <a:lstStyle/>
          <a:p>
            <a:r>
              <a:rPr lang="en-US" b="1" i="1" dirty="0">
                <a:solidFill>
                  <a:srgbClr val="FF0000"/>
                </a:solidFill>
              </a:rPr>
              <a:t>Diabetic CKD</a:t>
            </a:r>
            <a:endParaRPr lang="el-GR" b="1" i="1" dirty="0">
              <a:solidFill>
                <a:srgbClr val="FF0000"/>
              </a:solidFill>
            </a:endParaRPr>
          </a:p>
        </p:txBody>
      </p:sp>
      <p:pic>
        <p:nvPicPr>
          <p:cNvPr id="3074" name="Picture 2" descr="http://20-first.com/wp-content/uploads/2014/01/flesh-target.jpg"/>
          <p:cNvPicPr>
            <a:picLocks noChangeAspect="1" noChangeArrowheads="1"/>
          </p:cNvPicPr>
          <p:nvPr/>
        </p:nvPicPr>
        <p:blipFill>
          <a:blip r:embed="rId2" cstate="print"/>
          <a:srcRect/>
          <a:stretch>
            <a:fillRect/>
          </a:stretch>
        </p:blipFill>
        <p:spPr bwMode="auto">
          <a:xfrm>
            <a:off x="7663780" y="3789040"/>
            <a:ext cx="2198018" cy="2198018"/>
          </a:xfrm>
          <a:prstGeom prst="rect">
            <a:avLst/>
          </a:prstGeom>
          <a:noFill/>
        </p:spPr>
      </p:pic>
      <p:pic>
        <p:nvPicPr>
          <p:cNvPr id="5" name="Picture 4"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Trials of DM CKD</a:t>
            </a:r>
            <a:endParaRPr lang="el-GR" dirty="0">
              <a:solidFill>
                <a:srgbClr val="FF0000"/>
              </a:solidFill>
            </a:endParaRPr>
          </a:p>
        </p:txBody>
      </p:sp>
      <p:sp>
        <p:nvSpPr>
          <p:cNvPr id="3" name="Content Placeholder 2"/>
          <p:cNvSpPr>
            <a:spLocks noGrp="1"/>
          </p:cNvSpPr>
          <p:nvPr>
            <p:ph idx="1"/>
          </p:nvPr>
        </p:nvSpPr>
        <p:spPr/>
        <p:txBody>
          <a:bodyPr/>
          <a:lstStyle/>
          <a:p>
            <a:endParaRPr lang="el-GR"/>
          </a:p>
        </p:txBody>
      </p:sp>
      <p:graphicFrame>
        <p:nvGraphicFramePr>
          <p:cNvPr id="4" name="Πίνακας 3"/>
          <p:cNvGraphicFramePr>
            <a:graphicFrameLocks noGrp="1"/>
          </p:cNvGraphicFramePr>
          <p:nvPr>
            <p:extLst>
              <p:ext uri="{D42A27DB-BD31-4B8C-83A1-F6EECF244321}">
                <p14:modId xmlns:p14="http://schemas.microsoft.com/office/powerpoint/2010/main" val="4142410842"/>
              </p:ext>
            </p:extLst>
          </p:nvPr>
        </p:nvGraphicFramePr>
        <p:xfrm>
          <a:off x="174948" y="1844822"/>
          <a:ext cx="10040042" cy="4320482"/>
        </p:xfrm>
        <a:graphic>
          <a:graphicData uri="http://schemas.openxmlformats.org/drawingml/2006/table">
            <a:tbl>
              <a:tblPr firstRow="1" bandRow="1">
                <a:tableStyleId>{5C22544A-7EE6-4342-B048-85BDC9FD1C3A}</a:tableStyleId>
              </a:tblPr>
              <a:tblGrid>
                <a:gridCol w="1593223">
                  <a:extLst>
                    <a:ext uri="{9D8B030D-6E8A-4147-A177-3AD203B41FA5}">
                      <a16:colId xmlns:a16="http://schemas.microsoft.com/office/drawing/2014/main" val="20000"/>
                    </a:ext>
                  </a:extLst>
                </a:gridCol>
                <a:gridCol w="968012">
                  <a:extLst>
                    <a:ext uri="{9D8B030D-6E8A-4147-A177-3AD203B41FA5}">
                      <a16:colId xmlns:a16="http://schemas.microsoft.com/office/drawing/2014/main" val="20001"/>
                    </a:ext>
                  </a:extLst>
                </a:gridCol>
                <a:gridCol w="2047277">
                  <a:extLst>
                    <a:ext uri="{9D8B030D-6E8A-4147-A177-3AD203B41FA5}">
                      <a16:colId xmlns:a16="http://schemas.microsoft.com/office/drawing/2014/main" val="20002"/>
                    </a:ext>
                  </a:extLst>
                </a:gridCol>
                <a:gridCol w="1128656">
                  <a:extLst>
                    <a:ext uri="{9D8B030D-6E8A-4147-A177-3AD203B41FA5}">
                      <a16:colId xmlns:a16="http://schemas.microsoft.com/office/drawing/2014/main" val="20003"/>
                    </a:ext>
                  </a:extLst>
                </a:gridCol>
                <a:gridCol w="1741640">
                  <a:extLst>
                    <a:ext uri="{9D8B030D-6E8A-4147-A177-3AD203B41FA5}">
                      <a16:colId xmlns:a16="http://schemas.microsoft.com/office/drawing/2014/main" val="20004"/>
                    </a:ext>
                  </a:extLst>
                </a:gridCol>
                <a:gridCol w="2561234">
                  <a:extLst>
                    <a:ext uri="{9D8B030D-6E8A-4147-A177-3AD203B41FA5}">
                      <a16:colId xmlns:a16="http://schemas.microsoft.com/office/drawing/2014/main" val="20005"/>
                    </a:ext>
                  </a:extLst>
                </a:gridCol>
              </a:tblGrid>
              <a:tr h="646994">
                <a:tc>
                  <a:txBody>
                    <a:bodyPr/>
                    <a:lstStyle/>
                    <a:p>
                      <a:r>
                        <a:rPr lang="en-US" sz="1800" b="1" dirty="0">
                          <a:solidFill>
                            <a:srgbClr val="FF0000"/>
                          </a:solidFill>
                          <a:latin typeface="+mn-lt"/>
                        </a:rPr>
                        <a:t>Study</a:t>
                      </a:r>
                      <a:endParaRPr lang="el-GR" sz="1800" b="1" dirty="0">
                        <a:solidFill>
                          <a:srgbClr val="FF0000"/>
                        </a:solidFill>
                        <a:latin typeface="+mn-lt"/>
                      </a:endParaRPr>
                    </a:p>
                  </a:txBody>
                  <a:tcPr>
                    <a:noFill/>
                  </a:tcPr>
                </a:tc>
                <a:tc>
                  <a:txBody>
                    <a:bodyPr/>
                    <a:lstStyle/>
                    <a:p>
                      <a:pPr algn="ctr"/>
                      <a:r>
                        <a:rPr lang="en-US" sz="1800" dirty="0">
                          <a:solidFill>
                            <a:schemeClr val="tx2"/>
                          </a:solidFill>
                          <a:latin typeface="+mn-lt"/>
                        </a:rPr>
                        <a:t>No</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Hypertension</a:t>
                      </a:r>
                      <a:r>
                        <a:rPr lang="el-GR" sz="1800" baseline="0" dirty="0">
                          <a:solidFill>
                            <a:schemeClr val="tx2"/>
                          </a:solidFill>
                          <a:latin typeface="+mn-lt"/>
                        </a:rPr>
                        <a:t>(%)</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Stage </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Proteinuria</a:t>
                      </a:r>
                    </a:p>
                    <a:p>
                      <a:pPr algn="ctr"/>
                      <a:r>
                        <a:rPr lang="en-US" sz="1800" dirty="0">
                          <a:solidFill>
                            <a:schemeClr val="tx2"/>
                          </a:solidFill>
                          <a:latin typeface="+mn-lt"/>
                        </a:rPr>
                        <a:t>(mg/24h)</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Achieved</a:t>
                      </a:r>
                      <a:r>
                        <a:rPr lang="en-US" sz="1800" baseline="0" dirty="0">
                          <a:solidFill>
                            <a:schemeClr val="tx2"/>
                          </a:solidFill>
                          <a:latin typeface="+mn-lt"/>
                        </a:rPr>
                        <a:t> BP</a:t>
                      </a:r>
                      <a:endParaRPr lang="el-GR" sz="1800" dirty="0">
                        <a:solidFill>
                          <a:schemeClr val="tx2"/>
                        </a:solidFill>
                        <a:latin typeface="+mn-lt"/>
                      </a:endParaRPr>
                    </a:p>
                  </a:txBody>
                  <a:tcPr>
                    <a:noFill/>
                  </a:tcPr>
                </a:tc>
                <a:extLst>
                  <a:ext uri="{0D108BD9-81ED-4DB2-BD59-A6C34878D82A}">
                    <a16:rowId xmlns:a16="http://schemas.microsoft.com/office/drawing/2014/main" val="10000"/>
                  </a:ext>
                </a:extLst>
              </a:tr>
              <a:tr h="524784">
                <a:tc>
                  <a:txBody>
                    <a:bodyPr/>
                    <a:lstStyle/>
                    <a:p>
                      <a:r>
                        <a:rPr lang="en-US" sz="1800" b="1" dirty="0">
                          <a:solidFill>
                            <a:srgbClr val="FF0000"/>
                          </a:solidFill>
                          <a:latin typeface="+mn-lt"/>
                        </a:rPr>
                        <a:t>ORIENT</a:t>
                      </a:r>
                      <a:endParaRPr lang="el-GR" sz="1800" b="1" dirty="0">
                        <a:solidFill>
                          <a:srgbClr val="FF0000"/>
                        </a:solidFill>
                        <a:latin typeface="+mn-lt"/>
                      </a:endParaRPr>
                    </a:p>
                  </a:txBody>
                  <a:tcPr>
                    <a:noFill/>
                  </a:tcPr>
                </a:tc>
                <a:tc>
                  <a:txBody>
                    <a:bodyPr/>
                    <a:lstStyle/>
                    <a:p>
                      <a:pPr algn="ctr"/>
                      <a:r>
                        <a:rPr lang="en-US" sz="1800" dirty="0">
                          <a:solidFill>
                            <a:schemeClr val="tx2"/>
                          </a:solidFill>
                          <a:latin typeface="+mn-lt"/>
                        </a:rPr>
                        <a:t>577</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93</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3-4</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250</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133 vs 137</a:t>
                      </a:r>
                      <a:endParaRPr lang="el-GR" sz="1800" dirty="0">
                        <a:solidFill>
                          <a:schemeClr val="tx2"/>
                        </a:solidFill>
                        <a:latin typeface="+mn-lt"/>
                      </a:endParaRPr>
                    </a:p>
                  </a:txBody>
                  <a:tcPr>
                    <a:noFill/>
                  </a:tcPr>
                </a:tc>
                <a:extLst>
                  <a:ext uri="{0D108BD9-81ED-4DB2-BD59-A6C34878D82A}">
                    <a16:rowId xmlns:a16="http://schemas.microsoft.com/office/drawing/2014/main" val="10001"/>
                  </a:ext>
                </a:extLst>
              </a:tr>
              <a:tr h="524784">
                <a:tc>
                  <a:txBody>
                    <a:bodyPr/>
                    <a:lstStyle/>
                    <a:p>
                      <a:r>
                        <a:rPr lang="en-US" sz="1800" b="1" dirty="0">
                          <a:solidFill>
                            <a:srgbClr val="FF0000"/>
                          </a:solidFill>
                          <a:latin typeface="+mn-lt"/>
                        </a:rPr>
                        <a:t>Lewis</a:t>
                      </a:r>
                      <a:endParaRPr lang="el-GR" sz="1800" b="1" dirty="0">
                        <a:solidFill>
                          <a:srgbClr val="FF0000"/>
                        </a:solidFill>
                        <a:latin typeface="+mn-lt"/>
                      </a:endParaRPr>
                    </a:p>
                  </a:txBody>
                  <a:tcPr>
                    <a:noFill/>
                  </a:tcPr>
                </a:tc>
                <a:tc>
                  <a:txBody>
                    <a:bodyPr/>
                    <a:lstStyle/>
                    <a:p>
                      <a:pPr algn="ctr"/>
                      <a:r>
                        <a:rPr lang="en-US" sz="1800" dirty="0">
                          <a:solidFill>
                            <a:schemeClr val="tx2"/>
                          </a:solidFill>
                          <a:latin typeface="+mn-lt"/>
                        </a:rPr>
                        <a:t>409</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76</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2-3</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&lt;500</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131 vs 133</a:t>
                      </a:r>
                      <a:endParaRPr lang="el-GR" sz="1800" dirty="0">
                        <a:solidFill>
                          <a:schemeClr val="tx2"/>
                        </a:solidFill>
                        <a:latin typeface="+mn-lt"/>
                      </a:endParaRPr>
                    </a:p>
                  </a:txBody>
                  <a:tcPr>
                    <a:noFill/>
                  </a:tcPr>
                </a:tc>
                <a:extLst>
                  <a:ext uri="{0D108BD9-81ED-4DB2-BD59-A6C34878D82A}">
                    <a16:rowId xmlns:a16="http://schemas.microsoft.com/office/drawing/2014/main" val="10002"/>
                  </a:ext>
                </a:extLst>
              </a:tr>
              <a:tr h="524784">
                <a:tc>
                  <a:txBody>
                    <a:bodyPr/>
                    <a:lstStyle/>
                    <a:p>
                      <a:r>
                        <a:rPr lang="en-US" sz="1800" b="1" dirty="0">
                          <a:solidFill>
                            <a:srgbClr val="FF0000"/>
                          </a:solidFill>
                          <a:latin typeface="+mn-lt"/>
                        </a:rPr>
                        <a:t>IDNT</a:t>
                      </a:r>
                      <a:endParaRPr lang="el-GR" sz="1800" b="1" dirty="0">
                        <a:solidFill>
                          <a:srgbClr val="FF0000"/>
                        </a:solidFill>
                        <a:latin typeface="+mn-lt"/>
                      </a:endParaRPr>
                    </a:p>
                  </a:txBody>
                  <a:tcPr>
                    <a:noFill/>
                  </a:tcPr>
                </a:tc>
                <a:tc>
                  <a:txBody>
                    <a:bodyPr/>
                    <a:lstStyle/>
                    <a:p>
                      <a:pPr algn="ctr"/>
                      <a:r>
                        <a:rPr lang="en-US" sz="1800" dirty="0">
                          <a:solidFill>
                            <a:schemeClr val="tx2"/>
                          </a:solidFill>
                          <a:latin typeface="+mn-lt"/>
                        </a:rPr>
                        <a:t>1715</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100</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3-4</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290</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141 vs 144</a:t>
                      </a:r>
                      <a:endParaRPr lang="el-GR" sz="1800" dirty="0">
                        <a:solidFill>
                          <a:schemeClr val="tx2"/>
                        </a:solidFill>
                        <a:latin typeface="+mn-lt"/>
                      </a:endParaRPr>
                    </a:p>
                  </a:txBody>
                  <a:tcPr>
                    <a:noFill/>
                  </a:tcPr>
                </a:tc>
                <a:extLst>
                  <a:ext uri="{0D108BD9-81ED-4DB2-BD59-A6C34878D82A}">
                    <a16:rowId xmlns:a16="http://schemas.microsoft.com/office/drawing/2014/main" val="10003"/>
                  </a:ext>
                </a:extLst>
              </a:tr>
              <a:tr h="524784">
                <a:tc>
                  <a:txBody>
                    <a:bodyPr/>
                    <a:lstStyle/>
                    <a:p>
                      <a:r>
                        <a:rPr lang="en-US" sz="1800" b="1" dirty="0">
                          <a:solidFill>
                            <a:srgbClr val="FF0000"/>
                          </a:solidFill>
                          <a:latin typeface="+mn-lt"/>
                        </a:rPr>
                        <a:t>RENAAL</a:t>
                      </a:r>
                      <a:endParaRPr lang="el-GR" sz="1800" b="1" dirty="0">
                        <a:solidFill>
                          <a:srgbClr val="FF0000"/>
                        </a:solidFill>
                        <a:latin typeface="+mn-lt"/>
                      </a:endParaRPr>
                    </a:p>
                  </a:txBody>
                  <a:tcPr>
                    <a:noFill/>
                  </a:tcPr>
                </a:tc>
                <a:tc>
                  <a:txBody>
                    <a:bodyPr/>
                    <a:lstStyle/>
                    <a:p>
                      <a:pPr algn="ctr"/>
                      <a:r>
                        <a:rPr lang="en-US" sz="1800" dirty="0">
                          <a:solidFill>
                            <a:schemeClr val="tx2"/>
                          </a:solidFill>
                          <a:latin typeface="+mn-lt"/>
                        </a:rPr>
                        <a:t>1513</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93</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3-4</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&gt;300</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144 vs 146</a:t>
                      </a:r>
                      <a:endParaRPr lang="el-GR" sz="1800" dirty="0">
                        <a:solidFill>
                          <a:schemeClr val="tx2"/>
                        </a:solidFill>
                        <a:latin typeface="+mn-lt"/>
                      </a:endParaRPr>
                    </a:p>
                  </a:txBody>
                  <a:tcPr>
                    <a:noFill/>
                  </a:tcPr>
                </a:tc>
                <a:extLst>
                  <a:ext uri="{0D108BD9-81ED-4DB2-BD59-A6C34878D82A}">
                    <a16:rowId xmlns:a16="http://schemas.microsoft.com/office/drawing/2014/main" val="10004"/>
                  </a:ext>
                </a:extLst>
              </a:tr>
              <a:tr h="524784">
                <a:tc>
                  <a:txBody>
                    <a:bodyPr/>
                    <a:lstStyle/>
                    <a:p>
                      <a:r>
                        <a:rPr lang="en-US" sz="1800" b="1" dirty="0">
                          <a:solidFill>
                            <a:srgbClr val="FF0000"/>
                          </a:solidFill>
                          <a:latin typeface="+mn-lt"/>
                        </a:rPr>
                        <a:t>IRMA-2</a:t>
                      </a:r>
                      <a:endParaRPr lang="el-GR" sz="1800" b="1" dirty="0">
                        <a:solidFill>
                          <a:srgbClr val="FF0000"/>
                        </a:solidFill>
                        <a:latin typeface="+mn-lt"/>
                      </a:endParaRPr>
                    </a:p>
                  </a:txBody>
                  <a:tcPr>
                    <a:noFill/>
                  </a:tcPr>
                </a:tc>
                <a:tc>
                  <a:txBody>
                    <a:bodyPr/>
                    <a:lstStyle/>
                    <a:p>
                      <a:pPr algn="ctr"/>
                      <a:r>
                        <a:rPr lang="en-US" sz="1800" dirty="0">
                          <a:solidFill>
                            <a:schemeClr val="tx2"/>
                          </a:solidFill>
                          <a:latin typeface="+mn-lt"/>
                        </a:rPr>
                        <a:t>590</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100</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2-3</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60</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142 vs 144</a:t>
                      </a:r>
                      <a:endParaRPr lang="el-GR" sz="1800" dirty="0">
                        <a:solidFill>
                          <a:schemeClr val="tx2"/>
                        </a:solidFill>
                        <a:latin typeface="+mn-lt"/>
                      </a:endParaRPr>
                    </a:p>
                  </a:txBody>
                  <a:tcPr>
                    <a:noFill/>
                  </a:tcPr>
                </a:tc>
                <a:extLst>
                  <a:ext uri="{0D108BD9-81ED-4DB2-BD59-A6C34878D82A}">
                    <a16:rowId xmlns:a16="http://schemas.microsoft.com/office/drawing/2014/main" val="10005"/>
                  </a:ext>
                </a:extLst>
              </a:tr>
              <a:tr h="524784">
                <a:tc>
                  <a:txBody>
                    <a:bodyPr/>
                    <a:lstStyle/>
                    <a:p>
                      <a:r>
                        <a:rPr lang="en-US" sz="1800" b="1" dirty="0">
                          <a:solidFill>
                            <a:srgbClr val="FF0000"/>
                          </a:solidFill>
                          <a:latin typeface="+mn-lt"/>
                        </a:rPr>
                        <a:t>DIABHYCAR</a:t>
                      </a:r>
                      <a:endParaRPr lang="el-GR" sz="1800" b="1" dirty="0">
                        <a:solidFill>
                          <a:srgbClr val="FF0000"/>
                        </a:solidFill>
                        <a:latin typeface="+mn-lt"/>
                      </a:endParaRPr>
                    </a:p>
                  </a:txBody>
                  <a:tcPr>
                    <a:noFill/>
                  </a:tcPr>
                </a:tc>
                <a:tc>
                  <a:txBody>
                    <a:bodyPr/>
                    <a:lstStyle/>
                    <a:p>
                      <a:pPr algn="ctr"/>
                      <a:r>
                        <a:rPr lang="en-US" sz="1800" dirty="0">
                          <a:solidFill>
                            <a:schemeClr val="tx2"/>
                          </a:solidFill>
                          <a:latin typeface="+mn-lt"/>
                        </a:rPr>
                        <a:t>4912</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56</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2</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MA range</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143 vs 145</a:t>
                      </a:r>
                      <a:endParaRPr lang="el-GR" sz="1800" dirty="0">
                        <a:solidFill>
                          <a:schemeClr val="tx2"/>
                        </a:solidFill>
                        <a:latin typeface="+mn-lt"/>
                      </a:endParaRPr>
                    </a:p>
                  </a:txBody>
                  <a:tcPr>
                    <a:noFill/>
                  </a:tcPr>
                </a:tc>
                <a:extLst>
                  <a:ext uri="{0D108BD9-81ED-4DB2-BD59-A6C34878D82A}">
                    <a16:rowId xmlns:a16="http://schemas.microsoft.com/office/drawing/2014/main" val="10006"/>
                  </a:ext>
                </a:extLst>
              </a:tr>
              <a:tr h="524784">
                <a:tc>
                  <a:txBody>
                    <a:bodyPr/>
                    <a:lstStyle/>
                    <a:p>
                      <a:r>
                        <a:rPr lang="en-US" sz="1800" b="1" dirty="0">
                          <a:solidFill>
                            <a:srgbClr val="FF0000"/>
                          </a:solidFill>
                          <a:latin typeface="+mn-lt"/>
                        </a:rPr>
                        <a:t>ACCORD</a:t>
                      </a:r>
                      <a:endParaRPr lang="el-GR" sz="1800" b="1" dirty="0">
                        <a:solidFill>
                          <a:srgbClr val="FF0000"/>
                        </a:solidFill>
                        <a:latin typeface="+mn-lt"/>
                      </a:endParaRPr>
                    </a:p>
                  </a:txBody>
                  <a:tcPr>
                    <a:noFill/>
                  </a:tcPr>
                </a:tc>
                <a:tc>
                  <a:txBody>
                    <a:bodyPr/>
                    <a:lstStyle/>
                    <a:p>
                      <a:pPr algn="ctr"/>
                      <a:r>
                        <a:rPr lang="en-US" sz="1800" dirty="0">
                          <a:solidFill>
                            <a:schemeClr val="tx2"/>
                          </a:solidFill>
                          <a:latin typeface="+mn-lt"/>
                        </a:rPr>
                        <a:t>4750</a:t>
                      </a:r>
                      <a:endParaRPr lang="el-GR" sz="1800" dirty="0">
                        <a:solidFill>
                          <a:schemeClr val="tx2"/>
                        </a:solidFill>
                        <a:latin typeface="+mn-lt"/>
                      </a:endParaRPr>
                    </a:p>
                  </a:txBody>
                  <a:tcPr>
                    <a:noFill/>
                  </a:tcPr>
                </a:tc>
                <a:tc>
                  <a:txBody>
                    <a:bodyPr/>
                    <a:lstStyle/>
                    <a:p>
                      <a:pPr algn="ctr"/>
                      <a:r>
                        <a:rPr lang="el-GR" sz="1800" dirty="0">
                          <a:solidFill>
                            <a:schemeClr val="tx2"/>
                          </a:solidFill>
                          <a:latin typeface="+mn-lt"/>
                        </a:rPr>
                        <a:t>100</a:t>
                      </a:r>
                    </a:p>
                  </a:txBody>
                  <a:tcPr>
                    <a:noFill/>
                  </a:tcPr>
                </a:tc>
                <a:tc>
                  <a:txBody>
                    <a:bodyPr/>
                    <a:lstStyle/>
                    <a:p>
                      <a:pPr algn="ctr"/>
                      <a:r>
                        <a:rPr lang="en-US" sz="1800" dirty="0">
                          <a:solidFill>
                            <a:schemeClr val="tx2"/>
                          </a:solidFill>
                          <a:latin typeface="+mn-lt"/>
                        </a:rPr>
                        <a:t>1-</a:t>
                      </a:r>
                      <a:r>
                        <a:rPr lang="el-GR" sz="1800" dirty="0">
                          <a:solidFill>
                            <a:schemeClr val="tx2"/>
                          </a:solidFill>
                          <a:latin typeface="+mn-lt"/>
                        </a:rPr>
                        <a:t>2</a:t>
                      </a:r>
                    </a:p>
                  </a:txBody>
                  <a:tcPr>
                    <a:noFill/>
                  </a:tcPr>
                </a:tc>
                <a:tc>
                  <a:txBody>
                    <a:bodyPr/>
                    <a:lstStyle/>
                    <a:p>
                      <a:pPr algn="ctr"/>
                      <a:r>
                        <a:rPr lang="el-GR" sz="1800" dirty="0">
                          <a:solidFill>
                            <a:schemeClr val="tx2"/>
                          </a:solidFill>
                          <a:latin typeface="+mn-lt"/>
                        </a:rPr>
                        <a:t>&lt;300</a:t>
                      </a:r>
                      <a:r>
                        <a:rPr lang="en-US" sz="1800" baseline="0" dirty="0">
                          <a:solidFill>
                            <a:schemeClr val="tx2"/>
                          </a:solidFill>
                          <a:latin typeface="+mn-lt"/>
                        </a:rPr>
                        <a:t> </a:t>
                      </a:r>
                      <a:endParaRPr lang="el-GR" sz="1800" dirty="0">
                        <a:solidFill>
                          <a:schemeClr val="tx2"/>
                        </a:solidFill>
                        <a:latin typeface="+mn-lt"/>
                      </a:endParaRPr>
                    </a:p>
                  </a:txBody>
                  <a:tcPr>
                    <a:noFill/>
                  </a:tcPr>
                </a:tc>
                <a:tc>
                  <a:txBody>
                    <a:bodyPr/>
                    <a:lstStyle/>
                    <a:p>
                      <a:pPr algn="ctr"/>
                      <a:r>
                        <a:rPr lang="en-US" sz="1800" dirty="0">
                          <a:solidFill>
                            <a:schemeClr val="tx2"/>
                          </a:solidFill>
                          <a:latin typeface="+mn-lt"/>
                        </a:rPr>
                        <a:t>119</a:t>
                      </a:r>
                      <a:r>
                        <a:rPr lang="en-US" sz="1800" baseline="0" dirty="0">
                          <a:solidFill>
                            <a:schemeClr val="tx2"/>
                          </a:solidFill>
                          <a:latin typeface="+mn-lt"/>
                        </a:rPr>
                        <a:t> vs 131</a:t>
                      </a:r>
                      <a:endParaRPr lang="el-GR" sz="1800" dirty="0">
                        <a:solidFill>
                          <a:schemeClr val="tx2"/>
                        </a:solidFill>
                        <a:latin typeface="+mn-lt"/>
                      </a:endParaRPr>
                    </a:p>
                  </a:txBody>
                  <a:tcPr>
                    <a:noFill/>
                  </a:tcPr>
                </a:tc>
                <a:extLst>
                  <a:ext uri="{0D108BD9-81ED-4DB2-BD59-A6C34878D82A}">
                    <a16:rowId xmlns:a16="http://schemas.microsoft.com/office/drawing/2014/main" val="10007"/>
                  </a:ext>
                </a:extLst>
              </a:tr>
            </a:tbl>
          </a:graphicData>
        </a:graphic>
      </p:graphicFrame>
      <p:pic>
        <p:nvPicPr>
          <p:cNvPr id="5" name="Picture 4" descr="athina2"/>
          <p:cNvPicPr>
            <a:picLocks noChangeAspect="1" noChangeArrowheads="1"/>
          </p:cNvPicPr>
          <p:nvPr/>
        </p:nvPicPr>
        <p:blipFill>
          <a:blip r:embed="rId2" cstate="print"/>
          <a:srcRect/>
          <a:stretch>
            <a:fillRect/>
          </a:stretch>
        </p:blipFill>
        <p:spPr bwMode="auto">
          <a:xfrm>
            <a:off x="0" y="0"/>
            <a:ext cx="390972" cy="668401"/>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9715500" y="0"/>
            <a:ext cx="571500" cy="620713"/>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solidFill>
                  <a:srgbClr val="FF0000"/>
                </a:solidFill>
              </a:rPr>
              <a:t>RENAAL</a:t>
            </a:r>
            <a:endParaRPr lang="el-GR">
              <a:solidFill>
                <a:srgbClr val="FF0000"/>
              </a:solidFill>
            </a:endParaRPr>
          </a:p>
        </p:txBody>
      </p:sp>
      <p:sp>
        <p:nvSpPr>
          <p:cNvPr id="15363" name="Content Placeholder 2"/>
          <p:cNvSpPr>
            <a:spLocks noGrp="1"/>
          </p:cNvSpPr>
          <p:nvPr>
            <p:ph idx="1"/>
          </p:nvPr>
        </p:nvSpPr>
        <p:spPr>
          <a:xfrm>
            <a:off x="534988" y="1557338"/>
            <a:ext cx="9258300" cy="3886200"/>
          </a:xfrm>
        </p:spPr>
        <p:txBody>
          <a:bodyPr/>
          <a:lstStyle/>
          <a:p>
            <a:r>
              <a:rPr lang="en-US" sz="2400">
                <a:solidFill>
                  <a:srgbClr val="FF0000"/>
                </a:solidFill>
              </a:rPr>
              <a:t>DM 2 and CKD </a:t>
            </a:r>
          </a:p>
          <a:p>
            <a:r>
              <a:rPr lang="en-US" sz="2400">
                <a:solidFill>
                  <a:srgbClr val="FF0000"/>
                </a:solidFill>
              </a:rPr>
              <a:t>2.6 years follow-up (Losartan vs placebo)  </a:t>
            </a:r>
          </a:p>
          <a:p>
            <a:pPr>
              <a:buFont typeface="Wingdings" pitchFamily="2" charset="2"/>
              <a:buNone/>
            </a:pPr>
            <a:endParaRPr lang="el-GR" sz="2400"/>
          </a:p>
        </p:txBody>
      </p:sp>
      <p:pic>
        <p:nvPicPr>
          <p:cNvPr id="15364" name="Picture 3"/>
          <p:cNvPicPr>
            <a:picLocks noChangeAspect="1" noChangeArrowheads="1"/>
          </p:cNvPicPr>
          <p:nvPr/>
        </p:nvPicPr>
        <p:blipFill>
          <a:blip r:embed="rId2" cstate="print"/>
          <a:srcRect/>
          <a:stretch>
            <a:fillRect/>
          </a:stretch>
        </p:blipFill>
        <p:spPr bwMode="auto">
          <a:xfrm>
            <a:off x="319088" y="2492375"/>
            <a:ext cx="6696075" cy="3960813"/>
          </a:xfrm>
          <a:prstGeom prst="rect">
            <a:avLst/>
          </a:prstGeom>
          <a:noFill/>
          <a:ln w="9525">
            <a:noFill/>
            <a:miter lim="800000"/>
            <a:headEnd/>
            <a:tailEnd/>
          </a:ln>
        </p:spPr>
      </p:pic>
      <p:sp>
        <p:nvSpPr>
          <p:cNvPr id="15365" name="TextBox 6"/>
          <p:cNvSpPr txBox="1">
            <a:spLocks noChangeArrowheads="1"/>
          </p:cNvSpPr>
          <p:nvPr/>
        </p:nvSpPr>
        <p:spPr bwMode="auto">
          <a:xfrm>
            <a:off x="7446963" y="4221163"/>
            <a:ext cx="2160587" cy="2308225"/>
          </a:xfrm>
          <a:prstGeom prst="rect">
            <a:avLst/>
          </a:prstGeom>
          <a:noFill/>
          <a:ln w="9525">
            <a:noFill/>
            <a:miter lim="800000"/>
            <a:headEnd/>
            <a:tailEnd/>
          </a:ln>
        </p:spPr>
        <p:txBody>
          <a:bodyPr>
            <a:spAutoFit/>
          </a:bodyPr>
          <a:lstStyle/>
          <a:p>
            <a:r>
              <a:rPr lang="en-US" i="1"/>
              <a:t>No effect on death/CVD morbidity and mortality</a:t>
            </a:r>
          </a:p>
          <a:p>
            <a:pPr>
              <a:buFont typeface="Wingdings" pitchFamily="2" charset="2"/>
              <a:buChar char="ü"/>
            </a:pPr>
            <a:r>
              <a:rPr lang="en-US" u="sng">
                <a:solidFill>
                  <a:srgbClr val="FF0000"/>
                </a:solidFill>
              </a:rPr>
              <a:t>The renal benefit exceeded that attributable to BP changes</a:t>
            </a:r>
            <a:endParaRPr lang="el-GR" u="sng">
              <a:solidFill>
                <a:srgbClr val="FF0000"/>
              </a:solidFill>
            </a:endParaRPr>
          </a:p>
        </p:txBody>
      </p:sp>
      <p:sp>
        <p:nvSpPr>
          <p:cNvPr id="15366" name="TextBox 7"/>
          <p:cNvSpPr txBox="1">
            <a:spLocks noChangeArrowheads="1"/>
          </p:cNvSpPr>
          <p:nvPr/>
        </p:nvSpPr>
        <p:spPr bwMode="auto">
          <a:xfrm>
            <a:off x="7304088" y="1628775"/>
            <a:ext cx="2160587" cy="2308324"/>
          </a:xfrm>
          <a:prstGeom prst="rect">
            <a:avLst/>
          </a:prstGeom>
          <a:noFill/>
          <a:ln w="9525">
            <a:noFill/>
            <a:miter lim="800000"/>
            <a:headEnd/>
            <a:tailEnd/>
          </a:ln>
        </p:spPr>
        <p:txBody>
          <a:bodyPr>
            <a:spAutoFit/>
          </a:bodyPr>
          <a:lstStyle/>
          <a:p>
            <a:r>
              <a:rPr lang="en-US" dirty="0"/>
              <a:t>BP decline at  year:</a:t>
            </a:r>
          </a:p>
          <a:p>
            <a:r>
              <a:rPr lang="en-US" u="sng" dirty="0">
                <a:solidFill>
                  <a:srgbClr val="FF0000"/>
                </a:solidFill>
              </a:rPr>
              <a:t>152/82 to 140/74 mmHg (</a:t>
            </a:r>
            <a:r>
              <a:rPr lang="en-US" u="sng" dirty="0" err="1">
                <a:solidFill>
                  <a:srgbClr val="FF0000"/>
                </a:solidFill>
              </a:rPr>
              <a:t>losartan</a:t>
            </a:r>
            <a:r>
              <a:rPr lang="en-US" u="sng" dirty="0">
                <a:solidFill>
                  <a:srgbClr val="FF0000"/>
                </a:solidFill>
              </a:rPr>
              <a:t>)</a:t>
            </a:r>
          </a:p>
          <a:p>
            <a:r>
              <a:rPr lang="en-US" u="sng" dirty="0">
                <a:solidFill>
                  <a:srgbClr val="FF0000"/>
                </a:solidFill>
              </a:rPr>
              <a:t>153/82  to 142/74 mmHg (placebo)</a:t>
            </a:r>
            <a:endParaRPr lang="el-GR" u="sng" dirty="0">
              <a:solidFill>
                <a:srgbClr val="FF0000"/>
              </a:solidFill>
            </a:endParaRPr>
          </a:p>
        </p:txBody>
      </p:sp>
      <p:sp>
        <p:nvSpPr>
          <p:cNvPr id="15367" name="TextBox 15"/>
          <p:cNvSpPr txBox="1">
            <a:spLocks noChangeArrowheads="1"/>
          </p:cNvSpPr>
          <p:nvPr/>
        </p:nvSpPr>
        <p:spPr bwMode="auto">
          <a:xfrm>
            <a:off x="8415338" y="6488113"/>
            <a:ext cx="1871662" cy="369887"/>
          </a:xfrm>
          <a:prstGeom prst="rect">
            <a:avLst/>
          </a:prstGeom>
          <a:noFill/>
          <a:ln w="9525">
            <a:noFill/>
            <a:miter lim="800000"/>
            <a:headEnd/>
            <a:tailEnd/>
          </a:ln>
        </p:spPr>
        <p:txBody>
          <a:bodyPr>
            <a:spAutoFit/>
          </a:bodyPr>
          <a:lstStyle/>
          <a:p>
            <a:pPr algn="r"/>
            <a:r>
              <a:rPr lang="en-US" i="1" dirty="0">
                <a:solidFill>
                  <a:srgbClr val="66CCFF"/>
                </a:solidFill>
              </a:rPr>
              <a:t>NEJM 2001</a:t>
            </a:r>
            <a:endParaRPr lang="el-GR" i="1" dirty="0">
              <a:solidFill>
                <a:srgbClr val="66CCFF"/>
              </a:solidFill>
            </a:endParaRPr>
          </a:p>
        </p:txBody>
      </p:sp>
      <p:pic>
        <p:nvPicPr>
          <p:cNvPr id="15368" name="Picture 4"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15369"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solidFill>
                  <a:srgbClr val="FF0000"/>
                </a:solidFill>
              </a:rPr>
              <a:t>IDNT trial</a:t>
            </a:r>
            <a:endParaRPr lang="el-GR">
              <a:solidFill>
                <a:srgbClr val="FF0000"/>
              </a:solidFill>
            </a:endParaRPr>
          </a:p>
        </p:txBody>
      </p:sp>
      <p:sp>
        <p:nvSpPr>
          <p:cNvPr id="14339" name="Content Placeholder 2"/>
          <p:cNvSpPr>
            <a:spLocks noGrp="1"/>
          </p:cNvSpPr>
          <p:nvPr>
            <p:ph idx="1"/>
          </p:nvPr>
        </p:nvSpPr>
        <p:spPr>
          <a:xfrm>
            <a:off x="534988" y="1557338"/>
            <a:ext cx="9258300" cy="3886200"/>
          </a:xfrm>
        </p:spPr>
        <p:txBody>
          <a:bodyPr/>
          <a:lstStyle/>
          <a:p>
            <a:r>
              <a:rPr lang="en-US" sz="2400"/>
              <a:t>1715 hypertensives with DM 2 and CKD</a:t>
            </a:r>
          </a:p>
          <a:p>
            <a:r>
              <a:rPr lang="en-US" sz="2400"/>
              <a:t>2.6 years follow-up</a:t>
            </a:r>
            <a:endParaRPr lang="el-GR" sz="2400"/>
          </a:p>
        </p:txBody>
      </p:sp>
      <p:pic>
        <p:nvPicPr>
          <p:cNvPr id="14340" name="Picture 5"/>
          <p:cNvPicPr>
            <a:picLocks noChangeAspect="1" noChangeArrowheads="1"/>
          </p:cNvPicPr>
          <p:nvPr/>
        </p:nvPicPr>
        <p:blipFill>
          <a:blip r:embed="rId2" cstate="print"/>
          <a:srcRect/>
          <a:stretch>
            <a:fillRect/>
          </a:stretch>
        </p:blipFill>
        <p:spPr bwMode="auto">
          <a:xfrm>
            <a:off x="319088" y="2420938"/>
            <a:ext cx="5029200" cy="4267200"/>
          </a:xfrm>
          <a:prstGeom prst="rect">
            <a:avLst/>
          </a:prstGeom>
          <a:noFill/>
          <a:ln w="9525">
            <a:noFill/>
            <a:miter lim="800000"/>
            <a:headEnd/>
            <a:tailEnd/>
          </a:ln>
        </p:spPr>
      </p:pic>
      <p:pic>
        <p:nvPicPr>
          <p:cNvPr id="14341" name="Picture 6"/>
          <p:cNvPicPr>
            <a:picLocks noChangeAspect="1" noChangeArrowheads="1"/>
          </p:cNvPicPr>
          <p:nvPr/>
        </p:nvPicPr>
        <p:blipFill>
          <a:blip r:embed="rId3" cstate="print"/>
          <a:srcRect/>
          <a:stretch>
            <a:fillRect/>
          </a:stretch>
        </p:blipFill>
        <p:spPr bwMode="auto">
          <a:xfrm>
            <a:off x="5072063" y="1989138"/>
            <a:ext cx="4854575" cy="3960812"/>
          </a:xfrm>
          <a:prstGeom prst="rect">
            <a:avLst/>
          </a:prstGeom>
          <a:noFill/>
          <a:ln w="9525">
            <a:noFill/>
            <a:miter lim="800000"/>
            <a:headEnd/>
            <a:tailEnd/>
          </a:ln>
        </p:spPr>
      </p:pic>
      <p:sp>
        <p:nvSpPr>
          <p:cNvPr id="14342" name="TextBox 9"/>
          <p:cNvSpPr txBox="1">
            <a:spLocks noChangeArrowheads="1"/>
          </p:cNvSpPr>
          <p:nvPr/>
        </p:nvSpPr>
        <p:spPr bwMode="auto">
          <a:xfrm>
            <a:off x="5359400" y="5805488"/>
            <a:ext cx="2922588" cy="922337"/>
          </a:xfrm>
          <a:prstGeom prst="rect">
            <a:avLst/>
          </a:prstGeom>
          <a:noFill/>
          <a:ln w="9525">
            <a:noFill/>
            <a:miter lim="800000"/>
            <a:headEnd/>
            <a:tailEnd/>
          </a:ln>
        </p:spPr>
        <p:txBody>
          <a:bodyPr wrap="none">
            <a:spAutoFit/>
          </a:bodyPr>
          <a:lstStyle/>
          <a:p>
            <a:r>
              <a:rPr lang="en-US" i="1" u="sng">
                <a:solidFill>
                  <a:srgbClr val="FF0000"/>
                </a:solidFill>
              </a:rPr>
              <a:t>Better renal outcomes </a:t>
            </a:r>
          </a:p>
          <a:p>
            <a:r>
              <a:rPr lang="en-US" i="1" u="sng">
                <a:solidFill>
                  <a:srgbClr val="FF0000"/>
                </a:solidFill>
              </a:rPr>
              <a:t>in the irbesartan group </a:t>
            </a:r>
          </a:p>
          <a:p>
            <a:r>
              <a:rPr lang="en-US" i="1" u="sng">
                <a:solidFill>
                  <a:srgbClr val="FF0000"/>
                </a:solidFill>
              </a:rPr>
              <a:t>not explained by MAP</a:t>
            </a:r>
            <a:endParaRPr lang="el-GR" i="1" u="sng">
              <a:solidFill>
                <a:srgbClr val="FF0000"/>
              </a:solidFill>
            </a:endParaRPr>
          </a:p>
        </p:txBody>
      </p:sp>
      <p:sp>
        <p:nvSpPr>
          <p:cNvPr id="14343" name="TextBox 15"/>
          <p:cNvSpPr txBox="1">
            <a:spLocks noChangeArrowheads="1"/>
          </p:cNvSpPr>
          <p:nvPr/>
        </p:nvSpPr>
        <p:spPr bwMode="auto">
          <a:xfrm>
            <a:off x="8415338" y="6488113"/>
            <a:ext cx="1871662" cy="369887"/>
          </a:xfrm>
          <a:prstGeom prst="rect">
            <a:avLst/>
          </a:prstGeom>
          <a:noFill/>
          <a:ln w="9525">
            <a:noFill/>
            <a:miter lim="800000"/>
            <a:headEnd/>
            <a:tailEnd/>
          </a:ln>
        </p:spPr>
        <p:txBody>
          <a:bodyPr>
            <a:spAutoFit/>
          </a:bodyPr>
          <a:lstStyle/>
          <a:p>
            <a:pPr algn="r"/>
            <a:r>
              <a:rPr lang="en-US" i="1" dirty="0">
                <a:solidFill>
                  <a:srgbClr val="66CCFF"/>
                </a:solidFill>
              </a:rPr>
              <a:t>NEJM 2001</a:t>
            </a:r>
            <a:endParaRPr lang="el-GR" i="1" dirty="0">
              <a:solidFill>
                <a:srgbClr val="66CCFF"/>
              </a:solidFill>
            </a:endParaRPr>
          </a:p>
        </p:txBody>
      </p:sp>
      <p:cxnSp>
        <p:nvCxnSpPr>
          <p:cNvPr id="14344" name="Straight Arrow Connector 12"/>
          <p:cNvCxnSpPr>
            <a:cxnSpLocks noChangeShapeType="1"/>
          </p:cNvCxnSpPr>
          <p:nvPr/>
        </p:nvCxnSpPr>
        <p:spPr bwMode="auto">
          <a:xfrm flipH="1">
            <a:off x="8743950" y="3644900"/>
            <a:ext cx="720725" cy="504825"/>
          </a:xfrm>
          <a:prstGeom prst="straightConnector1">
            <a:avLst/>
          </a:prstGeom>
          <a:noFill/>
          <a:ln w="57150" algn="ctr">
            <a:solidFill>
              <a:srgbClr val="FF0000"/>
            </a:solidFill>
            <a:round/>
            <a:headEnd/>
            <a:tailEnd type="arrow" w="med" len="med"/>
          </a:ln>
        </p:spPr>
      </p:cxnSp>
      <p:sp>
        <p:nvSpPr>
          <p:cNvPr id="14345" name="TextBox 13"/>
          <p:cNvSpPr txBox="1">
            <a:spLocks noChangeArrowheads="1"/>
          </p:cNvSpPr>
          <p:nvPr/>
        </p:nvSpPr>
        <p:spPr bwMode="auto">
          <a:xfrm>
            <a:off x="463550" y="3357563"/>
            <a:ext cx="4751958" cy="1366837"/>
          </a:xfrm>
          <a:prstGeom prst="rect">
            <a:avLst/>
          </a:prstGeom>
          <a:noFill/>
          <a:ln w="28575">
            <a:solidFill>
              <a:srgbClr val="FF0000"/>
            </a:solidFill>
            <a:miter lim="800000"/>
            <a:headEnd/>
            <a:tailEnd/>
          </a:ln>
        </p:spPr>
        <p:txBody>
          <a:bodyPr wrap="square">
            <a:spAutoFit/>
          </a:bodyPr>
          <a:lstStyle/>
          <a:p>
            <a:endParaRPr lang="en-US" sz="1600"/>
          </a:p>
          <a:p>
            <a:endParaRPr lang="en-US" sz="1600"/>
          </a:p>
          <a:p>
            <a:endParaRPr lang="en-US" sz="1600"/>
          </a:p>
          <a:p>
            <a:endParaRPr lang="en-US" sz="1600"/>
          </a:p>
          <a:p>
            <a:endParaRPr lang="el-GR" sz="1600"/>
          </a:p>
        </p:txBody>
      </p:sp>
      <p:pic>
        <p:nvPicPr>
          <p:cNvPr id="14346" name="Picture 4" descr="athina2"/>
          <p:cNvPicPr>
            <a:picLocks noChangeAspect="1" noChangeArrowheads="1"/>
          </p:cNvPicPr>
          <p:nvPr/>
        </p:nvPicPr>
        <p:blipFill>
          <a:blip r:embed="rId4" cstate="print"/>
          <a:srcRect/>
          <a:stretch>
            <a:fillRect/>
          </a:stretch>
        </p:blipFill>
        <p:spPr bwMode="auto">
          <a:xfrm>
            <a:off x="0" y="0"/>
            <a:ext cx="579438" cy="990600"/>
          </a:xfrm>
          <a:prstGeom prst="rect">
            <a:avLst/>
          </a:prstGeom>
          <a:noFill/>
          <a:ln w="9525">
            <a:noFill/>
            <a:miter lim="800000"/>
            <a:headEnd/>
            <a:tailEnd/>
          </a:ln>
        </p:spPr>
      </p:pic>
      <p:pic>
        <p:nvPicPr>
          <p:cNvPr id="14347" name="Picture 5"/>
          <p:cNvPicPr>
            <a:picLocks noChangeAspect="1" noChangeArrowheads="1"/>
          </p:cNvPicPr>
          <p:nvPr/>
        </p:nvPicPr>
        <p:blipFill>
          <a:blip r:embed="rId5" cstate="print"/>
          <a:srcRect/>
          <a:stretch>
            <a:fillRect/>
          </a:stretch>
        </p:blipFill>
        <p:spPr bwMode="auto">
          <a:xfrm>
            <a:off x="9715500" y="0"/>
            <a:ext cx="571500" cy="62071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3074" name="Picture 2"/>
          <p:cNvPicPr>
            <a:picLocks noChangeAspect="1" noChangeArrowheads="1"/>
          </p:cNvPicPr>
          <p:nvPr/>
        </p:nvPicPr>
        <p:blipFill>
          <a:blip r:embed="rId2" cstate="print"/>
          <a:srcRect/>
          <a:stretch>
            <a:fillRect/>
          </a:stretch>
        </p:blipFill>
        <p:spPr bwMode="auto">
          <a:xfrm>
            <a:off x="0" y="692696"/>
            <a:ext cx="9577064" cy="288032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174948" y="3717032"/>
            <a:ext cx="4076700" cy="2880320"/>
          </a:xfrm>
          <a:prstGeom prst="rect">
            <a:avLst/>
          </a:prstGeom>
          <a:noFill/>
          <a:ln w="9525">
            <a:noFill/>
            <a:miter lim="800000"/>
            <a:headEnd/>
            <a:tailEnd/>
          </a:ln>
        </p:spPr>
      </p:pic>
      <p:sp>
        <p:nvSpPr>
          <p:cNvPr id="6" name="TextBox 15"/>
          <p:cNvSpPr txBox="1">
            <a:spLocks noChangeArrowheads="1"/>
          </p:cNvSpPr>
          <p:nvPr/>
        </p:nvSpPr>
        <p:spPr bwMode="auto">
          <a:xfrm>
            <a:off x="4783460" y="6488113"/>
            <a:ext cx="5503540" cy="369332"/>
          </a:xfrm>
          <a:prstGeom prst="rect">
            <a:avLst/>
          </a:prstGeom>
          <a:noFill/>
          <a:ln w="9525">
            <a:noFill/>
            <a:miter lim="800000"/>
            <a:headEnd/>
            <a:tailEnd/>
          </a:ln>
        </p:spPr>
        <p:txBody>
          <a:bodyPr wrap="square">
            <a:spAutoFit/>
          </a:bodyPr>
          <a:lstStyle/>
          <a:p>
            <a:pPr algn="r"/>
            <a:r>
              <a:rPr lang="en-US" i="1" dirty="0" err="1">
                <a:solidFill>
                  <a:srgbClr val="66CCFF"/>
                </a:solidFill>
              </a:rPr>
              <a:t>Berl</a:t>
            </a:r>
            <a:r>
              <a:rPr lang="en-US" i="1" dirty="0">
                <a:solidFill>
                  <a:srgbClr val="66CCFF"/>
                </a:solidFill>
              </a:rPr>
              <a:t> T, et al. J Am Soc </a:t>
            </a:r>
            <a:r>
              <a:rPr lang="en-US" i="1" dirty="0" err="1">
                <a:solidFill>
                  <a:srgbClr val="66CCFF"/>
                </a:solidFill>
              </a:rPr>
              <a:t>Nephrol</a:t>
            </a:r>
            <a:r>
              <a:rPr lang="en-US" i="1" dirty="0">
                <a:solidFill>
                  <a:srgbClr val="66CCFF"/>
                </a:solidFill>
              </a:rPr>
              <a:t> 2005</a:t>
            </a:r>
            <a:endParaRPr lang="el-GR" i="1" dirty="0">
              <a:solidFill>
                <a:srgbClr val="66CCFF"/>
              </a:solidFill>
            </a:endParaRPr>
          </a:p>
        </p:txBody>
      </p:sp>
      <p:sp>
        <p:nvSpPr>
          <p:cNvPr id="7" name="TextBox 6"/>
          <p:cNvSpPr txBox="1"/>
          <p:nvPr/>
        </p:nvSpPr>
        <p:spPr>
          <a:xfrm>
            <a:off x="5719564" y="4293096"/>
            <a:ext cx="2520280" cy="1846659"/>
          </a:xfrm>
          <a:prstGeom prst="rect">
            <a:avLst/>
          </a:prstGeom>
          <a:noFill/>
        </p:spPr>
        <p:txBody>
          <a:bodyPr wrap="square" rtlCol="0">
            <a:spAutoFit/>
          </a:bodyPr>
          <a:lstStyle/>
          <a:p>
            <a:r>
              <a:rPr lang="en-US" sz="2400" dirty="0">
                <a:solidFill>
                  <a:srgbClr val="FF0000"/>
                </a:solidFill>
              </a:rPr>
              <a:t>IDNT:</a:t>
            </a:r>
          </a:p>
          <a:p>
            <a:pPr>
              <a:buClr>
                <a:srgbClr val="FF0000"/>
              </a:buClr>
              <a:buFont typeface="Wingdings" pitchFamily="2" charset="2"/>
              <a:buChar char="ü"/>
            </a:pPr>
            <a:r>
              <a:rPr lang="en-US" i="1" dirty="0"/>
              <a:t>greater all-cause and CV mortality in ≤120 mmHg pts</a:t>
            </a:r>
          </a:p>
          <a:p>
            <a:pPr>
              <a:buClr>
                <a:srgbClr val="FF0000"/>
              </a:buClr>
              <a:buFont typeface="Wingdings" pitchFamily="2" charset="2"/>
              <a:buChar char="ü"/>
            </a:pPr>
            <a:r>
              <a:rPr lang="en-US" i="1" dirty="0"/>
              <a:t>Differences in baseline data</a:t>
            </a:r>
            <a:endParaRPr lang="el-GR" i="1" dirty="0"/>
          </a:p>
        </p:txBody>
      </p:sp>
      <p:sp>
        <p:nvSpPr>
          <p:cNvPr id="8" name="TextBox 7"/>
          <p:cNvSpPr txBox="1"/>
          <p:nvPr/>
        </p:nvSpPr>
        <p:spPr>
          <a:xfrm>
            <a:off x="390972" y="5085184"/>
            <a:ext cx="3600400" cy="369332"/>
          </a:xfrm>
          <a:prstGeom prst="rect">
            <a:avLst/>
          </a:prstGeom>
          <a:noFill/>
          <a:ln w="38100">
            <a:solidFill>
              <a:srgbClr val="FF0000"/>
            </a:solidFill>
          </a:ln>
        </p:spPr>
        <p:txBody>
          <a:bodyPr wrap="square" rtlCol="0">
            <a:spAutoFit/>
          </a:bodyPr>
          <a:lstStyle/>
          <a:p>
            <a:endParaRPr lang="el-GR" dirty="0"/>
          </a:p>
        </p:txBody>
      </p:sp>
      <p:sp>
        <p:nvSpPr>
          <p:cNvPr id="9" name="TextBox 8"/>
          <p:cNvSpPr txBox="1"/>
          <p:nvPr/>
        </p:nvSpPr>
        <p:spPr>
          <a:xfrm>
            <a:off x="2047156" y="1196752"/>
            <a:ext cx="4392488" cy="584775"/>
          </a:xfrm>
          <a:prstGeom prst="rect">
            <a:avLst/>
          </a:prstGeom>
          <a:noFill/>
          <a:ln w="38100">
            <a:solidFill>
              <a:srgbClr val="FF0000"/>
            </a:solidFill>
          </a:ln>
        </p:spPr>
        <p:txBody>
          <a:bodyPr wrap="square" rtlCol="0">
            <a:spAutoFit/>
          </a:bodyPr>
          <a:lstStyle/>
          <a:p>
            <a:endParaRPr lang="el-GR" sz="3200" dirty="0"/>
          </a:p>
        </p:txBody>
      </p:sp>
      <p:pic>
        <p:nvPicPr>
          <p:cNvPr id="10" name="Picture 4" descr="athina2"/>
          <p:cNvPicPr>
            <a:picLocks noChangeAspect="1" noChangeArrowheads="1"/>
          </p:cNvPicPr>
          <p:nvPr/>
        </p:nvPicPr>
        <p:blipFill>
          <a:blip r:embed="rId4" cstate="print"/>
          <a:srcRect/>
          <a:stretch>
            <a:fillRect/>
          </a:stretch>
        </p:blipFill>
        <p:spPr bwMode="auto">
          <a:xfrm>
            <a:off x="0" y="0"/>
            <a:ext cx="390972" cy="668401"/>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9715500" y="0"/>
            <a:ext cx="571500" cy="620713"/>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l-GR"/>
          </a:p>
        </p:txBody>
      </p:sp>
      <p:sp>
        <p:nvSpPr>
          <p:cNvPr id="4" name="Rectangle 3"/>
          <p:cNvSpPr/>
          <p:nvPr/>
        </p:nvSpPr>
        <p:spPr>
          <a:xfrm>
            <a:off x="249543" y="1556792"/>
            <a:ext cx="10060582" cy="3970318"/>
          </a:xfrm>
          <a:prstGeom prst="rect">
            <a:avLst/>
          </a:prstGeom>
        </p:spPr>
        <p:txBody>
          <a:bodyPr wrap="square">
            <a:spAutoFit/>
          </a:bodyPr>
          <a:lstStyle/>
          <a:p>
            <a:pPr marL="285750" indent="-285750">
              <a:buFont typeface="Arial" pitchFamily="34" charset="0"/>
              <a:buChar char="•"/>
            </a:pPr>
            <a:r>
              <a:rPr lang="en-US" b="0" dirty="0"/>
              <a:t>The </a:t>
            </a:r>
            <a:r>
              <a:rPr lang="en-US" dirty="0"/>
              <a:t>ALLHAT </a:t>
            </a:r>
            <a:r>
              <a:rPr lang="en-US" b="0" dirty="0"/>
              <a:t>study (Antihypertensive and Lipid- Lowering Treatment to Prevent Heart Attack Trial) investigated whether the incidence of CVD events in hypertensive patients differs between diverse antihypertensive treatments with thiazide diuretic (</a:t>
            </a:r>
            <a:r>
              <a:rPr lang="en-US" b="0" dirty="0" err="1"/>
              <a:t>chlorthalidone</a:t>
            </a:r>
            <a:r>
              <a:rPr lang="en-US" b="0" dirty="0"/>
              <a:t>), CCB (amlodipine) or ACEI (</a:t>
            </a:r>
            <a:r>
              <a:rPr lang="en-US" b="0" dirty="0" err="1"/>
              <a:t>lisinopril</a:t>
            </a:r>
            <a:r>
              <a:rPr lang="en-US" b="0" dirty="0"/>
              <a:t>) </a:t>
            </a:r>
          </a:p>
          <a:p>
            <a:pPr marL="285750" indent="-285750">
              <a:buFont typeface="Arial" pitchFamily="34" charset="0"/>
              <a:buChar char="•"/>
            </a:pPr>
            <a:r>
              <a:rPr lang="en-US" b="0" u="sng" dirty="0">
                <a:solidFill>
                  <a:srgbClr val="FF0000"/>
                </a:solidFill>
              </a:rPr>
              <a:t>Similar effectiveness of all 3 treatments regimens in preventing CVD events, but incidence of new-onset DM was higher in the </a:t>
            </a:r>
            <a:r>
              <a:rPr lang="en-US" b="0" u="sng" dirty="0" err="1">
                <a:solidFill>
                  <a:srgbClr val="FF0000"/>
                </a:solidFill>
              </a:rPr>
              <a:t>chlorthalidone</a:t>
            </a:r>
            <a:r>
              <a:rPr lang="en-US" b="0" u="sng" dirty="0">
                <a:solidFill>
                  <a:srgbClr val="FF0000"/>
                </a:solidFill>
              </a:rPr>
              <a:t> group in comparison with the amlodipine and</a:t>
            </a:r>
          </a:p>
          <a:p>
            <a:r>
              <a:rPr lang="en-US" b="0" u="sng" dirty="0">
                <a:solidFill>
                  <a:srgbClr val="FF0000"/>
                </a:solidFill>
              </a:rPr>
              <a:t>    </a:t>
            </a:r>
            <a:r>
              <a:rPr lang="en-US" b="0" u="sng" dirty="0" err="1">
                <a:solidFill>
                  <a:srgbClr val="FF0000"/>
                </a:solidFill>
              </a:rPr>
              <a:t>lisinopril</a:t>
            </a:r>
            <a:r>
              <a:rPr lang="en-US" b="0" u="sng" dirty="0">
                <a:solidFill>
                  <a:srgbClr val="FF0000"/>
                </a:solidFill>
              </a:rPr>
              <a:t> groups</a:t>
            </a:r>
          </a:p>
          <a:p>
            <a:pPr marL="285750" indent="-285750">
              <a:buFont typeface="Arial" pitchFamily="34" charset="0"/>
              <a:buChar char="•"/>
            </a:pPr>
            <a:r>
              <a:rPr lang="en-US" b="0" dirty="0"/>
              <a:t>In a subgroup analysis of the ALLHAT data, the efficacy of the 3 treatments arms was investigated according to the glycemic status of the patients (DM, IFG or </a:t>
            </a:r>
            <a:r>
              <a:rPr lang="en-US" b="0" dirty="0" err="1"/>
              <a:t>normoglycemia</a:t>
            </a:r>
            <a:r>
              <a:rPr lang="en-US" b="0" dirty="0"/>
              <a:t>)</a:t>
            </a:r>
          </a:p>
          <a:p>
            <a:pPr marL="285750" indent="-285750">
              <a:buFont typeface="Arial" pitchFamily="34" charset="0"/>
              <a:buChar char="•"/>
            </a:pPr>
            <a:r>
              <a:rPr lang="en-US" b="0" dirty="0"/>
              <a:t>No difference in the incidence of CVD events was found in any of the 3 glycemic states when</a:t>
            </a:r>
          </a:p>
          <a:p>
            <a:r>
              <a:rPr lang="en-US" b="0" dirty="0"/>
              <a:t>    </a:t>
            </a:r>
            <a:r>
              <a:rPr lang="en-US" b="0" dirty="0" err="1"/>
              <a:t>chlorthalidone</a:t>
            </a:r>
            <a:r>
              <a:rPr lang="en-US" b="0" dirty="0"/>
              <a:t> treatment was compared with </a:t>
            </a:r>
            <a:r>
              <a:rPr lang="en-US" b="0" dirty="0" err="1"/>
              <a:t>lisinopril</a:t>
            </a:r>
            <a:r>
              <a:rPr lang="en-US" b="0" dirty="0"/>
              <a:t> treatment.</a:t>
            </a:r>
          </a:p>
          <a:p>
            <a:pPr marL="285750" indent="-285750">
              <a:buFont typeface="Arial" pitchFamily="34" charset="0"/>
              <a:buChar char="•"/>
            </a:pPr>
            <a:r>
              <a:rPr lang="en-US" b="0" dirty="0">
                <a:solidFill>
                  <a:srgbClr val="FF0000"/>
                </a:solidFill>
              </a:rPr>
              <a:t>However, within the IFG stratum, the primary outcome was significantly more common (p=0.02) in those assigned to amlodipine compared with </a:t>
            </a:r>
            <a:r>
              <a:rPr lang="en-US" b="0" dirty="0" err="1">
                <a:solidFill>
                  <a:srgbClr val="FF0000"/>
                </a:solidFill>
              </a:rPr>
              <a:t>chlorthalidone</a:t>
            </a:r>
            <a:r>
              <a:rPr lang="en-US" b="0" dirty="0">
                <a:solidFill>
                  <a:srgbClr val="FF0000"/>
                </a:solidFill>
              </a:rPr>
              <a:t> [RR 1.73 (95% CI, 1.10-2.72)] (no difference was established among diabetic or </a:t>
            </a:r>
            <a:r>
              <a:rPr lang="en-US" b="0" dirty="0" err="1">
                <a:solidFill>
                  <a:srgbClr val="FF0000"/>
                </a:solidFill>
              </a:rPr>
              <a:t>normoglycemic</a:t>
            </a:r>
            <a:r>
              <a:rPr lang="en-US" b="0" dirty="0">
                <a:solidFill>
                  <a:srgbClr val="FF0000"/>
                </a:solidFill>
              </a:rPr>
              <a:t> individuals). </a:t>
            </a:r>
          </a:p>
        </p:txBody>
      </p:sp>
      <p:sp>
        <p:nvSpPr>
          <p:cNvPr id="5" name="TextBox 4"/>
          <p:cNvSpPr txBox="1"/>
          <p:nvPr/>
        </p:nvSpPr>
        <p:spPr>
          <a:xfrm>
            <a:off x="2479204" y="620688"/>
            <a:ext cx="4824536" cy="461665"/>
          </a:xfrm>
          <a:prstGeom prst="rect">
            <a:avLst/>
          </a:prstGeom>
          <a:noFill/>
        </p:spPr>
        <p:txBody>
          <a:bodyPr wrap="square" rtlCol="0">
            <a:spAutoFit/>
          </a:bodyPr>
          <a:lstStyle/>
          <a:p>
            <a:pPr algn="ctr"/>
            <a:r>
              <a:rPr lang="en-US" sz="2400" dirty="0">
                <a:solidFill>
                  <a:srgbClr val="FF0000"/>
                </a:solidFill>
              </a:rPr>
              <a:t>The ALLHAT trial results </a:t>
            </a:r>
            <a:endParaRPr lang="el-GR" sz="2400" dirty="0">
              <a:solidFill>
                <a:srgbClr val="FF0000"/>
              </a:solidFill>
            </a:endParaRPr>
          </a:p>
        </p:txBody>
      </p:sp>
    </p:spTree>
    <p:extLst>
      <p:ext uri="{BB962C8B-B14F-4D97-AF65-F5344CB8AC3E}">
        <p14:creationId xmlns:p14="http://schemas.microsoft.com/office/powerpoint/2010/main" val="1800947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Text Placeholder 2"/>
          <p:cNvSpPr>
            <a:spLocks noGrp="1"/>
          </p:cNvSpPr>
          <p:nvPr>
            <p:ph type="body" idx="1"/>
          </p:nvPr>
        </p:nvSpPr>
        <p:spPr/>
        <p:txBody>
          <a:bodyPr/>
          <a:lstStyle/>
          <a:p>
            <a:endParaRPr lang="el-GR"/>
          </a:p>
        </p:txBody>
      </p:sp>
      <p:sp>
        <p:nvSpPr>
          <p:cNvPr id="4" name="Rectangle 3"/>
          <p:cNvSpPr/>
          <p:nvPr/>
        </p:nvSpPr>
        <p:spPr>
          <a:xfrm>
            <a:off x="174948" y="2060848"/>
            <a:ext cx="9865096" cy="4247317"/>
          </a:xfrm>
          <a:prstGeom prst="rect">
            <a:avLst/>
          </a:prstGeom>
        </p:spPr>
        <p:txBody>
          <a:bodyPr wrap="square">
            <a:spAutoFit/>
          </a:bodyPr>
          <a:lstStyle/>
          <a:p>
            <a:pPr marL="285750" indent="-285750">
              <a:lnSpc>
                <a:spcPct val="150000"/>
              </a:lnSpc>
              <a:buFont typeface="Arial" pitchFamily="34" charset="0"/>
              <a:buChar char="•"/>
            </a:pPr>
            <a:r>
              <a:rPr lang="en-US" b="0" dirty="0"/>
              <a:t>The </a:t>
            </a:r>
            <a:r>
              <a:rPr lang="en-US" b="0" dirty="0">
                <a:solidFill>
                  <a:srgbClr val="FF0000"/>
                </a:solidFill>
              </a:rPr>
              <a:t>incidence of new-onset DM at 4 years in patients with metabolic syndrome did not differ significantly between subjects treated with </a:t>
            </a:r>
            <a:r>
              <a:rPr lang="en-US" b="0" dirty="0" err="1">
                <a:solidFill>
                  <a:srgbClr val="FF0000"/>
                </a:solidFill>
              </a:rPr>
              <a:t>chlorthalidone</a:t>
            </a:r>
            <a:r>
              <a:rPr lang="en-US" b="0" dirty="0">
                <a:solidFill>
                  <a:srgbClr val="FF0000"/>
                </a:solidFill>
              </a:rPr>
              <a:t> or amlodipine, but individuals treated with </a:t>
            </a:r>
            <a:r>
              <a:rPr lang="en-US" b="0" dirty="0" err="1">
                <a:solidFill>
                  <a:srgbClr val="FF0000"/>
                </a:solidFill>
              </a:rPr>
              <a:t>lisinopril</a:t>
            </a:r>
            <a:r>
              <a:rPr lang="en-US" b="0" dirty="0">
                <a:solidFill>
                  <a:srgbClr val="FF0000"/>
                </a:solidFill>
              </a:rPr>
              <a:t> had significantly lower new-onset DM incidence </a:t>
            </a:r>
            <a:r>
              <a:rPr lang="en-US" b="0" dirty="0"/>
              <a:t>in comparison with those in the </a:t>
            </a:r>
            <a:r>
              <a:rPr lang="en-US" b="0" dirty="0" err="1"/>
              <a:t>chlorthalidone</a:t>
            </a:r>
            <a:r>
              <a:rPr lang="en-US" b="0" dirty="0"/>
              <a:t> group (12.6% </a:t>
            </a:r>
            <a:r>
              <a:rPr lang="en-US" b="0" i="1" dirty="0"/>
              <a:t>vs. </a:t>
            </a:r>
            <a:r>
              <a:rPr lang="en-US" b="0" dirty="0"/>
              <a:t>17.1%, p&lt;0.05). </a:t>
            </a:r>
          </a:p>
          <a:p>
            <a:pPr marL="285750" indent="-285750">
              <a:lnSpc>
                <a:spcPct val="150000"/>
              </a:lnSpc>
              <a:buFont typeface="Arial" pitchFamily="34" charset="0"/>
              <a:buChar char="•"/>
            </a:pPr>
            <a:r>
              <a:rPr lang="en-US" b="0" dirty="0"/>
              <a:t>For those without metabolic syndrome the rate of new-onset DM was lower in patients in the </a:t>
            </a:r>
            <a:r>
              <a:rPr lang="en-US" b="0" dirty="0" err="1"/>
              <a:t>lisinopril</a:t>
            </a:r>
            <a:r>
              <a:rPr lang="en-US" b="0" dirty="0"/>
              <a:t> and amlodipine arm in comparison with subjects in the </a:t>
            </a:r>
            <a:r>
              <a:rPr lang="en-US" b="0" dirty="0" err="1"/>
              <a:t>chlorthalidone</a:t>
            </a:r>
            <a:r>
              <a:rPr lang="en-US" b="0" dirty="0"/>
              <a:t> group (7.7% for </a:t>
            </a:r>
            <a:r>
              <a:rPr lang="en-US" b="0" dirty="0" err="1"/>
              <a:t>chlorthalidone</a:t>
            </a:r>
            <a:r>
              <a:rPr lang="en-US" b="0" dirty="0"/>
              <a:t>, 4.2% for amlodipine, and 4.7% for </a:t>
            </a:r>
            <a:r>
              <a:rPr lang="en-US" b="0" dirty="0" err="1"/>
              <a:t>lisinopril</a:t>
            </a:r>
            <a:r>
              <a:rPr lang="en-US" b="0" dirty="0"/>
              <a:t> (p&lt;0.05 for both comparisons). </a:t>
            </a:r>
          </a:p>
          <a:p>
            <a:pPr marL="285750" indent="-285750">
              <a:lnSpc>
                <a:spcPct val="150000"/>
              </a:lnSpc>
              <a:buFont typeface="Arial" pitchFamily="34" charset="0"/>
              <a:buChar char="•"/>
            </a:pPr>
            <a:r>
              <a:rPr lang="en-US" b="0" dirty="0">
                <a:solidFill>
                  <a:srgbClr val="FF0000"/>
                </a:solidFill>
              </a:rPr>
              <a:t>No significant difference in the CVD events was noted among the 3 treatment regimens in subjects with or without metabolic syndrome.</a:t>
            </a:r>
            <a:endParaRPr lang="el-GR" dirty="0">
              <a:solidFill>
                <a:srgbClr val="FF0000"/>
              </a:solidFill>
            </a:endParaRPr>
          </a:p>
        </p:txBody>
      </p:sp>
      <p:sp>
        <p:nvSpPr>
          <p:cNvPr id="5" name="TextBox 4"/>
          <p:cNvSpPr txBox="1"/>
          <p:nvPr/>
        </p:nvSpPr>
        <p:spPr>
          <a:xfrm>
            <a:off x="2623220" y="1412776"/>
            <a:ext cx="4824536" cy="461665"/>
          </a:xfrm>
          <a:prstGeom prst="rect">
            <a:avLst/>
          </a:prstGeom>
          <a:noFill/>
        </p:spPr>
        <p:txBody>
          <a:bodyPr wrap="square" rtlCol="0">
            <a:spAutoFit/>
          </a:bodyPr>
          <a:lstStyle/>
          <a:p>
            <a:pPr algn="ctr"/>
            <a:r>
              <a:rPr lang="en-US" sz="2400" dirty="0">
                <a:solidFill>
                  <a:srgbClr val="FF0000"/>
                </a:solidFill>
              </a:rPr>
              <a:t>The ALLHAT trial results </a:t>
            </a:r>
            <a:endParaRPr lang="el-GR" sz="2400" dirty="0">
              <a:solidFill>
                <a:srgbClr val="FF0000"/>
              </a:solidFill>
            </a:endParaRPr>
          </a:p>
        </p:txBody>
      </p:sp>
    </p:spTree>
    <p:extLst>
      <p:ext uri="{BB962C8B-B14F-4D97-AF65-F5344CB8AC3E}">
        <p14:creationId xmlns:p14="http://schemas.microsoft.com/office/powerpoint/2010/main" val="4049674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Text Placeholder 2"/>
          <p:cNvSpPr>
            <a:spLocks noGrp="1"/>
          </p:cNvSpPr>
          <p:nvPr>
            <p:ph type="body" idx="1"/>
          </p:nvPr>
        </p:nvSpPr>
        <p:spPr/>
        <p:txBody>
          <a:bodyPr/>
          <a:lstStyle/>
          <a:p>
            <a:endParaRPr lang="el-G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964" y="2124960"/>
            <a:ext cx="7112768" cy="44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556" y="2441717"/>
            <a:ext cx="2000200" cy="3416350"/>
          </a:xfrm>
          <a:prstGeom prst="rect">
            <a:avLst/>
          </a:prstGeom>
          <a:solidFill>
            <a:schemeClr val="bg1"/>
          </a:solidFill>
          <a:ln>
            <a:noFill/>
          </a:ln>
          <a:effectLst/>
        </p:spPr>
      </p:pic>
      <p:sp>
        <p:nvSpPr>
          <p:cNvPr id="5" name="Rectangle 4"/>
          <p:cNvSpPr/>
          <p:nvPr/>
        </p:nvSpPr>
        <p:spPr>
          <a:xfrm>
            <a:off x="453788" y="548680"/>
            <a:ext cx="9298224" cy="1200329"/>
          </a:xfrm>
          <a:prstGeom prst="rect">
            <a:avLst/>
          </a:prstGeom>
        </p:spPr>
        <p:txBody>
          <a:bodyPr wrap="square">
            <a:spAutoFit/>
          </a:bodyPr>
          <a:lstStyle/>
          <a:p>
            <a:r>
              <a:rPr lang="en-US" sz="2400" dirty="0">
                <a:hlinkClick r:id="rId4"/>
              </a:rPr>
              <a:t>Waist circumference compared with other obesity parameters as determinants of coronary artery disease in essential hypertension: a 6-year follow-up study.</a:t>
            </a:r>
            <a:endParaRPr lang="el-GR" sz="2400" dirty="0"/>
          </a:p>
        </p:txBody>
      </p:sp>
      <p:sp>
        <p:nvSpPr>
          <p:cNvPr id="20" name="Rectangle 3"/>
          <p:cNvSpPr>
            <a:spLocks noChangeArrowheads="1"/>
          </p:cNvSpPr>
          <p:nvPr/>
        </p:nvSpPr>
        <p:spPr bwMode="auto">
          <a:xfrm>
            <a:off x="3143237" y="6357958"/>
            <a:ext cx="7143800" cy="461665"/>
          </a:xfrm>
          <a:prstGeom prst="rect">
            <a:avLst/>
          </a:prstGeom>
          <a:noFill/>
          <a:ln w="9525">
            <a:noFill/>
            <a:miter lim="800000"/>
            <a:headEnd/>
            <a:tailEnd/>
          </a:ln>
        </p:spPr>
        <p:txBody>
          <a:bodyPr wrap="square">
            <a:spAutoFit/>
          </a:bodyPr>
          <a:lstStyle/>
          <a:p>
            <a:pPr algn="r" eaLnBrk="1" hangingPunct="1">
              <a:lnSpc>
                <a:spcPct val="150000"/>
              </a:lnSpc>
            </a:pPr>
            <a:r>
              <a:rPr lang="en-US" altLang="el-GR" sz="1600" i="1" dirty="0" err="1">
                <a:solidFill>
                  <a:srgbClr val="00B0F0"/>
                </a:solidFill>
              </a:rPr>
              <a:t>Dimitriadis</a:t>
            </a:r>
            <a:r>
              <a:rPr lang="en-US" altLang="el-GR" sz="1600" i="1" dirty="0">
                <a:solidFill>
                  <a:srgbClr val="00B0F0"/>
                </a:solidFill>
              </a:rPr>
              <a:t> K, </a:t>
            </a:r>
            <a:r>
              <a:rPr lang="en-US" altLang="el-GR" sz="1600" i="1" dirty="0" err="1">
                <a:solidFill>
                  <a:srgbClr val="00B0F0"/>
                </a:solidFill>
              </a:rPr>
              <a:t>Tsioufis</a:t>
            </a:r>
            <a:r>
              <a:rPr lang="en-US" altLang="el-GR" sz="1600" i="1" dirty="0">
                <a:solidFill>
                  <a:srgbClr val="00B0F0"/>
                </a:solidFill>
              </a:rPr>
              <a:t> C, et al. </a:t>
            </a:r>
            <a:r>
              <a:rPr lang="en-US" altLang="el-GR" sz="1600" i="1" dirty="0" err="1">
                <a:solidFill>
                  <a:srgbClr val="00B0F0"/>
                </a:solidFill>
              </a:rPr>
              <a:t>Hypertens</a:t>
            </a:r>
            <a:r>
              <a:rPr lang="en-US" altLang="el-GR" sz="1600" i="1" dirty="0">
                <a:solidFill>
                  <a:srgbClr val="00B0F0"/>
                </a:solidFill>
              </a:rPr>
              <a:t> Res 2016</a:t>
            </a:r>
          </a:p>
        </p:txBody>
      </p:sp>
      <p:pic>
        <p:nvPicPr>
          <p:cNvPr id="1229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4729" y="1879171"/>
            <a:ext cx="4210819" cy="525959"/>
          </a:xfrm>
          <a:prstGeom prst="rect">
            <a:avLst/>
          </a:prstGeom>
          <a:solidFill>
            <a:schemeClr val="bg1"/>
          </a:solidFill>
          <a:ln>
            <a:noFill/>
          </a:ln>
          <a:effectLst/>
        </p:spPr>
      </p:pic>
    </p:spTree>
    <p:extLst>
      <p:ext uri="{BB962C8B-B14F-4D97-AF65-F5344CB8AC3E}">
        <p14:creationId xmlns:p14="http://schemas.microsoft.com/office/powerpoint/2010/main" val="1316745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2"/>
          <p:cNvSpPr>
            <a:spLocks noGrp="1"/>
          </p:cNvSpPr>
          <p:nvPr>
            <p:ph type="body" idx="1"/>
          </p:nvPr>
        </p:nvSpPr>
        <p:spPr>
          <a:xfrm>
            <a:off x="577850" y="990600"/>
            <a:ext cx="8764588" cy="2085975"/>
          </a:xfrm>
        </p:spPr>
        <p:txBody>
          <a:bodyPr/>
          <a:lstStyle/>
          <a:p>
            <a:r>
              <a:rPr lang="en-US" sz="2800" b="1">
                <a:hlinkClick r:id="rId2" action="ppaction://hlinkfile"/>
              </a:rPr>
              <a:t>Choice of antihypertensive treatment in subjects with pre-diabetes. Is there a dream after the navigator</a:t>
            </a:r>
            <a:r>
              <a:rPr lang="en-US" sz="2800">
                <a:hlinkClick r:id="rId2" action="ppaction://hlinkfile"/>
              </a:rPr>
              <a:t>.</a:t>
            </a:r>
            <a:endParaRPr lang="en-US" sz="2800"/>
          </a:p>
          <a:p>
            <a:r>
              <a:rPr lang="en-US"/>
              <a:t>Eleftheriadou I</a:t>
            </a:r>
            <a:r>
              <a:rPr lang="en-US" b="1"/>
              <a:t>, Tsioufis C</a:t>
            </a:r>
            <a:r>
              <a:rPr lang="en-US"/>
              <a:t>, Tsiachris D, Tentolouris N, Stefanadis C.</a:t>
            </a:r>
          </a:p>
          <a:p>
            <a:r>
              <a:rPr lang="en-US" b="1"/>
              <a:t>Curr Vasc Pharmacol. 2011 9(6):715-22. </a:t>
            </a:r>
          </a:p>
        </p:txBody>
      </p:sp>
      <p:sp>
        <p:nvSpPr>
          <p:cNvPr id="43011" name="Rectangle 1"/>
          <p:cNvSpPr>
            <a:spLocks noChangeArrowheads="1"/>
          </p:cNvSpPr>
          <p:nvPr/>
        </p:nvSpPr>
        <p:spPr bwMode="auto">
          <a:xfrm>
            <a:off x="252413" y="5102225"/>
            <a:ext cx="9432925" cy="1755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150000"/>
              </a:lnSpc>
              <a:spcBef>
                <a:spcPct val="30000"/>
              </a:spcBef>
              <a:buClr>
                <a:srgbClr val="FFFF00"/>
              </a:buClr>
            </a:pPr>
            <a:r>
              <a:rPr lang="el-GR" sz="2400">
                <a:cs typeface="Arial" pitchFamily="34" charset="0"/>
              </a:rPr>
              <a:t>Σε άτομα με προδιάθεση για ΣΔ (πχ μεταβολικό σύνδρομο) να αποφεύγονται ως αρχική επιλογή τα διουρητικά και οι β-αναστολείς</a:t>
            </a:r>
          </a:p>
        </p:txBody>
      </p:sp>
      <p:sp>
        <p:nvSpPr>
          <p:cNvPr id="6" name="5 - Θέση κειμένου"/>
          <p:cNvSpPr txBox="1">
            <a:spLocks/>
          </p:cNvSpPr>
          <p:nvPr/>
        </p:nvSpPr>
        <p:spPr bwMode="auto">
          <a:xfrm>
            <a:off x="282575" y="3086100"/>
            <a:ext cx="9786938" cy="1782763"/>
          </a:xfrm>
          <a:prstGeom prst="rect">
            <a:avLst/>
          </a:prstGeom>
          <a:noFill/>
          <a:ln>
            <a:noFill/>
          </a:ln>
        </p:spPr>
        <p:txBody>
          <a:bodyPr anchor="b"/>
          <a:lstStyle>
            <a:lvl1pPr marL="0" indent="0" algn="l" rtl="0" eaLnBrk="0" fontAlgn="base" hangingPunct="0">
              <a:spcBef>
                <a:spcPct val="20000"/>
              </a:spcBef>
              <a:spcAft>
                <a:spcPct val="0"/>
              </a:spcAft>
              <a:buClr>
                <a:schemeClr val="bg2"/>
              </a:buClr>
              <a:buSzPct val="75000"/>
              <a:buFont typeface="Wingdings" pitchFamily="2" charset="2"/>
              <a:buNone/>
              <a:defRPr sz="2000">
                <a:solidFill>
                  <a:schemeClr val="tx1"/>
                </a:solidFill>
                <a:latin typeface="+mn-lt"/>
                <a:ea typeface="+mn-ea"/>
                <a:cs typeface="+mn-cs"/>
              </a:defRPr>
            </a:lvl1pPr>
            <a:lvl2pPr marL="457200" indent="0" algn="l" rtl="0" eaLnBrk="0" fontAlgn="base" hangingPunct="0">
              <a:spcBef>
                <a:spcPct val="20000"/>
              </a:spcBef>
              <a:spcAft>
                <a:spcPct val="0"/>
              </a:spcAft>
              <a:buClr>
                <a:schemeClr val="accent2"/>
              </a:buClr>
              <a:buSzPct val="80000"/>
              <a:buFont typeface="Wingdings" pitchFamily="2" charset="2"/>
              <a:buNone/>
              <a:defRPr sz="1800">
                <a:solidFill>
                  <a:schemeClr val="tx1"/>
                </a:solidFill>
                <a:latin typeface="+mn-lt"/>
              </a:defRPr>
            </a:lvl2pPr>
            <a:lvl3pPr marL="914400" indent="0" algn="l" rtl="0" eaLnBrk="0" fontAlgn="base" hangingPunct="0">
              <a:spcBef>
                <a:spcPct val="20000"/>
              </a:spcBef>
              <a:spcAft>
                <a:spcPct val="0"/>
              </a:spcAft>
              <a:buClr>
                <a:schemeClr val="bg2"/>
              </a:buClr>
              <a:buSzPct val="65000"/>
              <a:buFont typeface="Wingdings" pitchFamily="2" charset="2"/>
              <a:buNone/>
              <a:defRPr sz="1600">
                <a:solidFill>
                  <a:schemeClr val="tx1"/>
                </a:solidFill>
                <a:latin typeface="+mn-lt"/>
              </a:defRPr>
            </a:lvl3pPr>
            <a:lvl4pPr marL="1371600" indent="0" algn="l" rtl="0" eaLnBrk="0" fontAlgn="base" hangingPunct="0">
              <a:spcBef>
                <a:spcPct val="20000"/>
              </a:spcBef>
              <a:spcAft>
                <a:spcPct val="0"/>
              </a:spcAft>
              <a:buClr>
                <a:schemeClr val="accent2"/>
              </a:buClr>
              <a:buSzPct val="70000"/>
              <a:buFont typeface="Wingdings" pitchFamily="2" charset="2"/>
              <a:buNone/>
              <a:defRPr sz="1400">
                <a:solidFill>
                  <a:schemeClr val="tx1"/>
                </a:solidFill>
                <a:latin typeface="+mn-lt"/>
              </a:defRPr>
            </a:lvl4pPr>
            <a:lvl5pPr marL="1828800" indent="0" algn="l" rtl="0" eaLnBrk="0" fontAlgn="base" hangingPunct="0">
              <a:spcBef>
                <a:spcPct val="20000"/>
              </a:spcBef>
              <a:spcAft>
                <a:spcPct val="0"/>
              </a:spcAft>
              <a:buClr>
                <a:schemeClr val="bg2"/>
              </a:buClr>
              <a:buFont typeface="Wingdings" pitchFamily="2" charset="2"/>
              <a:buNone/>
              <a:defRPr sz="1400">
                <a:solidFill>
                  <a:schemeClr val="tx1"/>
                </a:solidFill>
                <a:latin typeface="+mn-lt"/>
              </a:defRPr>
            </a:lvl5pPr>
            <a:lvl6pPr marL="2286000" indent="0" algn="l" rtl="0" fontAlgn="base">
              <a:spcBef>
                <a:spcPct val="20000"/>
              </a:spcBef>
              <a:spcAft>
                <a:spcPct val="0"/>
              </a:spcAft>
              <a:buClr>
                <a:schemeClr val="bg2"/>
              </a:buClr>
              <a:buFont typeface="Wingdings" pitchFamily="2" charset="2"/>
              <a:buNone/>
              <a:defRPr sz="1400">
                <a:solidFill>
                  <a:schemeClr val="tx1"/>
                </a:solidFill>
                <a:latin typeface="+mn-lt"/>
              </a:defRPr>
            </a:lvl6pPr>
            <a:lvl7pPr marL="2743200" indent="0" algn="l" rtl="0" fontAlgn="base">
              <a:spcBef>
                <a:spcPct val="20000"/>
              </a:spcBef>
              <a:spcAft>
                <a:spcPct val="0"/>
              </a:spcAft>
              <a:buClr>
                <a:schemeClr val="bg2"/>
              </a:buClr>
              <a:buFont typeface="Wingdings" pitchFamily="2" charset="2"/>
              <a:buNone/>
              <a:defRPr sz="1400">
                <a:solidFill>
                  <a:schemeClr val="tx1"/>
                </a:solidFill>
                <a:latin typeface="+mn-lt"/>
              </a:defRPr>
            </a:lvl7pPr>
            <a:lvl8pPr marL="3200400" indent="0" algn="l" rtl="0" fontAlgn="base">
              <a:spcBef>
                <a:spcPct val="20000"/>
              </a:spcBef>
              <a:spcAft>
                <a:spcPct val="0"/>
              </a:spcAft>
              <a:buClr>
                <a:schemeClr val="bg2"/>
              </a:buClr>
              <a:buFont typeface="Wingdings" pitchFamily="2" charset="2"/>
              <a:buNone/>
              <a:defRPr sz="1400">
                <a:solidFill>
                  <a:schemeClr val="tx1"/>
                </a:solidFill>
                <a:latin typeface="+mn-lt"/>
              </a:defRPr>
            </a:lvl8pPr>
            <a:lvl9pPr marL="3657600" indent="0" algn="l" rtl="0" fontAlgn="base">
              <a:spcBef>
                <a:spcPct val="20000"/>
              </a:spcBef>
              <a:spcAft>
                <a:spcPct val="0"/>
              </a:spcAft>
              <a:buClr>
                <a:schemeClr val="bg2"/>
              </a:buClr>
              <a:buFont typeface="Wingdings" pitchFamily="2" charset="2"/>
              <a:buNone/>
              <a:defRPr sz="1400">
                <a:solidFill>
                  <a:schemeClr val="tx1"/>
                </a:solidFill>
                <a:latin typeface="+mn-lt"/>
              </a:defRPr>
            </a:lvl9pPr>
          </a:lstStyle>
          <a:p>
            <a:pPr>
              <a:defRPr/>
            </a:pPr>
            <a:r>
              <a:rPr lang="en-US" kern="0" dirty="0">
                <a:solidFill>
                  <a:schemeClr val="bg2"/>
                </a:solidFill>
              </a:rPr>
              <a:t>Antihypertensive treatment in diabetic patients. Review of current data</a:t>
            </a:r>
            <a:endParaRPr lang="el-GR" b="0" kern="0" dirty="0">
              <a:solidFill>
                <a:schemeClr val="bg2"/>
              </a:solidFill>
            </a:endParaRPr>
          </a:p>
          <a:p>
            <a:pPr>
              <a:defRPr/>
            </a:pPr>
            <a:r>
              <a:rPr lang="en-US" kern="0" dirty="0"/>
              <a:t> </a:t>
            </a:r>
            <a:r>
              <a:rPr lang="en-US" b="0" kern="0" dirty="0"/>
              <a:t>Georgia </a:t>
            </a:r>
            <a:r>
              <a:rPr lang="en-US" b="0" kern="0" dirty="0" err="1"/>
              <a:t>Argyrakopoulou</a:t>
            </a:r>
            <a:r>
              <a:rPr lang="en-US" b="0" kern="0" baseline="30000" dirty="0" err="1"/>
              <a:t>a</a:t>
            </a:r>
            <a:r>
              <a:rPr lang="en-US" b="0" kern="0" dirty="0"/>
              <a:t>, </a:t>
            </a:r>
            <a:r>
              <a:rPr lang="en-US" kern="0" dirty="0"/>
              <a:t>Costas </a:t>
            </a:r>
            <a:r>
              <a:rPr lang="en-US" kern="0" dirty="0" err="1"/>
              <a:t>Tsioufis</a:t>
            </a:r>
            <a:r>
              <a:rPr lang="en-US" kern="0" baseline="30000" dirty="0" err="1"/>
              <a:t>b</a:t>
            </a:r>
            <a:r>
              <a:rPr lang="en-US" b="0" kern="0" dirty="0"/>
              <a:t>,</a:t>
            </a:r>
            <a:r>
              <a:rPr lang="en-US" b="0" kern="0" baseline="30000" dirty="0"/>
              <a:t> </a:t>
            </a:r>
            <a:r>
              <a:rPr lang="en-US" b="0" kern="0" dirty="0" err="1"/>
              <a:t>Eleni</a:t>
            </a:r>
            <a:r>
              <a:rPr lang="en-US" b="0" kern="0" dirty="0"/>
              <a:t> </a:t>
            </a:r>
            <a:r>
              <a:rPr lang="en-US" b="0" kern="0" dirty="0" err="1"/>
              <a:t>Sdraka</a:t>
            </a:r>
            <a:r>
              <a:rPr lang="en-US" b="0" kern="0" baseline="30000" dirty="0" err="1"/>
              <a:t>a</a:t>
            </a:r>
            <a:r>
              <a:rPr lang="en-US" b="0" kern="0" dirty="0"/>
              <a:t>, </a:t>
            </a:r>
            <a:r>
              <a:rPr lang="en-US" b="0" kern="0" dirty="0" err="1"/>
              <a:t>Dimitris</a:t>
            </a:r>
            <a:r>
              <a:rPr lang="en-US" b="0" kern="0" dirty="0"/>
              <a:t> </a:t>
            </a:r>
            <a:r>
              <a:rPr lang="en-US" b="0" kern="0" dirty="0" err="1"/>
              <a:t>Tsiachris</a:t>
            </a:r>
            <a:r>
              <a:rPr lang="en-US" b="0" kern="0" baseline="30000" dirty="0" err="1"/>
              <a:t>b</a:t>
            </a:r>
            <a:r>
              <a:rPr lang="en-US" b="0" kern="0" dirty="0"/>
              <a:t>,</a:t>
            </a:r>
            <a:r>
              <a:rPr lang="en-US" b="0" kern="0" baseline="30000" dirty="0"/>
              <a:t> </a:t>
            </a:r>
            <a:r>
              <a:rPr lang="en-US" b="0" kern="0" dirty="0" err="1"/>
              <a:t>Konstantinos</a:t>
            </a:r>
            <a:r>
              <a:rPr lang="en-US" b="0" kern="0" dirty="0"/>
              <a:t> </a:t>
            </a:r>
            <a:r>
              <a:rPr lang="en-US" b="0" kern="0" dirty="0" err="1"/>
              <a:t>Makrilakis</a:t>
            </a:r>
            <a:r>
              <a:rPr lang="en-US" b="0" kern="0" baseline="30000" dirty="0" err="1"/>
              <a:t>a</a:t>
            </a:r>
            <a:r>
              <a:rPr lang="en-US" b="0" kern="0" dirty="0"/>
              <a:t>, </a:t>
            </a:r>
            <a:r>
              <a:rPr lang="en-US" b="0" kern="0" dirty="0" err="1"/>
              <a:t>Christodoulos</a:t>
            </a:r>
            <a:r>
              <a:rPr lang="en-US" b="0" kern="0" dirty="0"/>
              <a:t> </a:t>
            </a:r>
            <a:r>
              <a:rPr lang="en-US" b="0" kern="0" dirty="0" err="1"/>
              <a:t>Stefanadis</a:t>
            </a:r>
            <a:r>
              <a:rPr lang="en-US" b="0" kern="0" baseline="30000" dirty="0" err="1"/>
              <a:t>b</a:t>
            </a:r>
            <a:endParaRPr lang="el-GR" b="0" kern="0" dirty="0"/>
          </a:p>
          <a:p>
            <a:pPr>
              <a:defRPr/>
            </a:pPr>
            <a:r>
              <a:rPr lang="en-US" b="0" kern="0" baseline="30000" dirty="0"/>
              <a:t> </a:t>
            </a:r>
            <a:r>
              <a:rPr lang="el-GR" b="0" kern="0" baseline="30000" dirty="0"/>
              <a:t>                                                                      </a:t>
            </a:r>
            <a:r>
              <a:rPr lang="en-US" i="1" kern="0" dirty="0" err="1"/>
              <a:t>Maturitas</a:t>
            </a:r>
            <a:r>
              <a:rPr lang="en-US" i="1" kern="0" dirty="0"/>
              <a:t> 2013</a:t>
            </a:r>
            <a:endParaRPr lang="el-GR" i="1" kern="0" dirty="0"/>
          </a:p>
        </p:txBody>
      </p:sp>
    </p:spTree>
    <p:extLst>
      <p:ext uri="{BB962C8B-B14F-4D97-AF65-F5344CB8AC3E}">
        <p14:creationId xmlns:p14="http://schemas.microsoft.com/office/powerpoint/2010/main" val="2468075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Picture 4" descr="athina2"/>
          <p:cNvPicPr>
            <a:picLocks noChangeAspect="1" noChangeArrowheads="1"/>
          </p:cNvPicPr>
          <p:nvPr/>
        </p:nvPicPr>
        <p:blipFill>
          <a:blip r:embed="rId2" cstate="print"/>
          <a:srcRect/>
          <a:stretch>
            <a:fillRect/>
          </a:stretch>
        </p:blipFill>
        <p:spPr bwMode="auto">
          <a:xfrm>
            <a:off x="0" y="0"/>
            <a:ext cx="390972" cy="668401"/>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9715500" y="0"/>
            <a:ext cx="571500" cy="620713"/>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0" y="836712"/>
            <a:ext cx="10287000" cy="2552700"/>
          </a:xfrm>
          <a:prstGeom prst="rect">
            <a:avLst/>
          </a:prstGeom>
          <a:noFill/>
          <a:ln w="9525">
            <a:noFill/>
            <a:miter lim="800000"/>
            <a:headEnd/>
            <a:tailEnd/>
          </a:ln>
        </p:spPr>
      </p:pic>
      <p:pic>
        <p:nvPicPr>
          <p:cNvPr id="4099" name="Picture 3"/>
          <p:cNvPicPr>
            <a:picLocks noGrp="1" noChangeAspect="1" noChangeArrowheads="1"/>
          </p:cNvPicPr>
          <p:nvPr>
            <p:ph idx="1"/>
          </p:nvPr>
        </p:nvPicPr>
        <p:blipFill>
          <a:blip r:embed="rId5" cstate="print"/>
          <a:srcRect/>
          <a:stretch>
            <a:fillRect/>
          </a:stretch>
        </p:blipFill>
        <p:spPr bwMode="auto">
          <a:xfrm>
            <a:off x="606996" y="4005064"/>
            <a:ext cx="5328592" cy="2354188"/>
          </a:xfrm>
          <a:prstGeom prst="rect">
            <a:avLst/>
          </a:prstGeom>
          <a:noFill/>
          <a:ln w="38100">
            <a:solidFill>
              <a:srgbClr val="FF0000"/>
            </a:solidFill>
            <a:miter lim="800000"/>
            <a:headEnd/>
            <a:tailEnd/>
          </a:ln>
        </p:spPr>
      </p:pic>
      <p:sp>
        <p:nvSpPr>
          <p:cNvPr id="8" name="TextBox 7"/>
          <p:cNvSpPr txBox="1"/>
          <p:nvPr/>
        </p:nvSpPr>
        <p:spPr>
          <a:xfrm>
            <a:off x="2479204" y="3356992"/>
            <a:ext cx="4752528" cy="369332"/>
          </a:xfrm>
          <a:prstGeom prst="rect">
            <a:avLst/>
          </a:prstGeom>
          <a:noFill/>
        </p:spPr>
        <p:txBody>
          <a:bodyPr wrap="square" rtlCol="0">
            <a:spAutoFit/>
          </a:bodyPr>
          <a:lstStyle/>
          <a:p>
            <a:r>
              <a:rPr lang="en-US" i="1" dirty="0">
                <a:solidFill>
                  <a:srgbClr val="FF0000"/>
                </a:solidFill>
              </a:rPr>
              <a:t>33395 DM pts from 27 trials</a:t>
            </a:r>
            <a:endParaRPr lang="el-GR" i="1" dirty="0">
              <a:solidFill>
                <a:srgbClr val="FF0000"/>
              </a:solidFill>
            </a:endParaRPr>
          </a:p>
        </p:txBody>
      </p:sp>
      <p:sp>
        <p:nvSpPr>
          <p:cNvPr id="9" name="TextBox 8"/>
          <p:cNvSpPr txBox="1"/>
          <p:nvPr/>
        </p:nvSpPr>
        <p:spPr>
          <a:xfrm>
            <a:off x="6799684" y="4005064"/>
            <a:ext cx="2232248" cy="400110"/>
          </a:xfrm>
          <a:prstGeom prst="rect">
            <a:avLst/>
          </a:prstGeom>
          <a:noFill/>
        </p:spPr>
        <p:txBody>
          <a:bodyPr wrap="square" rtlCol="0">
            <a:spAutoFit/>
          </a:bodyPr>
          <a:lstStyle/>
          <a:p>
            <a:r>
              <a:rPr lang="en-US" sz="2000" u="sng" dirty="0">
                <a:solidFill>
                  <a:srgbClr val="FF0000"/>
                </a:solidFill>
              </a:rPr>
              <a:t>No differences</a:t>
            </a:r>
            <a:endParaRPr lang="el-GR" sz="2000" u="sng" dirty="0">
              <a:solidFill>
                <a:srgbClr val="FF0000"/>
              </a:solidFill>
            </a:endParaRPr>
          </a:p>
        </p:txBody>
      </p:sp>
      <p:sp>
        <p:nvSpPr>
          <p:cNvPr id="10" name="TextBox 15"/>
          <p:cNvSpPr txBox="1">
            <a:spLocks noChangeArrowheads="1"/>
          </p:cNvSpPr>
          <p:nvPr/>
        </p:nvSpPr>
        <p:spPr bwMode="auto">
          <a:xfrm>
            <a:off x="4783460" y="6488113"/>
            <a:ext cx="5503540" cy="369332"/>
          </a:xfrm>
          <a:prstGeom prst="rect">
            <a:avLst/>
          </a:prstGeom>
          <a:noFill/>
          <a:ln w="9525">
            <a:noFill/>
            <a:miter lim="800000"/>
            <a:headEnd/>
            <a:tailEnd/>
          </a:ln>
        </p:spPr>
        <p:txBody>
          <a:bodyPr wrap="square">
            <a:spAutoFit/>
          </a:bodyPr>
          <a:lstStyle/>
          <a:p>
            <a:pPr algn="r"/>
            <a:r>
              <a:rPr lang="en-US" i="1" dirty="0">
                <a:solidFill>
                  <a:srgbClr val="66CCFF"/>
                </a:solidFill>
              </a:rPr>
              <a:t>BMJ 2005</a:t>
            </a:r>
            <a:endParaRPr lang="el-GR" i="1" dirty="0">
              <a:solidFill>
                <a:srgbClr val="66CCFF"/>
              </a:solidFill>
            </a:endParaRPr>
          </a:p>
        </p:txBody>
      </p:sp>
    </p:spTree>
    <p:extLst>
      <p:ext uri="{BB962C8B-B14F-4D97-AF65-F5344CB8AC3E}">
        <p14:creationId xmlns:p14="http://schemas.microsoft.com/office/powerpoint/2010/main" val="1721182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br>
              <a:rPr lang="en-US" dirty="0"/>
            </a:br>
            <a:endParaRPr lang="el-GR" dirty="0"/>
          </a:p>
        </p:txBody>
      </p:sp>
      <p:sp>
        <p:nvSpPr>
          <p:cNvPr id="3" name="2 - Θέση περιεχομένου"/>
          <p:cNvSpPr>
            <a:spLocks noGrp="1"/>
          </p:cNvSpPr>
          <p:nvPr>
            <p:ph idx="1"/>
          </p:nvPr>
        </p:nvSpPr>
        <p:spPr/>
        <p:txBody>
          <a:bodyPr/>
          <a:lstStyle/>
          <a:p>
            <a:endParaRPr lang="el-GR"/>
          </a:p>
        </p:txBody>
      </p:sp>
      <p:pic>
        <p:nvPicPr>
          <p:cNvPr id="4" name="Picture 13" descr="Cover"/>
          <p:cNvPicPr>
            <a:picLocks noChangeAspect="1" noChangeArrowheads="1"/>
          </p:cNvPicPr>
          <p:nvPr/>
        </p:nvPicPr>
        <p:blipFill>
          <a:blip r:embed="rId2"/>
          <a:srcRect/>
          <a:stretch>
            <a:fillRect/>
          </a:stretch>
        </p:blipFill>
        <p:spPr bwMode="auto">
          <a:xfrm>
            <a:off x="357155" y="1000108"/>
            <a:ext cx="9474348" cy="5572164"/>
          </a:xfrm>
          <a:prstGeom prst="rect">
            <a:avLst/>
          </a:prstGeom>
          <a:noFill/>
        </p:spPr>
      </p:pic>
      <p:sp>
        <p:nvSpPr>
          <p:cNvPr id="5" name="TextBox 15"/>
          <p:cNvSpPr txBox="1">
            <a:spLocks noChangeArrowheads="1"/>
          </p:cNvSpPr>
          <p:nvPr/>
        </p:nvSpPr>
        <p:spPr bwMode="auto">
          <a:xfrm>
            <a:off x="4783496" y="6572272"/>
            <a:ext cx="5503540" cy="307777"/>
          </a:xfrm>
          <a:prstGeom prst="rect">
            <a:avLst/>
          </a:prstGeom>
          <a:noFill/>
          <a:ln w="9525">
            <a:noFill/>
            <a:miter lim="800000"/>
            <a:headEnd/>
            <a:tailEnd/>
          </a:ln>
        </p:spPr>
        <p:txBody>
          <a:bodyPr wrap="square">
            <a:spAutoFit/>
          </a:bodyPr>
          <a:lstStyle/>
          <a:p>
            <a:pPr algn="r"/>
            <a:r>
              <a:rPr lang="en-US" sz="1400" i="1" dirty="0" err="1">
                <a:solidFill>
                  <a:srgbClr val="66CCFF"/>
                </a:solidFill>
              </a:rPr>
              <a:t>Emdin</a:t>
            </a:r>
            <a:r>
              <a:rPr lang="en-US" sz="1400" i="1" dirty="0">
                <a:solidFill>
                  <a:srgbClr val="66CCFF"/>
                </a:solidFill>
              </a:rPr>
              <a:t> CA, et al. JAMA 2015</a:t>
            </a:r>
            <a:endParaRPr lang="el-GR" sz="1400" i="1" dirty="0">
              <a:solidFill>
                <a:srgbClr val="66CCFF"/>
              </a:solidFill>
            </a:endParaRPr>
          </a:p>
        </p:txBody>
      </p:sp>
      <p:sp>
        <p:nvSpPr>
          <p:cNvPr id="6" name="5 - TextBox"/>
          <p:cNvSpPr txBox="1"/>
          <p:nvPr/>
        </p:nvSpPr>
        <p:spPr>
          <a:xfrm>
            <a:off x="285716" y="4214818"/>
            <a:ext cx="9572692" cy="2031325"/>
          </a:xfrm>
          <a:prstGeom prst="rect">
            <a:avLst/>
          </a:prstGeom>
          <a:noFill/>
          <a:ln w="38100">
            <a:solidFill>
              <a:srgbClr val="FF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l-GR" dirty="0"/>
          </a:p>
        </p:txBody>
      </p:sp>
      <p:sp>
        <p:nvSpPr>
          <p:cNvPr id="7" name="6 - Ορθογώνιο"/>
          <p:cNvSpPr/>
          <p:nvPr/>
        </p:nvSpPr>
        <p:spPr>
          <a:xfrm>
            <a:off x="1000096" y="500042"/>
            <a:ext cx="4881465" cy="461665"/>
          </a:xfrm>
          <a:prstGeom prst="rect">
            <a:avLst/>
          </a:prstGeom>
        </p:spPr>
        <p:txBody>
          <a:bodyPr wrap="none">
            <a:spAutoFit/>
          </a:bodyPr>
          <a:lstStyle/>
          <a:p>
            <a:r>
              <a:rPr lang="en-US" sz="2400" i="1" u="sng" dirty="0">
                <a:solidFill>
                  <a:srgbClr val="FF0000"/>
                </a:solidFill>
              </a:rPr>
              <a:t>40 trials=100 354 participants</a:t>
            </a:r>
            <a:endParaRPr lang="el-GR" sz="2400" i="1" u="sng" dirty="0">
              <a:solidFill>
                <a:srgbClr val="FF0000"/>
              </a:solidFill>
            </a:endParaRPr>
          </a:p>
        </p:txBody>
      </p:sp>
    </p:spTree>
    <p:extLst>
      <p:ext uri="{BB962C8B-B14F-4D97-AF65-F5344CB8AC3E}">
        <p14:creationId xmlns:p14="http://schemas.microsoft.com/office/powerpoint/2010/main" val="3513231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solidFill>
                  <a:srgbClr val="FF0000"/>
                </a:solidFill>
              </a:rPr>
              <a:t>Meta-analysis CKD/DM</a:t>
            </a:r>
            <a:endParaRPr lang="el-GR" dirty="0">
              <a:solidFill>
                <a:srgbClr val="FF0000"/>
              </a:solidFill>
            </a:endParaRPr>
          </a:p>
        </p:txBody>
      </p:sp>
      <p:pic>
        <p:nvPicPr>
          <p:cNvPr id="1027" name="Picture 3"/>
          <p:cNvPicPr>
            <a:picLocks noChangeAspect="1" noChangeArrowheads="1"/>
          </p:cNvPicPr>
          <p:nvPr/>
        </p:nvPicPr>
        <p:blipFill>
          <a:blip r:embed="rId2"/>
          <a:srcRect/>
          <a:stretch>
            <a:fillRect/>
          </a:stretch>
        </p:blipFill>
        <p:spPr bwMode="auto">
          <a:xfrm>
            <a:off x="214278" y="2214554"/>
            <a:ext cx="4786345" cy="3357586"/>
          </a:xfrm>
          <a:prstGeom prst="rect">
            <a:avLst/>
          </a:prstGeom>
          <a:noFill/>
          <a:ln w="9525">
            <a:noFill/>
            <a:miter lim="800000"/>
            <a:headEnd/>
            <a:tailEnd/>
          </a:ln>
          <a:effectLst/>
        </p:spPr>
      </p:pic>
      <p:sp>
        <p:nvSpPr>
          <p:cNvPr id="6" name="TextBox 15"/>
          <p:cNvSpPr txBox="1">
            <a:spLocks noChangeArrowheads="1"/>
          </p:cNvSpPr>
          <p:nvPr/>
        </p:nvSpPr>
        <p:spPr bwMode="auto">
          <a:xfrm>
            <a:off x="4783460" y="6488113"/>
            <a:ext cx="5503540" cy="369332"/>
          </a:xfrm>
          <a:prstGeom prst="rect">
            <a:avLst/>
          </a:prstGeom>
          <a:noFill/>
          <a:ln w="9525">
            <a:noFill/>
            <a:miter lim="800000"/>
            <a:headEnd/>
            <a:tailEnd/>
          </a:ln>
        </p:spPr>
        <p:txBody>
          <a:bodyPr wrap="square">
            <a:spAutoFit/>
          </a:bodyPr>
          <a:lstStyle/>
          <a:p>
            <a:pPr algn="r"/>
            <a:r>
              <a:rPr lang="en-US" i="1" dirty="0">
                <a:solidFill>
                  <a:srgbClr val="66CCFF"/>
                </a:solidFill>
              </a:rPr>
              <a:t>Palmer SC, et al. Lancet 2015; 385: 2047</a:t>
            </a:r>
            <a:endParaRPr lang="el-GR" i="1" dirty="0">
              <a:solidFill>
                <a:srgbClr val="66CCFF"/>
              </a:solidFill>
            </a:endParaRPr>
          </a:p>
        </p:txBody>
      </p:sp>
      <p:pic>
        <p:nvPicPr>
          <p:cNvPr id="1028" name="Picture 4"/>
          <p:cNvPicPr>
            <a:picLocks noGrp="1" noChangeAspect="1" noChangeArrowheads="1"/>
          </p:cNvPicPr>
          <p:nvPr>
            <p:ph idx="1"/>
          </p:nvPr>
        </p:nvPicPr>
        <p:blipFill>
          <a:blip r:embed="rId3"/>
          <a:srcRect/>
          <a:stretch>
            <a:fillRect/>
          </a:stretch>
        </p:blipFill>
        <p:spPr bwMode="auto">
          <a:xfrm>
            <a:off x="5429252" y="2285992"/>
            <a:ext cx="4500594" cy="3286148"/>
          </a:xfrm>
          <a:prstGeom prst="rect">
            <a:avLst/>
          </a:prstGeom>
          <a:noFill/>
          <a:ln w="9525">
            <a:noFill/>
            <a:miter lim="800000"/>
            <a:headEnd/>
            <a:tailEnd/>
          </a:ln>
          <a:effectLst/>
        </p:spPr>
      </p:pic>
    </p:spTree>
    <p:extLst>
      <p:ext uri="{BB962C8B-B14F-4D97-AF65-F5344CB8AC3E}">
        <p14:creationId xmlns:p14="http://schemas.microsoft.com/office/powerpoint/2010/main" val="955944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80" y="188640"/>
            <a:ext cx="9258300" cy="1371600"/>
          </a:xfrm>
        </p:spPr>
        <p:txBody>
          <a:bodyPr/>
          <a:lstStyle/>
          <a:p>
            <a:r>
              <a:rPr lang="en-US" dirty="0">
                <a:solidFill>
                  <a:srgbClr val="FF0000"/>
                </a:solidFill>
              </a:rPr>
              <a:t>Combination therapy in DM</a:t>
            </a:r>
            <a:endParaRPr lang="el-GR" dirty="0">
              <a:solidFill>
                <a:srgbClr val="FF0000"/>
              </a:solidFill>
            </a:endParaRPr>
          </a:p>
        </p:txBody>
      </p:sp>
      <p:sp>
        <p:nvSpPr>
          <p:cNvPr id="3" name="Content Placeholder 2"/>
          <p:cNvSpPr>
            <a:spLocks noGrp="1"/>
          </p:cNvSpPr>
          <p:nvPr>
            <p:ph idx="1"/>
          </p:nvPr>
        </p:nvSpPr>
        <p:spPr>
          <a:xfrm>
            <a:off x="390972" y="1700808"/>
            <a:ext cx="9258300" cy="3886200"/>
          </a:xfrm>
        </p:spPr>
        <p:txBody>
          <a:bodyPr/>
          <a:lstStyle/>
          <a:p>
            <a:pPr>
              <a:buNone/>
            </a:pPr>
            <a:r>
              <a:rPr lang="en-US" sz="3600" dirty="0">
                <a:solidFill>
                  <a:srgbClr val="FF0000"/>
                </a:solidFill>
              </a:rPr>
              <a:t>ACCOMPLISH</a:t>
            </a:r>
          </a:p>
          <a:p>
            <a:endParaRPr lang="en-US" dirty="0"/>
          </a:p>
          <a:p>
            <a:endParaRPr lang="en-US" dirty="0"/>
          </a:p>
        </p:txBody>
      </p:sp>
      <p:pic>
        <p:nvPicPr>
          <p:cNvPr id="4" name="Picture 4" descr="athina2"/>
          <p:cNvPicPr>
            <a:picLocks noChangeAspect="1" noChangeArrowheads="1"/>
          </p:cNvPicPr>
          <p:nvPr/>
        </p:nvPicPr>
        <p:blipFill>
          <a:blip r:embed="rId2" cstate="print"/>
          <a:srcRect/>
          <a:stretch>
            <a:fillRect/>
          </a:stretch>
        </p:blipFill>
        <p:spPr bwMode="auto">
          <a:xfrm>
            <a:off x="0" y="0"/>
            <a:ext cx="390972" cy="668401"/>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9715500" y="0"/>
            <a:ext cx="571500" cy="620713"/>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390972" y="2852936"/>
            <a:ext cx="6336704" cy="3775323"/>
          </a:xfrm>
          <a:prstGeom prst="rect">
            <a:avLst/>
          </a:prstGeom>
          <a:noFill/>
          <a:ln w="9525">
            <a:noFill/>
            <a:miter lim="800000"/>
            <a:headEnd/>
            <a:tailEnd/>
          </a:ln>
        </p:spPr>
      </p:pic>
      <p:sp>
        <p:nvSpPr>
          <p:cNvPr id="8" name="TextBox 7"/>
          <p:cNvSpPr txBox="1"/>
          <p:nvPr/>
        </p:nvSpPr>
        <p:spPr>
          <a:xfrm>
            <a:off x="7190656" y="2852936"/>
            <a:ext cx="3096344" cy="3416320"/>
          </a:xfrm>
          <a:prstGeom prst="rect">
            <a:avLst/>
          </a:prstGeom>
          <a:noFill/>
        </p:spPr>
        <p:txBody>
          <a:bodyPr wrap="square" rtlCol="0">
            <a:spAutoFit/>
          </a:bodyPr>
          <a:lstStyle/>
          <a:p>
            <a:r>
              <a:rPr lang="en-US" i="1" dirty="0">
                <a:solidFill>
                  <a:srgbClr val="FF0000"/>
                </a:solidFill>
              </a:rPr>
              <a:t>ACE-I  with </a:t>
            </a:r>
            <a:r>
              <a:rPr lang="en-US" i="1" dirty="0" err="1">
                <a:solidFill>
                  <a:srgbClr val="FF0000"/>
                </a:solidFill>
              </a:rPr>
              <a:t>amlodipine</a:t>
            </a:r>
            <a:r>
              <a:rPr lang="en-US" i="1" dirty="0"/>
              <a:t>,</a:t>
            </a:r>
          </a:p>
          <a:p>
            <a:r>
              <a:rPr lang="en-US" i="1" dirty="0"/>
              <a:t>more effective in preventing </a:t>
            </a:r>
            <a:r>
              <a:rPr lang="en-US" i="1" dirty="0">
                <a:solidFill>
                  <a:srgbClr val="FF0000"/>
                </a:solidFill>
              </a:rPr>
              <a:t>fatal and nonfatal cardiovascular</a:t>
            </a:r>
          </a:p>
          <a:p>
            <a:r>
              <a:rPr lang="en-US" i="1" dirty="0">
                <a:solidFill>
                  <a:srgbClr val="FF0000"/>
                </a:solidFill>
              </a:rPr>
              <a:t>outcomes particularly in high-risk</a:t>
            </a:r>
          </a:p>
          <a:p>
            <a:r>
              <a:rPr lang="en-US" i="1" dirty="0">
                <a:solidFill>
                  <a:srgbClr val="FF0000"/>
                </a:solidFill>
              </a:rPr>
              <a:t>pts </a:t>
            </a:r>
            <a:r>
              <a:rPr lang="en-US" i="1" dirty="0"/>
              <a:t>with cardiovascular, stroke, and</a:t>
            </a:r>
          </a:p>
          <a:p>
            <a:r>
              <a:rPr lang="en-US" i="1" dirty="0"/>
              <a:t>renal events </a:t>
            </a:r>
          </a:p>
          <a:p>
            <a:r>
              <a:rPr lang="en-US" i="1" dirty="0"/>
              <a:t>independent of hemodynamic</a:t>
            </a:r>
          </a:p>
          <a:p>
            <a:r>
              <a:rPr lang="en-US" i="1" dirty="0"/>
              <a:t>effects</a:t>
            </a:r>
            <a:endParaRPr lang="el-GR" i="1" dirty="0"/>
          </a:p>
        </p:txBody>
      </p:sp>
      <p:sp>
        <p:nvSpPr>
          <p:cNvPr id="10" name="TextBox 15"/>
          <p:cNvSpPr txBox="1">
            <a:spLocks noChangeArrowheads="1"/>
          </p:cNvSpPr>
          <p:nvPr/>
        </p:nvSpPr>
        <p:spPr bwMode="auto">
          <a:xfrm>
            <a:off x="4783460" y="6488113"/>
            <a:ext cx="5503540" cy="369332"/>
          </a:xfrm>
          <a:prstGeom prst="rect">
            <a:avLst/>
          </a:prstGeom>
          <a:noFill/>
          <a:ln w="9525">
            <a:noFill/>
            <a:miter lim="800000"/>
            <a:headEnd/>
            <a:tailEnd/>
          </a:ln>
        </p:spPr>
        <p:txBody>
          <a:bodyPr wrap="square">
            <a:spAutoFit/>
          </a:bodyPr>
          <a:lstStyle/>
          <a:p>
            <a:pPr algn="r"/>
            <a:r>
              <a:rPr lang="en-US" i="1" dirty="0">
                <a:solidFill>
                  <a:srgbClr val="66CCFF"/>
                </a:solidFill>
              </a:rPr>
              <a:t>Weber MA,  et al. JACC 2010</a:t>
            </a:r>
            <a:endParaRPr lang="el-GR" i="1" dirty="0">
              <a:solidFill>
                <a:srgbClr val="66CCFF"/>
              </a:solidFill>
            </a:endParaRPr>
          </a:p>
        </p:txBody>
      </p:sp>
    </p:spTree>
    <p:extLst>
      <p:ext uri="{BB962C8B-B14F-4D97-AF65-F5344CB8AC3E}">
        <p14:creationId xmlns:p14="http://schemas.microsoft.com/office/powerpoint/2010/main" val="32995831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ADVANCE trial: high-risk DM 2</a:t>
            </a:r>
            <a:endParaRPr lang="el-GR" dirty="0">
              <a:solidFill>
                <a:srgbClr val="FF0000"/>
              </a:solidFill>
            </a:endParaRPr>
          </a:p>
        </p:txBody>
      </p:sp>
      <p:pic>
        <p:nvPicPr>
          <p:cNvPr id="1027" name="Picture 3"/>
          <p:cNvPicPr>
            <a:picLocks noChangeAspect="1" noChangeArrowheads="1"/>
          </p:cNvPicPr>
          <p:nvPr/>
        </p:nvPicPr>
        <p:blipFill>
          <a:blip r:embed="rId2" cstate="print"/>
          <a:srcRect/>
          <a:stretch>
            <a:fillRect/>
          </a:stretch>
        </p:blipFill>
        <p:spPr bwMode="auto">
          <a:xfrm>
            <a:off x="318965" y="1844824"/>
            <a:ext cx="4320479" cy="4320480"/>
          </a:xfrm>
          <a:prstGeom prst="rect">
            <a:avLst/>
          </a:prstGeom>
          <a:noFill/>
          <a:ln w="9525">
            <a:noFill/>
            <a:miter lim="800000"/>
            <a:headEnd/>
            <a:tailEnd/>
          </a:ln>
        </p:spPr>
      </p:pic>
      <p:pic>
        <p:nvPicPr>
          <p:cNvPr id="1028" name="Picture 4"/>
          <p:cNvPicPr>
            <a:picLocks noGrp="1" noChangeAspect="1" noChangeArrowheads="1"/>
          </p:cNvPicPr>
          <p:nvPr>
            <p:ph idx="1"/>
          </p:nvPr>
        </p:nvPicPr>
        <p:blipFill>
          <a:blip r:embed="rId3" cstate="print"/>
          <a:srcRect/>
          <a:stretch>
            <a:fillRect/>
          </a:stretch>
        </p:blipFill>
        <p:spPr bwMode="auto">
          <a:xfrm>
            <a:off x="4927476" y="2060848"/>
            <a:ext cx="5045863" cy="4104456"/>
          </a:xfrm>
          <a:prstGeom prst="rect">
            <a:avLst/>
          </a:prstGeom>
          <a:noFill/>
          <a:ln w="9525">
            <a:noFill/>
            <a:miter lim="800000"/>
            <a:headEnd/>
            <a:tailEnd/>
          </a:ln>
        </p:spPr>
      </p:pic>
      <p:sp>
        <p:nvSpPr>
          <p:cNvPr id="7" name="TextBox 15"/>
          <p:cNvSpPr txBox="1">
            <a:spLocks noChangeArrowheads="1"/>
          </p:cNvSpPr>
          <p:nvPr/>
        </p:nvSpPr>
        <p:spPr bwMode="auto">
          <a:xfrm>
            <a:off x="4783460" y="6488113"/>
            <a:ext cx="5503540" cy="369332"/>
          </a:xfrm>
          <a:prstGeom prst="rect">
            <a:avLst/>
          </a:prstGeom>
          <a:noFill/>
          <a:ln w="9525">
            <a:noFill/>
            <a:miter lim="800000"/>
            <a:headEnd/>
            <a:tailEnd/>
          </a:ln>
        </p:spPr>
        <p:txBody>
          <a:bodyPr wrap="square">
            <a:spAutoFit/>
          </a:bodyPr>
          <a:lstStyle/>
          <a:p>
            <a:pPr algn="r"/>
            <a:r>
              <a:rPr lang="en-US" i="1" dirty="0">
                <a:solidFill>
                  <a:srgbClr val="66CCFF"/>
                </a:solidFill>
              </a:rPr>
              <a:t>LANCET 2007</a:t>
            </a:r>
            <a:endParaRPr lang="el-GR" i="1" dirty="0">
              <a:solidFill>
                <a:srgbClr val="66CCFF"/>
              </a:solidFill>
            </a:endParaRPr>
          </a:p>
        </p:txBody>
      </p:sp>
      <p:sp>
        <p:nvSpPr>
          <p:cNvPr id="8" name="TextBox 7"/>
          <p:cNvSpPr txBox="1"/>
          <p:nvPr/>
        </p:nvSpPr>
        <p:spPr>
          <a:xfrm>
            <a:off x="6871692" y="1700808"/>
            <a:ext cx="2808312" cy="2031325"/>
          </a:xfrm>
          <a:prstGeom prst="rect">
            <a:avLst/>
          </a:prstGeom>
          <a:noFill/>
        </p:spPr>
        <p:txBody>
          <a:bodyPr wrap="square" rtlCol="0">
            <a:spAutoFit/>
          </a:bodyPr>
          <a:lstStyle/>
          <a:p>
            <a:r>
              <a:rPr lang="en-US" i="1" u="sng" dirty="0">
                <a:solidFill>
                  <a:srgbClr val="FF0000"/>
                </a:solidFill>
              </a:rPr>
              <a:t>RR 9% reduction of micro/</a:t>
            </a:r>
            <a:r>
              <a:rPr lang="en-US" i="1" u="sng" dirty="0" err="1">
                <a:solidFill>
                  <a:srgbClr val="FF0000"/>
                </a:solidFill>
              </a:rPr>
              <a:t>macrovasc</a:t>
            </a:r>
            <a:r>
              <a:rPr lang="en-US" i="1" u="sng" dirty="0">
                <a:solidFill>
                  <a:srgbClr val="FF0000"/>
                </a:solidFill>
              </a:rPr>
              <a:t> events</a:t>
            </a:r>
          </a:p>
          <a:p>
            <a:r>
              <a:rPr lang="en-US" i="1" u="sng" dirty="0">
                <a:solidFill>
                  <a:srgbClr val="FF0000"/>
                </a:solidFill>
              </a:rPr>
              <a:t>18% reduction of death</a:t>
            </a:r>
          </a:p>
          <a:p>
            <a:r>
              <a:rPr lang="en-US" i="1" u="sng" dirty="0">
                <a:solidFill>
                  <a:srgbClr val="FF0000"/>
                </a:solidFill>
              </a:rPr>
              <a:t>All death by 14%</a:t>
            </a:r>
          </a:p>
          <a:p>
            <a:endParaRPr lang="el-GR" dirty="0"/>
          </a:p>
        </p:txBody>
      </p:sp>
      <p:pic>
        <p:nvPicPr>
          <p:cNvPr id="9" name="Picture 4" descr="athina2"/>
          <p:cNvPicPr>
            <a:picLocks noChangeAspect="1" noChangeArrowheads="1"/>
          </p:cNvPicPr>
          <p:nvPr/>
        </p:nvPicPr>
        <p:blipFill>
          <a:blip r:embed="rId4" cstate="print"/>
          <a:srcRect/>
          <a:stretch>
            <a:fillRect/>
          </a:stretch>
        </p:blipFill>
        <p:spPr bwMode="auto">
          <a:xfrm>
            <a:off x="0" y="0"/>
            <a:ext cx="390972" cy="668401"/>
          </a:xfrm>
          <a:prstGeom prst="rect">
            <a:avLst/>
          </a:prstGeom>
          <a:noFill/>
          <a:ln w="9525">
            <a:noFill/>
            <a:miter lim="800000"/>
            <a:headEnd/>
            <a:tailEnd/>
          </a:ln>
        </p:spPr>
      </p:pic>
      <p:pic>
        <p:nvPicPr>
          <p:cNvPr id="10" name="Picture 5"/>
          <p:cNvPicPr>
            <a:picLocks noChangeAspect="1" noChangeArrowheads="1"/>
          </p:cNvPicPr>
          <p:nvPr/>
        </p:nvPicPr>
        <p:blipFill>
          <a:blip r:embed="rId5" cstate="print"/>
          <a:srcRect/>
          <a:stretch>
            <a:fillRect/>
          </a:stretch>
        </p:blipFill>
        <p:spPr bwMode="auto">
          <a:xfrm>
            <a:off x="9715500" y="0"/>
            <a:ext cx="571500" cy="620713"/>
          </a:xfrm>
          <a:prstGeom prst="rect">
            <a:avLst/>
          </a:prstGeom>
          <a:noFill/>
          <a:ln w="9525">
            <a:noFill/>
            <a:miter lim="800000"/>
            <a:headEnd/>
            <a:tailEnd/>
          </a:ln>
        </p:spPr>
      </p:pic>
    </p:spTree>
    <p:extLst>
      <p:ext uri="{BB962C8B-B14F-4D97-AF65-F5344CB8AC3E}">
        <p14:creationId xmlns:p14="http://schemas.microsoft.com/office/powerpoint/2010/main" val="2498449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a:p>
        </p:txBody>
      </p:sp>
      <p:pic>
        <p:nvPicPr>
          <p:cNvPr id="4" name="Picture 4" descr="athina2"/>
          <p:cNvPicPr>
            <a:picLocks noChangeAspect="1" noChangeArrowheads="1"/>
          </p:cNvPicPr>
          <p:nvPr/>
        </p:nvPicPr>
        <p:blipFill>
          <a:blip r:embed="rId2" cstate="print"/>
          <a:srcRect/>
          <a:stretch>
            <a:fillRect/>
          </a:stretch>
        </p:blipFill>
        <p:spPr bwMode="auto">
          <a:xfrm>
            <a:off x="0" y="0"/>
            <a:ext cx="390972" cy="668401"/>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9715500" y="0"/>
            <a:ext cx="571500" cy="620713"/>
          </a:xfrm>
          <a:prstGeom prst="rect">
            <a:avLst/>
          </a:prstGeom>
          <a:noFill/>
          <a:ln w="9525">
            <a:noFill/>
            <a:miter lim="800000"/>
            <a:headEnd/>
            <a:tailEnd/>
          </a:ln>
        </p:spPr>
      </p:pic>
      <p:pic>
        <p:nvPicPr>
          <p:cNvPr id="88066" name="Picture 2"/>
          <p:cNvPicPr>
            <a:picLocks noChangeAspect="1" noChangeArrowheads="1"/>
          </p:cNvPicPr>
          <p:nvPr/>
        </p:nvPicPr>
        <p:blipFill>
          <a:blip r:embed="rId4" cstate="print"/>
          <a:srcRect/>
          <a:stretch>
            <a:fillRect/>
          </a:stretch>
        </p:blipFill>
        <p:spPr bwMode="auto">
          <a:xfrm>
            <a:off x="895028" y="404664"/>
            <a:ext cx="8640960" cy="3024336"/>
          </a:xfrm>
          <a:prstGeom prst="rect">
            <a:avLst/>
          </a:prstGeom>
          <a:noFill/>
          <a:ln w="9525">
            <a:noFill/>
            <a:miter lim="800000"/>
            <a:headEnd/>
            <a:tailEnd/>
          </a:ln>
        </p:spPr>
      </p:pic>
      <p:sp>
        <p:nvSpPr>
          <p:cNvPr id="7" name="TextBox 6"/>
          <p:cNvSpPr txBox="1"/>
          <p:nvPr/>
        </p:nvSpPr>
        <p:spPr>
          <a:xfrm>
            <a:off x="1975148" y="3789040"/>
            <a:ext cx="6408712" cy="2585323"/>
          </a:xfrm>
          <a:prstGeom prst="rect">
            <a:avLst/>
          </a:prstGeom>
          <a:noFill/>
        </p:spPr>
        <p:txBody>
          <a:bodyPr wrap="square" rtlCol="0">
            <a:spAutoFit/>
          </a:bodyPr>
          <a:lstStyle/>
          <a:p>
            <a:pPr>
              <a:buFont typeface="Wingdings" pitchFamily="2" charset="2"/>
              <a:buChar char="ü"/>
            </a:pPr>
            <a:r>
              <a:rPr lang="en-US" sz="2400" dirty="0" err="1">
                <a:solidFill>
                  <a:srgbClr val="FF0000"/>
                </a:solidFill>
              </a:rPr>
              <a:t>Lisinopril+losartan</a:t>
            </a:r>
            <a:r>
              <a:rPr lang="en-US" sz="2400" dirty="0">
                <a:solidFill>
                  <a:srgbClr val="FF0000"/>
                </a:solidFill>
              </a:rPr>
              <a:t> no benefit in </a:t>
            </a:r>
          </a:p>
          <a:p>
            <a:r>
              <a:rPr lang="en-US" sz="2400" dirty="0">
                <a:solidFill>
                  <a:srgbClr val="FF0000"/>
                </a:solidFill>
              </a:rPr>
              <a:t>renal decline, ESRD, death benefit, MI, stroke, HF</a:t>
            </a:r>
          </a:p>
          <a:p>
            <a:pPr>
              <a:buFont typeface="Wingdings" pitchFamily="2" charset="2"/>
              <a:buChar char="ü"/>
            </a:pPr>
            <a:r>
              <a:rPr lang="en-US" sz="2400" dirty="0">
                <a:solidFill>
                  <a:srgbClr val="FF0000"/>
                </a:solidFill>
              </a:rPr>
              <a:t>Only MA decrease</a:t>
            </a:r>
          </a:p>
          <a:p>
            <a:pPr>
              <a:buFont typeface="Wingdings" pitchFamily="2" charset="2"/>
              <a:buChar char="ü"/>
            </a:pPr>
            <a:endParaRPr lang="en-US" sz="2400" u="sng" dirty="0">
              <a:solidFill>
                <a:srgbClr val="FF0000"/>
              </a:solidFill>
            </a:endParaRPr>
          </a:p>
          <a:p>
            <a:pPr>
              <a:buFont typeface="Wingdings" pitchFamily="2" charset="2"/>
              <a:buChar char="ü"/>
            </a:pPr>
            <a:r>
              <a:rPr lang="en-US" sz="2400" u="sng" dirty="0">
                <a:solidFill>
                  <a:srgbClr val="FF0000"/>
                </a:solidFill>
              </a:rPr>
              <a:t>More AKI, </a:t>
            </a:r>
            <a:r>
              <a:rPr lang="en-US" sz="2400" u="sng" dirty="0" err="1">
                <a:solidFill>
                  <a:srgbClr val="FF0000"/>
                </a:solidFill>
              </a:rPr>
              <a:t>hyperkalemia</a:t>
            </a:r>
            <a:endParaRPr lang="en-US" sz="2400" u="sng" dirty="0">
              <a:solidFill>
                <a:srgbClr val="FF0000"/>
              </a:solidFill>
            </a:endParaRPr>
          </a:p>
          <a:p>
            <a:endParaRPr lang="el-GR" dirty="0"/>
          </a:p>
        </p:txBody>
      </p:sp>
      <p:sp>
        <p:nvSpPr>
          <p:cNvPr id="8" name="TextBox 15"/>
          <p:cNvSpPr txBox="1">
            <a:spLocks noChangeArrowheads="1"/>
          </p:cNvSpPr>
          <p:nvPr/>
        </p:nvSpPr>
        <p:spPr bwMode="auto">
          <a:xfrm>
            <a:off x="4783460" y="6488113"/>
            <a:ext cx="5503540" cy="369332"/>
          </a:xfrm>
          <a:prstGeom prst="rect">
            <a:avLst/>
          </a:prstGeom>
          <a:noFill/>
          <a:ln w="9525">
            <a:noFill/>
            <a:miter lim="800000"/>
            <a:headEnd/>
            <a:tailEnd/>
          </a:ln>
        </p:spPr>
        <p:txBody>
          <a:bodyPr wrap="square">
            <a:spAutoFit/>
          </a:bodyPr>
          <a:lstStyle/>
          <a:p>
            <a:pPr algn="r"/>
            <a:r>
              <a:rPr lang="en-US" i="1" dirty="0">
                <a:solidFill>
                  <a:srgbClr val="66CCFF"/>
                </a:solidFill>
              </a:rPr>
              <a:t>Fried L, et al. NEJM 2013</a:t>
            </a:r>
            <a:endParaRPr lang="el-GR" i="1" dirty="0">
              <a:solidFill>
                <a:srgbClr val="66CCFF"/>
              </a:solidFill>
            </a:endParaRPr>
          </a:p>
        </p:txBody>
      </p:sp>
    </p:spTree>
    <p:extLst>
      <p:ext uri="{BB962C8B-B14F-4D97-AF65-F5344CB8AC3E}">
        <p14:creationId xmlns:p14="http://schemas.microsoft.com/office/powerpoint/2010/main" val="4704530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012" y="188640"/>
            <a:ext cx="9258300" cy="1371600"/>
          </a:xfrm>
        </p:spPr>
        <p:txBody>
          <a:bodyPr/>
          <a:lstStyle/>
          <a:p>
            <a:r>
              <a:rPr lang="en-US" i="1" dirty="0">
                <a:solidFill>
                  <a:srgbClr val="FF0000"/>
                </a:solidFill>
              </a:rPr>
              <a:t>Guidelines targets till 2018…</a:t>
            </a:r>
            <a:endParaRPr lang="el-GR" i="1" dirty="0">
              <a:solidFill>
                <a:srgbClr val="FF000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2776"/>
            <a:ext cx="6408712"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767236" y="5517232"/>
            <a:ext cx="2160240" cy="369332"/>
          </a:xfrm>
          <a:prstGeom prst="rect">
            <a:avLst/>
          </a:prstGeom>
          <a:solidFill>
            <a:schemeClr val="bg1"/>
          </a:solidFill>
        </p:spPr>
        <p:txBody>
          <a:bodyPr wrap="square" rtlCol="0">
            <a:spAutoFit/>
          </a:bodyPr>
          <a:lstStyle/>
          <a:p>
            <a:r>
              <a:rPr lang="en-US" dirty="0" err="1">
                <a:solidFill>
                  <a:srgbClr val="FF0000"/>
                </a:solidFill>
              </a:rPr>
              <a:t>Albuminuria</a:t>
            </a:r>
            <a:r>
              <a:rPr lang="en-US" dirty="0">
                <a:solidFill>
                  <a:srgbClr val="FF0000"/>
                </a:solidFill>
              </a:rPr>
              <a:t> </a:t>
            </a:r>
            <a:endParaRPr lang="el-GR" dirty="0">
              <a:solidFill>
                <a:srgbClr val="FF0000"/>
              </a:solidFill>
            </a:endParaRPr>
          </a:p>
        </p:txBody>
      </p:sp>
      <p:pic>
        <p:nvPicPr>
          <p:cNvPr id="6" name="Picture 4" descr="athina2"/>
          <p:cNvPicPr>
            <a:picLocks noChangeAspect="1" noChangeArrowheads="1"/>
          </p:cNvPicPr>
          <p:nvPr/>
        </p:nvPicPr>
        <p:blipFill>
          <a:blip r:embed="rId3" cstate="print"/>
          <a:srcRect/>
          <a:stretch>
            <a:fillRect/>
          </a:stretch>
        </p:blipFill>
        <p:spPr bwMode="auto">
          <a:xfrm>
            <a:off x="0" y="0"/>
            <a:ext cx="579438" cy="990600"/>
          </a:xfrm>
          <a:prstGeom prst="rect">
            <a:avLst/>
          </a:prstGeom>
          <a:noFill/>
          <a:ln w="9525">
            <a:noFill/>
            <a:miter lim="800000"/>
            <a:headEnd/>
            <a:tailEnd/>
          </a:ln>
        </p:spPr>
      </p:pic>
      <p:pic>
        <p:nvPicPr>
          <p:cNvPr id="7" name="Picture 5"/>
          <p:cNvPicPr>
            <a:picLocks noChangeAspect="1" noChangeArrowheads="1"/>
          </p:cNvPicPr>
          <p:nvPr/>
        </p:nvPicPr>
        <p:blipFill>
          <a:blip r:embed="rId4" cstate="print"/>
          <a:srcRect/>
          <a:stretch>
            <a:fillRect/>
          </a:stretch>
        </p:blipFill>
        <p:spPr bwMode="auto">
          <a:xfrm>
            <a:off x="9715500" y="0"/>
            <a:ext cx="571500" cy="620713"/>
          </a:xfrm>
          <a:prstGeom prst="rect">
            <a:avLst/>
          </a:prstGeom>
          <a:noFill/>
          <a:ln w="9525">
            <a:noFill/>
            <a:miter lim="800000"/>
            <a:headEnd/>
            <a:tailEnd/>
          </a:ln>
        </p:spPr>
      </p:pic>
      <p:sp>
        <p:nvSpPr>
          <p:cNvPr id="8" name="TextBox 7"/>
          <p:cNvSpPr txBox="1"/>
          <p:nvPr/>
        </p:nvSpPr>
        <p:spPr>
          <a:xfrm>
            <a:off x="4958408" y="4149080"/>
            <a:ext cx="5328592" cy="954107"/>
          </a:xfrm>
          <a:prstGeom prst="rect">
            <a:avLst/>
          </a:prstGeom>
          <a:noFill/>
        </p:spPr>
        <p:txBody>
          <a:bodyPr wrap="square" rtlCol="0">
            <a:spAutoFit/>
          </a:bodyPr>
          <a:lstStyle/>
          <a:p>
            <a:r>
              <a:rPr lang="en-US" sz="2800" dirty="0">
                <a:solidFill>
                  <a:srgbClr val="FF0000"/>
                </a:solidFill>
              </a:rPr>
              <a:t>Systolic BP&lt;140</a:t>
            </a:r>
          </a:p>
          <a:p>
            <a:r>
              <a:rPr lang="en-US" sz="2800" dirty="0">
                <a:solidFill>
                  <a:srgbClr val="FF0000"/>
                </a:solidFill>
              </a:rPr>
              <a:t>Diastolic BP&lt;90…85?...80?</a:t>
            </a:r>
            <a:endParaRPr lang="el-GR" sz="2800" dirty="0">
              <a:solidFill>
                <a:srgbClr val="FF0000"/>
              </a:solidFill>
            </a:endParaRPr>
          </a:p>
        </p:txBody>
      </p:sp>
      <p:pic>
        <p:nvPicPr>
          <p:cNvPr id="9" name="Picture 5"/>
          <p:cNvPicPr>
            <a:picLocks noGrp="1" noChangeAspect="1" noChangeArrowheads="1"/>
          </p:cNvPicPr>
          <p:nvPr>
            <p:ph idx="1"/>
          </p:nvPr>
        </p:nvPicPr>
        <p:blipFill>
          <a:blip r:embed="rId5" cstate="print"/>
          <a:srcRect/>
          <a:stretch>
            <a:fillRect/>
          </a:stretch>
        </p:blipFill>
        <p:spPr bwMode="auto">
          <a:xfrm>
            <a:off x="5791572" y="1484784"/>
            <a:ext cx="4162425" cy="1572766"/>
          </a:xfrm>
          <a:prstGeom prst="rect">
            <a:avLst/>
          </a:prstGeom>
          <a:noFill/>
          <a:ln w="9525">
            <a:noFill/>
            <a:miter lim="800000"/>
            <a:headEnd/>
            <a:tailEnd/>
          </a:ln>
        </p:spPr>
      </p:pic>
      <p:sp>
        <p:nvSpPr>
          <p:cNvPr id="10" name="TextBox 9"/>
          <p:cNvSpPr txBox="1"/>
          <p:nvPr/>
        </p:nvSpPr>
        <p:spPr>
          <a:xfrm>
            <a:off x="5791572" y="2132856"/>
            <a:ext cx="4176464" cy="923330"/>
          </a:xfrm>
          <a:prstGeom prst="rect">
            <a:avLst/>
          </a:prstGeom>
          <a:noFill/>
          <a:ln w="38100">
            <a:solidFill>
              <a:srgbClr val="FF0000"/>
            </a:solidFill>
          </a:ln>
        </p:spPr>
        <p:txBody>
          <a:bodyPr wrap="square" rtlCol="0">
            <a:spAutoFit/>
          </a:bodyPr>
          <a:lstStyle/>
          <a:p>
            <a:endParaRPr lang="en-US" dirty="0"/>
          </a:p>
          <a:p>
            <a:endParaRPr lang="en-US" dirty="0"/>
          </a:p>
          <a:p>
            <a:endParaRPr lang="el-GR" dirty="0"/>
          </a:p>
        </p:txBody>
      </p:sp>
    </p:spTree>
    <p:extLst>
      <p:ext uri="{BB962C8B-B14F-4D97-AF65-F5344CB8AC3E}">
        <p14:creationId xmlns:p14="http://schemas.microsoft.com/office/powerpoint/2010/main" val="4261936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96" y="3510606"/>
            <a:ext cx="8856984" cy="324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40" y="0"/>
            <a:ext cx="9937104" cy="349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142972" y="5572140"/>
            <a:ext cx="7858180" cy="646331"/>
          </a:xfrm>
          <a:prstGeom prst="rect">
            <a:avLst/>
          </a:prstGeom>
          <a:noFill/>
          <a:ln w="38100">
            <a:solidFill>
              <a:srgbClr val="FF0000"/>
            </a:solidFill>
          </a:ln>
        </p:spPr>
        <p:txBody>
          <a:bodyPr wrap="square" rtlCol="0">
            <a:spAutoFit/>
          </a:bodyPr>
          <a:lstStyle/>
          <a:p>
            <a:endParaRPr lang="en-US" dirty="0"/>
          </a:p>
          <a:p>
            <a:endParaRPr lang="el-GR" dirty="0"/>
          </a:p>
        </p:txBody>
      </p:sp>
    </p:spTree>
    <p:extLst>
      <p:ext uri="{BB962C8B-B14F-4D97-AF65-F5344CB8AC3E}">
        <p14:creationId xmlns:p14="http://schemas.microsoft.com/office/powerpoint/2010/main" val="1688443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2906" y="1428736"/>
            <a:ext cx="9073008" cy="511256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14542" y="500042"/>
            <a:ext cx="6072230" cy="769441"/>
          </a:xfrm>
          <a:prstGeom prst="rect">
            <a:avLst/>
          </a:prstGeom>
          <a:noFill/>
        </p:spPr>
        <p:txBody>
          <a:bodyPr wrap="square" rtlCol="0">
            <a:spAutoFit/>
          </a:bodyPr>
          <a:lstStyle/>
          <a:p>
            <a:pPr algn="ctr"/>
            <a:r>
              <a:rPr lang="en-US" sz="4400" dirty="0">
                <a:solidFill>
                  <a:srgbClr val="FF0000"/>
                </a:solidFill>
              </a:rPr>
              <a:t>AHA Guidelines 2018</a:t>
            </a:r>
            <a:endParaRPr lang="el-GR" sz="4400" dirty="0">
              <a:solidFill>
                <a:srgbClr val="FF0000"/>
              </a:solidFill>
            </a:endParaRPr>
          </a:p>
        </p:txBody>
      </p:sp>
      <p:sp>
        <p:nvSpPr>
          <p:cNvPr id="5" name="TextBox 4"/>
          <p:cNvSpPr txBox="1"/>
          <p:nvPr/>
        </p:nvSpPr>
        <p:spPr>
          <a:xfrm>
            <a:off x="857220" y="2214554"/>
            <a:ext cx="8643998" cy="2862322"/>
          </a:xfrm>
          <a:prstGeom prst="rect">
            <a:avLst/>
          </a:prstGeom>
          <a:noFill/>
          <a:ln w="38100">
            <a:solidFill>
              <a:srgbClr val="FF0000"/>
            </a:solidFill>
          </a:ln>
        </p:spPr>
        <p:txBody>
          <a:bodyPr wrap="square" rtlCol="0">
            <a:sp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l-GR" sz="3600" dirty="0"/>
          </a:p>
        </p:txBody>
      </p:sp>
    </p:spTree>
    <p:extLst>
      <p:ext uri="{BB962C8B-B14F-4D97-AF65-F5344CB8AC3E}">
        <p14:creationId xmlns:p14="http://schemas.microsoft.com/office/powerpoint/2010/main" val="950901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Text Placeholder 2"/>
          <p:cNvSpPr>
            <a:spLocks noGrp="1"/>
          </p:cNvSpPr>
          <p:nvPr>
            <p:ph type="body" idx="1"/>
          </p:nvPr>
        </p:nvSpPr>
        <p:spPr/>
        <p:txBody>
          <a:bodyPr/>
          <a:lstStyle/>
          <a:p>
            <a:endParaRPr lang="el-G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8" y="1988840"/>
            <a:ext cx="9708579" cy="388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99084" y="1033572"/>
            <a:ext cx="8352928" cy="523220"/>
          </a:xfrm>
          <a:prstGeom prst="rect">
            <a:avLst/>
          </a:prstGeom>
          <a:noFill/>
        </p:spPr>
        <p:txBody>
          <a:bodyPr wrap="square" rtlCol="0">
            <a:spAutoFit/>
          </a:bodyPr>
          <a:lstStyle/>
          <a:p>
            <a:r>
              <a:rPr lang="en-US" sz="2800" dirty="0">
                <a:solidFill>
                  <a:srgbClr val="FF0000"/>
                </a:solidFill>
              </a:rPr>
              <a:t>Classification of glucose tolerance states</a:t>
            </a:r>
            <a:endParaRPr lang="el-GR" sz="2800" dirty="0">
              <a:solidFill>
                <a:srgbClr val="FF0000"/>
              </a:solidFill>
            </a:endParaRPr>
          </a:p>
        </p:txBody>
      </p:sp>
      <p:sp>
        <p:nvSpPr>
          <p:cNvPr id="5" name="TextBox 4"/>
          <p:cNvSpPr txBox="1"/>
          <p:nvPr/>
        </p:nvSpPr>
        <p:spPr>
          <a:xfrm>
            <a:off x="174948" y="3212976"/>
            <a:ext cx="9708579" cy="1754326"/>
          </a:xfrm>
          <a:prstGeom prst="rect">
            <a:avLst/>
          </a:prstGeom>
          <a:noFill/>
          <a:ln w="38100">
            <a:solidFill>
              <a:srgbClr val="FF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90020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250">
                <a:solidFill>
                  <a:srgbClr val="0070C0"/>
                </a:solidFill>
                <a:latin typeface="Verdana" charset="0"/>
                <a:ea typeface="MS PGothic" charset="0"/>
              </a:rPr>
              <a:t>Compelling and possible contraindications </a:t>
            </a:r>
          </a:p>
          <a:p>
            <a:pPr algn="ctr" defTabSz="857159" eaLnBrk="0" hangingPunct="0"/>
            <a:r>
              <a:rPr lang="en-GB" sz="2250">
                <a:solidFill>
                  <a:srgbClr val="0070C0"/>
                </a:solidFill>
                <a:latin typeface="Verdana" charset="0"/>
                <a:ea typeface="MS PGothic" charset="0"/>
              </a:rPr>
              <a:t>to the use of specific antihypertensive drugs</a:t>
            </a:r>
            <a:r>
              <a:rPr lang="it-IT" sz="2250">
                <a:solidFill>
                  <a:srgbClr val="0070C0"/>
                </a:solidFill>
                <a:latin typeface="Verdana" charset="0"/>
                <a:ea typeface="MS PGothic" charset="0"/>
              </a:rPr>
              <a:t> </a:t>
            </a:r>
            <a:endParaRPr lang="en-GB" sz="2250">
              <a:solidFill>
                <a:srgbClr val="0070C0"/>
              </a:solidFill>
              <a:latin typeface="Verdana" charset="0"/>
              <a:ea typeface="MS PGothic" charset="0"/>
            </a:endParaRPr>
          </a:p>
        </p:txBody>
      </p:sp>
      <p:graphicFrame>
        <p:nvGraphicFramePr>
          <p:cNvPr id="2" name="Tabella 1"/>
          <p:cNvGraphicFramePr>
            <a:graphicFrameLocks noGrp="1"/>
          </p:cNvGraphicFramePr>
          <p:nvPr/>
        </p:nvGraphicFramePr>
        <p:xfrm>
          <a:off x="562489" y="1373981"/>
          <a:ext cx="9248330" cy="4782049"/>
        </p:xfrm>
        <a:graphic>
          <a:graphicData uri="http://schemas.openxmlformats.org/drawingml/2006/table">
            <a:tbl>
              <a:tblPr/>
              <a:tblGrid>
                <a:gridCol w="1906213">
                  <a:extLst>
                    <a:ext uri="{9D8B030D-6E8A-4147-A177-3AD203B41FA5}">
                      <a16:colId xmlns:a16="http://schemas.microsoft.com/office/drawing/2014/main" val="20000"/>
                    </a:ext>
                  </a:extLst>
                </a:gridCol>
                <a:gridCol w="3979088">
                  <a:extLst>
                    <a:ext uri="{9D8B030D-6E8A-4147-A177-3AD203B41FA5}">
                      <a16:colId xmlns:a16="http://schemas.microsoft.com/office/drawing/2014/main" val="20001"/>
                    </a:ext>
                  </a:extLst>
                </a:gridCol>
                <a:gridCol w="3363029">
                  <a:extLst>
                    <a:ext uri="{9D8B030D-6E8A-4147-A177-3AD203B41FA5}">
                      <a16:colId xmlns:a16="http://schemas.microsoft.com/office/drawing/2014/main" val="20002"/>
                    </a:ext>
                  </a:extLst>
                </a:gridCol>
              </a:tblGrid>
              <a:tr h="348207">
                <a:tc rowSpan="2">
                  <a:txBody>
                    <a:bodyPr/>
                    <a:lstStyle/>
                    <a:p>
                      <a:pPr marL="0" marR="0" lvl="0" indent="0" algn="l" defTabSz="457200" rtl="0" eaLnBrk="1" fontAlgn="base" latinLnBrk="0" hangingPunct="1">
                        <a:lnSpc>
                          <a:spcPct val="100000"/>
                        </a:lnSpc>
                        <a:spcBef>
                          <a:spcPct val="0"/>
                        </a:spcBef>
                        <a:spcAft>
                          <a:spcPts val="1000"/>
                        </a:spcAft>
                        <a:buClrTx/>
                        <a:buSzTx/>
                        <a:buFontTx/>
                        <a:buNone/>
                        <a:tabLst/>
                      </a:pPr>
                      <a:r>
                        <a:rPr kumimoji="0" lang="en-GB" sz="1200" b="1" i="0" u="none" strike="noStrike" cap="none" normalizeH="0" baseline="0">
                          <a:ln>
                            <a:noFill/>
                          </a:ln>
                          <a:solidFill>
                            <a:schemeClr val="tx1"/>
                          </a:solidFill>
                          <a:effectLst/>
                          <a:latin typeface="Verdana" charset="0"/>
                          <a:ea typeface="Calibri" charset="0"/>
                          <a:cs typeface="Calibri" charset="0"/>
                        </a:rPr>
                        <a:t>Drug</a:t>
                      </a:r>
                      <a:endParaRPr kumimoji="0" lang="it-IT" sz="1200" b="1" i="0" u="none" strike="noStrike" cap="none" normalizeH="0" baseline="0">
                        <a:ln>
                          <a:noFill/>
                        </a:ln>
                        <a:solidFill>
                          <a:schemeClr val="tx1"/>
                        </a:solidFill>
                        <a:effectLst/>
                        <a:latin typeface="Verdana" charset="0"/>
                        <a:ea typeface="Calibri" charset="0"/>
                        <a:cs typeface="Calibri"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gridSpan="2">
                  <a:txBody>
                    <a:bodyPr/>
                    <a:lstStyle/>
                    <a:p>
                      <a:pPr marL="0" marR="0" lvl="0" indent="0" algn="l" defTabSz="457200" rtl="0" eaLnBrk="1" fontAlgn="base" latinLnBrk="0" hangingPunct="1">
                        <a:lnSpc>
                          <a:spcPct val="100000"/>
                        </a:lnSpc>
                        <a:spcBef>
                          <a:spcPct val="0"/>
                        </a:spcBef>
                        <a:spcAft>
                          <a:spcPts val="1000"/>
                        </a:spcAft>
                        <a:buClrTx/>
                        <a:buSzTx/>
                        <a:buFontTx/>
                        <a:buNone/>
                        <a:tabLst/>
                      </a:pPr>
                      <a:r>
                        <a:rPr kumimoji="0" lang="en-GB" sz="1200" b="1" i="0" u="none" strike="noStrike" cap="none" normalizeH="0" baseline="0">
                          <a:ln>
                            <a:noFill/>
                          </a:ln>
                          <a:solidFill>
                            <a:schemeClr val="tx1"/>
                          </a:solidFill>
                          <a:effectLst/>
                          <a:latin typeface="Verdana" charset="0"/>
                          <a:ea typeface="Calibri" charset="0"/>
                          <a:cs typeface="Calibri" charset="0"/>
                        </a:rPr>
                        <a:t>Contraindications</a:t>
                      </a:r>
                      <a:endParaRPr kumimoji="0" lang="it-IT" sz="1200" b="1" i="0" u="none" strike="noStrike" cap="none" normalizeH="0" baseline="0">
                        <a:ln>
                          <a:noFill/>
                        </a:ln>
                        <a:solidFill>
                          <a:schemeClr val="tx1"/>
                        </a:solidFill>
                        <a:effectLst/>
                        <a:latin typeface="Verdana" charset="0"/>
                        <a:ea typeface="Calibri" charset="0"/>
                        <a:cs typeface="Calibri"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hMerge="1">
                  <a:txBody>
                    <a:bodyPr/>
                    <a:lstStyle/>
                    <a:p>
                      <a:endParaRPr lang="it-IT"/>
                    </a:p>
                  </a:txBody>
                  <a:tcPr/>
                </a:tc>
                <a:extLst>
                  <a:ext uri="{0D108BD9-81ED-4DB2-BD59-A6C34878D82A}">
                    <a16:rowId xmlns:a16="http://schemas.microsoft.com/office/drawing/2014/main" val="10000"/>
                  </a:ext>
                </a:extLst>
              </a:tr>
              <a:tr h="348207">
                <a:tc vMerge="1">
                  <a:txBody>
                    <a:bodyPr/>
                    <a:lstStyle/>
                    <a:p>
                      <a:endParaRPr lang="it-IT"/>
                    </a:p>
                  </a:txBody>
                  <a:tcPr/>
                </a:tc>
                <a:tc>
                  <a:txBody>
                    <a:bodyPr/>
                    <a:lstStyle/>
                    <a:p>
                      <a:pPr marL="0" marR="0" lvl="0" indent="0" algn="l" defTabSz="457200" rtl="0" eaLnBrk="1" fontAlgn="base" latinLnBrk="0" hangingPunct="1">
                        <a:lnSpc>
                          <a:spcPct val="100000"/>
                        </a:lnSpc>
                        <a:spcBef>
                          <a:spcPct val="0"/>
                        </a:spcBef>
                        <a:spcAft>
                          <a:spcPts val="1000"/>
                        </a:spcAft>
                        <a:buClrTx/>
                        <a:buSzTx/>
                        <a:buFontTx/>
                        <a:buNone/>
                        <a:tabLst/>
                      </a:pPr>
                      <a:r>
                        <a:rPr kumimoji="0" lang="en-GB" sz="1200" b="1" i="0" u="none" strike="noStrike" cap="none" normalizeH="0" baseline="0">
                          <a:ln>
                            <a:noFill/>
                          </a:ln>
                          <a:solidFill>
                            <a:schemeClr val="tx1"/>
                          </a:solidFill>
                          <a:effectLst/>
                          <a:latin typeface="Verdana" charset="0"/>
                          <a:ea typeface="Calibri" charset="0"/>
                          <a:cs typeface="Calibri" charset="0"/>
                        </a:rPr>
                        <a:t>Compelling</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l" defTabSz="457200" rtl="0" eaLnBrk="1" fontAlgn="base" latinLnBrk="0" hangingPunct="1">
                        <a:lnSpc>
                          <a:spcPct val="100000"/>
                        </a:lnSpc>
                        <a:spcBef>
                          <a:spcPct val="0"/>
                        </a:spcBef>
                        <a:spcAft>
                          <a:spcPts val="1000"/>
                        </a:spcAft>
                        <a:buClrTx/>
                        <a:buSzTx/>
                        <a:buFontTx/>
                        <a:buNone/>
                        <a:tabLst/>
                      </a:pPr>
                      <a:r>
                        <a:rPr kumimoji="0" lang="en-GB" sz="1200" b="1" i="0" u="none" strike="noStrike" cap="none" normalizeH="0" baseline="0">
                          <a:ln>
                            <a:noFill/>
                          </a:ln>
                          <a:solidFill>
                            <a:schemeClr val="tx1"/>
                          </a:solidFill>
                          <a:effectLst/>
                          <a:latin typeface="Verdana" charset="0"/>
                          <a:ea typeface="Calibri" charset="0"/>
                          <a:cs typeface="Calibri" charset="0"/>
                        </a:rPr>
                        <a:t>Possible</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extLst>
                  <a:ext uri="{0D108BD9-81ED-4DB2-BD59-A6C34878D82A}">
                    <a16:rowId xmlns:a16="http://schemas.microsoft.com/office/drawing/2014/main" val="10001"/>
                  </a:ext>
                </a:extLst>
              </a:tr>
              <a:tr h="928553">
                <a:tc>
                  <a:txBody>
                    <a:bodyPr/>
                    <a:lstStyle/>
                    <a:p>
                      <a:pPr marL="0" marR="0" lvl="0" indent="0" algn="l" defTabSz="457200" rtl="0" eaLnBrk="1" fontAlgn="base" latinLnBrk="0" hangingPunct="1">
                        <a:lnSpc>
                          <a:spcPct val="100000"/>
                        </a:lnSpc>
                        <a:spcBef>
                          <a:spcPct val="0"/>
                        </a:spcBef>
                        <a:spcAft>
                          <a:spcPts val="1000"/>
                        </a:spcAft>
                        <a:buClrTx/>
                        <a:buSzTx/>
                        <a:buFontTx/>
                        <a:buNone/>
                        <a:tabLst/>
                      </a:pPr>
                      <a:r>
                        <a:rPr kumimoji="0" lang="en-GB" sz="1200" b="0" i="0" u="none" strike="noStrike" cap="none" normalizeH="0" baseline="0">
                          <a:ln>
                            <a:noFill/>
                          </a:ln>
                          <a:solidFill>
                            <a:schemeClr val="tx1"/>
                          </a:solidFill>
                          <a:effectLst/>
                          <a:latin typeface="Verdana" charset="0"/>
                          <a:ea typeface="Calibri" charset="0"/>
                          <a:cs typeface="Calibri" charset="0"/>
                        </a:rPr>
                        <a:t>Diuretics (thiazides/thiazide-type, e.g. chlorthalidone and indapamide)</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Gout</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Metabolic syndrome</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Glucose intolerance</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Pregnancy</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Hypercalcemia</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Hypokalemia</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42843">
                <a:tc>
                  <a:txBody>
                    <a:bodyPr/>
                    <a:lstStyle/>
                    <a:p>
                      <a:pPr marL="0" marR="0" lvl="0" indent="0" algn="l" defTabSz="457200" rtl="0" eaLnBrk="1" fontAlgn="base" latinLnBrk="0" hangingPunct="1">
                        <a:lnSpc>
                          <a:spcPct val="100000"/>
                        </a:lnSpc>
                        <a:spcBef>
                          <a:spcPct val="0"/>
                        </a:spcBef>
                        <a:spcAft>
                          <a:spcPts val="1000"/>
                        </a:spcAft>
                        <a:buClrTx/>
                        <a:buSzTx/>
                        <a:buFontTx/>
                        <a:buNone/>
                        <a:tabLst/>
                      </a:pPr>
                      <a:r>
                        <a:rPr kumimoji="0" lang="en-GB" sz="1200" b="0" i="0" u="none" strike="noStrike" cap="none" normalizeH="0" baseline="0">
                          <a:ln>
                            <a:noFill/>
                          </a:ln>
                          <a:solidFill>
                            <a:schemeClr val="tx1"/>
                          </a:solidFill>
                          <a:effectLst/>
                          <a:latin typeface="Verdana" charset="0"/>
                          <a:ea typeface="Calibri" charset="0"/>
                          <a:cs typeface="Calibri" charset="0"/>
                        </a:rPr>
                        <a:t>Beta-blockers </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Asthma</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Any high-grade sino-atrial or atrioventricular block</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Bradycardia (heart rate &lt; 60 beats per min)</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Metabolic syndrome</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Glucose intolerance</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Athletes and physically active patients</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3"/>
                  </a:ext>
                </a:extLst>
              </a:tr>
              <a:tr h="557132">
                <a:tc>
                  <a:txBody>
                    <a:bodyPr/>
                    <a:lstStyle/>
                    <a:p>
                      <a:pPr marL="0" marR="0" lvl="0" indent="0" algn="l" defTabSz="457200" rtl="0" eaLnBrk="1" fontAlgn="base" latinLnBrk="0" hangingPunct="1">
                        <a:lnSpc>
                          <a:spcPct val="100000"/>
                        </a:lnSpc>
                        <a:spcBef>
                          <a:spcPct val="0"/>
                        </a:spcBef>
                        <a:spcAft>
                          <a:spcPts val="1000"/>
                        </a:spcAft>
                        <a:buClrTx/>
                        <a:buSzTx/>
                        <a:buFontTx/>
                        <a:buNone/>
                        <a:tabLst/>
                      </a:pPr>
                      <a:r>
                        <a:rPr kumimoji="0" lang="en-GB" sz="1200" b="0" i="0" u="none" strike="noStrike" cap="none" normalizeH="0" baseline="0">
                          <a:ln>
                            <a:noFill/>
                          </a:ln>
                          <a:solidFill>
                            <a:schemeClr val="tx1"/>
                          </a:solidFill>
                          <a:effectLst/>
                          <a:latin typeface="Verdana" charset="0"/>
                          <a:ea typeface="Calibri" charset="0"/>
                          <a:cs typeface="Calibri" charset="0"/>
                        </a:rPr>
                        <a:t>Calcium antagonists</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0" marR="0" lvl="0" indent="0" algn="l" defTabSz="457200" rtl="0" eaLnBrk="1" fontAlgn="base" latinLnBrk="0" hangingPunct="1">
                        <a:lnSpc>
                          <a:spcPct val="100000"/>
                        </a:lnSpc>
                        <a:spcBef>
                          <a:spcPct val="0"/>
                        </a:spcBef>
                        <a:spcAft>
                          <a:spcPts val="1000"/>
                        </a:spcAft>
                        <a:buClrTx/>
                        <a:buSzTx/>
                        <a:buFontTx/>
                        <a:buNone/>
                        <a:tabLst/>
                      </a:pPr>
                      <a:r>
                        <a:rPr kumimoji="0" lang="en-GB" sz="1200" b="0" i="0" u="none" strike="noStrike" cap="none" normalizeH="0" baseline="0">
                          <a:ln>
                            <a:noFill/>
                          </a:ln>
                          <a:solidFill>
                            <a:schemeClr val="tx1"/>
                          </a:solidFill>
                          <a:effectLst/>
                          <a:latin typeface="Verdana" charset="0"/>
                          <a:ea typeface="Calibri" charset="0"/>
                          <a:cs typeface="Calibri" charset="0"/>
                        </a:rPr>
                        <a:t>(dihydropyridines)</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41288" marR="0" lvl="0" indent="0" algn="l" defTabSz="4572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chemeClr val="tx1"/>
                          </a:solidFill>
                          <a:effectLst/>
                          <a:latin typeface="Verdana" charset="0"/>
                          <a:ea typeface="Times New Roman" charset="0"/>
                          <a:cs typeface="Times New Roman" charset="0"/>
                        </a:rPr>
                        <a:t> </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Tachyarrhythmia</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Heart failure (HFrEF, class III or IV)</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Pre-existing severe leg oedema</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57132">
                <a:tc>
                  <a:txBody>
                    <a:bodyPr/>
                    <a:lstStyle/>
                    <a:p>
                      <a:pPr marL="0" marR="0" lvl="0" indent="0" algn="l" defTabSz="457200" rtl="0" eaLnBrk="1" fontAlgn="base" latinLnBrk="0" hangingPunct="1">
                        <a:lnSpc>
                          <a:spcPct val="100000"/>
                        </a:lnSpc>
                        <a:spcBef>
                          <a:spcPct val="0"/>
                        </a:spcBef>
                        <a:spcAft>
                          <a:spcPts val="1000"/>
                        </a:spcAft>
                        <a:buClrTx/>
                        <a:buSzTx/>
                        <a:buFontTx/>
                        <a:buNone/>
                        <a:tabLst/>
                      </a:pPr>
                      <a:r>
                        <a:rPr kumimoji="0" lang="en-GB" sz="1200" b="0" i="0" u="none" strike="noStrike" cap="none" normalizeH="0" baseline="0">
                          <a:ln>
                            <a:noFill/>
                          </a:ln>
                          <a:solidFill>
                            <a:schemeClr val="tx1"/>
                          </a:solidFill>
                          <a:effectLst/>
                          <a:latin typeface="Verdana" charset="0"/>
                          <a:ea typeface="Calibri" charset="0"/>
                          <a:cs typeface="Calibri" charset="0"/>
                        </a:rPr>
                        <a:t>Calcium antagonists</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0" marR="0" lvl="0" indent="0" algn="l" defTabSz="457200" rtl="0" eaLnBrk="1" fontAlgn="base" latinLnBrk="0" hangingPunct="1">
                        <a:lnSpc>
                          <a:spcPct val="100000"/>
                        </a:lnSpc>
                        <a:spcBef>
                          <a:spcPct val="0"/>
                        </a:spcBef>
                        <a:spcAft>
                          <a:spcPts val="1000"/>
                        </a:spcAft>
                        <a:buClrTx/>
                        <a:buSzTx/>
                        <a:buFontTx/>
                        <a:buNone/>
                        <a:tabLst/>
                      </a:pPr>
                      <a:r>
                        <a:rPr kumimoji="0" lang="en-GB" sz="1200" b="0" i="0" u="none" strike="noStrike" cap="none" normalizeH="0" baseline="0">
                          <a:ln>
                            <a:noFill/>
                          </a:ln>
                          <a:solidFill>
                            <a:schemeClr val="tx1"/>
                          </a:solidFill>
                          <a:effectLst/>
                          <a:latin typeface="Verdana" charset="0"/>
                          <a:ea typeface="Calibri" charset="0"/>
                          <a:cs typeface="Calibri" charset="0"/>
                        </a:rPr>
                        <a:t>(verapamil, diltiazem)</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Any high-grade sino-atrial or AV block</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Severe LV dysfunction (LV EF &lt; 40%)</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Bradycardia (heart rate &lt; 60 beats per min)</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Times New Roman" charset="0"/>
                          <a:cs typeface="Times New Roman" charset="0"/>
                        </a:rPr>
                        <a:t>Constipation </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5"/>
                  </a:ext>
                </a:extLst>
              </a:tr>
              <a:tr h="742843">
                <a:tc>
                  <a:txBody>
                    <a:bodyPr/>
                    <a:lstStyle/>
                    <a:p>
                      <a:pPr marL="0" marR="0" lvl="0" indent="0" algn="l" defTabSz="457200" rtl="0" eaLnBrk="1" fontAlgn="base" latinLnBrk="0" hangingPunct="1">
                        <a:lnSpc>
                          <a:spcPct val="100000"/>
                        </a:lnSpc>
                        <a:spcBef>
                          <a:spcPct val="0"/>
                        </a:spcBef>
                        <a:spcAft>
                          <a:spcPts val="1000"/>
                        </a:spcAft>
                        <a:buClrTx/>
                        <a:buSzTx/>
                        <a:buFontTx/>
                        <a:buNone/>
                        <a:tabLst/>
                      </a:pPr>
                      <a:r>
                        <a:rPr kumimoji="0" lang="en-GB" sz="1200" b="0" i="0" u="none" strike="noStrike" cap="none" normalizeH="0" baseline="0">
                          <a:ln>
                            <a:noFill/>
                          </a:ln>
                          <a:solidFill>
                            <a:schemeClr val="tx1"/>
                          </a:solidFill>
                          <a:effectLst/>
                          <a:latin typeface="Verdana" charset="0"/>
                          <a:ea typeface="Calibri" charset="0"/>
                          <a:cs typeface="Calibri" charset="0"/>
                        </a:rPr>
                        <a:t>ACE inhibitors</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Pregnancy</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Previous angioneurotic oedema</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Hyperkalemia (potassium &gt; 5.5 mmol/L)</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Bilateral renal artery stenosis</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Women of child-bearing potential without reliable contraception  </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57132">
                <a:tc>
                  <a:txBody>
                    <a:bodyPr/>
                    <a:lstStyle/>
                    <a:p>
                      <a:pPr marL="0" marR="0" lvl="0" indent="0" algn="l" defTabSz="457200" rtl="0" eaLnBrk="1" fontAlgn="base" latinLnBrk="0" hangingPunct="1">
                        <a:lnSpc>
                          <a:spcPct val="100000"/>
                        </a:lnSpc>
                        <a:spcBef>
                          <a:spcPct val="0"/>
                        </a:spcBef>
                        <a:spcAft>
                          <a:spcPts val="1000"/>
                        </a:spcAft>
                        <a:buClrTx/>
                        <a:buSzTx/>
                        <a:buFontTx/>
                        <a:buNone/>
                        <a:tabLst/>
                      </a:pPr>
                      <a:r>
                        <a:rPr kumimoji="0" lang="en-GB" sz="1200" b="0" i="0" u="none" strike="noStrike" cap="none" normalizeH="0" baseline="0">
                          <a:ln>
                            <a:noFill/>
                          </a:ln>
                          <a:solidFill>
                            <a:schemeClr val="tx1"/>
                          </a:solidFill>
                          <a:effectLst/>
                          <a:latin typeface="Verdana" charset="0"/>
                          <a:ea typeface="Calibri" charset="0"/>
                          <a:cs typeface="Calibri" charset="0"/>
                        </a:rPr>
                        <a:t>ARBs</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Pregnancy</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Hyperkalemia (potassium &gt; 5.5 mmol/L)</a:t>
                      </a:r>
                      <a:endParaRPr kumimoji="0" lang="it-IT" sz="1200" b="0" i="0" u="none" strike="noStrike" cap="none" normalizeH="0" baseline="0">
                        <a:ln>
                          <a:noFill/>
                        </a:ln>
                        <a:solidFill>
                          <a:schemeClr val="tx1"/>
                        </a:solidFill>
                        <a:effectLst/>
                        <a:latin typeface="Verdana" charset="0"/>
                        <a:ea typeface="Calibri" charset="0"/>
                        <a:cs typeface="Calibri" charset="0"/>
                      </a:endParaRPr>
                    </a:p>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Bilateral renal artery stenosis</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Symbol" charset="0"/>
                        <a:buChar char=""/>
                        <a:tabLst/>
                      </a:pPr>
                      <a:r>
                        <a:rPr kumimoji="0" lang="en-GB" sz="1200" b="0" i="0" u="none" strike="noStrike" cap="none" normalizeH="0" baseline="0">
                          <a:ln>
                            <a:noFill/>
                          </a:ln>
                          <a:solidFill>
                            <a:schemeClr val="tx1"/>
                          </a:solidFill>
                          <a:effectLst/>
                          <a:latin typeface="Verdana" charset="0"/>
                          <a:ea typeface="Calibri" charset="0"/>
                          <a:cs typeface="Calibri" charset="0"/>
                        </a:rPr>
                        <a:t>Women of child-bearing potential without reliable contraception </a:t>
                      </a:r>
                      <a:endParaRPr kumimoji="0" lang="it-IT" sz="1200" b="0" i="0" u="none" strike="noStrike" cap="none" normalizeH="0" baseline="0">
                        <a:ln>
                          <a:noFill/>
                        </a:ln>
                        <a:solidFill>
                          <a:schemeClr val="tx1"/>
                        </a:solidFill>
                        <a:effectLst/>
                        <a:latin typeface="Verdana" charset="0"/>
                        <a:ea typeface="Calibri" charset="0"/>
                        <a:cs typeface="Calibri"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7"/>
                  </a:ext>
                </a:extLst>
              </a:tr>
            </a:tbl>
          </a:graphicData>
        </a:graphic>
      </p:graphicFrame>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625">
                <a:solidFill>
                  <a:srgbClr val="0070C0"/>
                </a:solidFill>
                <a:latin typeface="Verdana" charset="0"/>
                <a:ea typeface="MS PGothic" charset="0"/>
              </a:rPr>
              <a:t>10-year CV risk categories (SCORE system)</a:t>
            </a:r>
          </a:p>
        </p:txBody>
      </p:sp>
      <p:graphicFrame>
        <p:nvGraphicFramePr>
          <p:cNvPr id="3" name="Tabella 2"/>
          <p:cNvGraphicFramePr>
            <a:graphicFrameLocks noGrp="1"/>
          </p:cNvGraphicFramePr>
          <p:nvPr/>
        </p:nvGraphicFramePr>
        <p:xfrm>
          <a:off x="494038" y="1186485"/>
          <a:ext cx="9255771" cy="4976093"/>
        </p:xfrm>
        <a:graphic>
          <a:graphicData uri="http://schemas.openxmlformats.org/drawingml/2006/table">
            <a:tbl>
              <a:tblPr/>
              <a:tblGrid>
                <a:gridCol w="1479138">
                  <a:extLst>
                    <a:ext uri="{9D8B030D-6E8A-4147-A177-3AD203B41FA5}">
                      <a16:colId xmlns:a16="http://schemas.microsoft.com/office/drawing/2014/main" val="20000"/>
                    </a:ext>
                  </a:extLst>
                </a:gridCol>
                <a:gridCol w="7776633">
                  <a:extLst>
                    <a:ext uri="{9D8B030D-6E8A-4147-A177-3AD203B41FA5}">
                      <a16:colId xmlns:a16="http://schemas.microsoft.com/office/drawing/2014/main" val="20001"/>
                    </a:ext>
                  </a:extLst>
                </a:gridCol>
              </a:tblGrid>
              <a:tr h="2016330">
                <a:tc>
                  <a:txBody>
                    <a:bodyPr/>
                    <a:lstStyle/>
                    <a:p>
                      <a:pPr marL="0" marR="0" lvl="0" indent="0" algn="ctr" defTabSz="457200" rtl="0" eaLnBrk="1" fontAlgn="base" latinLnBrk="0" hangingPunct="1">
                        <a:lnSpc>
                          <a:spcPct val="100000"/>
                        </a:lnSpc>
                        <a:spcBef>
                          <a:spcPct val="0"/>
                        </a:spcBef>
                        <a:spcAft>
                          <a:spcPts val="300"/>
                        </a:spcAft>
                        <a:buClrTx/>
                        <a:buSzTx/>
                        <a:buFontTx/>
                        <a:buNone/>
                        <a:tabLst/>
                      </a:pPr>
                      <a:r>
                        <a:rPr kumimoji="0" lang="en-GB" sz="1100" b="1" i="0" u="none" strike="noStrike" cap="none" normalizeH="0" baseline="0">
                          <a:ln>
                            <a:noFill/>
                          </a:ln>
                          <a:solidFill>
                            <a:schemeClr val="bg1"/>
                          </a:solidFill>
                          <a:effectLst/>
                          <a:latin typeface="Verdana" charset="0"/>
                          <a:ea typeface="MS PGothic" charset="0"/>
                          <a:cs typeface="MS PGothic" charset="0"/>
                        </a:rPr>
                        <a:t> </a:t>
                      </a:r>
                      <a:endParaRPr kumimoji="0" lang="en-US" sz="1100" b="1" i="0" u="none" strike="noStrike" cap="none" normalizeH="0" baseline="0">
                        <a:ln>
                          <a:noFill/>
                        </a:ln>
                        <a:solidFill>
                          <a:schemeClr val="bg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ts val="300"/>
                        </a:spcAft>
                        <a:buClrTx/>
                        <a:buSzTx/>
                        <a:buFontTx/>
                        <a:buNone/>
                        <a:tabLst/>
                      </a:pPr>
                      <a:r>
                        <a:rPr kumimoji="0" lang="en-GB" sz="1100" b="1" i="0" u="none" strike="noStrike" cap="none" normalizeH="0" baseline="0">
                          <a:ln>
                            <a:noFill/>
                          </a:ln>
                          <a:solidFill>
                            <a:schemeClr val="bg1"/>
                          </a:solidFill>
                          <a:effectLst/>
                          <a:latin typeface="Verdana" charset="0"/>
                          <a:ea typeface="MS PGothic" charset="0"/>
                          <a:cs typeface="MS PGothic" charset="0"/>
                        </a:rPr>
                        <a:t>Very high risk</a:t>
                      </a:r>
                      <a:endParaRPr kumimoji="0" lang="en-US" sz="1100" b="1" i="0" u="none" strike="noStrike" cap="none" normalizeH="0" baseline="0">
                        <a:ln>
                          <a:noFill/>
                        </a:ln>
                        <a:solidFill>
                          <a:schemeClr val="bg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ts val="300"/>
                        </a:spcAft>
                        <a:buClrTx/>
                        <a:buSzTx/>
                        <a:buFontTx/>
                        <a:buNone/>
                        <a:tabLst/>
                      </a:pPr>
                      <a:r>
                        <a:rPr kumimoji="0" lang="en-GB" sz="1100" b="1" i="0" u="none" strike="noStrike" cap="none" normalizeH="0" baseline="0">
                          <a:ln>
                            <a:noFill/>
                          </a:ln>
                          <a:solidFill>
                            <a:schemeClr val="bg1"/>
                          </a:solidFill>
                          <a:effectLst/>
                          <a:latin typeface="Verdana" charset="0"/>
                          <a:ea typeface="MS PGothic" charset="0"/>
                          <a:cs typeface="MS PGothic" charset="0"/>
                        </a:rPr>
                        <a:t> </a:t>
                      </a:r>
                      <a:endParaRPr kumimoji="0" lang="en-US" sz="1100" b="1" i="0" u="none" strike="noStrike" cap="none" normalizeH="0" baseline="0">
                        <a:ln>
                          <a:noFill/>
                        </a:ln>
                        <a:solidFill>
                          <a:schemeClr val="bg1"/>
                        </a:solidFill>
                        <a:effectLst/>
                        <a:latin typeface="Verdana" charset="0"/>
                        <a:ea typeface="MS PGothic" charset="0"/>
                        <a:cs typeface="MS PGothic" charset="0"/>
                      </a:endParaRPr>
                    </a:p>
                    <a:p>
                      <a:pPr marL="0" marR="0" lvl="0" indent="0" algn="ctr" defTabSz="457200" rtl="0" eaLnBrk="1" fontAlgn="base" latinLnBrk="0" hangingPunct="1">
                        <a:lnSpc>
                          <a:spcPct val="100000"/>
                        </a:lnSpc>
                        <a:spcBef>
                          <a:spcPct val="0"/>
                        </a:spcBef>
                        <a:spcAft>
                          <a:spcPts val="300"/>
                        </a:spcAft>
                        <a:buClrTx/>
                        <a:buSzTx/>
                        <a:buFontTx/>
                        <a:buNone/>
                        <a:tabLst/>
                      </a:pPr>
                      <a:r>
                        <a:rPr kumimoji="0" lang="en-GB" sz="1100" b="1" i="0" u="none" strike="noStrike" cap="none" normalizeH="0" baseline="0">
                          <a:ln>
                            <a:noFill/>
                          </a:ln>
                          <a:solidFill>
                            <a:schemeClr val="bg1"/>
                          </a:solidFill>
                          <a:effectLst/>
                          <a:latin typeface="Verdana" charset="0"/>
                          <a:ea typeface="MS PGothic" charset="0"/>
                          <a:cs typeface="MS PGothic" charset="0"/>
                        </a:rPr>
                        <a:t> </a:t>
                      </a:r>
                      <a:endParaRPr kumimoji="0" lang="en-US" sz="1100" b="1" i="0" u="none" strike="noStrike" cap="none" normalizeH="0" baseline="0">
                        <a:ln>
                          <a:noFill/>
                        </a:ln>
                        <a:solidFill>
                          <a:schemeClr val="bg1"/>
                        </a:solidFill>
                        <a:effectLst/>
                        <a:latin typeface="Verdana" charset="0"/>
                        <a:ea typeface="MS PGothic" charset="0"/>
                        <a:cs typeface="MS PGothic" charset="0"/>
                      </a:endParaRPr>
                    </a:p>
                  </a:txBody>
                  <a:tcPr marL="40649" marR="406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187325" marR="0" lvl="0" indent="-187325" algn="l" defTabSz="457200" rtl="0" eaLnBrk="1" fontAlgn="base" latinLnBrk="0" hangingPunct="1">
                        <a:lnSpc>
                          <a:spcPct val="100000"/>
                        </a:lnSpc>
                        <a:spcBef>
                          <a:spcPct val="0"/>
                        </a:spcBef>
                        <a:spcAft>
                          <a:spcPts val="300"/>
                        </a:spcAft>
                        <a:buClrTx/>
                        <a:buSzTx/>
                        <a:buFontTx/>
                        <a:buNone/>
                        <a:tabLst/>
                      </a:pPr>
                      <a:r>
                        <a:rPr kumimoji="0" lang="en-GB" sz="1100" b="1" i="0" u="none" strike="noStrike" cap="none" normalizeH="0" baseline="0">
                          <a:ln>
                            <a:noFill/>
                          </a:ln>
                          <a:solidFill>
                            <a:srgbClr val="0070C0"/>
                          </a:solidFill>
                          <a:effectLst/>
                          <a:latin typeface="Verdana" charset="0"/>
                          <a:ea typeface="MS PGothic" charset="0"/>
                          <a:cs typeface="MS PGothic" charset="0"/>
                        </a:rPr>
                        <a:t>People with any of the following:</a:t>
                      </a:r>
                      <a:endParaRPr kumimoji="0" lang="en-US" sz="1100" b="1" i="0" u="none" strike="noStrike" cap="none" normalizeH="0" baseline="0">
                        <a:ln>
                          <a:noFill/>
                        </a:ln>
                        <a:solidFill>
                          <a:srgbClr val="0070C0"/>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Tx/>
                        <a:buNone/>
                        <a:tabLst/>
                      </a:pPr>
                      <a:r>
                        <a:rPr kumimoji="0" lang="en-GB" sz="1100" b="1" i="0" u="none" strike="noStrike" cap="none" normalizeH="0" baseline="0">
                          <a:ln>
                            <a:noFill/>
                          </a:ln>
                          <a:solidFill>
                            <a:schemeClr val="tx1"/>
                          </a:solidFill>
                          <a:effectLst/>
                          <a:latin typeface="Verdana" charset="0"/>
                          <a:ea typeface="MS PGothic" charset="0"/>
                          <a:cs typeface="MS PGothic" charset="0"/>
                        </a:rPr>
                        <a:t>Documented CVD, either clinical or unequivocal on imaging.</a:t>
                      </a:r>
                      <a:endParaRPr kumimoji="0" lang="en-US" sz="1100" b="1" i="0" u="none" strike="noStrike" cap="none" normalizeH="0" baseline="0">
                        <a:ln>
                          <a:noFill/>
                        </a:ln>
                        <a:solidFill>
                          <a:schemeClr val="tx1"/>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Clinical CVD</a:t>
                      </a:r>
                      <a:r>
                        <a:rPr kumimoji="0" lang="en-GB" sz="1100" b="0" i="0" u="none" strike="noStrike" cap="none" normalizeH="0" baseline="0">
                          <a:ln>
                            <a:noFill/>
                          </a:ln>
                          <a:solidFill>
                            <a:schemeClr val="tx1"/>
                          </a:solidFill>
                          <a:effectLst/>
                          <a:latin typeface="Verdana" charset="0"/>
                          <a:ea typeface="MS PGothic" charset="0"/>
                          <a:cs typeface="MS PGothic" charset="0"/>
                        </a:rPr>
                        <a:t> includes acute myocardial infarction, acute coronary syndrome, coronary or other arterial revascularization, stroke, TIA, aortic aneurysm and PAD.</a:t>
                      </a:r>
                      <a:endParaRPr kumimoji="0" lang="en-US" sz="1100" b="0" i="0" u="none" strike="noStrike" cap="none" normalizeH="0" baseline="0">
                        <a:ln>
                          <a:noFill/>
                        </a:ln>
                        <a:solidFill>
                          <a:schemeClr val="tx1"/>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Unequivocal documented CVD on imaging </a:t>
                      </a:r>
                      <a:r>
                        <a:rPr kumimoji="0" lang="en-GB" sz="1100" b="0" i="0" u="none" strike="noStrike" cap="none" normalizeH="0" baseline="0">
                          <a:ln>
                            <a:noFill/>
                          </a:ln>
                          <a:solidFill>
                            <a:schemeClr val="tx1"/>
                          </a:solidFill>
                          <a:effectLst/>
                          <a:latin typeface="Verdana" charset="0"/>
                          <a:ea typeface="MS PGothic" charset="0"/>
                          <a:cs typeface="MS PGothic" charset="0"/>
                        </a:rPr>
                        <a:t>includes significant plaque (i.e. </a:t>
                      </a:r>
                      <a:r>
                        <a:rPr kumimoji="0" lang="nl-NL" sz="1100" b="0" i="0" u="none" strike="noStrike" cap="none" normalizeH="0" baseline="0">
                          <a:ln>
                            <a:noFill/>
                          </a:ln>
                          <a:solidFill>
                            <a:schemeClr val="tx1"/>
                          </a:solidFill>
                          <a:effectLst/>
                          <a:latin typeface="Verdana" charset="0"/>
                          <a:ea typeface="MS PGothic" charset="0"/>
                          <a:cs typeface="MS PGothic" charset="0"/>
                        </a:rPr>
                        <a:t>≥ </a:t>
                      </a:r>
                      <a:r>
                        <a:rPr kumimoji="0" lang="en-GB" sz="1100" b="0" i="0" u="none" strike="noStrike" cap="none" normalizeH="0" baseline="0">
                          <a:ln>
                            <a:noFill/>
                          </a:ln>
                          <a:solidFill>
                            <a:schemeClr val="tx1"/>
                          </a:solidFill>
                          <a:effectLst/>
                          <a:latin typeface="Verdana" charset="0"/>
                          <a:ea typeface="MS PGothic" charset="0"/>
                          <a:cs typeface="MS PGothic" charset="0"/>
                        </a:rPr>
                        <a:t>50% stenosis) on angiography or ultrasound. It does not include increase in carotid intima-media thickness.</a:t>
                      </a:r>
                      <a:endParaRPr kumimoji="0" lang="en-US" sz="1100" b="0" i="0" u="none" strike="noStrike" cap="none" normalizeH="0" baseline="0">
                        <a:ln>
                          <a:noFill/>
                        </a:ln>
                        <a:solidFill>
                          <a:schemeClr val="tx1"/>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Diabetes mellitus with target organ damage</a:t>
                      </a:r>
                      <a:r>
                        <a:rPr kumimoji="0" lang="en-GB" sz="1100" b="0" i="0" u="none" strike="noStrike" cap="none" normalizeH="0" baseline="0">
                          <a:ln>
                            <a:noFill/>
                          </a:ln>
                          <a:solidFill>
                            <a:schemeClr val="tx1"/>
                          </a:solidFill>
                          <a:effectLst/>
                          <a:latin typeface="Verdana" charset="0"/>
                          <a:ea typeface="MS PGothic" charset="0"/>
                          <a:cs typeface="MS PGothic" charset="0"/>
                        </a:rPr>
                        <a:t>, e.g. proteinuria or a with a major risk factor such as grade 3 hypertension or hypercholesterolaemia </a:t>
                      </a:r>
                      <a:endParaRPr kumimoji="0" lang="en-US" sz="1100" b="0" i="0" u="none" strike="noStrike" cap="none" normalizeH="0" baseline="0">
                        <a:ln>
                          <a:noFill/>
                        </a:ln>
                        <a:solidFill>
                          <a:schemeClr val="tx1"/>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Severe CKD </a:t>
                      </a:r>
                      <a:r>
                        <a:rPr kumimoji="0" lang="en-GB" sz="1100" b="0" i="0" u="none" strike="noStrike" cap="none" normalizeH="0" baseline="0">
                          <a:ln>
                            <a:noFill/>
                          </a:ln>
                          <a:solidFill>
                            <a:schemeClr val="tx1"/>
                          </a:solidFill>
                          <a:effectLst/>
                          <a:latin typeface="Verdana" charset="0"/>
                          <a:ea typeface="MS PGothic" charset="0"/>
                          <a:cs typeface="MS PGothic" charset="0"/>
                        </a:rPr>
                        <a:t>(eGFR &lt; 30 mL/min/1.73 m</a:t>
                      </a:r>
                      <a:r>
                        <a:rPr kumimoji="0" lang="en-GB" sz="1100" b="0" i="0" u="none" strike="noStrike" cap="none" normalizeH="0" baseline="30000">
                          <a:ln>
                            <a:noFill/>
                          </a:ln>
                          <a:solidFill>
                            <a:schemeClr val="tx1"/>
                          </a:solidFill>
                          <a:effectLst/>
                          <a:latin typeface="Verdana" charset="0"/>
                          <a:ea typeface="MS PGothic" charset="0"/>
                          <a:cs typeface="MS PGothic" charset="0"/>
                        </a:rPr>
                        <a:t>2</a:t>
                      </a:r>
                      <a:r>
                        <a:rPr kumimoji="0" lang="en-GB" sz="1100" b="0" i="0" u="none" strike="noStrike" cap="none" normalizeH="0" baseline="0">
                          <a:ln>
                            <a:noFill/>
                          </a:ln>
                          <a:solidFill>
                            <a:schemeClr val="tx1"/>
                          </a:solidFill>
                          <a:effectLst/>
                          <a:latin typeface="Verdana" charset="0"/>
                          <a:ea typeface="MS PGothic" charset="0"/>
                          <a:cs typeface="MS PGothic" charset="0"/>
                        </a:rPr>
                        <a:t>)</a:t>
                      </a:r>
                      <a:endParaRPr kumimoji="0" lang="en-US" sz="1100" b="0" i="0" u="none" strike="noStrike" cap="none" normalizeH="0" baseline="0">
                        <a:ln>
                          <a:noFill/>
                        </a:ln>
                        <a:solidFill>
                          <a:schemeClr val="tx1"/>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A calculated 10-year SCORE of </a:t>
                      </a:r>
                      <a:r>
                        <a:rPr kumimoji="0" lang="nl-NL" sz="1100" b="1" i="0" u="none" strike="noStrike" cap="none" normalizeH="0" baseline="0">
                          <a:ln>
                            <a:noFill/>
                          </a:ln>
                          <a:solidFill>
                            <a:schemeClr val="tx1"/>
                          </a:solidFill>
                          <a:effectLst/>
                          <a:latin typeface="Verdana" charset="0"/>
                          <a:ea typeface="MS PGothic" charset="0"/>
                          <a:cs typeface="MS PGothic" charset="0"/>
                        </a:rPr>
                        <a:t>≥ </a:t>
                      </a:r>
                      <a:r>
                        <a:rPr kumimoji="0" lang="en-GB" sz="1100" b="1" i="0" u="none" strike="noStrike" cap="none" normalizeH="0" baseline="0">
                          <a:ln>
                            <a:noFill/>
                          </a:ln>
                          <a:solidFill>
                            <a:schemeClr val="tx1"/>
                          </a:solidFill>
                          <a:effectLst/>
                          <a:latin typeface="Verdana" charset="0"/>
                          <a:ea typeface="MS PGothic" charset="0"/>
                          <a:cs typeface="MS PGothic" charset="0"/>
                        </a:rPr>
                        <a:t>10%</a:t>
                      </a:r>
                      <a:endParaRPr kumimoji="0" lang="en-US" sz="1100" b="1" i="0" u="none" strike="noStrike" cap="none" normalizeH="0" baseline="0">
                        <a:ln>
                          <a:noFill/>
                        </a:ln>
                        <a:solidFill>
                          <a:schemeClr val="tx1"/>
                        </a:solidFill>
                        <a:effectLst/>
                        <a:latin typeface="Verdana" charset="0"/>
                        <a:ea typeface="MS PGothic" charset="0"/>
                        <a:cs typeface="MS PGothic" charset="0"/>
                      </a:endParaRPr>
                    </a:p>
                  </a:txBody>
                  <a:tcPr marL="40649" marR="406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630920">
                <a:tc>
                  <a:txBody>
                    <a:bodyPr/>
                    <a:lstStyle/>
                    <a:p>
                      <a:pPr marL="0" marR="0" lvl="0" indent="0" algn="ctr" defTabSz="457200" rtl="0" eaLnBrk="1" fontAlgn="base" latinLnBrk="0" hangingPunct="1">
                        <a:lnSpc>
                          <a:spcPct val="100000"/>
                        </a:lnSpc>
                        <a:spcBef>
                          <a:spcPct val="0"/>
                        </a:spcBef>
                        <a:spcAft>
                          <a:spcPts val="300"/>
                        </a:spcAft>
                        <a:buClrTx/>
                        <a:buSzTx/>
                        <a:buFontTx/>
                        <a:buNone/>
                        <a:tabLst/>
                      </a:pPr>
                      <a:r>
                        <a:rPr kumimoji="0" lang="en-GB" sz="1100" b="1" i="0" u="none" strike="noStrike" cap="none" normalizeH="0" baseline="0">
                          <a:ln>
                            <a:noFill/>
                          </a:ln>
                          <a:solidFill>
                            <a:schemeClr val="bg1"/>
                          </a:solidFill>
                          <a:effectLst/>
                          <a:latin typeface="Verdana" charset="0"/>
                          <a:ea typeface="MS PGothic" charset="0"/>
                          <a:cs typeface="MS PGothic" charset="0"/>
                        </a:rPr>
                        <a:t>High risk</a:t>
                      </a:r>
                      <a:endParaRPr kumimoji="0" lang="en-US" sz="1100" b="1" i="0" u="none" strike="noStrike" cap="none" normalizeH="0" baseline="0">
                        <a:ln>
                          <a:noFill/>
                        </a:ln>
                        <a:solidFill>
                          <a:schemeClr val="bg1"/>
                        </a:solidFill>
                        <a:effectLst/>
                        <a:latin typeface="Verdana" charset="0"/>
                        <a:ea typeface="MS PGothic" charset="0"/>
                        <a:cs typeface="MS PGothic" charset="0"/>
                      </a:endParaRPr>
                    </a:p>
                  </a:txBody>
                  <a:tcPr marL="40649" marR="406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187325" marR="0" lvl="0" indent="-187325" algn="l" defTabSz="457200" rtl="0" eaLnBrk="1" fontAlgn="base" latinLnBrk="0" hangingPunct="1">
                        <a:lnSpc>
                          <a:spcPct val="100000"/>
                        </a:lnSpc>
                        <a:spcBef>
                          <a:spcPct val="0"/>
                        </a:spcBef>
                        <a:spcAft>
                          <a:spcPts val="300"/>
                        </a:spcAft>
                        <a:buClrTx/>
                        <a:buSzTx/>
                        <a:buFontTx/>
                        <a:buNone/>
                        <a:tabLst/>
                      </a:pPr>
                      <a:r>
                        <a:rPr kumimoji="0" lang="en-GB" sz="1100" b="1" i="0" u="none" strike="noStrike" cap="none" normalizeH="0" baseline="0">
                          <a:ln>
                            <a:noFill/>
                          </a:ln>
                          <a:solidFill>
                            <a:srgbClr val="0070C0"/>
                          </a:solidFill>
                          <a:effectLst/>
                          <a:latin typeface="Verdana" charset="0"/>
                          <a:ea typeface="MS PGothic" charset="0"/>
                          <a:cs typeface="MS PGothic" charset="0"/>
                        </a:rPr>
                        <a:t>People with any of the following:</a:t>
                      </a:r>
                      <a:endParaRPr kumimoji="0" lang="en-US" sz="1100" b="1" i="0" u="none" strike="noStrike" cap="none" normalizeH="0" baseline="0">
                        <a:ln>
                          <a:noFill/>
                        </a:ln>
                        <a:solidFill>
                          <a:srgbClr val="0070C0"/>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Marked elevation of a single risk factor</a:t>
                      </a:r>
                      <a:r>
                        <a:rPr kumimoji="0" lang="en-GB" sz="1100" b="0" i="0" u="none" strike="noStrike" cap="none" normalizeH="0" baseline="0">
                          <a:ln>
                            <a:noFill/>
                          </a:ln>
                          <a:solidFill>
                            <a:schemeClr val="tx1"/>
                          </a:solidFill>
                          <a:effectLst/>
                          <a:latin typeface="Verdana" charset="0"/>
                          <a:ea typeface="MS PGothic" charset="0"/>
                          <a:cs typeface="MS PGothic" charset="0"/>
                        </a:rPr>
                        <a:t>, particularly cholesterol &gt; 8 mmol/L (&gt; 310 mg/dL) e.g. familial hypercholesterolaemia, grade 3 hypertension (BP </a:t>
                      </a:r>
                      <a:r>
                        <a:rPr kumimoji="0" lang="nl-NL" sz="1100" b="0" i="0" u="none" strike="noStrike" cap="none" normalizeH="0" baseline="0">
                          <a:ln>
                            <a:noFill/>
                          </a:ln>
                          <a:solidFill>
                            <a:schemeClr val="tx1"/>
                          </a:solidFill>
                          <a:effectLst/>
                          <a:latin typeface="Verdana" charset="0"/>
                          <a:ea typeface="MS PGothic" charset="0"/>
                          <a:cs typeface="MS PGothic" charset="0"/>
                        </a:rPr>
                        <a:t>≥ </a:t>
                      </a:r>
                      <a:r>
                        <a:rPr kumimoji="0" lang="en-GB" sz="1100" b="0" i="0" u="none" strike="noStrike" cap="none" normalizeH="0" baseline="0">
                          <a:ln>
                            <a:noFill/>
                          </a:ln>
                          <a:solidFill>
                            <a:schemeClr val="tx1"/>
                          </a:solidFill>
                          <a:effectLst/>
                          <a:latin typeface="Verdana" charset="0"/>
                          <a:ea typeface="MS PGothic" charset="0"/>
                          <a:cs typeface="MS PGothic" charset="0"/>
                        </a:rPr>
                        <a:t>180/110 mmHg)</a:t>
                      </a:r>
                      <a:endParaRPr kumimoji="0" lang="en-US" sz="1100" b="0" i="0" u="none" strike="noStrike" cap="none" normalizeH="0" baseline="0">
                        <a:ln>
                          <a:noFill/>
                        </a:ln>
                        <a:solidFill>
                          <a:schemeClr val="tx1"/>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Most other people with diabetes mellitus </a:t>
                      </a:r>
                      <a:r>
                        <a:rPr kumimoji="0" lang="en-GB" sz="1100" b="0" i="0" u="none" strike="noStrike" cap="none" normalizeH="0" baseline="0">
                          <a:ln>
                            <a:noFill/>
                          </a:ln>
                          <a:solidFill>
                            <a:schemeClr val="tx1"/>
                          </a:solidFill>
                          <a:effectLst/>
                          <a:latin typeface="Verdana" charset="0"/>
                          <a:ea typeface="MS PGothic" charset="0"/>
                          <a:cs typeface="MS PGothic" charset="0"/>
                        </a:rPr>
                        <a:t>(except some young people with type 1 diabetes mellitus and without major risk factors, that may be moderate risk)</a:t>
                      </a:r>
                      <a:endParaRPr kumimoji="0" lang="en-US" sz="1100" b="0" i="0" u="none" strike="noStrike" cap="none" normalizeH="0" baseline="0">
                        <a:ln>
                          <a:noFill/>
                        </a:ln>
                        <a:solidFill>
                          <a:schemeClr val="tx1"/>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Hypertensive LVH</a:t>
                      </a:r>
                      <a:endParaRPr kumimoji="0" lang="en-US" sz="1100" b="1" i="0" u="none" strike="noStrike" cap="none" normalizeH="0" baseline="0">
                        <a:ln>
                          <a:noFill/>
                        </a:ln>
                        <a:solidFill>
                          <a:schemeClr val="tx1"/>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Moderate CKD (eGFR 30–59 mL/min/1.73 m</a:t>
                      </a:r>
                      <a:r>
                        <a:rPr kumimoji="0" lang="en-GB" sz="1100" b="1" i="0" u="none" strike="noStrike" cap="none" normalizeH="0" baseline="30000">
                          <a:ln>
                            <a:noFill/>
                          </a:ln>
                          <a:solidFill>
                            <a:schemeClr val="tx1"/>
                          </a:solidFill>
                          <a:effectLst/>
                          <a:latin typeface="Verdana" charset="0"/>
                          <a:ea typeface="MS PGothic" charset="0"/>
                          <a:cs typeface="MS PGothic" charset="0"/>
                        </a:rPr>
                        <a:t>2</a:t>
                      </a:r>
                      <a:r>
                        <a:rPr kumimoji="0" lang="en-GB" sz="1100" b="1" i="0" u="none" strike="noStrike" cap="none" normalizeH="0" baseline="0">
                          <a:ln>
                            <a:noFill/>
                          </a:ln>
                          <a:solidFill>
                            <a:schemeClr val="tx1"/>
                          </a:solidFill>
                          <a:effectLst/>
                          <a:latin typeface="Verdana" charset="0"/>
                          <a:ea typeface="MS PGothic" charset="0"/>
                          <a:cs typeface="MS PGothic" charset="0"/>
                        </a:rPr>
                        <a:t>)</a:t>
                      </a:r>
                      <a:endParaRPr kumimoji="0" lang="en-US" sz="1100" b="1" i="0" u="none" strike="noStrike" cap="none" normalizeH="0" baseline="0">
                        <a:ln>
                          <a:noFill/>
                        </a:ln>
                        <a:solidFill>
                          <a:schemeClr val="tx1"/>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A calculated 10-year SCORE of 5–10%</a:t>
                      </a:r>
                      <a:endParaRPr kumimoji="0" lang="en-US" sz="1100" b="1" i="0" u="none" strike="noStrike" cap="none" normalizeH="0" baseline="0">
                        <a:ln>
                          <a:noFill/>
                        </a:ln>
                        <a:solidFill>
                          <a:schemeClr val="tx1"/>
                        </a:solidFill>
                        <a:effectLst/>
                        <a:latin typeface="Verdana" charset="0"/>
                        <a:ea typeface="MS PGothic" charset="0"/>
                        <a:cs typeface="MS PGothic" charset="0"/>
                      </a:endParaRPr>
                    </a:p>
                  </a:txBody>
                  <a:tcPr marL="40649" marR="406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80935">
                <a:tc>
                  <a:txBody>
                    <a:bodyPr/>
                    <a:lstStyle/>
                    <a:p>
                      <a:pPr marL="0" marR="0" lvl="0" indent="0" algn="ctr" defTabSz="457200" rtl="0" eaLnBrk="1" fontAlgn="base" latinLnBrk="0" hangingPunct="1">
                        <a:lnSpc>
                          <a:spcPct val="100000"/>
                        </a:lnSpc>
                        <a:spcBef>
                          <a:spcPct val="0"/>
                        </a:spcBef>
                        <a:spcAft>
                          <a:spcPts val="300"/>
                        </a:spcAft>
                        <a:buClrTx/>
                        <a:buSzTx/>
                        <a:buFontTx/>
                        <a:buNone/>
                        <a:tabLst/>
                      </a:pPr>
                      <a:r>
                        <a:rPr kumimoji="0" lang="en-GB" sz="1100" b="1" i="0" u="none" strike="noStrike" cap="none" normalizeH="0" baseline="0">
                          <a:ln>
                            <a:noFill/>
                          </a:ln>
                          <a:solidFill>
                            <a:schemeClr val="tx1"/>
                          </a:solidFill>
                          <a:effectLst/>
                          <a:latin typeface="Verdana" charset="0"/>
                          <a:ea typeface="MS PGothic" charset="0"/>
                          <a:cs typeface="MS PGothic" charset="0"/>
                        </a:rPr>
                        <a:t>Moderate risk</a:t>
                      </a:r>
                      <a:endParaRPr kumimoji="0" lang="en-US" sz="1100" b="1" i="0" u="none" strike="noStrike" cap="none" normalizeH="0" baseline="0">
                        <a:ln>
                          <a:noFill/>
                        </a:ln>
                        <a:solidFill>
                          <a:schemeClr val="tx1"/>
                        </a:solidFill>
                        <a:effectLst/>
                        <a:latin typeface="Verdana" charset="0"/>
                        <a:ea typeface="MS PGothic" charset="0"/>
                        <a:cs typeface="MS PGothic" charset="0"/>
                      </a:endParaRPr>
                    </a:p>
                  </a:txBody>
                  <a:tcPr marL="40649" marR="406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187325" marR="0" lvl="0" indent="-187325" algn="l" defTabSz="457200" rtl="0" eaLnBrk="1" fontAlgn="base" latinLnBrk="0" hangingPunct="1">
                        <a:lnSpc>
                          <a:spcPct val="100000"/>
                        </a:lnSpc>
                        <a:spcBef>
                          <a:spcPct val="0"/>
                        </a:spcBef>
                        <a:spcAft>
                          <a:spcPts val="300"/>
                        </a:spcAft>
                        <a:buClrTx/>
                        <a:buSzTx/>
                        <a:buFontTx/>
                        <a:buNone/>
                        <a:tabLst/>
                      </a:pPr>
                      <a:r>
                        <a:rPr kumimoji="0" lang="en-GB" sz="1100" b="1" i="0" u="none" strike="noStrike" cap="none" normalizeH="0" baseline="0">
                          <a:ln>
                            <a:noFill/>
                          </a:ln>
                          <a:solidFill>
                            <a:srgbClr val="0070C0"/>
                          </a:solidFill>
                          <a:effectLst/>
                          <a:latin typeface="Verdana" charset="0"/>
                          <a:ea typeface="MS PGothic" charset="0"/>
                          <a:cs typeface="MS PGothic" charset="0"/>
                        </a:rPr>
                        <a:t>People with:</a:t>
                      </a:r>
                      <a:endParaRPr kumimoji="0" lang="en-US" sz="1100" b="1" i="0" u="none" strike="noStrike" cap="none" normalizeH="0" baseline="0">
                        <a:ln>
                          <a:noFill/>
                        </a:ln>
                        <a:solidFill>
                          <a:srgbClr val="0070C0"/>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A calculated 10-year SCORE of 1% to &lt; 5%</a:t>
                      </a:r>
                      <a:endParaRPr kumimoji="0" lang="en-US" sz="1100" b="1" i="0" u="none" strike="noStrike" cap="none" normalizeH="0" baseline="0">
                        <a:ln>
                          <a:noFill/>
                        </a:ln>
                        <a:solidFill>
                          <a:schemeClr val="tx1"/>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Grade 2 hypertension</a:t>
                      </a:r>
                      <a:endParaRPr kumimoji="0" lang="en-US" sz="1100" b="1" i="0" u="none" strike="noStrike" cap="none" normalizeH="0" baseline="0">
                        <a:ln>
                          <a:noFill/>
                        </a:ln>
                        <a:solidFill>
                          <a:schemeClr val="tx1"/>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Many middle-aged people </a:t>
                      </a:r>
                      <a:r>
                        <a:rPr kumimoji="0" lang="en-GB" sz="1100" b="0" i="0" u="none" strike="noStrike" cap="none" normalizeH="0" baseline="0">
                          <a:ln>
                            <a:noFill/>
                          </a:ln>
                          <a:solidFill>
                            <a:schemeClr val="tx1"/>
                          </a:solidFill>
                          <a:effectLst/>
                          <a:latin typeface="Verdana" charset="0"/>
                          <a:ea typeface="MS PGothic" charset="0"/>
                          <a:cs typeface="MS PGothic" charset="0"/>
                        </a:rPr>
                        <a:t>belong to this category</a:t>
                      </a:r>
                      <a:endParaRPr kumimoji="0" lang="en-US" sz="1100" b="0" i="0" u="none" strike="noStrike" cap="none" normalizeH="0" baseline="0">
                        <a:ln>
                          <a:noFill/>
                        </a:ln>
                        <a:solidFill>
                          <a:schemeClr val="tx1"/>
                        </a:solidFill>
                        <a:effectLst/>
                        <a:latin typeface="Verdana" charset="0"/>
                        <a:ea typeface="MS PGothic" charset="0"/>
                        <a:cs typeface="MS PGothic" charset="0"/>
                      </a:endParaRPr>
                    </a:p>
                  </a:txBody>
                  <a:tcPr marL="40649" marR="406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47908">
                <a:tc>
                  <a:txBody>
                    <a:bodyPr/>
                    <a:lstStyle/>
                    <a:p>
                      <a:pPr marL="0" marR="0" lvl="0" indent="0" algn="ctr" defTabSz="457200" rtl="0" eaLnBrk="1" fontAlgn="base" latinLnBrk="0" hangingPunct="1">
                        <a:lnSpc>
                          <a:spcPct val="100000"/>
                        </a:lnSpc>
                        <a:spcBef>
                          <a:spcPct val="0"/>
                        </a:spcBef>
                        <a:spcAft>
                          <a:spcPts val="300"/>
                        </a:spcAft>
                        <a:buClrTx/>
                        <a:buSzTx/>
                        <a:buFontTx/>
                        <a:buNone/>
                        <a:tabLst/>
                      </a:pPr>
                      <a:r>
                        <a:rPr kumimoji="0" lang="en-GB" sz="1100" b="1" i="0" u="none" strike="noStrike" cap="none" normalizeH="0" baseline="0">
                          <a:ln>
                            <a:noFill/>
                          </a:ln>
                          <a:solidFill>
                            <a:schemeClr val="tx1"/>
                          </a:solidFill>
                          <a:effectLst/>
                          <a:latin typeface="Verdana" charset="0"/>
                          <a:ea typeface="MS PGothic" charset="0"/>
                          <a:cs typeface="MS PGothic" charset="0"/>
                        </a:rPr>
                        <a:t>Low risk</a:t>
                      </a:r>
                      <a:endParaRPr kumimoji="0" lang="en-US" sz="1100" b="1" i="0" u="none" strike="noStrike" cap="none" normalizeH="0" baseline="0">
                        <a:ln>
                          <a:noFill/>
                        </a:ln>
                        <a:solidFill>
                          <a:schemeClr val="tx1"/>
                        </a:solidFill>
                        <a:effectLst/>
                        <a:latin typeface="Verdana" charset="0"/>
                        <a:ea typeface="MS PGothic" charset="0"/>
                        <a:cs typeface="MS PGothic" charset="0"/>
                      </a:endParaRPr>
                    </a:p>
                  </a:txBody>
                  <a:tcPr marL="40649" marR="406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187325" marR="0" lvl="0" indent="-187325" algn="l" defTabSz="457200" rtl="0" eaLnBrk="1" fontAlgn="base" latinLnBrk="0" hangingPunct="1">
                        <a:lnSpc>
                          <a:spcPct val="100000"/>
                        </a:lnSpc>
                        <a:spcBef>
                          <a:spcPct val="0"/>
                        </a:spcBef>
                        <a:spcAft>
                          <a:spcPts val="300"/>
                        </a:spcAft>
                        <a:buClrTx/>
                        <a:buSzTx/>
                        <a:buFontTx/>
                        <a:buNone/>
                        <a:tabLst/>
                      </a:pPr>
                      <a:r>
                        <a:rPr kumimoji="0" lang="en-GB" sz="1100" b="1" i="0" u="none" strike="noStrike" cap="none" normalizeH="0" baseline="0">
                          <a:ln>
                            <a:noFill/>
                          </a:ln>
                          <a:solidFill>
                            <a:srgbClr val="0070C0"/>
                          </a:solidFill>
                          <a:effectLst/>
                          <a:latin typeface="Verdana" charset="0"/>
                          <a:ea typeface="MS PGothic" charset="0"/>
                          <a:cs typeface="MS PGothic" charset="0"/>
                        </a:rPr>
                        <a:t>People with:</a:t>
                      </a:r>
                      <a:endParaRPr kumimoji="0" lang="en-US" sz="1100" b="1" i="0" u="none" strike="noStrike" cap="none" normalizeH="0" baseline="0">
                        <a:ln>
                          <a:noFill/>
                        </a:ln>
                        <a:solidFill>
                          <a:srgbClr val="0070C0"/>
                        </a:solidFill>
                        <a:effectLst/>
                        <a:latin typeface="Verdana" charset="0"/>
                        <a:ea typeface="MS PGothic" charset="0"/>
                        <a:cs typeface="MS PGothic" charset="0"/>
                      </a:endParaRPr>
                    </a:p>
                    <a:p>
                      <a:pPr marL="187325" marR="0" lvl="0" indent="-187325" algn="l" defTabSz="457200" rtl="0" eaLnBrk="1" fontAlgn="base" latinLnBrk="0" hangingPunct="1">
                        <a:lnSpc>
                          <a:spcPct val="100000"/>
                        </a:lnSpc>
                        <a:spcBef>
                          <a:spcPct val="0"/>
                        </a:spcBef>
                        <a:spcAft>
                          <a:spcPts val="300"/>
                        </a:spcAft>
                        <a:buClrTx/>
                        <a:buSzTx/>
                        <a:buFont typeface="Arial" charset="0"/>
                        <a:buChar char="•"/>
                        <a:tabLst/>
                      </a:pPr>
                      <a:r>
                        <a:rPr kumimoji="0" lang="en-GB" sz="1100" b="1" i="0" u="none" strike="noStrike" cap="none" normalizeH="0" baseline="0">
                          <a:ln>
                            <a:noFill/>
                          </a:ln>
                          <a:solidFill>
                            <a:schemeClr val="tx1"/>
                          </a:solidFill>
                          <a:effectLst/>
                          <a:latin typeface="Verdana" charset="0"/>
                          <a:ea typeface="MS PGothic" charset="0"/>
                          <a:cs typeface="MS PGothic" charset="0"/>
                        </a:rPr>
                        <a:t>A calculated 10-year SCORE of &lt; 1%</a:t>
                      </a:r>
                      <a:endParaRPr kumimoji="0" lang="en-US" sz="1100" b="1" i="0" u="none" strike="noStrike" cap="none" normalizeH="0" baseline="0">
                        <a:ln>
                          <a:noFill/>
                        </a:ln>
                        <a:solidFill>
                          <a:schemeClr val="tx1"/>
                        </a:solidFill>
                        <a:effectLst/>
                        <a:latin typeface="Verdana" charset="0"/>
                        <a:ea typeface="MS PGothic" charset="0"/>
                        <a:cs typeface="MS PGothic" charset="0"/>
                      </a:endParaRPr>
                    </a:p>
                  </a:txBody>
                  <a:tcPr marL="40649" marR="406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625">
                <a:solidFill>
                  <a:srgbClr val="0070C0"/>
                </a:solidFill>
                <a:latin typeface="Verdana" charset="0"/>
                <a:ea typeface="MS PGothic" charset="0"/>
              </a:rPr>
              <a:t>Summary of office BP thresholds for treatment</a:t>
            </a:r>
            <a:r>
              <a:rPr lang="it-IT" sz="2625">
                <a:solidFill>
                  <a:srgbClr val="0070C0"/>
                </a:solidFill>
                <a:latin typeface="Verdana" charset="0"/>
                <a:ea typeface="MS PGothic" charset="0"/>
              </a:rPr>
              <a:t> </a:t>
            </a:r>
            <a:endParaRPr lang="en-GB" sz="2625">
              <a:solidFill>
                <a:srgbClr val="0070C0"/>
              </a:solidFill>
              <a:latin typeface="Verdana" charset="0"/>
              <a:ea typeface="MS PGothic" charset="0"/>
            </a:endParaRPr>
          </a:p>
        </p:txBody>
      </p:sp>
      <p:graphicFrame>
        <p:nvGraphicFramePr>
          <p:cNvPr id="2" name="Tabella 1"/>
          <p:cNvGraphicFramePr>
            <a:graphicFrameLocks noGrp="1"/>
          </p:cNvGraphicFramePr>
          <p:nvPr/>
        </p:nvGraphicFramePr>
        <p:xfrm>
          <a:off x="738081" y="1716237"/>
          <a:ext cx="8818280" cy="3730584"/>
        </p:xfrm>
        <a:graphic>
          <a:graphicData uri="http://schemas.openxmlformats.org/drawingml/2006/table">
            <a:tbl>
              <a:tblPr/>
              <a:tblGrid>
                <a:gridCol w="1355629">
                  <a:extLst>
                    <a:ext uri="{9D8B030D-6E8A-4147-A177-3AD203B41FA5}">
                      <a16:colId xmlns:a16="http://schemas.microsoft.com/office/drawing/2014/main" val="20000"/>
                    </a:ext>
                  </a:extLst>
                </a:gridCol>
                <a:gridCol w="1244023">
                  <a:extLst>
                    <a:ext uri="{9D8B030D-6E8A-4147-A177-3AD203B41FA5}">
                      <a16:colId xmlns:a16="http://schemas.microsoft.com/office/drawing/2014/main" val="20001"/>
                    </a:ext>
                  </a:extLst>
                </a:gridCol>
                <a:gridCol w="1244023">
                  <a:extLst>
                    <a:ext uri="{9D8B030D-6E8A-4147-A177-3AD203B41FA5}">
                      <a16:colId xmlns:a16="http://schemas.microsoft.com/office/drawing/2014/main" val="20002"/>
                    </a:ext>
                  </a:extLst>
                </a:gridCol>
                <a:gridCol w="1242535">
                  <a:extLst>
                    <a:ext uri="{9D8B030D-6E8A-4147-A177-3AD203B41FA5}">
                      <a16:colId xmlns:a16="http://schemas.microsoft.com/office/drawing/2014/main" val="20003"/>
                    </a:ext>
                  </a:extLst>
                </a:gridCol>
                <a:gridCol w="1244023">
                  <a:extLst>
                    <a:ext uri="{9D8B030D-6E8A-4147-A177-3AD203B41FA5}">
                      <a16:colId xmlns:a16="http://schemas.microsoft.com/office/drawing/2014/main" val="20004"/>
                    </a:ext>
                  </a:extLst>
                </a:gridCol>
                <a:gridCol w="1242536">
                  <a:extLst>
                    <a:ext uri="{9D8B030D-6E8A-4147-A177-3AD203B41FA5}">
                      <a16:colId xmlns:a16="http://schemas.microsoft.com/office/drawing/2014/main" val="20005"/>
                    </a:ext>
                  </a:extLst>
                </a:gridCol>
                <a:gridCol w="1245511">
                  <a:extLst>
                    <a:ext uri="{9D8B030D-6E8A-4147-A177-3AD203B41FA5}">
                      <a16:colId xmlns:a16="http://schemas.microsoft.com/office/drawing/2014/main" val="20006"/>
                    </a:ext>
                  </a:extLst>
                </a:gridCol>
              </a:tblGrid>
              <a:tr h="471717">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MS PGothic" charset="0"/>
                          <a:cs typeface="MS PGothic" charset="0"/>
                        </a:rPr>
                        <a:t>Age group</a:t>
                      </a:r>
                      <a:endParaRPr kumimoji="0" lang="it-IT" sz="13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MS PGothic" charset="0"/>
                          <a:cs typeface="MS PGothic" charset="0"/>
                        </a:rPr>
                        <a:t>Office SBP treatment threshold (mmHg)</a:t>
                      </a:r>
                      <a:endParaRPr kumimoji="0" lang="it-IT" sz="13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MS PGothic" charset="0"/>
                          <a:cs typeface="MS PGothic" charset="0"/>
                        </a:rPr>
                        <a:t>Diastolic treatment threshold (mmHg)</a:t>
                      </a:r>
                      <a:endParaRPr kumimoji="0" lang="it-IT" sz="13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0"/>
                  </a:ext>
                </a:extLst>
              </a:tr>
              <a:tr h="614572">
                <a:tc vMerge="1">
                  <a:txBody>
                    <a:bodyPr/>
                    <a:lstStyle/>
                    <a:p>
                      <a:endParaRPr lang="it-IT"/>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Hypertension</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Diabetes</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CKD</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CAD</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Stroke/TIA</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it-IT"/>
                    </a:p>
                  </a:txBody>
                  <a:tcPr/>
                </a:tc>
                <a:extLst>
                  <a:ext uri="{0D108BD9-81ED-4DB2-BD59-A6C34878D82A}">
                    <a16:rowId xmlns:a16="http://schemas.microsoft.com/office/drawing/2014/main" val="10001"/>
                  </a:ext>
                </a:extLst>
              </a:tr>
              <a:tr h="54314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18−65 years</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140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140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140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140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140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90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2"/>
                  </a:ext>
                </a:extLst>
              </a:tr>
              <a:tr h="54314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65−79 years</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140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140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140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140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140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90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3"/>
                  </a:ext>
                </a:extLst>
              </a:tr>
              <a:tr h="47171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80 years</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160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160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160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160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160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90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4"/>
                  </a:ext>
                </a:extLst>
              </a:tr>
              <a:tr h="1086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MS PGothic" charset="0"/>
                          <a:cs typeface="MS PGothic" charset="0"/>
                        </a:rPr>
                        <a:t>Diastolic treatment threshold (mmHg)</a:t>
                      </a:r>
                      <a:endParaRPr kumimoji="0" lang="it-IT" sz="1300" b="1"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90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90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90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90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90</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MS PGothic" charset="0"/>
                          <a:cs typeface="MS PGothic" charset="0"/>
                        </a:rPr>
                        <a:t> </a:t>
                      </a:r>
                      <a:endParaRPr kumimoji="0" lang="it-IT" sz="1300" b="0" i="0" u="none" strike="noStrike" cap="none" normalizeH="0" baseline="0">
                        <a:ln>
                          <a:noFill/>
                        </a:ln>
                        <a:solidFill>
                          <a:schemeClr val="tx1"/>
                        </a:solidFill>
                        <a:effectLst/>
                        <a:latin typeface="Verdana" charset="0"/>
                        <a:ea typeface="MS PGothic" charset="0"/>
                        <a:cs typeface="MS PGothic"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F3FF"/>
                    </a:solidFill>
                  </a:tcPr>
                </a:tc>
                <a:extLst>
                  <a:ext uri="{0D108BD9-81ED-4DB2-BD59-A6C34878D82A}">
                    <a16:rowId xmlns:a16="http://schemas.microsoft.com/office/drawing/2014/main" val="10005"/>
                  </a:ext>
                </a:extLst>
              </a:tr>
            </a:tbl>
          </a:graphicData>
        </a:graphic>
      </p:graphicFrame>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reccia giù 26"/>
          <p:cNvSpPr>
            <a:spLocks noChangeArrowheads="1"/>
          </p:cNvSpPr>
          <p:nvPr/>
        </p:nvSpPr>
        <p:spPr bwMode="auto">
          <a:xfrm>
            <a:off x="3790105" y="3757863"/>
            <a:ext cx="199401" cy="785699"/>
          </a:xfrm>
          <a:prstGeom prst="downArrow">
            <a:avLst>
              <a:gd name="adj1" fmla="val 50000"/>
              <a:gd name="adj2" fmla="val 49801"/>
            </a:avLst>
          </a:prstGeom>
          <a:solidFill>
            <a:srgbClr val="0070C0"/>
          </a:solidFill>
          <a:ln w="12700">
            <a:solidFill>
              <a:schemeClr val="tx1"/>
            </a:solidFill>
            <a:round/>
            <a:headEnd/>
            <a:tailEnd/>
          </a:ln>
        </p:spPr>
        <p:txBody>
          <a:bodyPr/>
          <a:lstStyle/>
          <a:p>
            <a:pPr defTabSz="857159" eaLnBrk="0" hangingPunct="0"/>
            <a:endParaRPr lang="en-US" sz="1875">
              <a:solidFill>
                <a:srgbClr val="FFFFFF"/>
              </a:solidFill>
              <a:latin typeface="Times New Roman" charset="0"/>
              <a:ea typeface="MS PGothic" charset="0"/>
            </a:endParaRPr>
          </a:p>
        </p:txBody>
      </p:sp>
      <p:sp>
        <p:nvSpPr>
          <p:cNvPr id="41987" name="Freccia giù 27"/>
          <p:cNvSpPr>
            <a:spLocks noChangeArrowheads="1"/>
          </p:cNvSpPr>
          <p:nvPr/>
        </p:nvSpPr>
        <p:spPr bwMode="auto">
          <a:xfrm>
            <a:off x="6127856" y="3757863"/>
            <a:ext cx="197913" cy="785699"/>
          </a:xfrm>
          <a:prstGeom prst="downArrow">
            <a:avLst>
              <a:gd name="adj1" fmla="val 50000"/>
              <a:gd name="adj2" fmla="val 50175"/>
            </a:avLst>
          </a:prstGeom>
          <a:solidFill>
            <a:srgbClr val="0070C0"/>
          </a:solidFill>
          <a:ln w="12700">
            <a:solidFill>
              <a:schemeClr val="tx1"/>
            </a:solidFill>
            <a:round/>
            <a:headEnd/>
            <a:tailEnd/>
          </a:ln>
        </p:spPr>
        <p:txBody>
          <a:bodyPr/>
          <a:lstStyle/>
          <a:p>
            <a:pPr defTabSz="857159" eaLnBrk="0" hangingPunct="0"/>
            <a:endParaRPr lang="en-US" sz="1875">
              <a:solidFill>
                <a:srgbClr val="FFFFFF"/>
              </a:solidFill>
              <a:latin typeface="Times New Roman" charset="0"/>
              <a:ea typeface="MS PGothic" charset="0"/>
            </a:endParaRPr>
          </a:p>
        </p:txBody>
      </p:sp>
      <p:sp>
        <p:nvSpPr>
          <p:cNvPr id="41988" name="Freccia giù 28"/>
          <p:cNvSpPr>
            <a:spLocks noChangeArrowheads="1"/>
          </p:cNvSpPr>
          <p:nvPr/>
        </p:nvSpPr>
        <p:spPr bwMode="auto">
          <a:xfrm>
            <a:off x="8464119" y="3757863"/>
            <a:ext cx="197913" cy="785699"/>
          </a:xfrm>
          <a:prstGeom prst="downArrow">
            <a:avLst>
              <a:gd name="adj1" fmla="val 50000"/>
              <a:gd name="adj2" fmla="val 50175"/>
            </a:avLst>
          </a:prstGeom>
          <a:solidFill>
            <a:srgbClr val="0070C0"/>
          </a:solidFill>
          <a:ln w="12700">
            <a:solidFill>
              <a:schemeClr val="tx1"/>
            </a:solidFill>
            <a:round/>
            <a:headEnd/>
            <a:tailEnd/>
          </a:ln>
        </p:spPr>
        <p:txBody>
          <a:bodyPr/>
          <a:lstStyle/>
          <a:p>
            <a:pPr defTabSz="857159" eaLnBrk="0" hangingPunct="0"/>
            <a:endParaRPr lang="en-US" sz="1875">
              <a:solidFill>
                <a:srgbClr val="FFFFFF"/>
              </a:solidFill>
              <a:latin typeface="Times New Roman" charset="0"/>
              <a:ea typeface="MS PGothic" charset="0"/>
            </a:endParaRPr>
          </a:p>
        </p:txBody>
      </p:sp>
      <p:sp>
        <p:nvSpPr>
          <p:cNvPr id="41989" name="Freccia giù 21"/>
          <p:cNvSpPr>
            <a:spLocks noChangeArrowheads="1"/>
          </p:cNvSpPr>
          <p:nvPr/>
        </p:nvSpPr>
        <p:spPr bwMode="auto">
          <a:xfrm>
            <a:off x="1455328" y="2138847"/>
            <a:ext cx="197913" cy="784210"/>
          </a:xfrm>
          <a:prstGeom prst="downArrow">
            <a:avLst>
              <a:gd name="adj1" fmla="val 50000"/>
              <a:gd name="adj2" fmla="val 50080"/>
            </a:avLst>
          </a:prstGeom>
          <a:solidFill>
            <a:srgbClr val="0070C0"/>
          </a:solidFill>
          <a:ln w="12700">
            <a:solidFill>
              <a:schemeClr val="tx1"/>
            </a:solidFill>
            <a:round/>
            <a:headEnd/>
            <a:tailEnd/>
          </a:ln>
        </p:spPr>
        <p:txBody>
          <a:bodyPr/>
          <a:lstStyle/>
          <a:p>
            <a:pPr defTabSz="857159" eaLnBrk="0" hangingPunct="0"/>
            <a:endParaRPr lang="en-US" sz="1875">
              <a:solidFill>
                <a:srgbClr val="FFFFFF"/>
              </a:solidFill>
              <a:latin typeface="Times New Roman" charset="0"/>
              <a:ea typeface="MS PGothic" charset="0"/>
            </a:endParaRPr>
          </a:p>
        </p:txBody>
      </p:sp>
      <p:sp>
        <p:nvSpPr>
          <p:cNvPr id="41990" name="Freccia giù 23"/>
          <p:cNvSpPr>
            <a:spLocks noChangeArrowheads="1"/>
          </p:cNvSpPr>
          <p:nvPr/>
        </p:nvSpPr>
        <p:spPr bwMode="auto">
          <a:xfrm>
            <a:off x="3791592" y="2138847"/>
            <a:ext cx="197913" cy="784210"/>
          </a:xfrm>
          <a:prstGeom prst="downArrow">
            <a:avLst>
              <a:gd name="adj1" fmla="val 50000"/>
              <a:gd name="adj2" fmla="val 50080"/>
            </a:avLst>
          </a:prstGeom>
          <a:solidFill>
            <a:srgbClr val="0070C0"/>
          </a:solidFill>
          <a:ln w="12700">
            <a:solidFill>
              <a:schemeClr val="tx1"/>
            </a:solidFill>
            <a:round/>
            <a:headEnd/>
            <a:tailEnd/>
          </a:ln>
        </p:spPr>
        <p:txBody>
          <a:bodyPr/>
          <a:lstStyle/>
          <a:p>
            <a:pPr defTabSz="857159" eaLnBrk="0" hangingPunct="0"/>
            <a:endParaRPr lang="en-US" sz="1875">
              <a:solidFill>
                <a:srgbClr val="FFFFFF"/>
              </a:solidFill>
              <a:latin typeface="Times New Roman" charset="0"/>
              <a:ea typeface="MS PGothic" charset="0"/>
            </a:endParaRPr>
          </a:p>
        </p:txBody>
      </p:sp>
      <p:sp>
        <p:nvSpPr>
          <p:cNvPr id="41991" name="Freccia giù 24"/>
          <p:cNvSpPr>
            <a:spLocks noChangeArrowheads="1"/>
          </p:cNvSpPr>
          <p:nvPr/>
        </p:nvSpPr>
        <p:spPr bwMode="auto">
          <a:xfrm>
            <a:off x="6127856" y="2138847"/>
            <a:ext cx="197913" cy="784210"/>
          </a:xfrm>
          <a:prstGeom prst="downArrow">
            <a:avLst>
              <a:gd name="adj1" fmla="val 50000"/>
              <a:gd name="adj2" fmla="val 50080"/>
            </a:avLst>
          </a:prstGeom>
          <a:solidFill>
            <a:srgbClr val="0070C0"/>
          </a:solidFill>
          <a:ln w="12700">
            <a:solidFill>
              <a:schemeClr val="tx1"/>
            </a:solidFill>
            <a:round/>
            <a:headEnd/>
            <a:tailEnd/>
          </a:ln>
        </p:spPr>
        <p:txBody>
          <a:bodyPr/>
          <a:lstStyle/>
          <a:p>
            <a:pPr defTabSz="857159" eaLnBrk="0" hangingPunct="0"/>
            <a:endParaRPr lang="en-US" sz="1875">
              <a:solidFill>
                <a:srgbClr val="FFFFFF"/>
              </a:solidFill>
              <a:latin typeface="Times New Roman" charset="0"/>
              <a:ea typeface="MS PGothic" charset="0"/>
            </a:endParaRPr>
          </a:p>
        </p:txBody>
      </p:sp>
      <p:sp>
        <p:nvSpPr>
          <p:cNvPr id="41992" name="Freccia giù 25"/>
          <p:cNvSpPr>
            <a:spLocks noChangeArrowheads="1"/>
          </p:cNvSpPr>
          <p:nvPr/>
        </p:nvSpPr>
        <p:spPr bwMode="auto">
          <a:xfrm>
            <a:off x="8464119" y="2138847"/>
            <a:ext cx="197913" cy="784210"/>
          </a:xfrm>
          <a:prstGeom prst="downArrow">
            <a:avLst>
              <a:gd name="adj1" fmla="val 50000"/>
              <a:gd name="adj2" fmla="val 50080"/>
            </a:avLst>
          </a:prstGeom>
          <a:solidFill>
            <a:srgbClr val="0070C0"/>
          </a:solidFill>
          <a:ln w="12700">
            <a:solidFill>
              <a:schemeClr val="tx1"/>
            </a:solidFill>
            <a:round/>
            <a:headEnd/>
            <a:tailEnd/>
          </a:ln>
        </p:spPr>
        <p:txBody>
          <a:bodyPr/>
          <a:lstStyle/>
          <a:p>
            <a:pPr defTabSz="857159" eaLnBrk="0" hangingPunct="0"/>
            <a:endParaRPr lang="en-US" sz="1875">
              <a:solidFill>
                <a:srgbClr val="FFFFFF"/>
              </a:solidFill>
              <a:latin typeface="Times New Roman" charset="0"/>
              <a:ea typeface="MS PGothic" charset="0"/>
            </a:endParaRPr>
          </a:p>
        </p:txBody>
      </p:sp>
      <p:sp>
        <p:nvSpPr>
          <p:cNvPr id="41993"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1875">
                <a:solidFill>
                  <a:srgbClr val="0070C0"/>
                </a:solidFill>
                <a:latin typeface="Verdana" charset="0"/>
                <a:ea typeface="MS PGothic" charset="0"/>
              </a:rPr>
              <a:t>Initiation of BP-lowering treatment </a:t>
            </a:r>
          </a:p>
          <a:p>
            <a:pPr algn="ctr" defTabSz="857159" eaLnBrk="0" hangingPunct="0"/>
            <a:r>
              <a:rPr lang="en-GB" sz="1875">
                <a:solidFill>
                  <a:srgbClr val="0070C0"/>
                </a:solidFill>
                <a:latin typeface="Verdana" charset="0"/>
                <a:ea typeface="MS PGothic" charset="0"/>
              </a:rPr>
              <a:t>(lifestyle changes and medication) at different initial office BP levels</a:t>
            </a:r>
            <a:r>
              <a:rPr lang="it-IT" sz="1875">
                <a:solidFill>
                  <a:srgbClr val="0070C0"/>
                </a:solidFill>
                <a:latin typeface="Verdana" charset="0"/>
                <a:ea typeface="MS PGothic" charset="0"/>
              </a:rPr>
              <a:t> </a:t>
            </a:r>
            <a:endParaRPr lang="en-GB" sz="1875">
              <a:solidFill>
                <a:srgbClr val="0070C0"/>
              </a:solidFill>
              <a:latin typeface="Verdana" charset="0"/>
              <a:ea typeface="MS PGothic" charset="0"/>
            </a:endParaRPr>
          </a:p>
        </p:txBody>
      </p:sp>
      <p:sp>
        <p:nvSpPr>
          <p:cNvPr id="41994" name="Rettangolo arrotondato 20"/>
          <p:cNvSpPr>
            <a:spLocks noChangeArrowheads="1"/>
          </p:cNvSpPr>
          <p:nvPr/>
        </p:nvSpPr>
        <p:spPr bwMode="auto">
          <a:xfrm>
            <a:off x="7562351" y="1399278"/>
            <a:ext cx="2071388" cy="738081"/>
          </a:xfrm>
          <a:prstGeom prst="roundRect">
            <a:avLst>
              <a:gd name="adj" fmla="val 16667"/>
            </a:avLst>
          </a:prstGeom>
          <a:solidFill>
            <a:srgbClr val="800000"/>
          </a:solidFill>
          <a:ln w="12700">
            <a:solidFill>
              <a:schemeClr val="tx1"/>
            </a:solidFill>
            <a:round/>
            <a:headEnd/>
            <a:tailEnd/>
          </a:ln>
        </p:spPr>
        <p:txBody>
          <a:bodyPr/>
          <a:lstStyle/>
          <a:p>
            <a:pPr algn="ctr" defTabSz="857159" eaLnBrk="0" hangingPunct="0"/>
            <a:r>
              <a:rPr lang="it-IT" sz="1312" b="0">
                <a:solidFill>
                  <a:srgbClr val="FFFFFF"/>
                </a:solidFill>
                <a:latin typeface="Verdana" charset="0"/>
                <a:ea typeface="MS PGothic" charset="0"/>
              </a:rPr>
              <a:t>Grade 3 hypertension</a:t>
            </a:r>
          </a:p>
          <a:p>
            <a:pPr algn="ctr" defTabSz="857159" eaLnBrk="0" hangingPunct="0"/>
            <a:endParaRPr lang="it-IT" sz="1031" b="0">
              <a:solidFill>
                <a:srgbClr val="FFFFFF"/>
              </a:solidFill>
              <a:latin typeface="Verdana" charset="0"/>
              <a:ea typeface="MS PGothic" charset="0"/>
            </a:endParaRPr>
          </a:p>
          <a:p>
            <a:pPr algn="ctr" defTabSz="857159" eaLnBrk="0" hangingPunct="0"/>
            <a:r>
              <a:rPr lang="it-IT" sz="1031" b="0">
                <a:solidFill>
                  <a:srgbClr val="FFFFFF"/>
                </a:solidFill>
                <a:latin typeface="Verdana" charset="0"/>
                <a:ea typeface="MS PGothic" charset="0"/>
              </a:rPr>
              <a:t>BP ≥ 180/ 110</a:t>
            </a:r>
          </a:p>
        </p:txBody>
      </p:sp>
      <p:sp>
        <p:nvSpPr>
          <p:cNvPr id="2" name="Rettangolo arrotondato 1"/>
          <p:cNvSpPr/>
          <p:nvPr/>
        </p:nvSpPr>
        <p:spPr bwMode="auto">
          <a:xfrm>
            <a:off x="517847" y="1399278"/>
            <a:ext cx="2072876" cy="738081"/>
          </a:xfrm>
          <a:prstGeom prst="roundRect">
            <a:avLst/>
          </a:prstGeom>
          <a:solidFill>
            <a:srgbClr val="FFFF00"/>
          </a:solidFill>
          <a:ln w="12700" cap="flat" cmpd="sng" algn="ctr">
            <a:solidFill>
              <a:schemeClr val="tx1"/>
            </a:solidFill>
            <a:prstDash val="solid"/>
            <a:round/>
            <a:headEnd type="none" w="med" len="med"/>
            <a:tailEnd type="none" w="med" len="med"/>
          </a:ln>
          <a:effectLst/>
        </p:spPr>
        <p:txBody>
          <a:bodyPr/>
          <a:lstStyle/>
          <a:p>
            <a:pPr algn="ctr" defTabSz="857159" eaLnBrk="0" hangingPunct="0">
              <a:defRPr/>
            </a:pPr>
            <a:r>
              <a:rPr lang="it-IT" sz="1312" b="0">
                <a:solidFill>
                  <a:srgbClr val="000000"/>
                </a:solidFill>
                <a:latin typeface="Verdana"/>
                <a:ea typeface="ＭＳ Ｐゴシック" charset="0"/>
                <a:cs typeface="Verdana"/>
              </a:rPr>
              <a:t>High normal BP</a:t>
            </a:r>
          </a:p>
          <a:p>
            <a:pPr algn="ctr" defTabSz="857159" eaLnBrk="0" hangingPunct="0">
              <a:defRPr/>
            </a:pPr>
            <a:endParaRPr lang="it-IT" sz="984" b="0">
              <a:solidFill>
                <a:srgbClr val="000000"/>
              </a:solidFill>
              <a:latin typeface="Verdana"/>
              <a:ea typeface="ＭＳ Ｐゴシック" charset="0"/>
              <a:cs typeface="Verdana"/>
            </a:endParaRPr>
          </a:p>
          <a:p>
            <a:pPr algn="ctr" defTabSz="857159" eaLnBrk="0" hangingPunct="0">
              <a:defRPr/>
            </a:pPr>
            <a:r>
              <a:rPr lang="it-IT" sz="1031" b="0">
                <a:solidFill>
                  <a:srgbClr val="000000"/>
                </a:solidFill>
                <a:latin typeface="Verdana"/>
                <a:ea typeface="ＭＳ Ｐゴシック" charset="0"/>
                <a:cs typeface="Verdana"/>
              </a:rPr>
              <a:t>BP 130-139 / 85-89</a:t>
            </a:r>
          </a:p>
        </p:txBody>
      </p:sp>
      <p:sp>
        <p:nvSpPr>
          <p:cNvPr id="41996" name="Rettangolo arrotondato 6"/>
          <p:cNvSpPr>
            <a:spLocks noChangeArrowheads="1"/>
          </p:cNvSpPr>
          <p:nvPr/>
        </p:nvSpPr>
        <p:spPr bwMode="auto">
          <a:xfrm>
            <a:off x="2864528" y="1399278"/>
            <a:ext cx="2072875" cy="738081"/>
          </a:xfrm>
          <a:prstGeom prst="roundRect">
            <a:avLst>
              <a:gd name="adj" fmla="val 16667"/>
            </a:avLst>
          </a:prstGeom>
          <a:solidFill>
            <a:srgbClr val="F6B20A"/>
          </a:solidFill>
          <a:ln w="12700">
            <a:solidFill>
              <a:schemeClr val="tx1"/>
            </a:solidFill>
            <a:round/>
            <a:headEnd/>
            <a:tailEnd/>
          </a:ln>
        </p:spPr>
        <p:txBody>
          <a:bodyPr/>
          <a:lstStyle/>
          <a:p>
            <a:pPr algn="ctr" defTabSz="857159" eaLnBrk="0" hangingPunct="0"/>
            <a:r>
              <a:rPr lang="it-IT" sz="1312" b="0">
                <a:solidFill>
                  <a:srgbClr val="000000"/>
                </a:solidFill>
                <a:latin typeface="Verdana" charset="0"/>
                <a:ea typeface="MS PGothic" charset="0"/>
              </a:rPr>
              <a:t>Grade 1 hypertension</a:t>
            </a:r>
            <a:endParaRPr lang="it-IT" sz="1125" b="0">
              <a:solidFill>
                <a:srgbClr val="000000"/>
              </a:solidFill>
              <a:latin typeface="Verdana" charset="0"/>
              <a:ea typeface="MS PGothic" charset="0"/>
            </a:endParaRPr>
          </a:p>
          <a:p>
            <a:pPr algn="ctr" defTabSz="857159" eaLnBrk="0" hangingPunct="0"/>
            <a:endParaRPr lang="it-IT" sz="1031" b="0">
              <a:solidFill>
                <a:srgbClr val="000000"/>
              </a:solidFill>
              <a:latin typeface="Verdana" charset="0"/>
              <a:ea typeface="MS PGothic" charset="0"/>
            </a:endParaRPr>
          </a:p>
          <a:p>
            <a:pPr algn="ctr" defTabSz="857159" eaLnBrk="0" hangingPunct="0"/>
            <a:r>
              <a:rPr lang="it-IT" sz="1031" b="0">
                <a:solidFill>
                  <a:srgbClr val="000000"/>
                </a:solidFill>
                <a:latin typeface="Verdana" charset="0"/>
                <a:ea typeface="MS PGothic" charset="0"/>
              </a:rPr>
              <a:t>BP 140-159 / 90-99</a:t>
            </a:r>
            <a:endParaRPr lang="it-IT" sz="937" b="0">
              <a:solidFill>
                <a:srgbClr val="000000"/>
              </a:solidFill>
              <a:latin typeface="Verdana" charset="0"/>
              <a:ea typeface="MS PGothic" charset="0"/>
            </a:endParaRPr>
          </a:p>
        </p:txBody>
      </p:sp>
      <p:sp>
        <p:nvSpPr>
          <p:cNvPr id="41997" name="Rettangolo arrotondato 7"/>
          <p:cNvSpPr>
            <a:spLocks noChangeArrowheads="1"/>
          </p:cNvSpPr>
          <p:nvPr/>
        </p:nvSpPr>
        <p:spPr bwMode="auto">
          <a:xfrm>
            <a:off x="5214183" y="1399278"/>
            <a:ext cx="2071388" cy="738081"/>
          </a:xfrm>
          <a:prstGeom prst="roundRect">
            <a:avLst>
              <a:gd name="adj" fmla="val 16667"/>
            </a:avLst>
          </a:prstGeom>
          <a:solidFill>
            <a:srgbClr val="FF0000"/>
          </a:solidFill>
          <a:ln w="12700">
            <a:solidFill>
              <a:schemeClr val="tx1"/>
            </a:solidFill>
            <a:round/>
            <a:headEnd/>
            <a:tailEnd/>
          </a:ln>
        </p:spPr>
        <p:txBody>
          <a:bodyPr/>
          <a:lstStyle/>
          <a:p>
            <a:pPr algn="ctr" defTabSz="857159" eaLnBrk="0" hangingPunct="0"/>
            <a:r>
              <a:rPr lang="it-IT" sz="1312" b="0">
                <a:solidFill>
                  <a:srgbClr val="FFFFFF"/>
                </a:solidFill>
                <a:latin typeface="Verdana" charset="0"/>
                <a:ea typeface="MS PGothic" charset="0"/>
              </a:rPr>
              <a:t>Grade 2 hypertension</a:t>
            </a:r>
          </a:p>
          <a:p>
            <a:pPr algn="ctr" defTabSz="857159" eaLnBrk="0" hangingPunct="0"/>
            <a:endParaRPr lang="it-IT" sz="1031" b="0">
              <a:solidFill>
                <a:srgbClr val="FFFFFF"/>
              </a:solidFill>
              <a:latin typeface="Verdana" charset="0"/>
              <a:ea typeface="MS PGothic" charset="0"/>
            </a:endParaRPr>
          </a:p>
          <a:p>
            <a:pPr algn="ctr" defTabSz="857159" eaLnBrk="0" hangingPunct="0"/>
            <a:r>
              <a:rPr lang="it-IT" sz="1031" b="0">
                <a:solidFill>
                  <a:srgbClr val="FFFFFF"/>
                </a:solidFill>
                <a:latin typeface="Verdana" charset="0"/>
                <a:ea typeface="MS PGothic" charset="0"/>
              </a:rPr>
              <a:t>BP 160-179 / 100-109</a:t>
            </a:r>
          </a:p>
        </p:txBody>
      </p:sp>
      <p:sp>
        <p:nvSpPr>
          <p:cNvPr id="41998" name="Rettangolo arrotondato 9"/>
          <p:cNvSpPr>
            <a:spLocks noChangeArrowheads="1"/>
          </p:cNvSpPr>
          <p:nvPr/>
        </p:nvSpPr>
        <p:spPr bwMode="auto">
          <a:xfrm>
            <a:off x="517847" y="2368009"/>
            <a:ext cx="2072876" cy="343743"/>
          </a:xfrm>
          <a:prstGeom prst="roundRect">
            <a:avLst>
              <a:gd name="adj" fmla="val 29505"/>
            </a:avLst>
          </a:prstGeom>
          <a:solidFill>
            <a:schemeClr val="bg1"/>
          </a:solidFill>
          <a:ln w="12700">
            <a:solidFill>
              <a:schemeClr val="tx1"/>
            </a:solidFill>
            <a:round/>
            <a:headEnd/>
            <a:tailEnd/>
          </a:ln>
        </p:spPr>
        <p:txBody>
          <a:bodyPr/>
          <a:lstStyle/>
          <a:p>
            <a:pPr algn="ctr" defTabSz="857159" eaLnBrk="0" hangingPunct="0"/>
            <a:r>
              <a:rPr lang="it-IT" sz="1312" b="0">
                <a:solidFill>
                  <a:srgbClr val="000000"/>
                </a:solidFill>
                <a:latin typeface="Verdana" charset="0"/>
                <a:ea typeface="MS PGothic" charset="0"/>
              </a:rPr>
              <a:t>Lifestyle advice</a:t>
            </a:r>
          </a:p>
        </p:txBody>
      </p:sp>
      <p:sp>
        <p:nvSpPr>
          <p:cNvPr id="41999" name="Rettangolo arrotondato 10"/>
          <p:cNvSpPr>
            <a:spLocks noChangeArrowheads="1"/>
          </p:cNvSpPr>
          <p:nvPr/>
        </p:nvSpPr>
        <p:spPr bwMode="auto">
          <a:xfrm>
            <a:off x="2864528" y="2368009"/>
            <a:ext cx="2072875" cy="343743"/>
          </a:xfrm>
          <a:prstGeom prst="roundRect">
            <a:avLst>
              <a:gd name="adj" fmla="val 29505"/>
            </a:avLst>
          </a:prstGeom>
          <a:solidFill>
            <a:schemeClr val="bg1"/>
          </a:solidFill>
          <a:ln w="12700">
            <a:solidFill>
              <a:schemeClr val="tx1"/>
            </a:solidFill>
            <a:round/>
            <a:headEnd/>
            <a:tailEnd/>
          </a:ln>
        </p:spPr>
        <p:txBody>
          <a:bodyPr/>
          <a:lstStyle/>
          <a:p>
            <a:pPr algn="ctr" defTabSz="857159" eaLnBrk="0" hangingPunct="0"/>
            <a:r>
              <a:rPr lang="it-IT" sz="1312" b="0">
                <a:solidFill>
                  <a:srgbClr val="000000"/>
                </a:solidFill>
                <a:latin typeface="Verdana" charset="0"/>
                <a:ea typeface="MS PGothic" charset="0"/>
              </a:rPr>
              <a:t>Lifestyle advice</a:t>
            </a:r>
          </a:p>
        </p:txBody>
      </p:sp>
      <p:sp>
        <p:nvSpPr>
          <p:cNvPr id="42000" name="Rettangolo arrotondato 11"/>
          <p:cNvSpPr>
            <a:spLocks noChangeArrowheads="1"/>
          </p:cNvSpPr>
          <p:nvPr/>
        </p:nvSpPr>
        <p:spPr bwMode="auto">
          <a:xfrm>
            <a:off x="5214183" y="2368009"/>
            <a:ext cx="2071388" cy="343743"/>
          </a:xfrm>
          <a:prstGeom prst="roundRect">
            <a:avLst>
              <a:gd name="adj" fmla="val 26296"/>
            </a:avLst>
          </a:prstGeom>
          <a:solidFill>
            <a:schemeClr val="bg1"/>
          </a:solidFill>
          <a:ln w="12700">
            <a:solidFill>
              <a:schemeClr val="tx1"/>
            </a:solidFill>
            <a:round/>
            <a:headEnd/>
            <a:tailEnd/>
          </a:ln>
        </p:spPr>
        <p:txBody>
          <a:bodyPr/>
          <a:lstStyle/>
          <a:p>
            <a:pPr algn="ctr" defTabSz="857159" eaLnBrk="0" hangingPunct="0"/>
            <a:r>
              <a:rPr lang="it-IT" sz="1312" b="0">
                <a:solidFill>
                  <a:srgbClr val="000000"/>
                </a:solidFill>
                <a:latin typeface="Verdana" charset="0"/>
                <a:ea typeface="MS PGothic" charset="0"/>
              </a:rPr>
              <a:t>Lifestyle advice</a:t>
            </a:r>
          </a:p>
        </p:txBody>
      </p:sp>
      <p:sp>
        <p:nvSpPr>
          <p:cNvPr id="42001" name="Rettangolo arrotondato 12"/>
          <p:cNvSpPr>
            <a:spLocks noChangeArrowheads="1"/>
          </p:cNvSpPr>
          <p:nvPr/>
        </p:nvSpPr>
        <p:spPr bwMode="auto">
          <a:xfrm>
            <a:off x="7562351" y="2368009"/>
            <a:ext cx="2071388" cy="343743"/>
          </a:xfrm>
          <a:prstGeom prst="roundRect">
            <a:avLst>
              <a:gd name="adj" fmla="val 35926"/>
            </a:avLst>
          </a:prstGeom>
          <a:solidFill>
            <a:schemeClr val="bg1"/>
          </a:solidFill>
          <a:ln w="12700">
            <a:solidFill>
              <a:schemeClr val="tx1"/>
            </a:solidFill>
            <a:round/>
            <a:headEnd/>
            <a:tailEnd/>
          </a:ln>
        </p:spPr>
        <p:txBody>
          <a:bodyPr/>
          <a:lstStyle/>
          <a:p>
            <a:pPr algn="ctr" defTabSz="857159" eaLnBrk="0" hangingPunct="0"/>
            <a:r>
              <a:rPr lang="it-IT" sz="1312" b="0">
                <a:solidFill>
                  <a:srgbClr val="000000"/>
                </a:solidFill>
                <a:latin typeface="Verdana" charset="0"/>
                <a:ea typeface="MS PGothic" charset="0"/>
              </a:rPr>
              <a:t>Lifestyle advice</a:t>
            </a:r>
          </a:p>
        </p:txBody>
      </p:sp>
      <p:sp>
        <p:nvSpPr>
          <p:cNvPr id="42002" name="Rettangolo arrotondato 13"/>
          <p:cNvSpPr>
            <a:spLocks noChangeArrowheads="1"/>
          </p:cNvSpPr>
          <p:nvPr/>
        </p:nvSpPr>
        <p:spPr bwMode="auto">
          <a:xfrm>
            <a:off x="517847" y="2921570"/>
            <a:ext cx="2072876" cy="1377949"/>
          </a:xfrm>
          <a:prstGeom prst="roundRect">
            <a:avLst>
              <a:gd name="adj" fmla="val 16667"/>
            </a:avLst>
          </a:prstGeom>
          <a:solidFill>
            <a:schemeClr val="bg1"/>
          </a:solidFill>
          <a:ln w="12700">
            <a:solidFill>
              <a:schemeClr val="tx1"/>
            </a:solidFill>
            <a:round/>
            <a:headEnd/>
            <a:tailEnd/>
          </a:ln>
        </p:spPr>
        <p:txBody>
          <a:bodyPr anchor="ctr"/>
          <a:lstStyle/>
          <a:p>
            <a:pPr algn="ctr" defTabSz="857159" eaLnBrk="0" hangingPunct="0"/>
            <a:r>
              <a:rPr lang="it-IT" sz="1312" b="0">
                <a:solidFill>
                  <a:srgbClr val="000000"/>
                </a:solidFill>
                <a:latin typeface="Verdana" charset="0"/>
                <a:ea typeface="MS PGothic" charset="0"/>
              </a:rPr>
              <a:t>Consider drug treatment in very high risk patients with CVD, especially CAD</a:t>
            </a:r>
          </a:p>
        </p:txBody>
      </p:sp>
      <p:sp>
        <p:nvSpPr>
          <p:cNvPr id="42003" name="Rettangolo arrotondato 14"/>
          <p:cNvSpPr>
            <a:spLocks noChangeArrowheads="1"/>
          </p:cNvSpPr>
          <p:nvPr/>
        </p:nvSpPr>
        <p:spPr bwMode="auto">
          <a:xfrm>
            <a:off x="2864528" y="2921570"/>
            <a:ext cx="2072875" cy="1377949"/>
          </a:xfrm>
          <a:prstGeom prst="roundRect">
            <a:avLst>
              <a:gd name="adj" fmla="val 16667"/>
            </a:avLst>
          </a:prstGeom>
          <a:solidFill>
            <a:schemeClr val="bg1"/>
          </a:solidFill>
          <a:ln w="12700">
            <a:solidFill>
              <a:schemeClr val="tx1"/>
            </a:solidFill>
            <a:round/>
            <a:headEnd/>
            <a:tailEnd/>
          </a:ln>
        </p:spPr>
        <p:txBody>
          <a:bodyPr anchor="ctr"/>
          <a:lstStyle/>
          <a:p>
            <a:pPr algn="ctr" defTabSz="857159" eaLnBrk="0" hangingPunct="0"/>
            <a:r>
              <a:rPr lang="it-IT" sz="1312" b="0">
                <a:solidFill>
                  <a:srgbClr val="000000"/>
                </a:solidFill>
                <a:latin typeface="Verdana" charset="0"/>
                <a:ea typeface="MS PGothic" charset="0"/>
              </a:rPr>
              <a:t>Immediate drug treatment in high or very high risk patients with CVD, renal disease or HMOD</a:t>
            </a:r>
          </a:p>
        </p:txBody>
      </p:sp>
      <p:sp>
        <p:nvSpPr>
          <p:cNvPr id="42004" name="Rettangolo arrotondato 15"/>
          <p:cNvSpPr>
            <a:spLocks noChangeArrowheads="1"/>
          </p:cNvSpPr>
          <p:nvPr/>
        </p:nvSpPr>
        <p:spPr bwMode="auto">
          <a:xfrm>
            <a:off x="5214183" y="2921570"/>
            <a:ext cx="2071388" cy="1377949"/>
          </a:xfrm>
          <a:prstGeom prst="roundRect">
            <a:avLst>
              <a:gd name="adj" fmla="val 16667"/>
            </a:avLst>
          </a:prstGeom>
          <a:solidFill>
            <a:schemeClr val="bg1"/>
          </a:solidFill>
          <a:ln w="12700">
            <a:solidFill>
              <a:schemeClr val="tx1"/>
            </a:solidFill>
            <a:round/>
            <a:headEnd/>
            <a:tailEnd/>
          </a:ln>
        </p:spPr>
        <p:txBody>
          <a:bodyPr anchor="ctr"/>
          <a:lstStyle/>
          <a:p>
            <a:pPr algn="ctr" defTabSz="857159" eaLnBrk="0" hangingPunct="0"/>
            <a:r>
              <a:rPr lang="it-IT" sz="1312" b="0">
                <a:solidFill>
                  <a:srgbClr val="000000"/>
                </a:solidFill>
                <a:latin typeface="Verdana" charset="0"/>
                <a:ea typeface="MS PGothic" charset="0"/>
              </a:rPr>
              <a:t>Immediate drug treatment in all patients</a:t>
            </a:r>
          </a:p>
        </p:txBody>
      </p:sp>
      <p:sp>
        <p:nvSpPr>
          <p:cNvPr id="42005" name="Rettangolo arrotondato 16"/>
          <p:cNvSpPr>
            <a:spLocks noChangeArrowheads="1"/>
          </p:cNvSpPr>
          <p:nvPr/>
        </p:nvSpPr>
        <p:spPr bwMode="auto">
          <a:xfrm>
            <a:off x="7562351" y="2921570"/>
            <a:ext cx="2071388" cy="1377949"/>
          </a:xfrm>
          <a:prstGeom prst="roundRect">
            <a:avLst>
              <a:gd name="adj" fmla="val 16667"/>
            </a:avLst>
          </a:prstGeom>
          <a:solidFill>
            <a:schemeClr val="bg1"/>
          </a:solidFill>
          <a:ln w="12700">
            <a:solidFill>
              <a:schemeClr val="tx1"/>
            </a:solidFill>
            <a:round/>
            <a:headEnd/>
            <a:tailEnd/>
          </a:ln>
        </p:spPr>
        <p:txBody>
          <a:bodyPr anchor="ctr"/>
          <a:lstStyle/>
          <a:p>
            <a:pPr algn="ctr" defTabSz="857159" eaLnBrk="0" hangingPunct="0"/>
            <a:r>
              <a:rPr lang="it-IT" sz="1312" b="0">
                <a:solidFill>
                  <a:srgbClr val="000000"/>
                </a:solidFill>
                <a:latin typeface="Verdana" charset="0"/>
                <a:ea typeface="MS PGothic" charset="0"/>
              </a:rPr>
              <a:t>Immediate drug treatment in all patients</a:t>
            </a:r>
          </a:p>
        </p:txBody>
      </p:sp>
      <p:sp>
        <p:nvSpPr>
          <p:cNvPr id="42006" name="Rettangolo arrotondato 17"/>
          <p:cNvSpPr>
            <a:spLocks noChangeArrowheads="1"/>
          </p:cNvSpPr>
          <p:nvPr/>
        </p:nvSpPr>
        <p:spPr bwMode="auto">
          <a:xfrm>
            <a:off x="2864528" y="4540586"/>
            <a:ext cx="2072875" cy="1775262"/>
          </a:xfrm>
          <a:prstGeom prst="roundRect">
            <a:avLst>
              <a:gd name="adj" fmla="val 16667"/>
            </a:avLst>
          </a:prstGeom>
          <a:solidFill>
            <a:schemeClr val="bg1"/>
          </a:solidFill>
          <a:ln w="12700">
            <a:solidFill>
              <a:schemeClr val="tx1"/>
            </a:solidFill>
            <a:round/>
            <a:headEnd/>
            <a:tailEnd/>
          </a:ln>
        </p:spPr>
        <p:txBody>
          <a:bodyPr/>
          <a:lstStyle/>
          <a:p>
            <a:pPr algn="ctr" defTabSz="857159" eaLnBrk="0" hangingPunct="0"/>
            <a:r>
              <a:rPr lang="it-IT" sz="1312" b="0">
                <a:solidFill>
                  <a:srgbClr val="000000"/>
                </a:solidFill>
                <a:latin typeface="Verdana" charset="0"/>
                <a:ea typeface="MS PGothic" charset="0"/>
              </a:rPr>
              <a:t>Drug treatment in low-moderate risk patients without CVD, renal disease or HMOD </a:t>
            </a:r>
          </a:p>
          <a:p>
            <a:pPr algn="ctr" defTabSz="857159" eaLnBrk="0" hangingPunct="0"/>
            <a:r>
              <a:rPr lang="it-IT" sz="1312" b="0">
                <a:solidFill>
                  <a:srgbClr val="000000"/>
                </a:solidFill>
                <a:latin typeface="Verdana" charset="0"/>
                <a:ea typeface="MS PGothic" charset="0"/>
              </a:rPr>
              <a:t>after 3-6 months of lifestyle intervention </a:t>
            </a:r>
          </a:p>
          <a:p>
            <a:pPr algn="ctr" defTabSz="857159" eaLnBrk="0" hangingPunct="0"/>
            <a:r>
              <a:rPr lang="it-IT" sz="1312" b="0">
                <a:solidFill>
                  <a:srgbClr val="000000"/>
                </a:solidFill>
                <a:latin typeface="Verdana" charset="0"/>
                <a:ea typeface="MS PGothic" charset="0"/>
              </a:rPr>
              <a:t>if BP not controlled</a:t>
            </a:r>
          </a:p>
        </p:txBody>
      </p:sp>
      <p:sp>
        <p:nvSpPr>
          <p:cNvPr id="42007" name="Rettangolo arrotondato 18"/>
          <p:cNvSpPr>
            <a:spLocks noChangeArrowheads="1"/>
          </p:cNvSpPr>
          <p:nvPr/>
        </p:nvSpPr>
        <p:spPr bwMode="auto">
          <a:xfrm>
            <a:off x="5214183" y="4540586"/>
            <a:ext cx="2071388" cy="1025277"/>
          </a:xfrm>
          <a:prstGeom prst="roundRect">
            <a:avLst>
              <a:gd name="adj" fmla="val 16667"/>
            </a:avLst>
          </a:prstGeom>
          <a:solidFill>
            <a:schemeClr val="bg1"/>
          </a:solidFill>
          <a:ln w="12700">
            <a:solidFill>
              <a:schemeClr val="tx1"/>
            </a:solidFill>
            <a:round/>
            <a:headEnd/>
            <a:tailEnd/>
          </a:ln>
        </p:spPr>
        <p:txBody>
          <a:bodyPr anchor="ctr"/>
          <a:lstStyle/>
          <a:p>
            <a:pPr algn="ctr" defTabSz="857159" eaLnBrk="0" hangingPunct="0"/>
            <a:r>
              <a:rPr lang="it-IT" sz="1312" b="0">
                <a:solidFill>
                  <a:srgbClr val="000000"/>
                </a:solidFill>
                <a:latin typeface="Verdana" charset="0"/>
                <a:ea typeface="MS PGothic" charset="0"/>
              </a:rPr>
              <a:t>Aim for BP control within 3 months</a:t>
            </a:r>
          </a:p>
        </p:txBody>
      </p:sp>
      <p:sp>
        <p:nvSpPr>
          <p:cNvPr id="42008" name="Rettangolo arrotondato 19"/>
          <p:cNvSpPr>
            <a:spLocks noChangeArrowheads="1"/>
          </p:cNvSpPr>
          <p:nvPr/>
        </p:nvSpPr>
        <p:spPr bwMode="auto">
          <a:xfrm>
            <a:off x="7562351" y="4540586"/>
            <a:ext cx="2071388" cy="1025277"/>
          </a:xfrm>
          <a:prstGeom prst="roundRect">
            <a:avLst>
              <a:gd name="adj" fmla="val 16667"/>
            </a:avLst>
          </a:prstGeom>
          <a:solidFill>
            <a:schemeClr val="bg1"/>
          </a:solidFill>
          <a:ln w="12700">
            <a:solidFill>
              <a:schemeClr val="tx1"/>
            </a:solidFill>
            <a:round/>
            <a:headEnd/>
            <a:tailEnd/>
          </a:ln>
        </p:spPr>
        <p:txBody>
          <a:bodyPr anchor="ctr"/>
          <a:lstStyle/>
          <a:p>
            <a:pPr algn="ctr" defTabSz="857159" eaLnBrk="0" hangingPunct="0"/>
            <a:r>
              <a:rPr lang="it-IT" sz="1312" b="0">
                <a:solidFill>
                  <a:srgbClr val="000000"/>
                </a:solidFill>
                <a:latin typeface="Verdana" charset="0"/>
                <a:ea typeface="MS PGothic" charset="0"/>
              </a:rPr>
              <a:t>Aim for BP control within 3 months</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nl-NL" sz="2250">
                <a:solidFill>
                  <a:srgbClr val="0070C0"/>
                </a:solidFill>
                <a:latin typeface="Verdana" charset="0"/>
                <a:ea typeface="MS PGothic" charset="0"/>
              </a:rPr>
              <a:t>Office BP treatment targets in hypertensive patients</a:t>
            </a:r>
            <a:r>
              <a:rPr lang="it-IT" sz="2250" b="0">
                <a:solidFill>
                  <a:srgbClr val="0070C0"/>
                </a:solidFill>
                <a:latin typeface="Verdana" charset="0"/>
                <a:ea typeface="MS PGothic" charset="0"/>
              </a:rPr>
              <a:t> </a:t>
            </a:r>
            <a:endParaRPr lang="en-GB" sz="2250">
              <a:solidFill>
                <a:srgbClr val="0070C0"/>
              </a:solidFill>
              <a:latin typeface="Verdana" charset="0"/>
              <a:ea typeface="MS PGothic" charset="0"/>
            </a:endParaRPr>
          </a:p>
        </p:txBody>
      </p:sp>
      <p:graphicFrame>
        <p:nvGraphicFramePr>
          <p:cNvPr id="3" name="Tabella 2"/>
          <p:cNvGraphicFramePr>
            <a:graphicFrameLocks noGrp="1"/>
          </p:cNvGraphicFramePr>
          <p:nvPr/>
        </p:nvGraphicFramePr>
        <p:xfrm>
          <a:off x="694928" y="1165653"/>
          <a:ext cx="8961133" cy="4181465"/>
        </p:xfrm>
        <a:graphic>
          <a:graphicData uri="http://schemas.openxmlformats.org/drawingml/2006/table">
            <a:tbl>
              <a:tblPr/>
              <a:tblGrid>
                <a:gridCol w="6833199">
                  <a:extLst>
                    <a:ext uri="{9D8B030D-6E8A-4147-A177-3AD203B41FA5}">
                      <a16:colId xmlns:a16="http://schemas.microsoft.com/office/drawing/2014/main" val="20000"/>
                    </a:ext>
                  </a:extLst>
                </a:gridCol>
                <a:gridCol w="1065455">
                  <a:extLst>
                    <a:ext uri="{9D8B030D-6E8A-4147-A177-3AD203B41FA5}">
                      <a16:colId xmlns:a16="http://schemas.microsoft.com/office/drawing/2014/main" val="20001"/>
                    </a:ext>
                  </a:extLst>
                </a:gridCol>
                <a:gridCol w="1062479">
                  <a:extLst>
                    <a:ext uri="{9D8B030D-6E8A-4147-A177-3AD203B41FA5}">
                      <a16:colId xmlns:a16="http://schemas.microsoft.com/office/drawing/2014/main" val="20002"/>
                    </a:ext>
                  </a:extLst>
                </a:gridCol>
              </a:tblGrid>
              <a:tr h="3928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Times New Roman" charset="0"/>
                          <a:cs typeface="Times New Roman" charset="0"/>
                        </a:rPr>
                        <a:t>Recommendations </a:t>
                      </a:r>
                      <a:endParaRPr kumimoji="0" lang="it-IT" sz="11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Times New Roman" charset="0"/>
                          <a:cs typeface="Times New Roman" charset="0"/>
                        </a:rPr>
                        <a:t>Class</a:t>
                      </a:r>
                      <a:endParaRPr kumimoji="0" lang="it-IT" sz="11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Times New Roman" charset="0"/>
                          <a:cs typeface="Times New Roman" charset="0"/>
                        </a:rPr>
                        <a:t>Level</a:t>
                      </a:r>
                      <a:endParaRPr kumimoji="0" lang="it-IT" sz="11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extLst>
                  <a:ext uri="{0D108BD9-81ED-4DB2-BD59-A6C34878D82A}">
                    <a16:rowId xmlns:a16="http://schemas.microsoft.com/office/drawing/2014/main" val="10000"/>
                  </a:ext>
                </a:extLst>
              </a:tr>
              <a:tr h="869031">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Times New Roman" charset="0"/>
                          <a:cs typeface="Times New Roman" charset="0"/>
                        </a:rPr>
                        <a:t>It is recommended that the first objective of treatment should be to lower BP to &lt; 140/90 mmHg in all patients, and provided that the treatment is well tolerated, treated BP values should be targeted to 130/80 mmHg or lower, in most patients.</a:t>
                      </a:r>
                      <a:endParaRPr kumimoji="0" lang="it-IT" sz="11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Times New Roman" charset="0"/>
                          <a:cs typeface="Times New Roman" charset="0"/>
                        </a:rPr>
                        <a:t>I</a:t>
                      </a:r>
                      <a:endParaRPr kumimoji="0" lang="it-IT" sz="11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1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1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1"/>
                  </a:ext>
                </a:extLst>
              </a:tr>
              <a:tr h="58034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Times New Roman" charset="0"/>
                          <a:cs typeface="Times New Roman" charset="0"/>
                        </a:rPr>
                        <a:t>In patients &lt; 65 years receiving BP-lowering drugs, it is recommended that SBP should be lowered to a BP range of 120-129 mmHg in most patients.</a:t>
                      </a:r>
                      <a:endParaRPr kumimoji="0" lang="it-IT" sz="11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Times New Roman" charset="0"/>
                          <a:cs typeface="Times New Roman" charset="0"/>
                        </a:rPr>
                        <a:t>I</a:t>
                      </a:r>
                      <a:endParaRPr kumimoji="0" lang="it-IT" sz="11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1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1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2"/>
                  </a:ext>
                </a:extLst>
              </a:tr>
              <a:tr h="392849">
                <a:tc gridSpan="3">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Times New Roman" charset="0"/>
                          <a:cs typeface="Times New Roman" charset="0"/>
                        </a:rPr>
                        <a:t>In older patients (aged ≥ 65 years) receiving BP-lowering drugs: </a:t>
                      </a:r>
                      <a:endParaRPr kumimoji="0" lang="it-IT" sz="11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3"/>
                  </a:ext>
                </a:extLst>
              </a:tr>
              <a:tr h="392849">
                <a:tc>
                  <a:txBody>
                    <a:bodyPr/>
                    <a:lstStyle/>
                    <a:p>
                      <a:pPr marL="342900" marR="0" lvl="0" indent="-342900" algn="l" defTabSz="457200" rtl="0" eaLnBrk="1" fontAlgn="base" latinLnBrk="0" hangingPunct="1">
                        <a:lnSpc>
                          <a:spcPct val="150000"/>
                        </a:lnSpc>
                        <a:spcBef>
                          <a:spcPct val="0"/>
                        </a:spcBef>
                        <a:spcAft>
                          <a:spcPct val="0"/>
                        </a:spcAft>
                        <a:buClrTx/>
                        <a:buSzTx/>
                        <a:buFont typeface="Symbol" charset="0"/>
                        <a:buChar char=""/>
                        <a:tabLst/>
                      </a:pPr>
                      <a:r>
                        <a:rPr kumimoji="0" lang="en-GB" sz="1100" b="0" i="0" u="none" strike="noStrike" cap="none" normalizeH="0" baseline="0">
                          <a:ln>
                            <a:noFill/>
                          </a:ln>
                          <a:solidFill>
                            <a:schemeClr val="tx1"/>
                          </a:solidFill>
                          <a:effectLst/>
                          <a:latin typeface="Verdana" charset="0"/>
                          <a:ea typeface="Times New Roman" charset="0"/>
                          <a:cs typeface="Times New Roman" charset="0"/>
                        </a:rPr>
                        <a:t>It is recommended that SBP should be targeted to a BP range of 130-139 mmHg.</a:t>
                      </a:r>
                      <a:endParaRPr kumimoji="0" lang="it-IT" sz="11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Times New Roman" charset="0"/>
                          <a:cs typeface="Times New Roman" charset="0"/>
                        </a:rPr>
                        <a:t>I</a:t>
                      </a:r>
                      <a:endParaRPr kumimoji="0" lang="it-IT" sz="11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1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1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4"/>
                  </a:ext>
                </a:extLst>
              </a:tr>
              <a:tr h="392849">
                <a:tc>
                  <a:txBody>
                    <a:bodyPr/>
                    <a:lstStyle/>
                    <a:p>
                      <a:pPr marL="342900" marR="0" lvl="0" indent="-342900" algn="l" defTabSz="457200" rtl="0" eaLnBrk="1" fontAlgn="base" latinLnBrk="0" hangingPunct="1">
                        <a:lnSpc>
                          <a:spcPct val="150000"/>
                        </a:lnSpc>
                        <a:spcBef>
                          <a:spcPct val="0"/>
                        </a:spcBef>
                        <a:spcAft>
                          <a:spcPct val="0"/>
                        </a:spcAft>
                        <a:buClrTx/>
                        <a:buSzTx/>
                        <a:buFont typeface="Symbol" charset="0"/>
                        <a:buChar char=""/>
                        <a:tabLst/>
                      </a:pPr>
                      <a:r>
                        <a:rPr kumimoji="0" lang="en-GB" sz="1100" b="0" i="0" u="none" strike="noStrike" cap="none" normalizeH="0" baseline="0">
                          <a:ln>
                            <a:noFill/>
                          </a:ln>
                          <a:solidFill>
                            <a:schemeClr val="tx1"/>
                          </a:solidFill>
                          <a:effectLst/>
                          <a:latin typeface="Verdana" charset="0"/>
                          <a:ea typeface="Times New Roman" charset="0"/>
                          <a:cs typeface="Times New Roman" charset="0"/>
                        </a:rPr>
                        <a:t>Close monitoring of adverse effects is recommended.</a:t>
                      </a:r>
                      <a:endParaRPr kumimoji="0" lang="it-IT" sz="11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Times New Roman" charset="0"/>
                          <a:cs typeface="Times New Roman" charset="0"/>
                        </a:rPr>
                        <a:t>I</a:t>
                      </a:r>
                      <a:endParaRPr kumimoji="0" lang="it-IT" sz="11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100" b="1" i="0" u="none" strike="noStrike" cap="none" normalizeH="0" baseline="0">
                          <a:ln>
                            <a:noFill/>
                          </a:ln>
                          <a:solidFill>
                            <a:srgbClr val="FFFFFF"/>
                          </a:solidFill>
                          <a:effectLst/>
                          <a:latin typeface="Verdana" charset="0"/>
                          <a:ea typeface="Times New Roman" charset="0"/>
                          <a:cs typeface="Times New Roman" charset="0"/>
                        </a:rPr>
                        <a:t>C</a:t>
                      </a:r>
                      <a:endParaRPr kumimoji="0" lang="it-IT" sz="11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BD1"/>
                    </a:solidFill>
                  </a:tcPr>
                </a:tc>
                <a:extLst>
                  <a:ext uri="{0D108BD9-81ED-4DB2-BD59-A6C34878D82A}">
                    <a16:rowId xmlns:a16="http://schemas.microsoft.com/office/drawing/2014/main" val="10005"/>
                  </a:ext>
                </a:extLst>
              </a:tr>
              <a:tr h="580346">
                <a:tc>
                  <a:txBody>
                    <a:bodyPr/>
                    <a:lstStyle/>
                    <a:p>
                      <a:pPr marL="342900" marR="0" lvl="0" indent="-342900" algn="l" defTabSz="457200" rtl="0" eaLnBrk="1" fontAlgn="base" latinLnBrk="0" hangingPunct="1">
                        <a:lnSpc>
                          <a:spcPct val="150000"/>
                        </a:lnSpc>
                        <a:spcBef>
                          <a:spcPct val="0"/>
                        </a:spcBef>
                        <a:spcAft>
                          <a:spcPct val="0"/>
                        </a:spcAft>
                        <a:buClrTx/>
                        <a:buSzTx/>
                        <a:buFont typeface="Symbol" charset="0"/>
                        <a:buChar char=""/>
                        <a:tabLst/>
                      </a:pPr>
                      <a:r>
                        <a:rPr kumimoji="0" lang="en-GB" sz="1100" b="0" i="0" u="none" strike="noStrike" cap="none" normalizeH="0" baseline="0">
                          <a:ln>
                            <a:noFill/>
                          </a:ln>
                          <a:solidFill>
                            <a:schemeClr val="tx1"/>
                          </a:solidFill>
                          <a:effectLst/>
                          <a:latin typeface="Verdana" charset="0"/>
                          <a:ea typeface="Times New Roman" charset="0"/>
                          <a:cs typeface="Times New Roman" charset="0"/>
                        </a:rPr>
                        <a:t>These BP targets are recommended for patients at any level of CV risk and in patients with and without established CVD.</a:t>
                      </a:r>
                      <a:endParaRPr kumimoji="0" lang="it-IT" sz="11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Times New Roman" charset="0"/>
                          <a:cs typeface="Times New Roman" charset="0"/>
                        </a:rPr>
                        <a:t>I</a:t>
                      </a:r>
                      <a:endParaRPr kumimoji="0" lang="it-IT" sz="11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1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1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6"/>
                  </a:ext>
                </a:extLst>
              </a:tr>
              <a:tr h="580346">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Verdana" charset="0"/>
                          <a:ea typeface="Times New Roman" charset="0"/>
                          <a:cs typeface="Times New Roman" charset="0"/>
                        </a:rPr>
                        <a:t>A DBP target of &lt; 80 mmHg should be considered for all hypertensive patients, independent of the level of risk and comorbidities.</a:t>
                      </a:r>
                      <a:endParaRPr kumimoji="0" lang="it-IT" sz="11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Verdana" charset="0"/>
                          <a:ea typeface="Times New Roman" charset="0"/>
                          <a:cs typeface="Times New Roman" charset="0"/>
                        </a:rPr>
                        <a:t>IIa</a:t>
                      </a:r>
                      <a:endParaRPr kumimoji="0" lang="it-IT" sz="11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100" b="1" i="0" u="none" strike="noStrike" cap="none" normalizeH="0" baseline="0">
                          <a:ln>
                            <a:noFill/>
                          </a:ln>
                          <a:solidFill>
                            <a:srgbClr val="FFFFFF"/>
                          </a:solidFill>
                          <a:effectLst/>
                          <a:latin typeface="Verdana" charset="0"/>
                          <a:ea typeface="Times New Roman" charset="0"/>
                          <a:cs typeface="Times New Roman" charset="0"/>
                        </a:rPr>
                        <a:t>B</a:t>
                      </a:r>
                      <a:endParaRPr kumimoji="0" lang="it-IT" sz="11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469A9"/>
                    </a:solidFill>
                  </a:tcPr>
                </a:tc>
                <a:extLst>
                  <a:ext uri="{0D108BD9-81ED-4DB2-BD59-A6C34878D82A}">
                    <a16:rowId xmlns:a16="http://schemas.microsoft.com/office/drawing/2014/main" val="10007"/>
                  </a:ext>
                </a:extLst>
              </a:tr>
            </a:tbl>
          </a:graphicData>
        </a:graphic>
      </p:graphicFrame>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nl-NL" sz="2250">
                <a:solidFill>
                  <a:srgbClr val="0070C0"/>
                </a:solidFill>
                <a:latin typeface="Verdana" charset="0"/>
                <a:ea typeface="MS PGothic" charset="0"/>
              </a:rPr>
              <a:t>Adoption of lifestyle changes in patients with hypertension</a:t>
            </a:r>
            <a:r>
              <a:rPr lang="it-IT" sz="2250">
                <a:solidFill>
                  <a:srgbClr val="0070C0"/>
                </a:solidFill>
                <a:latin typeface="Verdana" charset="0"/>
                <a:ea typeface="MS PGothic" charset="0"/>
              </a:rPr>
              <a:t> </a:t>
            </a:r>
            <a:endParaRPr lang="en-GB" sz="2250">
              <a:solidFill>
                <a:srgbClr val="0070C0"/>
              </a:solidFill>
              <a:latin typeface="Verdana" charset="0"/>
              <a:ea typeface="MS PGothic" charset="0"/>
            </a:endParaRPr>
          </a:p>
        </p:txBody>
      </p:sp>
      <p:graphicFrame>
        <p:nvGraphicFramePr>
          <p:cNvPr id="3" name="Tabella 2"/>
          <p:cNvGraphicFramePr>
            <a:graphicFrameLocks noGrp="1"/>
          </p:cNvGraphicFramePr>
          <p:nvPr/>
        </p:nvGraphicFramePr>
        <p:xfrm>
          <a:off x="683022" y="1308507"/>
          <a:ext cx="8962620" cy="4666574"/>
        </p:xfrm>
        <a:graphic>
          <a:graphicData uri="http://schemas.openxmlformats.org/drawingml/2006/table">
            <a:tbl>
              <a:tblPr/>
              <a:tblGrid>
                <a:gridCol w="6834686">
                  <a:extLst>
                    <a:ext uri="{9D8B030D-6E8A-4147-A177-3AD203B41FA5}">
                      <a16:colId xmlns:a16="http://schemas.microsoft.com/office/drawing/2014/main" val="20000"/>
                    </a:ext>
                  </a:extLst>
                </a:gridCol>
                <a:gridCol w="1065455">
                  <a:extLst>
                    <a:ext uri="{9D8B030D-6E8A-4147-A177-3AD203B41FA5}">
                      <a16:colId xmlns:a16="http://schemas.microsoft.com/office/drawing/2014/main" val="20001"/>
                    </a:ext>
                  </a:extLst>
                </a:gridCol>
                <a:gridCol w="1062479">
                  <a:extLst>
                    <a:ext uri="{9D8B030D-6E8A-4147-A177-3AD203B41FA5}">
                      <a16:colId xmlns:a16="http://schemas.microsoft.com/office/drawing/2014/main" val="20002"/>
                    </a:ext>
                  </a:extLst>
                </a:gridCol>
              </a:tblGrid>
              <a:tr h="3482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chemeClr val="tx1"/>
                          </a:solidFill>
                          <a:effectLst/>
                          <a:latin typeface="Verdana" charset="0"/>
                          <a:ea typeface="Times New Roman" charset="0"/>
                          <a:cs typeface="Times New Roman" charset="0"/>
                        </a:rPr>
                        <a:t>Recommendations </a:t>
                      </a:r>
                      <a:endParaRPr kumimoji="0" lang="it-IT" sz="12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chemeClr val="tx1"/>
                          </a:solidFill>
                          <a:effectLst/>
                          <a:latin typeface="Verdana" charset="0"/>
                          <a:ea typeface="Times New Roman" charset="0"/>
                          <a:cs typeface="Times New Roman" charset="0"/>
                        </a:rPr>
                        <a:t>Class</a:t>
                      </a:r>
                      <a:endParaRPr kumimoji="0" lang="it-IT" sz="12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chemeClr val="tx1"/>
                          </a:solidFill>
                          <a:effectLst/>
                          <a:latin typeface="Verdana" charset="0"/>
                          <a:ea typeface="Times New Roman" charset="0"/>
                          <a:cs typeface="Times New Roman" charset="0"/>
                        </a:rPr>
                        <a:t>Level</a:t>
                      </a:r>
                      <a:endParaRPr kumimoji="0" lang="it-IT" sz="12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extLst>
                  <a:ext uri="{0D108BD9-81ED-4DB2-BD59-A6C34878D82A}">
                    <a16:rowId xmlns:a16="http://schemas.microsoft.com/office/drawing/2014/main" val="10000"/>
                  </a:ext>
                </a:extLst>
              </a:tr>
              <a:tr h="348207">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Salt restriction to &lt; 5 g per day is recommended.</a:t>
                      </a:r>
                      <a:endParaRPr kumimoji="0" lang="it-IT" sz="1200" b="0"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Verdana" charset="0"/>
                          <a:ea typeface="Times New Roman" charset="0"/>
                          <a:cs typeface="Times New Roman" charset="0"/>
                        </a:rPr>
                        <a:t>I</a:t>
                      </a:r>
                      <a:endParaRPr kumimoji="0" lang="it-IT" sz="1200" b="1"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2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1"/>
                  </a:ext>
                </a:extLst>
              </a:tr>
              <a:tr h="836293">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It is recommended to restrict alcohol consumption to:</a:t>
                      </a:r>
                      <a:endParaRPr kumimoji="0" lang="it-IT" sz="1200" b="0" i="0" u="none" strike="noStrike" cap="none" normalizeH="0" baseline="0">
                        <a:ln>
                          <a:noFill/>
                        </a:ln>
                        <a:solidFill>
                          <a:srgbClr val="000000"/>
                        </a:solidFill>
                        <a:effectLst/>
                        <a:latin typeface="Verdana" charset="0"/>
                        <a:ea typeface="Times New Roman" charset="0"/>
                        <a:cs typeface="Times New Roman" charset="0"/>
                      </a:endParaRPr>
                    </a:p>
                    <a:p>
                      <a:pPr marL="182563" marR="0" lvl="0" indent="-182563" algn="l" defTabSz="457200" rtl="0" eaLnBrk="1" fontAlgn="base" latinLnBrk="0" hangingPunct="1">
                        <a:lnSpc>
                          <a:spcPct val="150000"/>
                        </a:lnSpc>
                        <a:spcBef>
                          <a:spcPct val="0"/>
                        </a:spcBef>
                        <a:spcAft>
                          <a:spcPct val="0"/>
                        </a:spcAft>
                        <a:buClrTx/>
                        <a:buSzTx/>
                        <a:buFont typeface="Symbol" charset="0"/>
                        <a:buChar char=""/>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Less than 14 units per week for men. </a:t>
                      </a:r>
                      <a:endParaRPr kumimoji="0" lang="it-IT" sz="1200" b="0" i="0" u="none" strike="noStrike" cap="none" normalizeH="0" baseline="0">
                        <a:ln>
                          <a:noFill/>
                        </a:ln>
                        <a:solidFill>
                          <a:srgbClr val="000000"/>
                        </a:solidFill>
                        <a:effectLst/>
                        <a:latin typeface="Verdana" charset="0"/>
                        <a:ea typeface="Times New Roman" charset="0"/>
                        <a:cs typeface="Times New Roman" charset="0"/>
                      </a:endParaRPr>
                    </a:p>
                    <a:p>
                      <a:pPr marL="182563" marR="0" lvl="0" indent="-182563" algn="l" defTabSz="457200" rtl="0" eaLnBrk="1" fontAlgn="base" latinLnBrk="0" hangingPunct="1">
                        <a:lnSpc>
                          <a:spcPct val="150000"/>
                        </a:lnSpc>
                        <a:spcBef>
                          <a:spcPct val="0"/>
                        </a:spcBef>
                        <a:spcAft>
                          <a:spcPct val="0"/>
                        </a:spcAft>
                        <a:buClrTx/>
                        <a:buSzTx/>
                        <a:buFont typeface="Symbol" charset="0"/>
                        <a:buChar char=""/>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Less than 8 units per week for women.</a:t>
                      </a:r>
                      <a:endParaRPr kumimoji="0" lang="it-IT" sz="1200" b="0"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Verdana" charset="0"/>
                          <a:ea typeface="Times New Roman" charset="0"/>
                          <a:cs typeface="Times New Roman" charset="0"/>
                        </a:rPr>
                        <a:t>I</a:t>
                      </a:r>
                      <a:endParaRPr kumimoji="0" lang="it-IT" sz="1200" b="1"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2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2"/>
                  </a:ext>
                </a:extLst>
              </a:tr>
              <a:tr h="348207">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It is recommended to avoid binge drinking.</a:t>
                      </a:r>
                      <a:endParaRPr kumimoji="0" lang="it-IT" sz="1200" b="0"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Verdana" charset="0"/>
                          <a:ea typeface="Times New Roman" charset="0"/>
                          <a:cs typeface="Times New Roman" charset="0"/>
                        </a:rPr>
                        <a:t>III</a:t>
                      </a:r>
                      <a:endParaRPr kumimoji="0" lang="it-IT" sz="1200" b="1"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533D"/>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FFFFFF"/>
                          </a:solidFill>
                          <a:effectLst/>
                          <a:latin typeface="Verdana" charset="0"/>
                          <a:ea typeface="Times New Roman" charset="0"/>
                          <a:cs typeface="Times New Roman" charset="0"/>
                        </a:rPr>
                        <a:t>C</a:t>
                      </a:r>
                      <a:endParaRPr kumimoji="0" lang="it-IT" sz="12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BD1"/>
                    </a:solidFill>
                  </a:tcPr>
                </a:tc>
                <a:extLst>
                  <a:ext uri="{0D108BD9-81ED-4DB2-BD59-A6C34878D82A}">
                    <a16:rowId xmlns:a16="http://schemas.microsoft.com/office/drawing/2014/main" val="10003"/>
                  </a:ext>
                </a:extLst>
              </a:tr>
              <a:tr h="836293">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Increased consumption of vegetables, fresh fruits, fish, nuts, unsaturated fatty acids (olive oil), low consumption of red meat, and consumption of low-fat dairy products are recommended.</a:t>
                      </a:r>
                      <a:endParaRPr kumimoji="0" lang="it-IT" sz="1200" b="0"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Verdana" charset="0"/>
                          <a:ea typeface="Times New Roman" charset="0"/>
                          <a:cs typeface="Times New Roman" charset="0"/>
                        </a:rPr>
                        <a:t>I</a:t>
                      </a:r>
                      <a:endParaRPr kumimoji="0" lang="it-IT" sz="1200" b="1"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2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4"/>
                  </a:ext>
                </a:extLst>
              </a:tr>
              <a:tr h="836293">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Body-weight control is indicated to avoid obesity (BMI &gt; 30 kg/m</a:t>
                      </a:r>
                      <a:r>
                        <a:rPr kumimoji="0" lang="en-GB" sz="1200" b="0" i="0" u="none" strike="noStrike" cap="none" normalizeH="0" baseline="30000">
                          <a:ln>
                            <a:noFill/>
                          </a:ln>
                          <a:solidFill>
                            <a:srgbClr val="000000"/>
                          </a:solidFill>
                          <a:effectLst/>
                          <a:latin typeface="Verdana" charset="0"/>
                          <a:ea typeface="Times New Roman" charset="0"/>
                          <a:cs typeface="Times New Roman" charset="0"/>
                        </a:rPr>
                        <a:t>2</a:t>
                      </a:r>
                      <a:r>
                        <a:rPr kumimoji="0" lang="en-GB" sz="1200" b="0" i="0" u="none" strike="noStrike" cap="none" normalizeH="0" baseline="0">
                          <a:ln>
                            <a:noFill/>
                          </a:ln>
                          <a:solidFill>
                            <a:srgbClr val="000000"/>
                          </a:solidFill>
                          <a:effectLst/>
                          <a:latin typeface="Verdana" charset="0"/>
                          <a:ea typeface="Times New Roman" charset="0"/>
                          <a:cs typeface="Times New Roman" charset="0"/>
                        </a:rPr>
                        <a:t> or WC &gt; 102 cm in men and &gt; 88 cm in women) and aim at a healthy BMI (about 20–25 kg/m</a:t>
                      </a:r>
                      <a:r>
                        <a:rPr kumimoji="0" lang="en-GB" sz="1200" b="0" i="0" u="none" strike="noStrike" cap="none" normalizeH="0" baseline="30000">
                          <a:ln>
                            <a:noFill/>
                          </a:ln>
                          <a:solidFill>
                            <a:srgbClr val="000000"/>
                          </a:solidFill>
                          <a:effectLst/>
                          <a:latin typeface="Verdana" charset="0"/>
                          <a:ea typeface="Times New Roman" charset="0"/>
                          <a:cs typeface="Times New Roman" charset="0"/>
                        </a:rPr>
                        <a:t>2</a:t>
                      </a:r>
                      <a:r>
                        <a:rPr kumimoji="0" lang="en-GB" sz="1200" b="0" i="0" u="none" strike="noStrike" cap="none" normalizeH="0" baseline="0">
                          <a:ln>
                            <a:noFill/>
                          </a:ln>
                          <a:solidFill>
                            <a:srgbClr val="000000"/>
                          </a:solidFill>
                          <a:effectLst/>
                          <a:latin typeface="Verdana" charset="0"/>
                          <a:ea typeface="Times New Roman" charset="0"/>
                          <a:cs typeface="Times New Roman" charset="0"/>
                        </a:rPr>
                        <a:t>) and WC values (&lt; 94 cm in men and &lt; 80 cm in women) to reduce BP and CV risk.</a:t>
                      </a:r>
                      <a:endParaRPr kumimoji="0" lang="it-IT" sz="1200" b="0"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Verdana" charset="0"/>
                          <a:ea typeface="Times New Roman" charset="0"/>
                          <a:cs typeface="Times New Roman" charset="0"/>
                        </a:rPr>
                        <a:t>I</a:t>
                      </a:r>
                      <a:endParaRPr kumimoji="0" lang="it-IT" sz="1200" b="1"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2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5"/>
                  </a:ext>
                </a:extLst>
              </a:tr>
              <a:tr h="556537">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Regular aerobic exercise (e.g. at least 30 min of moderate dynamic exercise on </a:t>
                      </a:r>
                    </a:p>
                    <a:p>
                      <a:pPr marL="0" marR="0" lvl="0" indent="0" algn="l" defTabSz="4572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5–7 days per week) is recommended.</a:t>
                      </a:r>
                      <a:endParaRPr kumimoji="0" lang="it-IT" sz="1200" b="0"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Verdana" charset="0"/>
                          <a:ea typeface="Times New Roman" charset="0"/>
                          <a:cs typeface="Times New Roman" charset="0"/>
                        </a:rPr>
                        <a:t>I</a:t>
                      </a:r>
                      <a:endParaRPr kumimoji="0" lang="it-IT" sz="1200" b="1"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2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6"/>
                  </a:ext>
                </a:extLst>
              </a:tr>
              <a:tr h="556537">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Smoking cessation and supportive care and referral to smoking cessation programs are recommended.</a:t>
                      </a:r>
                      <a:endParaRPr kumimoji="0" lang="it-IT" sz="1200" b="0"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Verdana" charset="0"/>
                          <a:ea typeface="Times New Roman" charset="0"/>
                          <a:cs typeface="Times New Roman" charset="0"/>
                        </a:rPr>
                        <a:t>I</a:t>
                      </a:r>
                      <a:endParaRPr kumimoji="0" lang="it-IT" sz="1200" b="1" i="0" u="none" strike="noStrike" cap="none" normalizeH="0" baseline="0">
                        <a:ln>
                          <a:noFill/>
                        </a:ln>
                        <a:solidFill>
                          <a:srgbClr val="000000"/>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200" b="1" i="0" u="none" strike="noStrike" cap="none" normalizeH="0" baseline="0">
                          <a:ln>
                            <a:noFill/>
                          </a:ln>
                          <a:solidFill>
                            <a:srgbClr val="FFFFFF"/>
                          </a:solidFill>
                          <a:effectLst/>
                          <a:latin typeface="Verdana" charset="0"/>
                          <a:ea typeface="Times New Roman" charset="0"/>
                          <a:cs typeface="Times New Roman" charset="0"/>
                        </a:rPr>
                        <a:t>B</a:t>
                      </a:r>
                      <a:endParaRPr kumimoji="0" lang="it-IT" sz="1200" b="1"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469A9"/>
                    </a:solidFill>
                  </a:tcPr>
                </a:tc>
                <a:extLst>
                  <a:ext uri="{0D108BD9-81ED-4DB2-BD59-A6C34878D82A}">
                    <a16:rowId xmlns:a16="http://schemas.microsoft.com/office/drawing/2014/main" val="10007"/>
                  </a:ext>
                </a:extLst>
              </a:tr>
            </a:tbl>
          </a:graphicData>
        </a:graphic>
      </p:graphicFrame>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en-GB" sz="2250">
                <a:solidFill>
                  <a:srgbClr val="0070C0"/>
                </a:solidFill>
                <a:latin typeface="Verdana" charset="0"/>
                <a:ea typeface="MS PGothic" charset="0"/>
              </a:rPr>
              <a:t>Core drug-treatment strategy for </a:t>
            </a:r>
          </a:p>
          <a:p>
            <a:pPr algn="ctr" defTabSz="857159" eaLnBrk="0" hangingPunct="0"/>
            <a:r>
              <a:rPr lang="en-GB" sz="2250">
                <a:solidFill>
                  <a:srgbClr val="0070C0"/>
                </a:solidFill>
                <a:latin typeface="Verdana" charset="0"/>
                <a:ea typeface="MS PGothic" charset="0"/>
              </a:rPr>
              <a:t>uncomplicated hypertension </a:t>
            </a:r>
          </a:p>
        </p:txBody>
      </p:sp>
      <p:sp>
        <p:nvSpPr>
          <p:cNvPr id="51204" name="Rettangolo 1"/>
          <p:cNvSpPr>
            <a:spLocks noChangeArrowheads="1"/>
          </p:cNvSpPr>
          <p:nvPr/>
        </p:nvSpPr>
        <p:spPr bwMode="auto">
          <a:xfrm>
            <a:off x="422611" y="5772704"/>
            <a:ext cx="9550407" cy="294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857159" eaLnBrk="0" hangingPunct="0"/>
            <a:r>
              <a:rPr lang="en-GB" sz="1312" b="0" i="1">
                <a:solidFill>
                  <a:srgbClr val="000000"/>
                </a:solidFill>
                <a:latin typeface="Verdana" charset="0"/>
                <a:ea typeface="MS PGothic" charset="0"/>
              </a:rPr>
              <a:t>The core algorithm is also appropriate for most patients with HMOD, cerebrovascular disease, diabetes, or PAD</a:t>
            </a:r>
            <a:r>
              <a:rPr lang="it-IT" sz="1312" b="0" i="1">
                <a:solidFill>
                  <a:srgbClr val="000000"/>
                </a:solidFill>
                <a:latin typeface="Verdana" charset="0"/>
                <a:ea typeface="MS PGothic" charset="0"/>
              </a:rPr>
              <a:t> </a:t>
            </a:r>
            <a:endParaRPr lang="en-GB" sz="1312" b="0" i="1">
              <a:solidFill>
                <a:srgbClr val="000000"/>
              </a:solidFill>
              <a:latin typeface="Verdana" charset="0"/>
              <a:ea typeface="MS PGothic" charset="0"/>
            </a:endParaRPr>
          </a:p>
        </p:txBody>
      </p:sp>
      <p:pic>
        <p:nvPicPr>
          <p:cNvPr id="51205" name="Picture 5" descr="Schermata 2018-09-05 a 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086" y="1192437"/>
            <a:ext cx="8984942" cy="449842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403266" y="368049"/>
            <a:ext cx="9505765" cy="96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5714" tIns="42858" rIns="85714" bIns="42858" anchor="ctr"/>
          <a:lstStyle/>
          <a:p>
            <a:pPr algn="ctr" defTabSz="857159" eaLnBrk="0" hangingPunct="0"/>
            <a:r>
              <a:rPr lang="nl-NL" sz="2625">
                <a:solidFill>
                  <a:srgbClr val="0070C0"/>
                </a:solidFill>
                <a:latin typeface="Verdana" charset="0"/>
                <a:ea typeface="MS PGothic" charset="0"/>
              </a:rPr>
              <a:t>Treatment strategies in people with diabetes</a:t>
            </a:r>
            <a:r>
              <a:rPr lang="it-IT" sz="2625">
                <a:solidFill>
                  <a:srgbClr val="0070C0"/>
                </a:solidFill>
                <a:latin typeface="Verdana" charset="0"/>
                <a:ea typeface="MS PGothic" charset="0"/>
              </a:rPr>
              <a:t> </a:t>
            </a:r>
          </a:p>
        </p:txBody>
      </p:sp>
      <p:graphicFrame>
        <p:nvGraphicFramePr>
          <p:cNvPr id="2" name="Tabella 1"/>
          <p:cNvGraphicFramePr>
            <a:graphicFrameLocks noGrp="1"/>
          </p:cNvGraphicFramePr>
          <p:nvPr/>
        </p:nvGraphicFramePr>
        <p:xfrm>
          <a:off x="617548" y="1394815"/>
          <a:ext cx="9016190" cy="3842486"/>
        </p:xfrm>
        <a:graphic>
          <a:graphicData uri="http://schemas.openxmlformats.org/drawingml/2006/table">
            <a:tbl>
              <a:tblPr/>
              <a:tblGrid>
                <a:gridCol w="6855519">
                  <a:extLst>
                    <a:ext uri="{9D8B030D-6E8A-4147-A177-3AD203B41FA5}">
                      <a16:colId xmlns:a16="http://schemas.microsoft.com/office/drawing/2014/main" val="20000"/>
                    </a:ext>
                  </a:extLst>
                </a:gridCol>
                <a:gridCol w="1092240">
                  <a:extLst>
                    <a:ext uri="{9D8B030D-6E8A-4147-A177-3AD203B41FA5}">
                      <a16:colId xmlns:a16="http://schemas.microsoft.com/office/drawing/2014/main" val="20001"/>
                    </a:ext>
                  </a:extLst>
                </a:gridCol>
                <a:gridCol w="1068431">
                  <a:extLst>
                    <a:ext uri="{9D8B030D-6E8A-4147-A177-3AD203B41FA5}">
                      <a16:colId xmlns:a16="http://schemas.microsoft.com/office/drawing/2014/main" val="20002"/>
                    </a:ext>
                  </a:extLst>
                </a:gridCol>
              </a:tblGrid>
              <a:tr h="348207">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Times New Roman" charset="0"/>
                          <a:cs typeface="Times New Roman" charset="0"/>
                        </a:rPr>
                        <a:t>Recommendations </a:t>
                      </a:r>
                      <a:endParaRPr kumimoji="0" lang="it-IT" sz="13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Times New Roman" charset="0"/>
                          <a:cs typeface="Times New Roman" charset="0"/>
                        </a:rPr>
                        <a:t>Class</a:t>
                      </a:r>
                      <a:endParaRPr kumimoji="0" lang="it-IT" sz="13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Times New Roman" charset="0"/>
                          <a:cs typeface="Times New Roman" charset="0"/>
                        </a:rPr>
                        <a:t>Level</a:t>
                      </a:r>
                      <a:endParaRPr kumimoji="0" lang="it-IT" sz="1300" b="1"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5D7FF"/>
                    </a:solidFill>
                  </a:tcPr>
                </a:tc>
                <a:extLst>
                  <a:ext uri="{0D108BD9-81ED-4DB2-BD59-A6C34878D82A}">
                    <a16:rowId xmlns:a16="http://schemas.microsoft.com/office/drawing/2014/main" val="10000"/>
                  </a:ext>
                </a:extLst>
              </a:tr>
              <a:tr h="559573">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Times New Roman" charset="0"/>
                          <a:cs typeface="Times New Roman" charset="0"/>
                        </a:rPr>
                        <a:t>Antihypertensive drug treatment is recommended for people with diabetes when office BP is ≥ 140/90 mmHg.</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Times New Roman" charset="0"/>
                          <a:cs typeface="Times New Roman" charset="0"/>
                        </a:rPr>
                        <a:t>I</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300" b="0"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1"/>
                  </a:ext>
                </a:extLst>
              </a:tr>
              <a:tr h="348207">
                <a:tc gridSpan="3">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Times New Roman" charset="0"/>
                          <a:cs typeface="Times New Roman" charset="0"/>
                        </a:rPr>
                        <a:t>In people with diabetes receiving BP-lowering drugs it is recommended:</a:t>
                      </a:r>
                      <a:r>
                        <a:rPr kumimoji="0" lang="en-GB" sz="1300" b="1" i="0" u="none" strike="noStrike" cap="none" normalizeH="0" baseline="0">
                          <a:ln>
                            <a:noFill/>
                          </a:ln>
                          <a:solidFill>
                            <a:schemeClr val="tx1"/>
                          </a:solidFill>
                          <a:effectLst/>
                          <a:latin typeface="Verdana" charset="0"/>
                          <a:ea typeface="Times New Roman" charset="0"/>
                          <a:cs typeface="Times New Roman" charset="0"/>
                        </a:rPr>
                        <a:t>  </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2"/>
                  </a:ext>
                </a:extLst>
              </a:tr>
              <a:tr h="559573">
                <a:tc>
                  <a:txBody>
                    <a:bodyPr/>
                    <a:lstStyle/>
                    <a:p>
                      <a:pPr marL="342900" marR="0" lvl="0" indent="-342900" algn="l" defTabSz="457200" rtl="0" eaLnBrk="1" fontAlgn="base" latinLnBrk="0" hangingPunct="1">
                        <a:lnSpc>
                          <a:spcPct val="150000"/>
                        </a:lnSpc>
                        <a:spcBef>
                          <a:spcPct val="0"/>
                        </a:spcBef>
                        <a:spcAft>
                          <a:spcPct val="0"/>
                        </a:spcAft>
                        <a:buClrTx/>
                        <a:buSzTx/>
                        <a:buFont typeface="Symbol" charset="0"/>
                        <a:buChar char=""/>
                        <a:tabLst/>
                      </a:pPr>
                      <a:r>
                        <a:rPr kumimoji="0" lang="en-GB" sz="1300" b="0" i="0" u="none" strike="noStrike" cap="none" normalizeH="0" baseline="0">
                          <a:ln>
                            <a:noFill/>
                          </a:ln>
                          <a:solidFill>
                            <a:schemeClr val="tx1"/>
                          </a:solidFill>
                          <a:effectLst/>
                          <a:latin typeface="Verdana" charset="0"/>
                          <a:ea typeface="Times New Roman" charset="0"/>
                          <a:cs typeface="Times New Roman" charset="0"/>
                        </a:rPr>
                        <a:t>To target SBP to 130 mmHg and lower, if tolerated, but not lower than 120 mmHg.</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Times New Roman" charset="0"/>
                          <a:cs typeface="Times New Roman" charset="0"/>
                        </a:rPr>
                        <a:t>I</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300" b="0"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3"/>
                  </a:ext>
                </a:extLst>
              </a:tr>
              <a:tr h="559573">
                <a:tc>
                  <a:txBody>
                    <a:bodyPr/>
                    <a:lstStyle/>
                    <a:p>
                      <a:pPr marL="342900" marR="0" lvl="0" indent="-342900" algn="l" defTabSz="457200" rtl="0" eaLnBrk="1" fontAlgn="base" latinLnBrk="0" hangingPunct="1">
                        <a:lnSpc>
                          <a:spcPct val="150000"/>
                        </a:lnSpc>
                        <a:spcBef>
                          <a:spcPct val="0"/>
                        </a:spcBef>
                        <a:spcAft>
                          <a:spcPct val="0"/>
                        </a:spcAft>
                        <a:buClrTx/>
                        <a:buSzTx/>
                        <a:buFont typeface="Symbol" charset="0"/>
                        <a:buChar char=""/>
                        <a:tabLst/>
                      </a:pPr>
                      <a:r>
                        <a:rPr kumimoji="0" lang="en-GB" sz="1300" b="0" i="0" u="none" strike="noStrike" cap="none" normalizeH="0" baseline="0">
                          <a:ln>
                            <a:noFill/>
                          </a:ln>
                          <a:solidFill>
                            <a:schemeClr val="tx1"/>
                          </a:solidFill>
                          <a:effectLst/>
                          <a:latin typeface="Verdana" charset="0"/>
                          <a:ea typeface="Times New Roman" charset="0"/>
                          <a:cs typeface="Times New Roman" charset="0"/>
                        </a:rPr>
                        <a:t>In older people (aged ≥ 65 years), to target to an SBP range of 130 to &lt; 140 mmHg.</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Times New Roman" charset="0"/>
                          <a:cs typeface="Times New Roman" charset="0"/>
                        </a:rPr>
                        <a:t>I</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300" b="0"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4"/>
                  </a:ext>
                </a:extLst>
              </a:tr>
              <a:tr h="348207">
                <a:tc>
                  <a:txBody>
                    <a:bodyPr/>
                    <a:lstStyle/>
                    <a:p>
                      <a:pPr marL="342900" marR="0" lvl="0" indent="-342900" algn="l" defTabSz="457200" rtl="0" eaLnBrk="1" fontAlgn="base" latinLnBrk="0" hangingPunct="1">
                        <a:lnSpc>
                          <a:spcPct val="150000"/>
                        </a:lnSpc>
                        <a:spcBef>
                          <a:spcPct val="0"/>
                        </a:spcBef>
                        <a:spcAft>
                          <a:spcPct val="0"/>
                        </a:spcAft>
                        <a:buClrTx/>
                        <a:buSzTx/>
                        <a:buFont typeface="Symbol" charset="0"/>
                        <a:buChar char=""/>
                        <a:tabLst/>
                      </a:pPr>
                      <a:r>
                        <a:rPr kumimoji="0" lang="en-GB" sz="1300" b="0" i="0" u="none" strike="noStrike" cap="none" normalizeH="0" baseline="0">
                          <a:ln>
                            <a:noFill/>
                          </a:ln>
                          <a:solidFill>
                            <a:schemeClr val="tx1"/>
                          </a:solidFill>
                          <a:effectLst/>
                          <a:latin typeface="Verdana" charset="0"/>
                          <a:ea typeface="Times New Roman" charset="0"/>
                          <a:cs typeface="Times New Roman" charset="0"/>
                        </a:rPr>
                        <a:t>To target the DBP to &lt; 80 mmHg, but not lower than 70 mmHg.</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Times New Roman" charset="0"/>
                          <a:cs typeface="Times New Roman" charset="0"/>
                        </a:rPr>
                        <a:t>I</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rgbClr val="FFFFFF"/>
                          </a:solidFill>
                          <a:effectLst/>
                          <a:latin typeface="Verdana" charset="0"/>
                          <a:ea typeface="Times New Roman" charset="0"/>
                          <a:cs typeface="Times New Roman" charset="0"/>
                        </a:rPr>
                        <a:t>C</a:t>
                      </a:r>
                      <a:endParaRPr kumimoji="0" lang="it-IT" sz="1300" b="0"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BD1"/>
                    </a:solidFill>
                  </a:tcPr>
                </a:tc>
                <a:extLst>
                  <a:ext uri="{0D108BD9-81ED-4DB2-BD59-A6C34878D82A}">
                    <a16:rowId xmlns:a16="http://schemas.microsoft.com/office/drawing/2014/main" val="10005"/>
                  </a:ext>
                </a:extLst>
              </a:tr>
              <a:tr h="559573">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Times New Roman" charset="0"/>
                          <a:cs typeface="Times New Roman" charset="0"/>
                        </a:rPr>
                        <a:t>It is recommended to initiate treatment with a combination of a RAS blocker with a CCB or thiazide/thiazide-like diuretic.</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Times New Roman" charset="0"/>
                          <a:cs typeface="Times New Roman" charset="0"/>
                        </a:rPr>
                        <a:t>I</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3B763"/>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300" b="0"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6"/>
                  </a:ext>
                </a:extLst>
              </a:tr>
              <a:tr h="559573">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0" i="0" u="none" strike="noStrike" cap="none" normalizeH="0" baseline="0">
                          <a:ln>
                            <a:noFill/>
                          </a:ln>
                          <a:solidFill>
                            <a:schemeClr val="tx1"/>
                          </a:solidFill>
                          <a:effectLst/>
                          <a:latin typeface="Verdana" charset="0"/>
                          <a:ea typeface="Times New Roman" charset="0"/>
                          <a:cs typeface="Times New Roman" charset="0"/>
                        </a:rPr>
                        <a:t>Simultaneous administration of two RAS blockers, e.g. and ACE inhibitor and ARB, is not indicated.</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chemeClr val="tx1"/>
                          </a:solidFill>
                          <a:effectLst/>
                          <a:latin typeface="Verdana" charset="0"/>
                          <a:ea typeface="Times New Roman" charset="0"/>
                          <a:cs typeface="Times New Roman" charset="0"/>
                        </a:rPr>
                        <a:t>III</a:t>
                      </a:r>
                      <a:endParaRPr kumimoji="0" lang="it-IT" sz="1300" b="0" i="0" u="none" strike="noStrike" cap="none" normalizeH="0" baseline="0">
                        <a:ln>
                          <a:noFill/>
                        </a:ln>
                        <a:solidFill>
                          <a:schemeClr val="tx1"/>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533D"/>
                    </a:solidFill>
                  </a:tcPr>
                </a:tc>
                <a:tc>
                  <a:txBody>
                    <a:body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a:ln>
                            <a:noFill/>
                          </a:ln>
                          <a:solidFill>
                            <a:srgbClr val="FFFFFF"/>
                          </a:solidFill>
                          <a:effectLst/>
                          <a:latin typeface="Verdana" charset="0"/>
                          <a:ea typeface="Times New Roman" charset="0"/>
                          <a:cs typeface="Times New Roman" charset="0"/>
                        </a:rPr>
                        <a:t>A</a:t>
                      </a:r>
                      <a:endParaRPr kumimoji="0" lang="it-IT" sz="1300" b="0" i="0" u="none" strike="noStrike" cap="none" normalizeH="0" baseline="0">
                        <a:ln>
                          <a:noFill/>
                        </a:ln>
                        <a:solidFill>
                          <a:srgbClr val="FFFFFF"/>
                        </a:solidFill>
                        <a:effectLst/>
                        <a:latin typeface="Verdana" charset="0"/>
                        <a:ea typeface="Times New Roman" charset="0"/>
                        <a:cs typeface="Times New Roman" charset="0"/>
                      </a:endParaRPr>
                    </a:p>
                  </a:txBody>
                  <a:tcPr marL="64284" marR="642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593"/>
                    </a:solidFill>
                  </a:tcPr>
                </a:tc>
                <a:extLst>
                  <a:ext uri="{0D108BD9-81ED-4DB2-BD59-A6C34878D82A}">
                    <a16:rowId xmlns:a16="http://schemas.microsoft.com/office/drawing/2014/main" val="10007"/>
                  </a:ext>
                </a:extLst>
              </a:tr>
            </a:tbl>
          </a:graphicData>
        </a:graphic>
      </p:graphicFrame>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02870" y="543369"/>
            <a:ext cx="6725420" cy="2957639"/>
          </a:xfrm>
          <a:prstGeom prst="rect">
            <a:avLst/>
          </a:prstGeom>
          <a:effectLst>
            <a:innerShdw blurRad="38100" dist="50800" dir="2700000">
              <a:prstClr val="black">
                <a:alpha val="50000"/>
              </a:prstClr>
            </a:innerShdw>
          </a:effectLst>
        </p:spPr>
      </p:pic>
      <p:pic>
        <p:nvPicPr>
          <p:cNvPr id="8" name="Picture 7"/>
          <p:cNvPicPr>
            <a:picLocks noChangeAspect="1"/>
          </p:cNvPicPr>
          <p:nvPr/>
        </p:nvPicPr>
        <p:blipFill>
          <a:blip r:embed="rId3"/>
          <a:stretch>
            <a:fillRect/>
          </a:stretch>
        </p:blipFill>
        <p:spPr>
          <a:xfrm>
            <a:off x="4784422" y="2593183"/>
            <a:ext cx="5457563" cy="3639025"/>
          </a:xfrm>
          <a:prstGeom prst="rect">
            <a:avLst/>
          </a:prstGeom>
          <a:ln>
            <a:solidFill>
              <a:schemeClr val="bg2"/>
            </a:solidFill>
          </a:ln>
          <a:effectLst>
            <a:innerShdw blurRad="63500" dist="50800" dir="13500000">
              <a:prstClr val="black">
                <a:alpha val="50000"/>
              </a:prstClr>
            </a:innerShdw>
          </a:effectLst>
        </p:spPr>
      </p:pic>
    </p:spTree>
    <p:extLst>
      <p:ext uri="{BB962C8B-B14F-4D97-AF65-F5344CB8AC3E}">
        <p14:creationId xmlns:p14="http://schemas.microsoft.com/office/powerpoint/2010/main" val="11525471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18964" y="1114424"/>
            <a:ext cx="9153649" cy="4690839"/>
          </a:xfrm>
        </p:spPr>
        <p:txBody>
          <a:bodyPr>
            <a:noAutofit/>
          </a:bodyPr>
          <a:lstStyle/>
          <a:p>
            <a:pPr>
              <a:lnSpc>
                <a:spcPct val="170000"/>
              </a:lnSpc>
            </a:pPr>
            <a:r>
              <a:rPr lang="en-US" sz="2000" dirty="0">
                <a:solidFill>
                  <a:schemeClr val="bg2"/>
                </a:solidFill>
                <a:ea typeface="Times New Roman" charset="0"/>
                <a:cs typeface="Times New Roman" charset="0"/>
              </a:rPr>
              <a:t>INOCA (</a:t>
            </a:r>
            <a:r>
              <a:rPr lang="en-US" sz="2000" dirty="0" err="1">
                <a:solidFill>
                  <a:schemeClr val="bg2"/>
                </a:solidFill>
                <a:ea typeface="Times New Roman" charset="0"/>
                <a:cs typeface="Times New Roman" charset="0"/>
              </a:rPr>
              <a:t>Ischaemia</a:t>
            </a:r>
            <a:r>
              <a:rPr lang="en-US" sz="2000" dirty="0">
                <a:solidFill>
                  <a:schemeClr val="bg2"/>
                </a:solidFill>
                <a:ea typeface="Times New Roman" charset="0"/>
                <a:cs typeface="Times New Roman" charset="0"/>
              </a:rPr>
              <a:t> with Non-Obstructive Coronary Arteries): patients with angina + evidence of myocardial </a:t>
            </a:r>
            <a:r>
              <a:rPr lang="en-US" sz="2000" dirty="0" err="1">
                <a:solidFill>
                  <a:schemeClr val="bg2"/>
                </a:solidFill>
                <a:ea typeface="Times New Roman" charset="0"/>
                <a:cs typeface="Times New Roman" charset="0"/>
              </a:rPr>
              <a:t>ischaemia</a:t>
            </a:r>
            <a:r>
              <a:rPr lang="en-US" sz="2000" dirty="0">
                <a:solidFill>
                  <a:schemeClr val="bg2"/>
                </a:solidFill>
                <a:ea typeface="Times New Roman" charset="0"/>
                <a:cs typeface="Times New Roman" charset="0"/>
              </a:rPr>
              <a:t> WITHOUT obstructive coronary arteries</a:t>
            </a:r>
          </a:p>
          <a:p>
            <a:pPr>
              <a:lnSpc>
                <a:spcPct val="170000"/>
              </a:lnSpc>
            </a:pPr>
            <a:r>
              <a:rPr lang="en-US" sz="2000" dirty="0">
                <a:solidFill>
                  <a:schemeClr val="bg2"/>
                </a:solidFill>
                <a:ea typeface="Times New Roman" charset="0"/>
                <a:cs typeface="Times New Roman" charset="0"/>
              </a:rPr>
              <a:t>More frequently in women (50–70%) than men (30–50%).</a:t>
            </a:r>
          </a:p>
          <a:p>
            <a:pPr>
              <a:lnSpc>
                <a:spcPct val="170000"/>
              </a:lnSpc>
            </a:pPr>
            <a:endParaRPr lang="en-US" sz="2000" dirty="0">
              <a:solidFill>
                <a:schemeClr val="bg2"/>
              </a:solidFill>
              <a:ea typeface="Times New Roman" charset="0"/>
              <a:cs typeface="Times New Roman" charset="0"/>
            </a:endParaRPr>
          </a:p>
          <a:p>
            <a:pPr>
              <a:lnSpc>
                <a:spcPct val="170000"/>
              </a:lnSpc>
            </a:pPr>
            <a:r>
              <a:rPr lang="en-US" sz="2000" dirty="0">
                <a:solidFill>
                  <a:schemeClr val="bg2"/>
                </a:solidFill>
                <a:ea typeface="Times New Roman" charset="0"/>
                <a:cs typeface="Times New Roman" charset="0"/>
              </a:rPr>
              <a:t>Not a benign condition - Adverse events and impaired quality of life.</a:t>
            </a:r>
          </a:p>
          <a:p>
            <a:pPr>
              <a:lnSpc>
                <a:spcPct val="170000"/>
              </a:lnSpc>
            </a:pPr>
            <a:endParaRPr lang="en-US" sz="2000" dirty="0">
              <a:solidFill>
                <a:schemeClr val="bg2"/>
              </a:solidFill>
              <a:ea typeface="Times New Roman" charset="0"/>
              <a:cs typeface="Times New Roman" charset="0"/>
            </a:endParaRPr>
          </a:p>
          <a:p>
            <a:pPr>
              <a:lnSpc>
                <a:spcPct val="170000"/>
              </a:lnSpc>
            </a:pPr>
            <a:r>
              <a:rPr lang="en-US" sz="2000" dirty="0">
                <a:solidFill>
                  <a:schemeClr val="bg2"/>
                </a:solidFill>
                <a:ea typeface="Times New Roman" charset="0"/>
                <a:cs typeface="Times New Roman" charset="0"/>
              </a:rPr>
              <a:t> Often not diagnosed and, therefore, no tailored therapy</a:t>
            </a:r>
          </a:p>
          <a:p>
            <a:pPr marL="0" indent="0">
              <a:lnSpc>
                <a:spcPct val="170000"/>
              </a:lnSpc>
              <a:buNone/>
            </a:pPr>
            <a:r>
              <a:rPr lang="en-US" sz="2000" dirty="0">
                <a:solidFill>
                  <a:schemeClr val="bg2"/>
                </a:solidFill>
                <a:ea typeface="Times New Roman" charset="0"/>
                <a:cs typeface="Times New Roman" charset="0"/>
              </a:rPr>
              <a:t> </a:t>
            </a:r>
          </a:p>
        </p:txBody>
      </p:sp>
      <p:sp>
        <p:nvSpPr>
          <p:cNvPr id="2" name="TextBox 1">
            <a:extLst>
              <a:ext uri="{FF2B5EF4-FFF2-40B4-BE49-F238E27FC236}">
                <a16:creationId xmlns:a16="http://schemas.microsoft.com/office/drawing/2014/main" id="{3CEDCB1E-2BAA-4332-B0D2-943F7EEE685E}"/>
              </a:ext>
            </a:extLst>
          </p:cNvPr>
          <p:cNvSpPr txBox="1"/>
          <p:nvPr/>
        </p:nvSpPr>
        <p:spPr>
          <a:xfrm>
            <a:off x="2191172" y="506101"/>
            <a:ext cx="6408712"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ea typeface="+mn-ea"/>
                <a:cs typeface="Arial" charset="0"/>
              </a:rPr>
              <a:t>INOCA CURRENT TRENDS</a:t>
            </a:r>
          </a:p>
        </p:txBody>
      </p:sp>
      <p:sp>
        <p:nvSpPr>
          <p:cNvPr id="3" name="Rectangle 2"/>
          <p:cNvSpPr/>
          <p:nvPr/>
        </p:nvSpPr>
        <p:spPr>
          <a:xfrm>
            <a:off x="3271292" y="6453336"/>
            <a:ext cx="7709012"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a:ea typeface="Times New Roman" charset="0"/>
                <a:cs typeface="Times New Roman" charset="0"/>
              </a:rPr>
              <a:t>EAPCI</a:t>
            </a:r>
            <a:r>
              <a:rPr kumimoji="0" lang="el-GR" sz="1600" b="1" i="1" u="none" strike="noStrike" kern="1200" cap="none" spc="0" normalizeH="0" baseline="0" noProof="0" dirty="0">
                <a:ln>
                  <a:noFill/>
                </a:ln>
                <a:solidFill>
                  <a:srgbClr val="00B0F0"/>
                </a:solidFill>
                <a:effectLst/>
                <a:uLnTx/>
                <a:uFillTx/>
                <a:latin typeface="Arial"/>
                <a:ea typeface="Times New Roman" charset="0"/>
                <a:cs typeface="Times New Roman" charset="0"/>
              </a:rPr>
              <a:t> </a:t>
            </a:r>
            <a:r>
              <a:rPr kumimoji="0" lang="en-US" sz="1600" b="1" i="1" u="none" strike="noStrike" kern="1200" cap="none" spc="0" normalizeH="0" baseline="0" noProof="0" dirty="0">
                <a:ln>
                  <a:noFill/>
                </a:ln>
                <a:solidFill>
                  <a:srgbClr val="00B0F0"/>
                </a:solidFill>
                <a:effectLst/>
                <a:uLnTx/>
                <a:uFillTx/>
                <a:latin typeface="Arial"/>
                <a:ea typeface="Times New Roman" charset="0"/>
                <a:cs typeface="Times New Roman" charset="0"/>
              </a:rPr>
              <a:t>Expert Consensus Document on INOCA. Eurointervention 2021</a:t>
            </a:r>
          </a:p>
        </p:txBody>
      </p:sp>
    </p:spTree>
    <p:extLst>
      <p:ext uri="{BB962C8B-B14F-4D97-AF65-F5344CB8AC3E}">
        <p14:creationId xmlns:p14="http://schemas.microsoft.com/office/powerpoint/2010/main" val="498000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80" y="404664"/>
            <a:ext cx="9258300" cy="1371600"/>
          </a:xfrm>
        </p:spPr>
        <p:txBody>
          <a:bodyPr/>
          <a:lstStyle/>
          <a:p>
            <a:r>
              <a:rPr lang="en-US" dirty="0">
                <a:solidFill>
                  <a:srgbClr val="FF0000"/>
                </a:solidFill>
              </a:rPr>
              <a:t>Some key facts</a:t>
            </a:r>
            <a:endParaRPr lang="el-GR" dirty="0">
              <a:solidFill>
                <a:srgbClr val="FF0000"/>
              </a:solidFill>
            </a:endParaRPr>
          </a:p>
        </p:txBody>
      </p:sp>
      <p:sp>
        <p:nvSpPr>
          <p:cNvPr id="3" name="Content Placeholder 2"/>
          <p:cNvSpPr>
            <a:spLocks noGrp="1"/>
          </p:cNvSpPr>
          <p:nvPr>
            <p:ph idx="1"/>
          </p:nvPr>
        </p:nvSpPr>
        <p:spPr>
          <a:xfrm>
            <a:off x="174948" y="2060848"/>
            <a:ext cx="9258300" cy="2473424"/>
          </a:xfrm>
        </p:spPr>
        <p:txBody>
          <a:bodyPr/>
          <a:lstStyle/>
          <a:p>
            <a:pPr>
              <a:buClr>
                <a:srgbClr val="FF0000"/>
              </a:buClr>
              <a:buFont typeface="Wingdings" pitchFamily="2" charset="2"/>
              <a:buChar char="ü"/>
            </a:pPr>
            <a:r>
              <a:rPr lang="en-US" sz="2400" dirty="0"/>
              <a:t>30 million 1985 becoming 382 million in 2014</a:t>
            </a:r>
          </a:p>
          <a:p>
            <a:pPr>
              <a:buClr>
                <a:srgbClr val="FF0000"/>
              </a:buClr>
              <a:buNone/>
            </a:pPr>
            <a:r>
              <a:rPr lang="en-US" sz="2400" dirty="0"/>
              <a:t> and 592 million in 2035! (1/10 persons)</a:t>
            </a:r>
          </a:p>
          <a:p>
            <a:pPr>
              <a:buClr>
                <a:srgbClr val="FF0000"/>
              </a:buClr>
              <a:buFont typeface="Wingdings" pitchFamily="2" charset="2"/>
              <a:buChar char="ü"/>
            </a:pPr>
            <a:r>
              <a:rPr lang="en-US" sz="2400" dirty="0"/>
              <a:t>1.7 times higher CVD risk (MI, stroke)</a:t>
            </a:r>
          </a:p>
          <a:p>
            <a:pPr>
              <a:buClr>
                <a:srgbClr val="FF0000"/>
              </a:buClr>
              <a:buFont typeface="Wingdings" pitchFamily="2" charset="2"/>
              <a:buChar char="ü"/>
            </a:pPr>
            <a:r>
              <a:rPr lang="en-US" sz="2400" dirty="0">
                <a:solidFill>
                  <a:srgbClr val="FF0000"/>
                </a:solidFill>
              </a:rPr>
              <a:t>Hypertension in 30% DM I and 60% DM II</a:t>
            </a:r>
          </a:p>
          <a:p>
            <a:pPr>
              <a:buClr>
                <a:srgbClr val="FF0000"/>
              </a:buClr>
              <a:buNone/>
            </a:pPr>
            <a:endParaRPr lang="el-GR" dirty="0">
              <a:solidFill>
                <a:srgbClr val="FF0000"/>
              </a:solidFill>
            </a:endParaRPr>
          </a:p>
        </p:txBody>
      </p:sp>
      <p:sp>
        <p:nvSpPr>
          <p:cNvPr id="1026" name="AutoShape 2" descr="data:image/jpeg;base64,/9j/4AAQSkZJRgABAQAAAQABAAD/2wCEAAkGBxQTEhQUEhQVFRUUFRcYFRcXFBcWFhQUFRcYGBQUFBUYHCggGBwlHBQUITEhJSkrLi4uFx8zODMsNygtLisBCgoKDg0OGBAQGiwcHCQsLCwsLCwsLCwsLCwsLCwsLCwsLCwsLCwsLCwsLCwsLCwsLCwsLCwsLCwsLCwsLCwsLP/AABEIALYBFQMBIgACEQEDEQH/xAAcAAAABwEBAAAAAAAAAAAAAAAAAQIDBAUGBwj/xABNEAABAwIDBAYHAggMBQUAAAABAAIDBBEFEiEGMUFRBxNhcYGRFCIyobHB0UKyIyRSU3KS4fAVFkRic3SCg6Kz0vElNENjwhczNZOU/8QAGAEBAQEBAQAAAAAAAAAAAAAAAAECAwT/xAAhEQEBAAICAgMAAwAAAAAAAAAAAQIRAyESMTJBURMi0f/aAAwDAQACEQMRAD8A464ppzkHuTRcqFFyLMkXQugXmQzJKNAq6F0VkdkB3QugAjyoCuhdHZFZAeZKDkiyOyB0PSg9MhGgezodYmkSB/rEM6ZujQOF6SZDzKQklAsynmfNJMp5nzTbikXQPdaeZ80fWHmmLpQQPZ0MybCO6Bd0LpF0LoFEpJKQSiJQGXIByQggeDkEhqCA3lNlKcUhQBGiCUAqAlAIwFe4BsjWVjXPpYTI1jsrjnjYA6wNvXcL6EbuaCiAR2Wy/wDS/FLX9F8Ovgv/AJiSejLFLX9EPhNAT5CRNDHoLUydHeJjfRyeBjPwcq3FNlqynYZJ6WaOMWu9zDlFzYXcNBckDxQU90d0SJFKRpCO6BSF0V0EQd0Yck2RgIHAUoBdO2Y6IhU0sNQ6rcwzMD8ohByh2oFy7XTjZXTehOAe1WTeEbB9UHFy1IcF3BnQvS8aqo8BEP8AxKJ/QpSndVTjvbGfkEHDHBIK6B0lbAMw1kL45nSiRzmODmgEEDM0jLwtdYEhAhGEdkoBAAjsjAR2QJRFLyoFqBopJT2VJLEDSCcyo8qBAQToaggZKSjKCgATjQktCeaFQGtXcOhRtsPlPOqfbwiiC4q1q7n0Ps/4adP5RJ46M1+Xgr9U/GxMpRCYpuQpsuWFS45SeKXjtjSzhzczTBJmba+YZDcW43UaB2qex9hNJUht7mCUCxsbmN1rK30PJ7dwQsg0aBLDVUIsiTuVFlQN2Qsl5UeVAgBLaEoNTjWoPTfR5/8AG0X9Xj+6FfVG5UnR4P8AhtF/V4/uhXlSNFBDL0pkibchGUVz7p3H4nTm+6ptbneKTX3e9cPK7V060r3xUfVtc4iSW7Wtc42LW+tYeW7iuPy4XO0XdBMBzMTwPMhVENAFEXWRFyBYcjumCizFA+XJPWJnVDIUHY+jfo/o6ugbPUCQve99i2QtAa12UCw04HVaJ3RLhp/Pj+++oUvomhLcJpr8esd4OleR7lpiVNrpiHdEOH8H1I/vGfNiiVnQ/R5HGOeoa4NJaXGNzbgaZgGA28V0G6Zr3WhmdyikPkwq43dSzp5ZBQTLX6IICKCUWoZUGq2e6P6+rjEsMI6t3svfIxgdra7QTcjttZdNw3oTpw0dfUzPd9oRiNjb9mYONlr9j3AUNIG7vRobcP8Apt4K2dIrerpJ3GXp+inDG2vFI8i2rp5NSOJDXAe6y0dFgsFPGY6aNsTC4uLWk2zEAE6nk0eSBmTb5VNqiVYcHAC13Gw1G87lFrg+CN8swysYMznXBDWjeTY3UkC8jDycPim+kA3w2t/q8n3Ssqz1LtxQaXqYx4kfEK9xPEPSqKX0NzXmeOSON+cxtGYFheHZSdNdw1I4b15lIXoPZBgFBR5d3URnTmW3d7yVRzmPojrfzlL/APZJ8ol0DYHo+gggeyvhpqiV0pcH5TIBHlaGtBe0EahxtbitEx5Uhj1dpobNj8M4UNL4wsPxCUNlsObuoaUcD+Lx7v1VJienJnaqbNK6q2Uw6VuV9FT27ImsPLRzQCPNcM6Q9m4qDEAyO7oXhkzWEFxawvcHRXJ9f2DbsIHafQLXLi3Te8/wjTAbzTx20O/rpLd/grsdih2ToLaUVNb+rx/6Ur+LNC3dR0w/uI/opVJUp57gd6mzRNOxkbQ2NjWNG5rQGgdwGgQmdmFtyP1e1J9Tmfcg55QVtSMSrYZKgyRwiMxtysGUTDOA4taCSALa8NeK1tLISlu2dhNRJUB0meVkbHC7cto82U2y3v6x4qUaFrBcEnvspZ2uznWJL5OSbeUlUM19NHIx4ljY8FpuHMa7hyIXlYMFhfkvV0nsu/RPwWZ6NcCpYKGB/Ute+eKOSR8jQ5xLm3DRceq0X0A79SrtHnnIEXVL1W7C6I3zUlMb7/wEZuf1VHfs1hrt9FS//njHvAToeXerR5F6am2HwyQFpo4W30uxuRw7Q5trFN4VsdhnVsy0cDhlFi9gc5wtoXF28oEdH0dsLox/2Wn9a5+auSFOghZGwMjY1rGgBrWgBrQNwAGgCI1AHALOl2hZVA2kdloqo8qeX7jlcOqRyHkExVMZKx0cjAWPaWubuDmu0INuxax6u0vceTBToLTY3sxVQzPaaaYNzvyWje8FmY5SHNBvpbtQV0M1lRhqdyhKa1Qek9hnE4dRkj+TxbyDuYADp3K6Oqz3R7Nmw2kPKIN/UJZ5eqtAUy90nowUklG86ogooo2+sO9RNs4HSUFVGxpc58Ega0C5c4tNgBxKmvdYX5JllYSVKPMUNE97wxjHOeTYNa0l191so1XobZKikjoaaOVuWRkTWuadC0jcD22ssF0Yvy4nU9rZv85q63e6tEItTjUp4SbIJcBS6uT1vAJunOqx+J10hxWaPM8Rsp4y1ub1bm13W562/snmpfRGxjK5r0tYBUVFXTyQRGQRxAGxa0BwkLgCSQuhUE9mDj3qUKnsHkkogYZUXtcEE8Dw7FbTFJZMOQ8glSlIGS5JzpEjkjMgsIHaJVQdPJNQHRKkfbVUVOL4rFTtzTPyN3ZiHWudwJAsPmoGFbU0tQ/q4JQ9wF7BrhpzuQAj22j6ygqm2B/BOIuL6sGYeOmh52XNuiencKp7i1wAj4ggan9ifQ7HNEXMc0WBc0gX1AuLXIvr3KHh9F6PTwQ3zdVFHHmtbNkYG3twvZPCRLqj8B8FAw6RJbKmZHJsuUVbQzWa48mkqroq3RtjwCOapDYZDyY49ugKzGCYu2aFj2ngA4HQteBZzXDgbpSN/DVXCaleqijq9N6lvn3LURID05CdVCY9SoHaoJXpJ5olHjCCCiOxWGD+Rw+R+qi4l0bUM8ZEUIgd9l8ZIIPa0mzh2FXUsbhvBU6jqMrNeCgh7P4N6HTR07XF4jDrOdlDjmcXa20+0VKfLbs8vkVVYljBO42CqXV4P2h5rXdRpWEu4FNVMxYAXNOuniqqir3NOh05cFbYpMJImuHB7bjloR81FKE+dhAsCfygSPcQmGxW3vZfsB+d1BnqLaDcqnFsZZTsD5SQ0m2gJ1Nzw7lZNouMF2YhjmdJG2JheDmymQudc31u62/sWgmpSwaG/fwWSoq/O1r2nRwDhw0IuFfU+KFzC128C4PMBLBLNObauA8Lj4qBMzX/AN3yjH+pJra0nQblm9pceFLF1hGYlwa1t7XJ7e4FWS26hbJ3WtoQ0HWVx72gITbM0/XPqbO62QDO4ONnNaAAC3duaNd+iy2zeOCqhEoGU3ILb3ykHdfusfFaaiqzYtO4g2TKWXVJd9xPbSsA00CivewcSfL6KPU1t2gDlquez7azmeWKGm6wxucDZ5uQ12W5GXRXDjuXpMspPbpkNQy+89xtb3BOzzXtZc/2b2rNRK6GWIxStF7E3uBa/AWOoWqFRYH3KZYXG6pMpfS9fQ6Xze5VVTPlOhv4J6vriW2HiudY1toYqh8LYHSOZbc7U3aHbg0nirhx3LqFyk9ui0mIDc7RTKw+rmBv9FzbZ/aWaeXI+lfE3KTnOa1xuGrANe9bGGps0tO4g+aZY3G6pLvuJklnNIdu46ke8FQwYm6Nbu5ucfiU3NNcALC7S4lXwulexsfUNtlJ1dawvcX5kq4Y3K6hldduj0te1v2beJPxTlWM9nNOhNiuabMV9fMY5HmLqHXvYWdaxAsO8BbaGqLQe0f7KZ4eN1e1xu+1zJhjWi7nHzsqqpkYPZLj4j6JWJ15dYcB8VzjFdqKkVUkEETHlu697kZQSTqBxTDC5ekuWnQ4J2Ws4Gx7VFr6IBzXN1a46/VZTAa6tfJaoiYyPKdQRfNcWHtnt4LUNqPVseYPiCpljrpZd9pTIGNFyB5app844DzuU1VzXPcucDFamqmkayobAGOIaw2u6xI7zuWsOPyS5adXocSDTqxpHcLq3lDXNDo9x3rm+yc1SWubVDVrvVfp67een7N4Wzw6Y5XDs+CxlNXTU7m1vG3n8UFW9aUFFMVlWTx4pUj/AFCP5w+41QJNT4qWTdp7/kB8k2jFdIY/E3/pM++Fn8I2PimpmSZnh7m3uCLA68LLT7fRE0cgAJN2aAXPttWZwjaV8VO2IU8rntBANjYm5twuvVxeX8f9f1xz15d/if0e4g93WwyEu6oixJvYEkEX5Aj3re9Z+CcO1v3gsXsLg0kQklmFnym+XiBqdeRJJ0WsrJMsTj2s++1c+bXn03x/EgOusn0jf8s3+kb8HLSwvuqjbDDX1EGSMAuzNOptoL31U47rKUz+NTNnD+LQf0TPuhW0b7eR+CrsEpnRwRMd7TWNB46gWKl1LsrHHsNu9Zz+VXH1EkPXOdtsSY+sijkP4KGxfx1OpFu4NH9orfUsmZo52VFg2y2SaWactldIbgZdG3JJ3+A8F04cscbus5y3qKHYDEmMqZYWH8HIS6O+mreFueX7q6bAdQsviOyzZJ4ponCIxHUBgOaxuBvFvtDxWkc/K0nkE5sscrLDCWdUIzceC5dh9JPJXVQp5RE4PkJJF7jrDpuK6Vhsl2gHeqGq2CjfI+TrpWl7i4hpaPaN7DRXhzmO9pyY260z+zOeDEnRzWkkkBBkBJt6uf3hoHgF0OoOiq8B2QhpXF7cz3kWzPIJAO+1gArLFDlYe5Z5s5ldxePGydpUhv5D4LleLwzHFZBA4MkIFnO3W6tt+B5cl1NpuAsnjWxTZ53Tdc9hdbRoGlhbQrXBnMbd/icmNutHNnaGrZITUTskZlsGtAFnXFjfKOF/NaRyzWDbGNgmbL10ry2+jiLG4I107VoK+YNYedrBZ5bLdz/GsJdHG6gdyottm/ic/wCj8wrajm9UAo8Qo2zRujfq14sbG2neFjC6sq5Tc0othv8Akoe533nK4qXWaTyCKgoGQRtjjFmNvYEk7ySdT2lQsWqhbIPtEeXFM7LbVxnUiwlddcuxCAyYjMBN1H8+9tA1um8LpEMuguqau2Rp5ZHSPDi5xufWIG63DuW+LOY72xnjajbM0Yje69X15cNGl17WOpAzFX9Q+wv2j4qswzZqCnf1kbSHWIuXOOh36E9iLGKu5DBzBPgscmUt23jOlzId65w40dQ6U1DfRpQ43s/2jxOote/YtxTVwFg7zRVOE08pzPjjeeZaCfE8VvjzmLOWO2d6OXvzTtDnPgaQGF3O53X3aW07l0ai3E9iqaWNkYDWBrQNwaAB4ALQU1A8sFrC+pvy4LHJl5Zbaxmpo1dBSxhruYQXNpSg6qZHltYAgdt/ipzagch7k4K0cgmkVMkAUSYNbvIC0fpYN9B5BZ/GqNrpQ7KAC3Wwtrc6q70IgqQTZup7E1icUzmBrGE6gk6AabhqpEEOXcpTZSl7FTT0so9qNwPgR7ipdLd+5p328t6nsqPFR4JrbuZ+KBxlK48PgouJ4ZPI3LGGjtLtfIKcKgoxKSgqm4dUMbq1ptvIfb3WTjXSDeGnxVqXnK7iLFRmm4GiBEAkdyHihWYW+RuXrMgPIXJ8bp5qc6yyCPTYW9ha3O11+JaRbyKtmUrhvc0+agMmOZTPW5HyKCR6P/OA/sn6qvrsBEvtzOAvua0Dd3p/ORvSmyJ7CI8ODBlMhdbmBdMyREbnX7wpMrtfL4JpxQM9W4/aHgP2qHiGE9YAS91gRccO03U8p99BKR7J8x9UorosMa0Wzvt2kH4hEaTk9w8vorA0cv5DvJMPpn/kP/VKgiilb9pzj4qM/BonPJuToN5PbxU10ThqWuFuYKYDvW8EDraKNumvn9UnqmDn5opHpJKofjhj10Jv2n5KoZhzCXaaBxGup3m1z4KziOqbgic4vytcTnduF+JSiumoG8AmGYZ2kLSMwaY/Y83N+qP+Cph/0z4WPwKiqykhDB281dU9S629QZKWQEXjeNfySnWFBZirKJRGlBNoRHC93stcR2DTzSxRy/kO8loRVtAsOCR6e1XSKaOjl/IPuSa3DpXEWYd3MfMq6GItQGJNKaGTmhcx2V4sd9v9km6lY5L+GP6IUIORTockN0GnM/FJzJLL8Ad53AoHbow5IEbzuY4/2SjEEn5t/wCqUEuB2h7io8e4J2GGT827j9k/RRixzLZ2ubcaZgQgktKep4g5wB0B5KEJwpdE/wBbwKC8paeFm5tzzdr+xT21DVRdajEyIvg8FG5jeQPgFSxVKnMl0QJrqZrgLAAk7wOCRDhjPtOJ9wSs93dyN5KoeipYmatGvO90514VTLMVGM5UF6atvNKjrGlZ0yFSKd6onYxNeF/d8wsmx/reHzV9jVQGwPc42AAuToBqFgqvaOBjw10guW3uDu14nn+1NC+L7os6oP4xwakSNtwu4cuV+9E3aSA7pG8Tv4JpW5weIBucgEndfWwVw2s7FQYDVCSBj2m4N7HnYkfJTyoLH03sRmq7/oq4FKzKiY6qKzVROM7/ANI/FXQcuZ49tKYqiaMsJLZHDQixG8H3p9DZioHNBc6k2vfwj/xfsRrI6TLUapg1JVfU1Otkx6Sgt/SO1SKZ1yqRlQrLD5tQrBQ7a7QtgqQwte49Wx3qgcS4cT2Kh/jo3hFJ/h8/aR9JLga3uiYPvH5hZkN/fxTY0R20dfSE27XAady63snWZ6SB7gGl7A4jfYnW11wKy7Zsw+1FT2/NN+Cv0jVdeEPSBzWdkqym/TSoNN6QFExinbPC+MmxLTldxa62jgqUVhUinqyg4zUYlWRPMbpvWYcp9Vm8aX3fvdXOxeIzyVjQ+Qlpa+7crQPZuNbX32/fdVbTNHpc9vzh8zqkYNiRp5Osa0OOUixNtD2+A96so6w+RNOmWBm21k0/Ajf+Xw8t6J+23/af5g/NTQ6LBKrHrbBcrg29Atmhffsy2+PepVTt454IiiO7QvIGvMgEqwdGoajMXdlvmpbysT0c18sjZuuOY5mkG1t4P0WzzIIM7lHc9Lq36qI6Tiop8FOmXKB3qG2VVe1uLGCKNzW5iZLEXtplJ32PEBWCZttUtFFKCdXBoHaczTYeAuuQuiV5imIyTnPIeFmtF7NG/wA+1U7hqlQ11Q5IxGlFAH9/37lFdY2FbloYhe9y4913HTwV4XWWZ2IrGmkY0Xu0uBueOYnTkLEK/wCtugfY5OZ/3PyUZr0TpAD3KiVmXINrGfjtR+n8QF1IVIC5btG8OqpyPzh92nyS+k+1XlQToCCy0kTbX3Psu/fxS2bUsPBw7LKidGOCT1aqNIzalnJ/6qn0G2jGnVr/ANX9qxwjUiCPVWVE7GakyzPkO95v3DgPAW8lByp6cplRRrsmzr/xKD+ib8FxpdF2QxgOphG6wdHZo7W8PorEXcsuqbMqrayuDDv96hsxhp0uPNTSr5sym0kizH8Ij9ypuG4yzi4CysiMRtMfxub9P6KvjT2LzB88rhuLza3K6YYVFOOakmMJaO6BDY9ykxRWCQ1PsKC12axz0Rz8zS5rwL5QLgi+uveVvcNxuKYXZI3uJsR2EcFy6ybfCDvVR0HEsWjY/KXtv2uA3Kol2ohFrys8wfgsLLRNvc/C6bNOOSbG3ftbA2/rk9zSVXY7tAypjaxgd6r8xJFuBAt5rNCJSYG2TYekPqqA4qdKdFBcooEBIISiiCCZR100QPVPLLnUcD3hSP4zVbSDmYe9v7exRIdyUQguKfbqYe1C0m+tnEAjlqOai121VVLcNDYh2es4a8CfooIYl2V2G31E77GSaR1r/asNdToEMtk8kOUoTZBKBQUVEc1JDUaCAWTjCggqgSuTV0EECgny4ts5pII3EI0EECtqJHn1nuNu1QmRG/tHzKCCCQcx1LnHxKfpWEcTqgggfCcYUEEC7oXQQQONTzXIkECg5G5xQQQRJCmyEEEBAJYQQQFI5R3I0ECCk3QQQSoylkoIIAHJQcgggPOm86CCAs6NBB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data:image/jpeg;base64,/9j/4AAQSkZJRgABAQAAAQABAAD/2wCEAAkGBxQTEhQUEhQVFRUUFRcYFRcXFBcWFhQUFRcYGBQUFBUYHCggGBwlHBQUITEhJSkrLi4uFx8zODMsNygtLisBCgoKDg0OGBAQGiwcHCQsLCwsLCwsLCwsLCwsLCwsLCwsLCwsLCwsLCwsLCwsLCwsLCwsLCwsLCwsLCwsLCwsLP/AABEIALYBFQMBIgACEQEDEQH/xAAcAAAABwEBAAAAAAAAAAAAAAAAAQIDBAUGBwj/xABNEAABAwIDBAYHAggMBQUAAAABAAIDBBEFEiEGMUFRBxNhcYGRFCIyobHB0UKyIyRSU3KS4fAVFkRic3SCg6Kz0vElNENjwhczNZOU/8QAGAEBAQEBAQAAAAAAAAAAAAAAAAECAwT/xAAhEQEBAAICAgMAAwAAAAAAAAAAAQIRAyESMTJBURMi0f/aAAwDAQACEQMRAD8A464ppzkHuTRcqFFyLMkXQugXmQzJKNAq6F0VkdkB3QugAjyoCuhdHZFZAeZKDkiyOyB0PSg9MhGgezodYmkSB/rEM6ZujQOF6SZDzKQklAsynmfNJMp5nzTbikXQPdaeZ80fWHmmLpQQPZ0MybCO6Bd0LpF0LoFEpJKQSiJQGXIByQggeDkEhqCA3lNlKcUhQBGiCUAqAlAIwFe4BsjWVjXPpYTI1jsrjnjYA6wNvXcL6EbuaCiAR2Wy/wDS/FLX9F8Ovgv/AJiSejLFLX9EPhNAT5CRNDHoLUydHeJjfRyeBjPwcq3FNlqynYZJ6WaOMWu9zDlFzYXcNBckDxQU90d0SJFKRpCO6BSF0V0EQd0Yck2RgIHAUoBdO2Y6IhU0sNQ6rcwzMD8ohByh2oFy7XTjZXTehOAe1WTeEbB9UHFy1IcF3BnQvS8aqo8BEP8AxKJ/QpSndVTjvbGfkEHDHBIK6B0lbAMw1kL45nSiRzmODmgEEDM0jLwtdYEhAhGEdkoBAAjsjAR2QJRFLyoFqBopJT2VJLEDSCcyo8qBAQToaggZKSjKCgATjQktCeaFQGtXcOhRtsPlPOqfbwiiC4q1q7n0Ps/4adP5RJ46M1+Xgr9U/GxMpRCYpuQpsuWFS45SeKXjtjSzhzczTBJmba+YZDcW43UaB2qex9hNJUht7mCUCxsbmN1rK30PJ7dwQsg0aBLDVUIsiTuVFlQN2Qsl5UeVAgBLaEoNTjWoPTfR5/8AG0X9Xj+6FfVG5UnR4P8AhtF/V4/uhXlSNFBDL0pkibchGUVz7p3H4nTm+6ptbneKTX3e9cPK7V060r3xUfVtc4iSW7Wtc42LW+tYeW7iuPy4XO0XdBMBzMTwPMhVENAFEXWRFyBYcjumCizFA+XJPWJnVDIUHY+jfo/o6ugbPUCQve99i2QtAa12UCw04HVaJ3RLhp/Pj+++oUvomhLcJpr8esd4OleR7lpiVNrpiHdEOH8H1I/vGfNiiVnQ/R5HGOeoa4NJaXGNzbgaZgGA28V0G6Zr3WhmdyikPkwq43dSzp5ZBQTLX6IICKCUWoZUGq2e6P6+rjEsMI6t3svfIxgdra7QTcjttZdNw3oTpw0dfUzPd9oRiNjb9mYONlr9j3AUNIG7vRobcP8Apt4K2dIrerpJ3GXp+inDG2vFI8i2rp5NSOJDXAe6y0dFgsFPGY6aNsTC4uLWk2zEAE6nk0eSBmTb5VNqiVYcHAC13Gw1G87lFrg+CN8swysYMznXBDWjeTY3UkC8jDycPim+kA3w2t/q8n3Ssqz1LtxQaXqYx4kfEK9xPEPSqKX0NzXmeOSON+cxtGYFheHZSdNdw1I4b15lIXoPZBgFBR5d3URnTmW3d7yVRzmPojrfzlL/APZJ8ol0DYHo+gggeyvhpqiV0pcH5TIBHlaGtBe0EahxtbitEx5Uhj1dpobNj8M4UNL4wsPxCUNlsObuoaUcD+Lx7v1VJienJnaqbNK6q2Uw6VuV9FT27ImsPLRzQCPNcM6Q9m4qDEAyO7oXhkzWEFxawvcHRXJ9f2DbsIHafQLXLi3Te8/wjTAbzTx20O/rpLd/grsdih2ToLaUVNb+rx/6Ur+LNC3dR0w/uI/opVJUp57gd6mzRNOxkbQ2NjWNG5rQGgdwGgQmdmFtyP1e1J9Tmfcg55QVtSMSrYZKgyRwiMxtysGUTDOA4taCSALa8NeK1tLISlu2dhNRJUB0meVkbHC7cto82U2y3v6x4qUaFrBcEnvspZ2uznWJL5OSbeUlUM19NHIx4ljY8FpuHMa7hyIXlYMFhfkvV0nsu/RPwWZ6NcCpYKGB/Ute+eKOSR8jQ5xLm3DRceq0X0A79SrtHnnIEXVL1W7C6I3zUlMb7/wEZuf1VHfs1hrt9FS//njHvAToeXerR5F6am2HwyQFpo4W30uxuRw7Q5trFN4VsdhnVsy0cDhlFi9gc5wtoXF28oEdH0dsLox/2Wn9a5+auSFOghZGwMjY1rGgBrWgBrQNwAGgCI1AHALOl2hZVA2kdloqo8qeX7jlcOqRyHkExVMZKx0cjAWPaWubuDmu0INuxax6u0vceTBToLTY3sxVQzPaaaYNzvyWje8FmY5SHNBvpbtQV0M1lRhqdyhKa1Qek9hnE4dRkj+TxbyDuYADp3K6Oqz3R7Nmw2kPKIN/UJZ5eqtAUy90nowUklG86ogooo2+sO9RNs4HSUFVGxpc58Ega0C5c4tNgBxKmvdYX5JllYSVKPMUNE97wxjHOeTYNa0l191so1XobZKikjoaaOVuWRkTWuadC0jcD22ssF0Yvy4nU9rZv85q63e6tEItTjUp4SbIJcBS6uT1vAJunOqx+J10hxWaPM8Rsp4y1ub1bm13W562/snmpfRGxjK5r0tYBUVFXTyQRGQRxAGxa0BwkLgCSQuhUE9mDj3qUKnsHkkogYZUXtcEE8Dw7FbTFJZMOQ8glSlIGS5JzpEjkjMgsIHaJVQdPJNQHRKkfbVUVOL4rFTtzTPyN3ZiHWudwJAsPmoGFbU0tQ/q4JQ9wF7BrhpzuQAj22j6ygqm2B/BOIuL6sGYeOmh52XNuiencKp7i1wAj4ggan9ifQ7HNEXMc0WBc0gX1AuLXIvr3KHh9F6PTwQ3zdVFHHmtbNkYG3twvZPCRLqj8B8FAw6RJbKmZHJsuUVbQzWa48mkqroq3RtjwCOapDYZDyY49ugKzGCYu2aFj2ngA4HQteBZzXDgbpSN/DVXCaleqijq9N6lvn3LURID05CdVCY9SoHaoJXpJ5olHjCCCiOxWGD+Rw+R+qi4l0bUM8ZEUIgd9l8ZIIPa0mzh2FXUsbhvBU6jqMrNeCgh7P4N6HTR07XF4jDrOdlDjmcXa20+0VKfLbs8vkVVYljBO42CqXV4P2h5rXdRpWEu4FNVMxYAXNOuniqqir3NOh05cFbYpMJImuHB7bjloR81FKE+dhAsCfygSPcQmGxW3vZfsB+d1BnqLaDcqnFsZZTsD5SQ0m2gJ1Nzw7lZNouMF2YhjmdJG2JheDmymQudc31u62/sWgmpSwaG/fwWSoq/O1r2nRwDhw0IuFfU+KFzC128C4PMBLBLNObauA8Lj4qBMzX/AN3yjH+pJra0nQblm9pceFLF1hGYlwa1t7XJ7e4FWS26hbJ3WtoQ0HWVx72gITbM0/XPqbO62QDO4ONnNaAAC3duaNd+iy2zeOCqhEoGU3ILb3ykHdfusfFaaiqzYtO4g2TKWXVJd9xPbSsA00CivewcSfL6KPU1t2gDlquez7azmeWKGm6wxucDZ5uQ12W5GXRXDjuXpMspPbpkNQy+89xtb3BOzzXtZc/2b2rNRK6GWIxStF7E3uBa/AWOoWqFRYH3KZYXG6pMpfS9fQ6Xze5VVTPlOhv4J6vriW2HiudY1toYqh8LYHSOZbc7U3aHbg0nirhx3LqFyk9ui0mIDc7RTKw+rmBv9FzbZ/aWaeXI+lfE3KTnOa1xuGrANe9bGGps0tO4g+aZY3G6pLvuJklnNIdu46ke8FQwYm6Nbu5ucfiU3NNcALC7S4lXwulexsfUNtlJ1dawvcX5kq4Y3K6hldduj0te1v2beJPxTlWM9nNOhNiuabMV9fMY5HmLqHXvYWdaxAsO8BbaGqLQe0f7KZ4eN1e1xu+1zJhjWi7nHzsqqpkYPZLj4j6JWJ15dYcB8VzjFdqKkVUkEETHlu697kZQSTqBxTDC5ekuWnQ4J2Ws4Gx7VFr6IBzXN1a46/VZTAa6tfJaoiYyPKdQRfNcWHtnt4LUNqPVseYPiCpljrpZd9pTIGNFyB5app844DzuU1VzXPcucDFamqmkayobAGOIaw2u6xI7zuWsOPyS5adXocSDTqxpHcLq3lDXNDo9x3rm+yc1SWubVDVrvVfp67een7N4Wzw6Y5XDs+CxlNXTU7m1vG3n8UFW9aUFFMVlWTx4pUj/AFCP5w+41QJNT4qWTdp7/kB8k2jFdIY/E3/pM++Fn8I2PimpmSZnh7m3uCLA68LLT7fRE0cgAJN2aAXPttWZwjaV8VO2IU8rntBANjYm5twuvVxeX8f9f1xz15d/if0e4g93WwyEu6oixJvYEkEX5Aj3re9Z+CcO1v3gsXsLg0kQklmFnym+XiBqdeRJJ0WsrJMsTj2s++1c+bXn03x/EgOusn0jf8s3+kb8HLSwvuqjbDDX1EGSMAuzNOptoL31U47rKUz+NTNnD+LQf0TPuhW0b7eR+CrsEpnRwRMd7TWNB46gWKl1LsrHHsNu9Zz+VXH1EkPXOdtsSY+sijkP4KGxfx1OpFu4NH9orfUsmZo52VFg2y2SaWactldIbgZdG3JJ3+A8F04cscbus5y3qKHYDEmMqZYWH8HIS6O+mreFueX7q6bAdQsviOyzZJ4ponCIxHUBgOaxuBvFvtDxWkc/K0nkE5sscrLDCWdUIzceC5dh9JPJXVQp5RE4PkJJF7jrDpuK6Vhsl2gHeqGq2CjfI+TrpWl7i4hpaPaN7DRXhzmO9pyY260z+zOeDEnRzWkkkBBkBJt6uf3hoHgF0OoOiq8B2QhpXF7cz3kWzPIJAO+1gArLFDlYe5Z5s5ldxePGydpUhv5D4LleLwzHFZBA4MkIFnO3W6tt+B5cl1NpuAsnjWxTZ53Tdc9hdbRoGlhbQrXBnMbd/icmNutHNnaGrZITUTskZlsGtAFnXFjfKOF/NaRyzWDbGNgmbL10ry2+jiLG4I107VoK+YNYedrBZ5bLdz/GsJdHG6gdyottm/ic/wCj8wrajm9UAo8Qo2zRujfq14sbG2neFjC6sq5Tc0othv8Akoe533nK4qXWaTyCKgoGQRtjjFmNvYEk7ySdT2lQsWqhbIPtEeXFM7LbVxnUiwlddcuxCAyYjMBN1H8+9tA1um8LpEMuguqau2Rp5ZHSPDi5xufWIG63DuW+LOY72xnjajbM0Yje69X15cNGl17WOpAzFX9Q+wv2j4qswzZqCnf1kbSHWIuXOOh36E9iLGKu5DBzBPgscmUt23jOlzId65w40dQ6U1DfRpQ43s/2jxOote/YtxTVwFg7zRVOE08pzPjjeeZaCfE8VvjzmLOWO2d6OXvzTtDnPgaQGF3O53X3aW07l0ai3E9iqaWNkYDWBrQNwaAB4ALQU1A8sFrC+pvy4LHJl5Zbaxmpo1dBSxhruYQXNpSg6qZHltYAgdt/ipzagch7k4K0cgmkVMkAUSYNbvIC0fpYN9B5BZ/GqNrpQ7KAC3Wwtrc6q70IgqQTZup7E1icUzmBrGE6gk6AabhqpEEOXcpTZSl7FTT0so9qNwPgR7ipdLd+5p328t6nsqPFR4JrbuZ+KBxlK48PgouJ4ZPI3LGGjtLtfIKcKgoxKSgqm4dUMbq1ptvIfb3WTjXSDeGnxVqXnK7iLFRmm4GiBEAkdyHihWYW+RuXrMgPIXJ8bp5qc6yyCPTYW9ha3O11+JaRbyKtmUrhvc0+agMmOZTPW5HyKCR6P/OA/sn6qvrsBEvtzOAvua0Dd3p/ORvSmyJ7CI8ODBlMhdbmBdMyREbnX7wpMrtfL4JpxQM9W4/aHgP2qHiGE9YAS91gRccO03U8p99BKR7J8x9UorosMa0Wzvt2kH4hEaTk9w8vorA0cv5DvJMPpn/kP/VKgiilb9pzj4qM/BonPJuToN5PbxU10ThqWuFuYKYDvW8EDraKNumvn9UnqmDn5opHpJKofjhj10Jv2n5KoZhzCXaaBxGup3m1z4KziOqbgic4vytcTnduF+JSiumoG8AmGYZ2kLSMwaY/Y83N+qP+Cph/0z4WPwKiqykhDB281dU9S629QZKWQEXjeNfySnWFBZirKJRGlBNoRHC93stcR2DTzSxRy/kO8loRVtAsOCR6e1XSKaOjl/IPuSa3DpXEWYd3MfMq6GItQGJNKaGTmhcx2V4sd9v9km6lY5L+GP6IUIORTockN0GnM/FJzJLL8Ad53AoHbow5IEbzuY4/2SjEEn5t/wCqUEuB2h7io8e4J2GGT827j9k/RRixzLZ2ubcaZgQgktKep4g5wB0B5KEJwpdE/wBbwKC8paeFm5tzzdr+xT21DVRdajEyIvg8FG5jeQPgFSxVKnMl0QJrqZrgLAAk7wOCRDhjPtOJ9wSs93dyN5KoeipYmatGvO90514VTLMVGM5UF6atvNKjrGlZ0yFSKd6onYxNeF/d8wsmx/reHzV9jVQGwPc42AAuToBqFgqvaOBjw10guW3uDu14nn+1NC+L7os6oP4xwakSNtwu4cuV+9E3aSA7pG8Tv4JpW5weIBucgEndfWwVw2s7FQYDVCSBj2m4N7HnYkfJTyoLH03sRmq7/oq4FKzKiY6qKzVROM7/ANI/FXQcuZ49tKYqiaMsJLZHDQixG8H3p9DZioHNBc6k2vfwj/xfsRrI6TLUapg1JVfU1Otkx6Sgt/SO1SKZ1yqRlQrLD5tQrBQ7a7QtgqQwte49Wx3qgcS4cT2Kh/jo3hFJ/h8/aR9JLga3uiYPvH5hZkN/fxTY0R20dfSE27XAady63snWZ6SB7gGl7A4jfYnW11wKy7Zsw+1FT2/NN+Cv0jVdeEPSBzWdkqym/TSoNN6QFExinbPC+MmxLTldxa62jgqUVhUinqyg4zUYlWRPMbpvWYcp9Vm8aX3fvdXOxeIzyVjQ+Qlpa+7crQPZuNbX32/fdVbTNHpc9vzh8zqkYNiRp5Osa0OOUixNtD2+A96so6w+RNOmWBm21k0/Ajf+Xw8t6J+23/af5g/NTQ6LBKrHrbBcrg29Atmhffsy2+PepVTt454IiiO7QvIGvMgEqwdGoajMXdlvmpbysT0c18sjZuuOY5mkG1t4P0WzzIIM7lHc9Lq36qI6Tiop8FOmXKB3qG2VVe1uLGCKNzW5iZLEXtplJ32PEBWCZttUtFFKCdXBoHaczTYeAuuQuiV5imIyTnPIeFmtF7NG/wA+1U7hqlQ11Q5IxGlFAH9/37lFdY2FbloYhe9y4913HTwV4XWWZ2IrGmkY0Xu0uBueOYnTkLEK/wCtugfY5OZ/3PyUZr0TpAD3KiVmXINrGfjtR+n8QF1IVIC5btG8OqpyPzh92nyS+k+1XlQToCCy0kTbX3Psu/fxS2bUsPBw7LKidGOCT1aqNIzalnJ/6qn0G2jGnVr/ANX9qxwjUiCPVWVE7GakyzPkO95v3DgPAW8lByp6cplRRrsmzr/xKD+ib8FxpdF2QxgOphG6wdHZo7W8PorEXcsuqbMqrayuDDv96hsxhp0uPNTSr5sym0kizH8Ij9ypuG4yzi4CysiMRtMfxub9P6KvjT2LzB88rhuLza3K6YYVFOOakmMJaO6BDY9ykxRWCQ1PsKC12axz0Rz8zS5rwL5QLgi+uveVvcNxuKYXZI3uJsR2EcFy6ybfCDvVR0HEsWjY/KXtv2uA3Kol2ohFrys8wfgsLLRNvc/C6bNOOSbG3ftbA2/rk9zSVXY7tAypjaxgd6r8xJFuBAt5rNCJSYG2TYekPqqA4qdKdFBcooEBIISiiCCZR100QPVPLLnUcD3hSP4zVbSDmYe9v7exRIdyUQguKfbqYe1C0m+tnEAjlqOai121VVLcNDYh2es4a8CfooIYl2V2G31E77GSaR1r/asNdToEMtk8kOUoTZBKBQUVEc1JDUaCAWTjCggqgSuTV0EECgny4ts5pII3EI0EECtqJHn1nuNu1QmRG/tHzKCCCQcx1LnHxKfpWEcTqgggfCcYUEEC7oXQQQONTzXIkECg5G5xQQQRJCmyEEEBAJYQQQFI5R3I0ECCk3QQQSoylkoIIAHJQcgggPOm86CCAs6NBB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0" name="Picture 6" descr="http://www.holistichealthliving.com/wp-content/uploads/2015/08/diabetes-sugarcubes.jpg"/>
          <p:cNvPicPr>
            <a:picLocks noChangeAspect="1" noChangeArrowheads="1"/>
          </p:cNvPicPr>
          <p:nvPr/>
        </p:nvPicPr>
        <p:blipFill>
          <a:blip r:embed="rId2" cstate="print"/>
          <a:srcRect/>
          <a:stretch>
            <a:fillRect/>
          </a:stretch>
        </p:blipFill>
        <p:spPr bwMode="auto">
          <a:xfrm>
            <a:off x="6943700" y="548680"/>
            <a:ext cx="2799992" cy="1836962"/>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3415308" y="4020390"/>
            <a:ext cx="6539111" cy="2626149"/>
          </a:xfrm>
          <a:prstGeom prst="rect">
            <a:avLst/>
          </a:prstGeom>
          <a:noFill/>
          <a:ln w="9525">
            <a:noFill/>
            <a:miter lim="800000"/>
            <a:headEnd/>
            <a:tailEnd/>
          </a:ln>
        </p:spPr>
      </p:pic>
      <p:sp>
        <p:nvSpPr>
          <p:cNvPr id="8" name="TextBox 7"/>
          <p:cNvSpPr txBox="1"/>
          <p:nvPr/>
        </p:nvSpPr>
        <p:spPr>
          <a:xfrm>
            <a:off x="3343300" y="5805264"/>
            <a:ext cx="6480720" cy="923330"/>
          </a:xfrm>
          <a:prstGeom prst="rect">
            <a:avLst/>
          </a:prstGeom>
          <a:noFill/>
          <a:ln w="38100">
            <a:solidFill>
              <a:srgbClr val="FF0000"/>
            </a:solidFill>
          </a:ln>
        </p:spPr>
        <p:txBody>
          <a:bodyPr wrap="square" rtlCol="0">
            <a:spAutoFit/>
          </a:bodyPr>
          <a:lstStyle/>
          <a:p>
            <a:endParaRPr lang="en-US" dirty="0"/>
          </a:p>
          <a:p>
            <a:endParaRPr lang="en-US" dirty="0"/>
          </a:p>
          <a:p>
            <a:endParaRPr lang="el-G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683582-F78D-408C-B93F-988C5642AAE5}"/>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DF4062CF-F971-43A9-9A56-05CEC94FCDAD}"/>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47D5BCC5-4780-4C69-8DE6-EF51AA7B39E8}"/>
              </a:ext>
            </a:extLst>
          </p:cNvPr>
          <p:cNvPicPr>
            <a:picLocks noChangeAspect="1"/>
          </p:cNvPicPr>
          <p:nvPr/>
        </p:nvPicPr>
        <p:blipFill>
          <a:blip r:embed="rId2"/>
          <a:stretch>
            <a:fillRect/>
          </a:stretch>
        </p:blipFill>
        <p:spPr>
          <a:xfrm>
            <a:off x="0" y="558870"/>
            <a:ext cx="10287000" cy="5740260"/>
          </a:xfrm>
          <a:prstGeom prst="rect">
            <a:avLst/>
          </a:prstGeom>
        </p:spPr>
      </p:pic>
    </p:spTree>
    <p:extLst>
      <p:ext uri="{BB962C8B-B14F-4D97-AF65-F5344CB8AC3E}">
        <p14:creationId xmlns:p14="http://schemas.microsoft.com/office/powerpoint/2010/main" val="39010404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DB023C-F743-4832-B7EB-12ADEA2D357F}"/>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2E9B8D31-FD94-4716-A615-EB7E0FE3E6B4}"/>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E54AC4D4-5B2D-4544-B2AE-DC5E46906AE2}"/>
              </a:ext>
            </a:extLst>
          </p:cNvPr>
          <p:cNvPicPr>
            <a:picLocks noChangeAspect="1"/>
          </p:cNvPicPr>
          <p:nvPr/>
        </p:nvPicPr>
        <p:blipFill>
          <a:blip r:embed="rId2"/>
          <a:stretch>
            <a:fillRect/>
          </a:stretch>
        </p:blipFill>
        <p:spPr>
          <a:xfrm>
            <a:off x="0" y="369000"/>
            <a:ext cx="10287000" cy="6120000"/>
          </a:xfrm>
          <a:prstGeom prst="rect">
            <a:avLst/>
          </a:prstGeom>
        </p:spPr>
      </p:pic>
    </p:spTree>
    <p:extLst>
      <p:ext uri="{BB962C8B-B14F-4D97-AF65-F5344CB8AC3E}">
        <p14:creationId xmlns:p14="http://schemas.microsoft.com/office/powerpoint/2010/main" val="29883146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327CFBFE-EB80-4D40-92C8-33F798637574}"/>
              </a:ext>
            </a:extLst>
          </p:cNvPr>
          <p:cNvPicPr>
            <a:picLocks noChangeAspect="1"/>
          </p:cNvPicPr>
          <p:nvPr/>
        </p:nvPicPr>
        <p:blipFill>
          <a:blip r:embed="rId3"/>
          <a:stretch>
            <a:fillRect/>
          </a:stretch>
        </p:blipFill>
        <p:spPr>
          <a:xfrm>
            <a:off x="676275" y="280987"/>
            <a:ext cx="8934450" cy="6100341"/>
          </a:xfrm>
          <a:prstGeom prst="rect">
            <a:avLst/>
          </a:prstGeom>
        </p:spPr>
      </p:pic>
      <p:sp>
        <p:nvSpPr>
          <p:cNvPr id="5" name="Rectangle 1032">
            <a:extLst>
              <a:ext uri="{FF2B5EF4-FFF2-40B4-BE49-F238E27FC236}">
                <a16:creationId xmlns:a16="http://schemas.microsoft.com/office/drawing/2014/main" id="{8F6F230D-7BBA-4647-B3B6-4B0608CFEBAA}"/>
              </a:ext>
            </a:extLst>
          </p:cNvPr>
          <p:cNvSpPr>
            <a:spLocks noChangeArrowheads="1"/>
          </p:cNvSpPr>
          <p:nvPr/>
        </p:nvSpPr>
        <p:spPr bwMode="auto">
          <a:xfrm>
            <a:off x="6155910" y="6381328"/>
            <a:ext cx="3446458" cy="335989"/>
          </a:xfrm>
          <a:prstGeom prst="rect">
            <a:avLst/>
          </a:prstGeom>
          <a:noFill/>
          <a:ln w="12700">
            <a:noFill/>
            <a:miter lim="800000"/>
            <a:headEnd/>
            <a:tailEnd/>
          </a:ln>
        </p:spPr>
        <p:txBody>
          <a:bodyPr wrap="none" lIns="90488" tIns="44450" rIns="90488" bIns="44450">
            <a:spAutoFit/>
          </a:bodyPr>
          <a:lstStyle/>
          <a:p>
            <a:pPr marL="0" marR="0" lvl="0" indent="0" algn="ctr" defTabSz="7620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7D"/>
                </a:solidFill>
                <a:effectLst/>
                <a:uLnTx/>
                <a:uFillTx/>
                <a:latin typeface="Arial" pitchFamily="34" charset="0"/>
                <a:ea typeface="+mn-ea"/>
                <a:cs typeface="Arial" pitchFamily="34" charset="0"/>
              </a:rPr>
              <a:t>Escaned J, et al. Eur Heart J 2020</a:t>
            </a:r>
          </a:p>
        </p:txBody>
      </p:sp>
    </p:spTree>
    <p:extLst>
      <p:ext uri="{BB962C8B-B14F-4D97-AF65-F5344CB8AC3E}">
        <p14:creationId xmlns:p14="http://schemas.microsoft.com/office/powerpoint/2010/main" val="20040689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FD9BEA-BB05-4994-A487-F2C5F3CB1B96}"/>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20B25346-CC70-426E-A109-01F280103C0C}"/>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73E11FD1-D30F-456C-AF40-38D859D50D9A}"/>
              </a:ext>
            </a:extLst>
          </p:cNvPr>
          <p:cNvPicPr>
            <a:picLocks noChangeAspect="1"/>
          </p:cNvPicPr>
          <p:nvPr/>
        </p:nvPicPr>
        <p:blipFill>
          <a:blip r:embed="rId2"/>
          <a:stretch>
            <a:fillRect/>
          </a:stretch>
        </p:blipFill>
        <p:spPr>
          <a:xfrm>
            <a:off x="0" y="554425"/>
            <a:ext cx="10287000" cy="5749149"/>
          </a:xfrm>
          <a:prstGeom prst="rect">
            <a:avLst/>
          </a:prstGeom>
        </p:spPr>
      </p:pic>
    </p:spTree>
    <p:extLst>
      <p:ext uri="{BB962C8B-B14F-4D97-AF65-F5344CB8AC3E}">
        <p14:creationId xmlns:p14="http://schemas.microsoft.com/office/powerpoint/2010/main" val="39741957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2738" y="61809"/>
            <a:ext cx="7260911" cy="1570351"/>
          </a:xfrm>
        </p:spPr>
        <p:txBody>
          <a:bodyPr>
            <a:normAutofit/>
          </a:bodyPr>
          <a:lstStyle/>
          <a:p>
            <a:pPr algn="ctr"/>
            <a:r>
              <a:rPr lang="en-US" sz="3200" dirty="0">
                <a:solidFill>
                  <a:srgbClr val="FF0000"/>
                </a:solidFill>
                <a:latin typeface="+mn-lt"/>
                <a:ea typeface="Times New Roman" charset="0"/>
                <a:cs typeface="Times New Roman" charset="0"/>
              </a:rPr>
              <a:t>MECHANISMS OF INOCA</a:t>
            </a:r>
          </a:p>
        </p:txBody>
      </p:sp>
      <p:pic>
        <p:nvPicPr>
          <p:cNvPr id="5" name="Picture 4"/>
          <p:cNvPicPr>
            <a:picLocks noChangeAspect="1"/>
          </p:cNvPicPr>
          <p:nvPr/>
        </p:nvPicPr>
        <p:blipFill>
          <a:blip r:embed="rId3"/>
          <a:stretch>
            <a:fillRect/>
          </a:stretch>
        </p:blipFill>
        <p:spPr>
          <a:xfrm>
            <a:off x="1057275" y="1197820"/>
            <a:ext cx="7786687" cy="4864894"/>
          </a:xfrm>
          <a:prstGeom prst="rect">
            <a:avLst/>
          </a:prstGeom>
          <a:ln>
            <a:solidFill>
              <a:schemeClr val="tx2"/>
            </a:solidFill>
          </a:ln>
        </p:spPr>
      </p:pic>
      <p:sp>
        <p:nvSpPr>
          <p:cNvPr id="7" name="Rectangle 6"/>
          <p:cNvSpPr/>
          <p:nvPr/>
        </p:nvSpPr>
        <p:spPr>
          <a:xfrm>
            <a:off x="4207396" y="6381328"/>
            <a:ext cx="5472608" cy="3077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Arial"/>
                <a:ea typeface="Times New Roman" charset="0"/>
                <a:cs typeface="Times New Roman" charset="0"/>
              </a:rPr>
              <a:t>EHJ(2020)</a:t>
            </a:r>
            <a:r>
              <a:rPr kumimoji="0" lang="el-GR" sz="1400" b="1" i="0" u="none" strike="noStrike" kern="1200" cap="none" spc="0" normalizeH="0" baseline="0" noProof="0" dirty="0">
                <a:ln>
                  <a:noFill/>
                </a:ln>
                <a:solidFill>
                  <a:srgbClr val="00B0F0"/>
                </a:solidFill>
                <a:effectLst/>
                <a:uLnTx/>
                <a:uFillTx/>
                <a:latin typeface="Arial"/>
                <a:ea typeface="Times New Roman" charset="0"/>
                <a:cs typeface="Times New Roman" charset="0"/>
              </a:rPr>
              <a:t>, </a:t>
            </a:r>
            <a:r>
              <a:rPr kumimoji="0" lang="en-US" sz="1400" b="1" i="0" u="none" strike="noStrike" kern="1200" cap="none" spc="0" normalizeH="0" baseline="0" noProof="0" dirty="0">
                <a:ln>
                  <a:noFill/>
                </a:ln>
                <a:solidFill>
                  <a:srgbClr val="00B0F0"/>
                </a:solidFill>
                <a:effectLst/>
                <a:uLnTx/>
                <a:uFillTx/>
                <a:latin typeface="Arial"/>
                <a:ea typeface="Times New Roman" charset="0"/>
                <a:cs typeface="Times New Roman" charset="0"/>
              </a:rPr>
              <a:t>EAPCI</a:t>
            </a:r>
            <a:r>
              <a:rPr kumimoji="0" lang="el-GR" sz="1400" b="1" i="0" u="none" strike="noStrike" kern="1200" cap="none" spc="0" normalizeH="0" baseline="0" noProof="0" dirty="0">
                <a:ln>
                  <a:noFill/>
                </a:ln>
                <a:solidFill>
                  <a:srgbClr val="00B0F0"/>
                </a:solidFill>
                <a:effectLst/>
                <a:uLnTx/>
                <a:uFillTx/>
                <a:latin typeface="Arial"/>
                <a:ea typeface="Times New Roman" charset="0"/>
                <a:cs typeface="Times New Roman" charset="0"/>
              </a:rPr>
              <a:t> </a:t>
            </a:r>
            <a:r>
              <a:rPr kumimoji="0" lang="en-US" sz="1400" b="1" i="0" u="none" strike="noStrike" kern="1200" cap="none" spc="0" normalizeH="0" baseline="0" noProof="0" dirty="0">
                <a:ln>
                  <a:noFill/>
                </a:ln>
                <a:solidFill>
                  <a:srgbClr val="00B0F0"/>
                </a:solidFill>
                <a:effectLst/>
                <a:uLnTx/>
                <a:uFillTx/>
                <a:latin typeface="Arial"/>
                <a:ea typeface="Times New Roman" charset="0"/>
                <a:cs typeface="Times New Roman" charset="0"/>
              </a:rPr>
              <a:t>Expert Consensus Document on INOCA</a:t>
            </a:r>
          </a:p>
        </p:txBody>
      </p:sp>
      <p:sp>
        <p:nvSpPr>
          <p:cNvPr id="2" name="TextBox 1">
            <a:extLst>
              <a:ext uri="{FF2B5EF4-FFF2-40B4-BE49-F238E27FC236}">
                <a16:creationId xmlns:a16="http://schemas.microsoft.com/office/drawing/2014/main" id="{F96F7EA2-02BB-42CD-9CCB-8B8BEC585287}"/>
              </a:ext>
            </a:extLst>
          </p:cNvPr>
          <p:cNvSpPr txBox="1"/>
          <p:nvPr/>
        </p:nvSpPr>
        <p:spPr>
          <a:xfrm>
            <a:off x="1057275" y="3068960"/>
            <a:ext cx="2718073" cy="792088"/>
          </a:xfrm>
          <a:prstGeom prst="rect">
            <a:avLst/>
          </a:prstGeom>
          <a:noFill/>
          <a:ln w="38100">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Tree>
    <p:extLst>
      <p:ext uri="{BB962C8B-B14F-4D97-AF65-F5344CB8AC3E}">
        <p14:creationId xmlns:p14="http://schemas.microsoft.com/office/powerpoint/2010/main" val="8478144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46956" y="0"/>
            <a:ext cx="10040044" cy="1371600"/>
          </a:xfrm>
        </p:spPr>
        <p:txBody>
          <a:bodyPr/>
          <a:lstStyle/>
          <a:p>
            <a:pPr algn="ctr" eaLnBrk="1" hangingPunct="1"/>
            <a:r>
              <a:rPr lang="en-US" sz="3200" b="1" dirty="0">
                <a:solidFill>
                  <a:srgbClr val="FF0000"/>
                </a:solidFill>
                <a:latin typeface="Tahoma" pitchFamily="34" charset="0"/>
                <a:cs typeface="Tahoma" pitchFamily="34" charset="0"/>
              </a:rPr>
              <a:t>CFR in hypertension </a:t>
            </a:r>
            <a:endParaRPr lang="el-GR" sz="3200" b="1" dirty="0">
              <a:solidFill>
                <a:srgbClr val="FF0000"/>
              </a:solidFill>
              <a:latin typeface="Tahoma" pitchFamily="34" charset="0"/>
              <a:cs typeface="Tahoma" pitchFamily="34" charset="0"/>
            </a:endParaRPr>
          </a:p>
        </p:txBody>
      </p:sp>
      <p:pic>
        <p:nvPicPr>
          <p:cNvPr id="15363" name="Picture 2" descr="C:\Documents and Settings\Tsiachris Dimitris\Τα έγγραφά μου\Cardiology\Tsioufis\CFR\Presentations\elikar\CFR.jpg"/>
          <p:cNvPicPr>
            <a:picLocks noGrp="1" noChangeAspect="1" noChangeArrowheads="1"/>
          </p:cNvPicPr>
          <p:nvPr>
            <p:ph sz="half" idx="1"/>
          </p:nvPr>
        </p:nvPicPr>
        <p:blipFill>
          <a:blip r:embed="rId3" cstate="print"/>
          <a:srcRect/>
          <a:stretch>
            <a:fillRect/>
          </a:stretch>
        </p:blipFill>
        <p:spPr>
          <a:xfrm>
            <a:off x="390972" y="1196752"/>
            <a:ext cx="4104456" cy="2788808"/>
          </a:xfrm>
        </p:spPr>
      </p:pic>
      <p:sp>
        <p:nvSpPr>
          <p:cNvPr id="15365" name="Rectangle 4"/>
          <p:cNvSpPr>
            <a:spLocks noChangeArrowheads="1"/>
          </p:cNvSpPr>
          <p:nvPr/>
        </p:nvSpPr>
        <p:spPr bwMode="auto">
          <a:xfrm>
            <a:off x="967036" y="6500812"/>
            <a:ext cx="9319965" cy="357188"/>
          </a:xfrm>
          <a:prstGeom prst="rect">
            <a:avLst/>
          </a:prstGeom>
          <a:noFill/>
          <a:ln w="9525" algn="ctr">
            <a:noFill/>
            <a:round/>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srgbClr val="00FFFF"/>
                </a:solidFill>
                <a:effectLst/>
                <a:uLnTx/>
                <a:uFillTx/>
                <a:latin typeface="Tahoma" pitchFamily="34" charset="0"/>
                <a:ea typeface="+mn-ea"/>
                <a:cs typeface="Arial" pitchFamily="34" charset="0"/>
              </a:rPr>
              <a:t>Tsiachris</a:t>
            </a:r>
            <a:r>
              <a:rPr kumimoji="0" lang="en-US" sz="1600" b="1" i="1" u="none" strike="noStrike" kern="1200" cap="none" spc="0" normalizeH="0" baseline="0" noProof="0" dirty="0">
                <a:ln>
                  <a:noFill/>
                </a:ln>
                <a:solidFill>
                  <a:srgbClr val="00FFFF"/>
                </a:solidFill>
                <a:effectLst/>
                <a:uLnTx/>
                <a:uFillTx/>
                <a:latin typeface="Tahoma" pitchFamily="34" charset="0"/>
                <a:ea typeface="+mn-ea"/>
                <a:cs typeface="Arial" pitchFamily="34" charset="0"/>
              </a:rPr>
              <a:t> D, </a:t>
            </a:r>
            <a:r>
              <a:rPr kumimoji="0" lang="en-US" sz="1600" b="1" i="1" u="none" strike="noStrike" kern="1200" cap="none" spc="0" normalizeH="0" baseline="0" noProof="0" dirty="0" err="1">
                <a:ln>
                  <a:noFill/>
                </a:ln>
                <a:solidFill>
                  <a:srgbClr val="00FFFF"/>
                </a:solidFill>
                <a:effectLst/>
                <a:uLnTx/>
                <a:uFillTx/>
                <a:latin typeface="Tahoma" pitchFamily="34" charset="0"/>
                <a:ea typeface="+mn-ea"/>
                <a:cs typeface="Arial" pitchFamily="34" charset="0"/>
              </a:rPr>
              <a:t>Tsioufis</a:t>
            </a:r>
            <a:r>
              <a:rPr kumimoji="0" lang="en-US" sz="1600" b="1" i="1" u="none" strike="noStrike" kern="1200" cap="none" spc="0" normalizeH="0" baseline="0" noProof="0" dirty="0">
                <a:ln>
                  <a:noFill/>
                </a:ln>
                <a:solidFill>
                  <a:srgbClr val="00FFFF"/>
                </a:solidFill>
                <a:effectLst/>
                <a:uLnTx/>
                <a:uFillTx/>
                <a:latin typeface="Tahoma" pitchFamily="34" charset="0"/>
                <a:ea typeface="+mn-ea"/>
                <a:cs typeface="Arial" pitchFamily="34" charset="0"/>
              </a:rPr>
              <a:t>  C, </a:t>
            </a:r>
            <a:r>
              <a:rPr kumimoji="0" lang="en-US" sz="1600" b="1" i="1" u="none" strike="noStrike" kern="1200" cap="none" spc="0" normalizeH="0" baseline="0" noProof="0" dirty="0" err="1">
                <a:ln>
                  <a:noFill/>
                </a:ln>
                <a:solidFill>
                  <a:srgbClr val="00FFFF"/>
                </a:solidFill>
                <a:effectLst/>
                <a:uLnTx/>
                <a:uFillTx/>
                <a:latin typeface="Tahoma" pitchFamily="34" charset="0"/>
                <a:ea typeface="+mn-ea"/>
                <a:cs typeface="Arial" pitchFamily="34" charset="0"/>
              </a:rPr>
              <a:t>Dimitriadis</a:t>
            </a:r>
            <a:r>
              <a:rPr kumimoji="0" lang="en-US" sz="1600" b="1" i="1" u="none" strike="noStrike" kern="1200" cap="none" spc="0" normalizeH="0" baseline="0" noProof="0" dirty="0">
                <a:ln>
                  <a:noFill/>
                </a:ln>
                <a:solidFill>
                  <a:srgbClr val="00FFFF"/>
                </a:solidFill>
                <a:effectLst/>
                <a:uLnTx/>
                <a:uFillTx/>
                <a:latin typeface="Tahoma" pitchFamily="34" charset="0"/>
                <a:ea typeface="+mn-ea"/>
                <a:cs typeface="Arial" pitchFamily="34" charset="0"/>
              </a:rPr>
              <a:t> K, et al. Am J </a:t>
            </a:r>
            <a:r>
              <a:rPr kumimoji="0" lang="en-US" sz="1600" b="1" i="1" u="none" strike="noStrike" kern="1200" cap="none" spc="0" normalizeH="0" baseline="0" noProof="0" dirty="0" err="1">
                <a:ln>
                  <a:noFill/>
                </a:ln>
                <a:solidFill>
                  <a:srgbClr val="00FFFF"/>
                </a:solidFill>
                <a:effectLst/>
                <a:uLnTx/>
                <a:uFillTx/>
                <a:latin typeface="Tahoma" pitchFamily="34" charset="0"/>
                <a:ea typeface="+mn-ea"/>
                <a:cs typeface="Arial" pitchFamily="34" charset="0"/>
              </a:rPr>
              <a:t>Cardiol</a:t>
            </a:r>
            <a:r>
              <a:rPr kumimoji="0" lang="en-US" sz="1600" b="1" i="1" u="none" strike="noStrike" kern="1200" cap="none" spc="0" normalizeH="0" baseline="0" noProof="0" dirty="0">
                <a:ln>
                  <a:noFill/>
                </a:ln>
                <a:solidFill>
                  <a:srgbClr val="00FFFF"/>
                </a:solidFill>
                <a:effectLst/>
                <a:uLnTx/>
                <a:uFillTx/>
                <a:latin typeface="Tahoma" pitchFamily="34" charset="0"/>
                <a:ea typeface="+mn-ea"/>
                <a:cs typeface="Arial" pitchFamily="34" charset="0"/>
              </a:rPr>
              <a:t> 2012</a:t>
            </a:r>
            <a:endParaRPr kumimoji="0" lang="el-GR" sz="1600" b="1" i="1" u="none" strike="noStrike" kern="1200" cap="none" spc="0" normalizeH="0" baseline="0" noProof="0" dirty="0">
              <a:ln>
                <a:noFill/>
              </a:ln>
              <a:solidFill>
                <a:srgbClr val="00FFFF"/>
              </a:solidFill>
              <a:effectLst/>
              <a:uLnTx/>
              <a:uFillTx/>
              <a:latin typeface="Tahoma" pitchFamily="34" charset="0"/>
              <a:ea typeface="+mn-ea"/>
              <a:cs typeface="Arial" pitchFamily="34" charset="0"/>
            </a:endParaRPr>
          </a:p>
        </p:txBody>
      </p:sp>
      <p:sp>
        <p:nvSpPr>
          <p:cNvPr id="6" name="Content Placeholder 5"/>
          <p:cNvSpPr>
            <a:spLocks noGrp="1"/>
          </p:cNvSpPr>
          <p:nvPr>
            <p:ph sz="half" idx="2"/>
          </p:nvPr>
        </p:nvSpPr>
        <p:spPr/>
        <p:txBody>
          <a:bodyPr/>
          <a:lstStyle/>
          <a:p>
            <a:endParaRPr lang="el-GR" dirty="0"/>
          </a:p>
        </p:txBody>
      </p:sp>
      <p:pic>
        <p:nvPicPr>
          <p:cNvPr id="15366" name="Picture 6"/>
          <p:cNvPicPr>
            <a:picLocks noChangeAspect="1" noChangeArrowheads="1"/>
          </p:cNvPicPr>
          <p:nvPr/>
        </p:nvPicPr>
        <p:blipFill>
          <a:blip r:embed="rId4" cstate="print"/>
          <a:srcRect/>
          <a:stretch>
            <a:fillRect/>
          </a:stretch>
        </p:blipFill>
        <p:spPr bwMode="auto">
          <a:xfrm>
            <a:off x="5071492" y="1340768"/>
            <a:ext cx="4536504" cy="3312368"/>
          </a:xfrm>
          <a:prstGeom prst="rect">
            <a:avLst/>
          </a:prstGeom>
          <a:noFill/>
          <a:ln w="9525">
            <a:noFill/>
            <a:miter lim="800000"/>
            <a:headEnd/>
            <a:tailEnd/>
          </a:ln>
        </p:spPr>
      </p:pic>
      <p:pic>
        <p:nvPicPr>
          <p:cNvPr id="35841" name="Picture 1"/>
          <p:cNvPicPr>
            <a:picLocks noChangeAspect="1" noChangeArrowheads="1"/>
          </p:cNvPicPr>
          <p:nvPr/>
        </p:nvPicPr>
        <p:blipFill>
          <a:blip r:embed="rId5" cstate="print"/>
          <a:srcRect/>
          <a:stretch>
            <a:fillRect/>
          </a:stretch>
        </p:blipFill>
        <p:spPr bwMode="auto">
          <a:xfrm>
            <a:off x="823020" y="4149080"/>
            <a:ext cx="3816424" cy="2448272"/>
          </a:xfrm>
          <a:prstGeom prst="rect">
            <a:avLst/>
          </a:prstGeom>
          <a:noFill/>
          <a:ln w="9525">
            <a:noFill/>
            <a:miter lim="800000"/>
            <a:headEnd/>
            <a:tailEnd/>
          </a:ln>
        </p:spPr>
      </p:pic>
      <p:sp>
        <p:nvSpPr>
          <p:cNvPr id="8" name="TextBox 7"/>
          <p:cNvSpPr txBox="1"/>
          <p:nvPr/>
        </p:nvSpPr>
        <p:spPr>
          <a:xfrm>
            <a:off x="5287516" y="4941168"/>
            <a:ext cx="499948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sng" strike="noStrike" kern="1200" cap="none" spc="0" normalizeH="0" baseline="0" noProof="0" dirty="0">
                <a:ln>
                  <a:noFill/>
                </a:ln>
                <a:solidFill>
                  <a:srgbClr val="FF0000"/>
                </a:solidFill>
                <a:effectLst/>
                <a:uLnTx/>
                <a:uFillTx/>
                <a:latin typeface="Tahoma" pitchFamily="34" charset="0"/>
                <a:ea typeface="+mn-ea"/>
                <a:cs typeface="Arial" pitchFamily="34" charset="0"/>
              </a:rPr>
              <a:t>CFR linked to UAE but not to structural indices in the coronary bed of non-LVH patients</a:t>
            </a:r>
            <a:endParaRPr kumimoji="0" lang="el-GR" sz="1800" b="1" i="1" u="sng" strike="noStrike" kern="1200" cap="none" spc="0" normalizeH="0" baseline="0" noProof="0" dirty="0">
              <a:ln>
                <a:noFill/>
              </a:ln>
              <a:solidFill>
                <a:srgbClr val="FF0000"/>
              </a:solidFill>
              <a:effectLst/>
              <a:uLnTx/>
              <a:uFillTx/>
              <a:latin typeface="Tahoma" pitchFamily="34" charset="0"/>
              <a:ea typeface="+mn-ea"/>
              <a:cs typeface="Arial" pitchFamily="34" charset="0"/>
            </a:endParaRPr>
          </a:p>
        </p:txBody>
      </p:sp>
      <p:sp>
        <p:nvSpPr>
          <p:cNvPr id="9" name="Rectangle 4"/>
          <p:cNvSpPr>
            <a:spLocks noChangeArrowheads="1"/>
          </p:cNvSpPr>
          <p:nvPr/>
        </p:nvSpPr>
        <p:spPr bwMode="auto">
          <a:xfrm>
            <a:off x="967035" y="6237312"/>
            <a:ext cx="9319965" cy="357188"/>
          </a:xfrm>
          <a:prstGeom prst="rect">
            <a:avLst/>
          </a:prstGeom>
          <a:noFill/>
          <a:ln w="9525" algn="ctr">
            <a:noFill/>
            <a:round/>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srgbClr val="00FFFF"/>
                </a:solidFill>
                <a:effectLst/>
                <a:uLnTx/>
                <a:uFillTx/>
                <a:latin typeface="Tahoma" pitchFamily="34" charset="0"/>
                <a:ea typeface="+mn-ea"/>
                <a:cs typeface="Arial" pitchFamily="34" charset="0"/>
              </a:rPr>
              <a:t>Tsioufis</a:t>
            </a:r>
            <a:r>
              <a:rPr kumimoji="0" lang="en-US" sz="1600" b="1" i="1" u="none" strike="noStrike" kern="1200" cap="none" spc="0" normalizeH="0" baseline="0" noProof="0" dirty="0">
                <a:ln>
                  <a:noFill/>
                </a:ln>
                <a:solidFill>
                  <a:srgbClr val="00FFFF"/>
                </a:solidFill>
                <a:effectLst/>
                <a:uLnTx/>
                <a:uFillTx/>
                <a:latin typeface="Tahoma" pitchFamily="34" charset="0"/>
                <a:ea typeface="+mn-ea"/>
                <a:cs typeface="Arial" pitchFamily="34" charset="0"/>
              </a:rPr>
              <a:t>  C, et al. Hellenic J </a:t>
            </a:r>
            <a:r>
              <a:rPr kumimoji="0" lang="en-US" sz="1600" b="1" i="1" u="none" strike="noStrike" kern="1200" cap="none" spc="0" normalizeH="0" baseline="0" noProof="0" dirty="0" err="1">
                <a:ln>
                  <a:noFill/>
                </a:ln>
                <a:solidFill>
                  <a:srgbClr val="00FFFF"/>
                </a:solidFill>
                <a:effectLst/>
                <a:uLnTx/>
                <a:uFillTx/>
                <a:latin typeface="Tahoma" pitchFamily="34" charset="0"/>
                <a:ea typeface="+mn-ea"/>
                <a:cs typeface="Arial" pitchFamily="34" charset="0"/>
              </a:rPr>
              <a:t>Cardiol</a:t>
            </a:r>
            <a:r>
              <a:rPr kumimoji="0" lang="en-US" sz="1600" b="1" i="1" u="none" strike="noStrike" kern="1200" cap="none" spc="0" normalizeH="0" baseline="0" noProof="0" dirty="0">
                <a:ln>
                  <a:noFill/>
                </a:ln>
                <a:solidFill>
                  <a:srgbClr val="00FFFF"/>
                </a:solidFill>
                <a:effectLst/>
                <a:uLnTx/>
                <a:uFillTx/>
                <a:latin typeface="Tahoma" pitchFamily="34" charset="0"/>
                <a:ea typeface="+mn-ea"/>
                <a:cs typeface="Arial" pitchFamily="34" charset="0"/>
              </a:rPr>
              <a:t> 2012</a:t>
            </a:r>
            <a:endParaRPr kumimoji="0" lang="el-GR" sz="1600" b="1" i="1" u="none" strike="noStrike" kern="1200" cap="none" spc="0" normalizeH="0" baseline="0" noProof="0" dirty="0">
              <a:ln>
                <a:noFill/>
              </a:ln>
              <a:solidFill>
                <a:srgbClr val="00FFFF"/>
              </a:solidFill>
              <a:effectLst/>
              <a:uLnTx/>
              <a:uFillTx/>
              <a:latin typeface="Tahoma" pitchFamily="34" charset="0"/>
              <a:ea typeface="+mn-ea"/>
              <a:cs typeface="Arial" pitchFamily="34" charset="0"/>
            </a:endParaRPr>
          </a:p>
        </p:txBody>
      </p:sp>
    </p:spTree>
    <p:extLst>
      <p:ext uri="{BB962C8B-B14F-4D97-AF65-F5344CB8AC3E}">
        <p14:creationId xmlns:p14="http://schemas.microsoft.com/office/powerpoint/2010/main" val="29020440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1B155E-B170-4728-A2F7-E8053DA34983}"/>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4A656232-380B-41F8-BB25-B239134BD76F}"/>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9F986703-7B1B-4A32-8CC0-3622E9D83B48}"/>
              </a:ext>
            </a:extLst>
          </p:cNvPr>
          <p:cNvPicPr>
            <a:picLocks noChangeAspect="1"/>
          </p:cNvPicPr>
          <p:nvPr/>
        </p:nvPicPr>
        <p:blipFill>
          <a:blip r:embed="rId2"/>
          <a:stretch>
            <a:fillRect/>
          </a:stretch>
        </p:blipFill>
        <p:spPr>
          <a:xfrm>
            <a:off x="3631332" y="2990850"/>
            <a:ext cx="5981700" cy="3409950"/>
          </a:xfrm>
          <a:prstGeom prst="rect">
            <a:avLst/>
          </a:prstGeom>
        </p:spPr>
      </p:pic>
      <p:pic>
        <p:nvPicPr>
          <p:cNvPr id="7" name="Εικόνα 6">
            <a:extLst>
              <a:ext uri="{FF2B5EF4-FFF2-40B4-BE49-F238E27FC236}">
                <a16:creationId xmlns:a16="http://schemas.microsoft.com/office/drawing/2014/main" id="{808484E5-E8FB-44B2-B463-E37536D228F9}"/>
              </a:ext>
            </a:extLst>
          </p:cNvPr>
          <p:cNvPicPr>
            <a:picLocks noChangeAspect="1"/>
          </p:cNvPicPr>
          <p:nvPr/>
        </p:nvPicPr>
        <p:blipFill>
          <a:blip r:embed="rId3"/>
          <a:stretch>
            <a:fillRect/>
          </a:stretch>
        </p:blipFill>
        <p:spPr>
          <a:xfrm>
            <a:off x="0" y="78869"/>
            <a:ext cx="8023820" cy="3134107"/>
          </a:xfrm>
          <a:prstGeom prst="rect">
            <a:avLst/>
          </a:prstGeom>
        </p:spPr>
      </p:pic>
      <p:sp>
        <p:nvSpPr>
          <p:cNvPr id="8" name="TextBox 7">
            <a:extLst>
              <a:ext uri="{FF2B5EF4-FFF2-40B4-BE49-F238E27FC236}">
                <a16:creationId xmlns:a16="http://schemas.microsoft.com/office/drawing/2014/main" id="{813DEA28-0BC0-418B-80B2-90338B518A52}"/>
              </a:ext>
            </a:extLst>
          </p:cNvPr>
          <p:cNvSpPr txBox="1"/>
          <p:nvPr/>
        </p:nvSpPr>
        <p:spPr>
          <a:xfrm>
            <a:off x="679004" y="3924300"/>
            <a:ext cx="3312368"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itchFamily="34" charset="0"/>
                <a:ea typeface="+mn-ea"/>
                <a:cs typeface="Arial" charset="0"/>
              </a:rPr>
              <a:t>Close association of CFR with cardiac 123I </a:t>
            </a:r>
            <a:r>
              <a:rPr kumimoji="0" lang="en-US" sz="1800" b="1" i="0" u="none" strike="noStrike" kern="1200" cap="none" spc="0" normalizeH="0" baseline="0" noProof="0" dirty="0" err="1">
                <a:ln>
                  <a:noFill/>
                </a:ln>
                <a:solidFill>
                  <a:srgbClr val="FF0000"/>
                </a:solidFill>
                <a:effectLst/>
                <a:uLnTx/>
                <a:uFillTx/>
                <a:latin typeface="Tahoma" pitchFamily="34" charset="0"/>
                <a:ea typeface="+mn-ea"/>
                <a:cs typeface="Arial" charset="0"/>
              </a:rPr>
              <a:t>metaiodobenzylguanidine</a:t>
            </a:r>
            <a:r>
              <a:rPr kumimoji="0" lang="en-US" sz="1800" b="1" i="0" u="none" strike="noStrike" kern="1200" cap="none" spc="0" normalizeH="0" baseline="0" noProof="0" dirty="0">
                <a:ln>
                  <a:noFill/>
                </a:ln>
                <a:solidFill>
                  <a:srgbClr val="FF0000"/>
                </a:solidFill>
                <a:effectLst/>
                <a:uLnTx/>
                <a:uFillTx/>
                <a:latin typeface="Tahoma" pitchFamily="34" charset="0"/>
                <a:ea typeface="+mn-ea"/>
                <a:cs typeface="Arial" charset="0"/>
              </a:rPr>
              <a:t> scintigraphy indexes of SNS activity (late heart/mediastinum)</a:t>
            </a:r>
          </a:p>
        </p:txBody>
      </p:sp>
    </p:spTree>
    <p:extLst>
      <p:ext uri="{BB962C8B-B14F-4D97-AF65-F5344CB8AC3E}">
        <p14:creationId xmlns:p14="http://schemas.microsoft.com/office/powerpoint/2010/main" val="23855007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0686CC-2B58-4485-9866-D64A0B98782F}"/>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CA7AA1A5-B1C6-4EAC-B323-FA4E16374FA1}"/>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AE89B7D4-49F0-4918-A079-FAB45398AD93}"/>
              </a:ext>
            </a:extLst>
          </p:cNvPr>
          <p:cNvPicPr>
            <a:picLocks noChangeAspect="1"/>
          </p:cNvPicPr>
          <p:nvPr/>
        </p:nvPicPr>
        <p:blipFill>
          <a:blip r:embed="rId2"/>
          <a:stretch>
            <a:fillRect/>
          </a:stretch>
        </p:blipFill>
        <p:spPr>
          <a:xfrm>
            <a:off x="0" y="535781"/>
            <a:ext cx="10287000" cy="5786438"/>
          </a:xfrm>
          <a:prstGeom prst="rect">
            <a:avLst/>
          </a:prstGeom>
        </p:spPr>
      </p:pic>
    </p:spTree>
    <p:extLst>
      <p:ext uri="{BB962C8B-B14F-4D97-AF65-F5344CB8AC3E}">
        <p14:creationId xmlns:p14="http://schemas.microsoft.com/office/powerpoint/2010/main" val="3748748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173" y="247551"/>
            <a:ext cx="7200900" cy="857252"/>
          </a:xfrm>
        </p:spPr>
        <p:txBody>
          <a:bodyPr/>
          <a:lstStyle/>
          <a:p>
            <a:pPr algn="ctr"/>
            <a:r>
              <a:rPr lang="en-US" sz="3600" dirty="0">
                <a:solidFill>
                  <a:srgbClr val="FF0000"/>
                </a:solidFill>
                <a:latin typeface="+mn-lt"/>
                <a:ea typeface="Times New Roman" charset="0"/>
                <a:cs typeface="Times New Roman" charset="0"/>
              </a:rPr>
              <a:t>DIAGNOSTIC ALGORITHM </a:t>
            </a:r>
          </a:p>
        </p:txBody>
      </p:sp>
      <p:pic>
        <p:nvPicPr>
          <p:cNvPr id="5" name="Picture 4"/>
          <p:cNvPicPr>
            <a:picLocks noChangeAspect="1"/>
          </p:cNvPicPr>
          <p:nvPr/>
        </p:nvPicPr>
        <p:blipFill>
          <a:blip r:embed="rId2"/>
          <a:stretch>
            <a:fillRect/>
          </a:stretch>
        </p:blipFill>
        <p:spPr>
          <a:xfrm>
            <a:off x="1581627" y="983954"/>
            <a:ext cx="6211993" cy="5541390"/>
          </a:xfrm>
          <a:prstGeom prst="rect">
            <a:avLst/>
          </a:prstGeom>
          <a:ln>
            <a:solidFill>
              <a:schemeClr val="tx2"/>
            </a:solidFill>
          </a:ln>
        </p:spPr>
      </p:pic>
      <p:sp>
        <p:nvSpPr>
          <p:cNvPr id="6" name="Rectangle 2">
            <a:extLst>
              <a:ext uri="{FF2B5EF4-FFF2-40B4-BE49-F238E27FC236}">
                <a16:creationId xmlns:a16="http://schemas.microsoft.com/office/drawing/2014/main" id="{53293D38-7DF4-4E4D-8C15-B638B44A474B}"/>
              </a:ext>
            </a:extLst>
          </p:cNvPr>
          <p:cNvSpPr/>
          <p:nvPr/>
        </p:nvSpPr>
        <p:spPr>
          <a:xfrm>
            <a:off x="3847356" y="6519446"/>
            <a:ext cx="7709012"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a:ea typeface="Times New Roman" charset="0"/>
                <a:cs typeface="Times New Roman" charset="0"/>
              </a:rPr>
              <a:t>EAPCI</a:t>
            </a:r>
            <a:r>
              <a:rPr kumimoji="0" lang="el-GR" sz="1600" b="1" i="1" u="none" strike="noStrike" kern="1200" cap="none" spc="0" normalizeH="0" baseline="0" noProof="0" dirty="0">
                <a:ln>
                  <a:noFill/>
                </a:ln>
                <a:solidFill>
                  <a:srgbClr val="00B0F0"/>
                </a:solidFill>
                <a:effectLst/>
                <a:uLnTx/>
                <a:uFillTx/>
                <a:latin typeface="Arial"/>
                <a:ea typeface="Times New Roman" charset="0"/>
                <a:cs typeface="Times New Roman" charset="0"/>
              </a:rPr>
              <a:t> </a:t>
            </a:r>
            <a:r>
              <a:rPr kumimoji="0" lang="en-US" sz="1600" b="1" i="1" u="none" strike="noStrike" kern="1200" cap="none" spc="0" normalizeH="0" baseline="0" noProof="0" dirty="0">
                <a:ln>
                  <a:noFill/>
                </a:ln>
                <a:solidFill>
                  <a:srgbClr val="00B0F0"/>
                </a:solidFill>
                <a:effectLst/>
                <a:uLnTx/>
                <a:uFillTx/>
                <a:latin typeface="Arial"/>
                <a:ea typeface="Times New Roman" charset="0"/>
                <a:cs typeface="Times New Roman" charset="0"/>
              </a:rPr>
              <a:t>Expert Consensus Document on INOCA. Eur Heart J 2020</a:t>
            </a:r>
          </a:p>
        </p:txBody>
      </p:sp>
    </p:spTree>
    <p:extLst>
      <p:ext uri="{BB962C8B-B14F-4D97-AF65-F5344CB8AC3E}">
        <p14:creationId xmlns:p14="http://schemas.microsoft.com/office/powerpoint/2010/main" val="16325352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40" y="188640"/>
            <a:ext cx="9281072" cy="1085851"/>
          </a:xfrm>
        </p:spPr>
        <p:txBody>
          <a:bodyPr>
            <a:normAutofit/>
          </a:bodyPr>
          <a:lstStyle/>
          <a:p>
            <a:pPr algn="ctr"/>
            <a:r>
              <a:rPr lang="en-US" sz="3200" dirty="0">
                <a:solidFill>
                  <a:srgbClr val="FF0000"/>
                </a:solidFill>
                <a:latin typeface="+mn-lt"/>
                <a:ea typeface="Times New Roman" charset="0"/>
                <a:cs typeface="Times New Roman" charset="0"/>
              </a:rPr>
              <a:t>Invasive Evaluation of INOCA </a:t>
            </a:r>
          </a:p>
        </p:txBody>
      </p:sp>
      <p:pic>
        <p:nvPicPr>
          <p:cNvPr id="4" name="Content Placeholder 3"/>
          <p:cNvPicPr>
            <a:picLocks noGrp="1" noChangeAspect="1"/>
          </p:cNvPicPr>
          <p:nvPr>
            <p:ph idx="1"/>
          </p:nvPr>
        </p:nvPicPr>
        <p:blipFill>
          <a:blip r:embed="rId2"/>
          <a:stretch>
            <a:fillRect/>
          </a:stretch>
        </p:blipFill>
        <p:spPr>
          <a:xfrm>
            <a:off x="1600200" y="1052736"/>
            <a:ext cx="5757862" cy="5400600"/>
          </a:xfrm>
          <a:prstGeom prst="rect">
            <a:avLst/>
          </a:prstGeom>
          <a:ln>
            <a:solidFill>
              <a:schemeClr val="tx2"/>
            </a:solidFill>
          </a:ln>
        </p:spPr>
      </p:pic>
      <p:sp>
        <p:nvSpPr>
          <p:cNvPr id="6" name="Rectangle 2">
            <a:extLst>
              <a:ext uri="{FF2B5EF4-FFF2-40B4-BE49-F238E27FC236}">
                <a16:creationId xmlns:a16="http://schemas.microsoft.com/office/drawing/2014/main" id="{47C254D3-D137-46A8-87EE-786C610F35CC}"/>
              </a:ext>
            </a:extLst>
          </p:cNvPr>
          <p:cNvSpPr/>
          <p:nvPr/>
        </p:nvSpPr>
        <p:spPr>
          <a:xfrm>
            <a:off x="3703340" y="6519446"/>
            <a:ext cx="7709012"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a:ea typeface="Times New Roman" charset="0"/>
                <a:cs typeface="Times New Roman" charset="0"/>
              </a:rPr>
              <a:t>EAPCI</a:t>
            </a:r>
            <a:r>
              <a:rPr kumimoji="0" lang="el-GR" sz="1600" b="1" i="1" u="none" strike="noStrike" kern="1200" cap="none" spc="0" normalizeH="0" baseline="0" noProof="0" dirty="0">
                <a:ln>
                  <a:noFill/>
                </a:ln>
                <a:solidFill>
                  <a:srgbClr val="00B0F0"/>
                </a:solidFill>
                <a:effectLst/>
                <a:uLnTx/>
                <a:uFillTx/>
                <a:latin typeface="Arial"/>
                <a:ea typeface="Times New Roman" charset="0"/>
                <a:cs typeface="Times New Roman" charset="0"/>
              </a:rPr>
              <a:t> </a:t>
            </a:r>
            <a:r>
              <a:rPr kumimoji="0" lang="en-US" sz="1600" b="1" i="1" u="none" strike="noStrike" kern="1200" cap="none" spc="0" normalizeH="0" baseline="0" noProof="0" dirty="0">
                <a:ln>
                  <a:noFill/>
                </a:ln>
                <a:solidFill>
                  <a:srgbClr val="00B0F0"/>
                </a:solidFill>
                <a:effectLst/>
                <a:uLnTx/>
                <a:uFillTx/>
                <a:latin typeface="Arial"/>
                <a:ea typeface="Times New Roman" charset="0"/>
                <a:cs typeface="Times New Roman" charset="0"/>
              </a:rPr>
              <a:t>Expert Consensus Document on INOCA. Eur Heart J 2020</a:t>
            </a:r>
          </a:p>
        </p:txBody>
      </p:sp>
    </p:spTree>
    <p:extLst>
      <p:ext uri="{BB962C8B-B14F-4D97-AF65-F5344CB8AC3E}">
        <p14:creationId xmlns:p14="http://schemas.microsoft.com/office/powerpoint/2010/main" val="1768149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822325" y="0"/>
            <a:ext cx="9258300" cy="1371600"/>
          </a:xfrm>
        </p:spPr>
        <p:txBody>
          <a:bodyPr/>
          <a:lstStyle/>
          <a:p>
            <a:pPr algn="ctr"/>
            <a:r>
              <a:rPr lang="en-US" sz="3600">
                <a:solidFill>
                  <a:srgbClr val="FF0000"/>
                </a:solidFill>
              </a:rPr>
              <a:t>MSNA and obesity</a:t>
            </a:r>
            <a:endParaRPr lang="el-GR" sz="3600">
              <a:solidFill>
                <a:srgbClr val="FF0000"/>
              </a:solidFill>
            </a:endParaRPr>
          </a:p>
        </p:txBody>
      </p:sp>
      <p:sp>
        <p:nvSpPr>
          <p:cNvPr id="35843" name="Content Placeholder 2"/>
          <p:cNvSpPr>
            <a:spLocks noGrp="1"/>
          </p:cNvSpPr>
          <p:nvPr>
            <p:ph idx="1"/>
          </p:nvPr>
        </p:nvSpPr>
        <p:spPr/>
        <p:txBody>
          <a:bodyPr/>
          <a:lstStyle/>
          <a:p>
            <a:endParaRPr lang="el-GR"/>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325" y="2060575"/>
            <a:ext cx="439102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55038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6"/>
          <p:cNvSpPr txBox="1">
            <a:spLocks noChangeArrowheads="1"/>
          </p:cNvSpPr>
          <p:nvPr/>
        </p:nvSpPr>
        <p:spPr bwMode="auto">
          <a:xfrm>
            <a:off x="1543050" y="2924175"/>
            <a:ext cx="3744913" cy="27781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Tahoma" pitchFamily="34" charset="0"/>
                <a:cs typeface="Arial" pitchFamily="34" charset="0"/>
              </a:defRPr>
            </a:lvl1pPr>
            <a:lvl2pPr marL="742950" indent="-285750" eaLnBrk="0" hangingPunct="0">
              <a:defRPr b="1">
                <a:solidFill>
                  <a:schemeClr val="tx1"/>
                </a:solidFill>
                <a:latin typeface="Tahoma" pitchFamily="34" charset="0"/>
                <a:cs typeface="Arial" pitchFamily="34" charset="0"/>
              </a:defRPr>
            </a:lvl2pPr>
            <a:lvl3pPr marL="1143000" indent="-228600" eaLnBrk="0" hangingPunct="0">
              <a:defRPr b="1">
                <a:solidFill>
                  <a:schemeClr val="tx1"/>
                </a:solidFill>
                <a:latin typeface="Tahoma" pitchFamily="34" charset="0"/>
                <a:cs typeface="Arial" pitchFamily="34" charset="0"/>
              </a:defRPr>
            </a:lvl3pPr>
            <a:lvl4pPr marL="1600200" indent="-228600" eaLnBrk="0" hangingPunct="0">
              <a:defRPr b="1">
                <a:solidFill>
                  <a:schemeClr val="tx1"/>
                </a:solidFill>
                <a:latin typeface="Tahoma" pitchFamily="34" charset="0"/>
                <a:cs typeface="Arial" pitchFamily="34" charset="0"/>
              </a:defRPr>
            </a:lvl4pPr>
            <a:lvl5pPr marL="2057400" indent="-228600" eaLnBrk="0" hangingPunct="0">
              <a:defRPr b="1">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b="1">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b="1">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b="1">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b="1">
                <a:solidFill>
                  <a:schemeClr val="tx1"/>
                </a:solidFill>
                <a:latin typeface="Tahoma" pitchFamily="34" charset="0"/>
                <a:cs typeface="Arial" pitchFamily="34" charset="0"/>
              </a:defRPr>
            </a:lvl9pPr>
          </a:lstStyle>
          <a:p>
            <a:pPr eaLnBrk="1" hangingPunct="1"/>
            <a:endParaRPr lang="el-GR" sz="1200"/>
          </a:p>
        </p:txBody>
      </p:sp>
      <p:sp>
        <p:nvSpPr>
          <p:cNvPr id="35847" name="TextBox 7"/>
          <p:cNvSpPr txBox="1">
            <a:spLocks noChangeArrowheads="1"/>
          </p:cNvSpPr>
          <p:nvPr/>
        </p:nvSpPr>
        <p:spPr bwMode="auto">
          <a:xfrm>
            <a:off x="1687513" y="6581775"/>
            <a:ext cx="3743325" cy="2762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Tahoma" pitchFamily="34" charset="0"/>
                <a:cs typeface="Arial" pitchFamily="34" charset="0"/>
              </a:defRPr>
            </a:lvl1pPr>
            <a:lvl2pPr marL="742950" indent="-285750" eaLnBrk="0" hangingPunct="0">
              <a:defRPr b="1">
                <a:solidFill>
                  <a:schemeClr val="tx1"/>
                </a:solidFill>
                <a:latin typeface="Tahoma" pitchFamily="34" charset="0"/>
                <a:cs typeface="Arial" pitchFamily="34" charset="0"/>
              </a:defRPr>
            </a:lvl2pPr>
            <a:lvl3pPr marL="1143000" indent="-228600" eaLnBrk="0" hangingPunct="0">
              <a:defRPr b="1">
                <a:solidFill>
                  <a:schemeClr val="tx1"/>
                </a:solidFill>
                <a:latin typeface="Tahoma" pitchFamily="34" charset="0"/>
                <a:cs typeface="Arial" pitchFamily="34" charset="0"/>
              </a:defRPr>
            </a:lvl3pPr>
            <a:lvl4pPr marL="1600200" indent="-228600" eaLnBrk="0" hangingPunct="0">
              <a:defRPr b="1">
                <a:solidFill>
                  <a:schemeClr val="tx1"/>
                </a:solidFill>
                <a:latin typeface="Tahoma" pitchFamily="34" charset="0"/>
                <a:cs typeface="Arial" pitchFamily="34" charset="0"/>
              </a:defRPr>
            </a:lvl4pPr>
            <a:lvl5pPr marL="2057400" indent="-228600" eaLnBrk="0" hangingPunct="0">
              <a:defRPr b="1">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b="1">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b="1">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b="1">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b="1">
                <a:solidFill>
                  <a:schemeClr val="tx1"/>
                </a:solidFill>
                <a:latin typeface="Tahoma" pitchFamily="34" charset="0"/>
                <a:cs typeface="Arial" pitchFamily="34" charset="0"/>
              </a:defRPr>
            </a:lvl9pPr>
          </a:lstStyle>
          <a:p>
            <a:pPr eaLnBrk="1" hangingPunct="1"/>
            <a:endParaRPr lang="el-GR" sz="1200"/>
          </a:p>
        </p:txBody>
      </p:sp>
      <p:sp>
        <p:nvSpPr>
          <p:cNvPr id="35848" name="Subtitle 2"/>
          <p:cNvSpPr txBox="1">
            <a:spLocks/>
          </p:cNvSpPr>
          <p:nvPr/>
        </p:nvSpPr>
        <p:spPr bwMode="auto">
          <a:xfrm>
            <a:off x="4741863" y="6497638"/>
            <a:ext cx="554513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cs typeface="Arial" pitchFamily="34" charset="0"/>
              </a:defRPr>
            </a:lvl1pPr>
            <a:lvl2pPr marL="742950" indent="-285750" eaLnBrk="0" hangingPunct="0">
              <a:defRPr b="1">
                <a:solidFill>
                  <a:schemeClr val="tx1"/>
                </a:solidFill>
                <a:latin typeface="Tahoma" pitchFamily="34" charset="0"/>
                <a:cs typeface="Arial" pitchFamily="34" charset="0"/>
              </a:defRPr>
            </a:lvl2pPr>
            <a:lvl3pPr marL="1143000" indent="-228600" eaLnBrk="0" hangingPunct="0">
              <a:defRPr b="1">
                <a:solidFill>
                  <a:schemeClr val="tx1"/>
                </a:solidFill>
                <a:latin typeface="Tahoma" pitchFamily="34" charset="0"/>
                <a:cs typeface="Arial" pitchFamily="34" charset="0"/>
              </a:defRPr>
            </a:lvl3pPr>
            <a:lvl4pPr marL="1600200" indent="-228600" eaLnBrk="0" hangingPunct="0">
              <a:defRPr b="1">
                <a:solidFill>
                  <a:schemeClr val="tx1"/>
                </a:solidFill>
                <a:latin typeface="Tahoma" pitchFamily="34" charset="0"/>
                <a:cs typeface="Arial" pitchFamily="34" charset="0"/>
              </a:defRPr>
            </a:lvl4pPr>
            <a:lvl5pPr marL="2057400" indent="-228600" eaLnBrk="0" hangingPunct="0">
              <a:defRPr b="1">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b="1">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b="1">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b="1">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b="1">
                <a:solidFill>
                  <a:schemeClr val="tx1"/>
                </a:solidFill>
                <a:latin typeface="Tahoma" pitchFamily="34" charset="0"/>
                <a:cs typeface="Arial" pitchFamily="34" charset="0"/>
              </a:defRPr>
            </a:lvl9pPr>
          </a:lstStyle>
          <a:p>
            <a:pPr algn="r" eaLnBrk="1" hangingPunct="1">
              <a:spcBef>
                <a:spcPct val="20000"/>
              </a:spcBef>
            </a:pPr>
            <a:r>
              <a:rPr lang="en-US" sz="1600" i="1">
                <a:solidFill>
                  <a:srgbClr val="00B0F0"/>
                </a:solidFill>
                <a:latin typeface="Arial" pitchFamily="34" charset="0"/>
              </a:rPr>
              <a:t>Lambert et al. Hypertension. 2007;50:862-868</a:t>
            </a:r>
          </a:p>
        </p:txBody>
      </p:sp>
    </p:spTree>
    <p:extLst>
      <p:ext uri="{BB962C8B-B14F-4D97-AF65-F5344CB8AC3E}">
        <p14:creationId xmlns:p14="http://schemas.microsoft.com/office/powerpoint/2010/main" val="17694616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253186-A4F1-4200-A89B-3001007B58F3}"/>
              </a:ext>
            </a:extLst>
          </p:cNvPr>
          <p:cNvSpPr>
            <a:spLocks noGrp="1"/>
          </p:cNvSpPr>
          <p:nvPr>
            <p:ph type="title"/>
          </p:nvPr>
        </p:nvSpPr>
        <p:spPr>
          <a:xfrm>
            <a:off x="679004" y="190500"/>
            <a:ext cx="9258300" cy="1371600"/>
          </a:xfrm>
        </p:spPr>
        <p:txBody>
          <a:bodyPr/>
          <a:lstStyle/>
          <a:p>
            <a:r>
              <a:rPr lang="en-US" dirty="0">
                <a:solidFill>
                  <a:srgbClr val="FF0000"/>
                </a:solidFill>
              </a:rPr>
              <a:t>CMD endotypes</a:t>
            </a:r>
          </a:p>
        </p:txBody>
      </p:sp>
      <p:sp>
        <p:nvSpPr>
          <p:cNvPr id="3" name="Θέση περιεχομένου 2">
            <a:extLst>
              <a:ext uri="{FF2B5EF4-FFF2-40B4-BE49-F238E27FC236}">
                <a16:creationId xmlns:a16="http://schemas.microsoft.com/office/drawing/2014/main" id="{AFA067A0-279A-4627-83E3-618F06EF1387}"/>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229E21DC-EBF8-49EB-8C07-783DA2B048F3}"/>
              </a:ext>
            </a:extLst>
          </p:cNvPr>
          <p:cNvPicPr>
            <a:picLocks noChangeAspect="1"/>
          </p:cNvPicPr>
          <p:nvPr/>
        </p:nvPicPr>
        <p:blipFill>
          <a:blip r:embed="rId2"/>
          <a:stretch>
            <a:fillRect/>
          </a:stretch>
        </p:blipFill>
        <p:spPr>
          <a:xfrm>
            <a:off x="514350" y="1484784"/>
            <a:ext cx="8882644" cy="5066145"/>
          </a:xfrm>
          <a:prstGeom prst="rect">
            <a:avLst/>
          </a:prstGeom>
        </p:spPr>
      </p:pic>
    </p:spTree>
    <p:extLst>
      <p:ext uri="{BB962C8B-B14F-4D97-AF65-F5344CB8AC3E}">
        <p14:creationId xmlns:p14="http://schemas.microsoft.com/office/powerpoint/2010/main" val="22600330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1D215C-B6C0-4BD7-820D-ED0788196E3B}"/>
              </a:ext>
            </a:extLst>
          </p:cNvPr>
          <p:cNvSpPr>
            <a:spLocks noGrp="1"/>
          </p:cNvSpPr>
          <p:nvPr>
            <p:ph type="title"/>
          </p:nvPr>
        </p:nvSpPr>
        <p:spPr/>
        <p:txBody>
          <a:bodyPr/>
          <a:lstStyle/>
          <a:p>
            <a:endParaRPr lang="en-US"/>
          </a:p>
        </p:txBody>
      </p:sp>
      <p:pic>
        <p:nvPicPr>
          <p:cNvPr id="5" name="Εικόνα 4">
            <a:extLst>
              <a:ext uri="{FF2B5EF4-FFF2-40B4-BE49-F238E27FC236}">
                <a16:creationId xmlns:a16="http://schemas.microsoft.com/office/drawing/2014/main" id="{3208C1E3-3A14-4E9A-89BC-E450F11E1D15}"/>
              </a:ext>
            </a:extLst>
          </p:cNvPr>
          <p:cNvPicPr>
            <a:picLocks noChangeAspect="1"/>
          </p:cNvPicPr>
          <p:nvPr/>
        </p:nvPicPr>
        <p:blipFill>
          <a:blip r:embed="rId3"/>
          <a:stretch>
            <a:fillRect/>
          </a:stretch>
        </p:blipFill>
        <p:spPr>
          <a:xfrm>
            <a:off x="-1" y="17725"/>
            <a:ext cx="5707365" cy="3759869"/>
          </a:xfrm>
          <a:prstGeom prst="rect">
            <a:avLst/>
          </a:prstGeom>
        </p:spPr>
      </p:pic>
      <p:pic>
        <p:nvPicPr>
          <p:cNvPr id="6" name="Θέση περιεχομένου 5">
            <a:extLst>
              <a:ext uri="{FF2B5EF4-FFF2-40B4-BE49-F238E27FC236}">
                <a16:creationId xmlns:a16="http://schemas.microsoft.com/office/drawing/2014/main" id="{159347EE-07DD-4B5A-BC22-861930D69A8E}"/>
              </a:ext>
            </a:extLst>
          </p:cNvPr>
          <p:cNvPicPr>
            <a:picLocks noGrp="1" noChangeAspect="1"/>
          </p:cNvPicPr>
          <p:nvPr>
            <p:ph idx="1"/>
          </p:nvPr>
        </p:nvPicPr>
        <p:blipFill>
          <a:blip r:embed="rId4"/>
          <a:stretch>
            <a:fillRect/>
          </a:stretch>
        </p:blipFill>
        <p:spPr>
          <a:xfrm>
            <a:off x="4570156" y="3068960"/>
            <a:ext cx="5707365" cy="3670176"/>
          </a:xfrm>
          <a:prstGeom prst="rect">
            <a:avLst/>
          </a:prstGeom>
        </p:spPr>
      </p:pic>
      <p:sp>
        <p:nvSpPr>
          <p:cNvPr id="4" name="TextBox 3">
            <a:extLst>
              <a:ext uri="{FF2B5EF4-FFF2-40B4-BE49-F238E27FC236}">
                <a16:creationId xmlns:a16="http://schemas.microsoft.com/office/drawing/2014/main" id="{802EC019-93A2-4645-B7AD-4A2C361BC707}"/>
              </a:ext>
            </a:extLst>
          </p:cNvPr>
          <p:cNvSpPr txBox="1"/>
          <p:nvPr/>
        </p:nvSpPr>
        <p:spPr>
          <a:xfrm>
            <a:off x="5852740" y="654722"/>
            <a:ext cx="4279404"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pitchFamily="34" charset="0"/>
                <a:ea typeface="+mn-ea"/>
                <a:cs typeface="Arial" charset="0"/>
              </a:rPr>
              <a:t>INOCA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pitchFamily="34" charset="0"/>
                <a:ea typeface="+mn-ea"/>
                <a:cs typeface="Arial" charset="0"/>
              </a:rPr>
              <a:t>Pathophysiology Simplified</a:t>
            </a:r>
          </a:p>
        </p:txBody>
      </p:sp>
    </p:spTree>
    <p:extLst>
      <p:ext uri="{BB962C8B-B14F-4D97-AF65-F5344CB8AC3E}">
        <p14:creationId xmlns:p14="http://schemas.microsoft.com/office/powerpoint/2010/main" val="23511771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7E725C6-7786-45C3-8267-30B1BE02E7AF}"/>
              </a:ext>
            </a:extLst>
          </p:cNvPr>
          <p:cNvPicPr>
            <a:picLocks noChangeAspect="1"/>
          </p:cNvPicPr>
          <p:nvPr/>
        </p:nvPicPr>
        <p:blipFill>
          <a:blip r:embed="rId3"/>
          <a:stretch>
            <a:fillRect/>
          </a:stretch>
        </p:blipFill>
        <p:spPr>
          <a:xfrm>
            <a:off x="1475" y="0"/>
            <a:ext cx="7410450" cy="3467100"/>
          </a:xfrm>
          <a:prstGeom prst="rect">
            <a:avLst/>
          </a:prstGeom>
        </p:spPr>
      </p:pic>
      <p:pic>
        <p:nvPicPr>
          <p:cNvPr id="5" name="Εικόνα 4">
            <a:extLst>
              <a:ext uri="{FF2B5EF4-FFF2-40B4-BE49-F238E27FC236}">
                <a16:creationId xmlns:a16="http://schemas.microsoft.com/office/drawing/2014/main" id="{F3015EC8-B13F-45D9-8900-8FCF19A79A33}"/>
              </a:ext>
            </a:extLst>
          </p:cNvPr>
          <p:cNvPicPr>
            <a:picLocks noChangeAspect="1"/>
          </p:cNvPicPr>
          <p:nvPr/>
        </p:nvPicPr>
        <p:blipFill>
          <a:blip r:embed="rId4"/>
          <a:stretch>
            <a:fillRect/>
          </a:stretch>
        </p:blipFill>
        <p:spPr>
          <a:xfrm>
            <a:off x="-1475" y="3789040"/>
            <a:ext cx="10287000" cy="2823013"/>
          </a:xfrm>
          <a:prstGeom prst="rect">
            <a:avLst/>
          </a:prstGeom>
        </p:spPr>
      </p:pic>
      <p:sp>
        <p:nvSpPr>
          <p:cNvPr id="6" name="Rectangle 1032">
            <a:extLst>
              <a:ext uri="{FF2B5EF4-FFF2-40B4-BE49-F238E27FC236}">
                <a16:creationId xmlns:a16="http://schemas.microsoft.com/office/drawing/2014/main" id="{135215E8-5BA2-4D5E-8E13-B9CD6909DC29}"/>
              </a:ext>
            </a:extLst>
          </p:cNvPr>
          <p:cNvSpPr>
            <a:spLocks noChangeArrowheads="1"/>
          </p:cNvSpPr>
          <p:nvPr/>
        </p:nvSpPr>
        <p:spPr bwMode="auto">
          <a:xfrm>
            <a:off x="7015708" y="6522011"/>
            <a:ext cx="3185168" cy="335989"/>
          </a:xfrm>
          <a:prstGeom prst="rect">
            <a:avLst/>
          </a:prstGeom>
          <a:noFill/>
          <a:ln w="12700">
            <a:noFill/>
            <a:miter lim="800000"/>
            <a:headEnd/>
            <a:tailEnd/>
          </a:ln>
        </p:spPr>
        <p:txBody>
          <a:bodyPr wrap="none" lIns="90488" tIns="44450" rIns="90488" bIns="44450">
            <a:spAutoFit/>
          </a:bodyPr>
          <a:lstStyle/>
          <a:p>
            <a:pPr marL="0" marR="0" lvl="0" indent="0" algn="ctr" defTabSz="7620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7D"/>
                </a:solidFill>
                <a:effectLst/>
                <a:uLnTx/>
                <a:uFillTx/>
                <a:latin typeface="Arial" pitchFamily="34" charset="0"/>
                <a:ea typeface="+mn-ea"/>
                <a:cs typeface="Arial" pitchFamily="34" charset="0"/>
              </a:rPr>
              <a:t>Zhou W et al . Eur Heart J 2020</a:t>
            </a:r>
          </a:p>
        </p:txBody>
      </p:sp>
    </p:spTree>
    <p:extLst>
      <p:ext uri="{BB962C8B-B14F-4D97-AF65-F5344CB8AC3E}">
        <p14:creationId xmlns:p14="http://schemas.microsoft.com/office/powerpoint/2010/main" val="1451470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E932D57-3745-4FF2-B85E-778AE39E571C}"/>
              </a:ext>
            </a:extLst>
          </p:cNvPr>
          <p:cNvPicPr>
            <a:picLocks noChangeAspect="1"/>
          </p:cNvPicPr>
          <p:nvPr/>
        </p:nvPicPr>
        <p:blipFill>
          <a:blip r:embed="rId3"/>
          <a:stretch>
            <a:fillRect/>
          </a:stretch>
        </p:blipFill>
        <p:spPr>
          <a:xfrm>
            <a:off x="319087" y="533400"/>
            <a:ext cx="9648825" cy="5791200"/>
          </a:xfrm>
          <a:prstGeom prst="rect">
            <a:avLst/>
          </a:prstGeom>
        </p:spPr>
      </p:pic>
      <p:sp>
        <p:nvSpPr>
          <p:cNvPr id="4" name="Rectangle 1032">
            <a:extLst>
              <a:ext uri="{FF2B5EF4-FFF2-40B4-BE49-F238E27FC236}">
                <a16:creationId xmlns:a16="http://schemas.microsoft.com/office/drawing/2014/main" id="{7E87B1C1-BC73-4566-B691-E4CE960A0047}"/>
              </a:ext>
            </a:extLst>
          </p:cNvPr>
          <p:cNvSpPr>
            <a:spLocks noChangeArrowheads="1"/>
          </p:cNvSpPr>
          <p:nvPr/>
        </p:nvSpPr>
        <p:spPr bwMode="auto">
          <a:xfrm>
            <a:off x="7015708" y="6522011"/>
            <a:ext cx="3185168" cy="335989"/>
          </a:xfrm>
          <a:prstGeom prst="rect">
            <a:avLst/>
          </a:prstGeom>
          <a:noFill/>
          <a:ln w="12700">
            <a:noFill/>
            <a:miter lim="800000"/>
            <a:headEnd/>
            <a:tailEnd/>
          </a:ln>
        </p:spPr>
        <p:txBody>
          <a:bodyPr wrap="none" lIns="90488" tIns="44450" rIns="90488" bIns="44450">
            <a:spAutoFit/>
          </a:bodyPr>
          <a:lstStyle/>
          <a:p>
            <a:pPr marL="0" marR="0" lvl="0" indent="0" algn="ctr" defTabSz="7620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7D"/>
                </a:solidFill>
                <a:effectLst/>
                <a:uLnTx/>
                <a:uFillTx/>
                <a:latin typeface="Arial" pitchFamily="34" charset="0"/>
                <a:ea typeface="+mn-ea"/>
                <a:cs typeface="Arial" pitchFamily="34" charset="0"/>
              </a:rPr>
              <a:t>Zhou W et al . Eur Heart J 2020</a:t>
            </a:r>
          </a:p>
        </p:txBody>
      </p:sp>
    </p:spTree>
    <p:extLst>
      <p:ext uri="{BB962C8B-B14F-4D97-AF65-F5344CB8AC3E}">
        <p14:creationId xmlns:p14="http://schemas.microsoft.com/office/powerpoint/2010/main" val="8174001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79239" y="0"/>
            <a:ext cx="8872538" cy="1325563"/>
          </a:xfrm>
        </p:spPr>
        <p:txBody>
          <a:bodyPr/>
          <a:lstStyle/>
          <a:p>
            <a:pPr algn="ctr"/>
            <a:r>
              <a:rPr lang="en-US" sz="2800" dirty="0">
                <a:solidFill>
                  <a:srgbClr val="FF0000"/>
                </a:solidFill>
              </a:rPr>
              <a:t>INOCA PROGNOSIS DATA</a:t>
            </a:r>
            <a:endParaRPr lang="el-GR" sz="2800" dirty="0">
              <a:solidFill>
                <a:srgbClr val="FF0000"/>
              </a:solidFill>
            </a:endParaRPr>
          </a:p>
        </p:txBody>
      </p:sp>
      <p:pic>
        <p:nvPicPr>
          <p:cNvPr id="14" name="Θέση περιεχομένου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6996" y="3284984"/>
            <a:ext cx="6048672" cy="3511778"/>
          </a:xfrm>
        </p:spPr>
      </p:pic>
      <p:graphicFrame>
        <p:nvGraphicFramePr>
          <p:cNvPr id="17" name="Πίνακας 16"/>
          <p:cNvGraphicFramePr>
            <a:graphicFrameLocks noGrp="1"/>
          </p:cNvGraphicFramePr>
          <p:nvPr/>
        </p:nvGraphicFramePr>
        <p:xfrm>
          <a:off x="534988" y="2949704"/>
          <a:ext cx="6785992" cy="335280"/>
        </p:xfrm>
        <a:graphic>
          <a:graphicData uri="http://schemas.openxmlformats.org/drawingml/2006/table">
            <a:tbl>
              <a:tblPr firstRow="1" bandRow="1">
                <a:tableStyleId>{5C22544A-7EE6-4342-B048-85BDC9FD1C3A}</a:tableStyleId>
              </a:tblPr>
              <a:tblGrid>
                <a:gridCol w="6785992">
                  <a:extLst>
                    <a:ext uri="{9D8B030D-6E8A-4147-A177-3AD203B41FA5}">
                      <a16:colId xmlns:a16="http://schemas.microsoft.com/office/drawing/2014/main" val="20000"/>
                    </a:ext>
                  </a:extLst>
                </a:gridCol>
              </a:tblGrid>
              <a:tr h="280281">
                <a:tc>
                  <a:txBody>
                    <a:bodyPr/>
                    <a:lstStyle/>
                    <a:p>
                      <a:pPr marL="0" marR="0" indent="0" algn="l" defTabSz="771571"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ANNUAL MACE RATE INOCA</a:t>
                      </a:r>
                      <a:endParaRPr lang="el-GR" sz="1600" dirty="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0000"/>
                  </a:ext>
                </a:extLst>
              </a:tr>
            </a:tbl>
          </a:graphicData>
        </a:graphic>
      </p:graphicFrame>
      <p:sp>
        <p:nvSpPr>
          <p:cNvPr id="4" name="Ορθογώνιο 3"/>
          <p:cNvSpPr/>
          <p:nvPr/>
        </p:nvSpPr>
        <p:spPr>
          <a:xfrm>
            <a:off x="5117242" y="1772816"/>
            <a:ext cx="60232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1" i="0" u="none" strike="noStrike" kern="1200" cap="none" spc="0" normalizeH="0" baseline="0" noProof="0">
              <a:ln>
                <a:noFill/>
              </a:ln>
              <a:solidFill>
                <a:srgbClr val="FFFFFF"/>
              </a:solidFill>
              <a:effectLst/>
              <a:uLnTx/>
              <a:uFillTx/>
              <a:latin typeface="Arial"/>
              <a:ea typeface="+mn-ea"/>
              <a:cs typeface="+mn-cs"/>
            </a:endParaRPr>
          </a:p>
        </p:txBody>
      </p:sp>
      <p:sp>
        <p:nvSpPr>
          <p:cNvPr id="7" name="Ορθογώνιο 6"/>
          <p:cNvSpPr/>
          <p:nvPr/>
        </p:nvSpPr>
        <p:spPr>
          <a:xfrm>
            <a:off x="5112568" y="6543097"/>
            <a:ext cx="5143500" cy="338554"/>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srgbClr val="3366FF"/>
                </a:solidFill>
                <a:effectLst/>
                <a:uLnTx/>
                <a:uFillTx/>
                <a:latin typeface="Arial" panose="020B0604020202020204" pitchFamily="34" charset="0"/>
                <a:ea typeface="+mn-ea"/>
                <a:cs typeface="Arial" panose="020B0604020202020204" pitchFamily="34" charset="0"/>
              </a:rPr>
              <a:t>Herscovici</a:t>
            </a:r>
            <a:r>
              <a:rPr kumimoji="0" lang="en-US" sz="1600" b="1" i="1" u="none" strike="noStrike" kern="1200" cap="none" spc="0" normalizeH="0" baseline="0" noProof="0" dirty="0">
                <a:ln>
                  <a:noFill/>
                </a:ln>
                <a:solidFill>
                  <a:srgbClr val="3366FF"/>
                </a:solidFill>
                <a:effectLst/>
                <a:uLnTx/>
                <a:uFillTx/>
                <a:latin typeface="Arial" panose="020B0604020202020204" pitchFamily="34" charset="0"/>
                <a:ea typeface="+mn-ea"/>
                <a:cs typeface="Arial" panose="020B0604020202020204" pitchFamily="34" charset="0"/>
              </a:rPr>
              <a:t> R, et al. JAHA 2018</a:t>
            </a:r>
          </a:p>
        </p:txBody>
      </p:sp>
      <p:graphicFrame>
        <p:nvGraphicFramePr>
          <p:cNvPr id="13" name="Πίνακας 12"/>
          <p:cNvGraphicFramePr>
            <a:graphicFrameLocks noGrp="1"/>
          </p:cNvGraphicFramePr>
          <p:nvPr/>
        </p:nvGraphicFramePr>
        <p:xfrm>
          <a:off x="534988" y="908720"/>
          <a:ext cx="3869769" cy="2072640"/>
        </p:xfrm>
        <a:graphic>
          <a:graphicData uri="http://schemas.openxmlformats.org/drawingml/2006/table">
            <a:tbl>
              <a:tblPr firstRow="1" bandRow="1">
                <a:tableStyleId>{5C22544A-7EE6-4342-B048-85BDC9FD1C3A}</a:tableStyleId>
              </a:tblPr>
              <a:tblGrid>
                <a:gridCol w="1741201">
                  <a:extLst>
                    <a:ext uri="{9D8B030D-6E8A-4147-A177-3AD203B41FA5}">
                      <a16:colId xmlns:a16="http://schemas.microsoft.com/office/drawing/2014/main" val="20000"/>
                    </a:ext>
                  </a:extLst>
                </a:gridCol>
                <a:gridCol w="2128568">
                  <a:extLst>
                    <a:ext uri="{9D8B030D-6E8A-4147-A177-3AD203B41FA5}">
                      <a16:colId xmlns:a16="http://schemas.microsoft.com/office/drawing/2014/main" val="20001"/>
                    </a:ext>
                  </a:extLst>
                </a:gridCol>
              </a:tblGrid>
              <a:tr h="48605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cs typeface="Arial" panose="020B0604020202020204" pitchFamily="34" charset="0"/>
                        </a:rPr>
                        <a:t>Patients with INOCA have an increase in MACEs including:</a:t>
                      </a:r>
                    </a:p>
                  </a:txBody>
                  <a:tcPr/>
                </a:tc>
                <a:tc hMerge="1">
                  <a:txBody>
                    <a:bodyPr/>
                    <a:lstStyle/>
                    <a:p>
                      <a:endParaRPr lang="el-GR" dirty="0"/>
                    </a:p>
                  </a:txBody>
                  <a:tcPr/>
                </a:tc>
                <a:extLst>
                  <a:ext uri="{0D108BD9-81ED-4DB2-BD59-A6C34878D82A}">
                    <a16:rowId xmlns:a16="http://schemas.microsoft.com/office/drawing/2014/main" val="10000"/>
                  </a:ext>
                </a:extLst>
              </a:tr>
              <a:tr h="4288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222731"/>
                          </a:solidFill>
                          <a:latin typeface="Arial" panose="020B0604020202020204" pitchFamily="34" charset="0"/>
                          <a:cs typeface="Arial" panose="020B0604020202020204" pitchFamily="34" charset="0"/>
                        </a:rPr>
                        <a:t> Myocardial infarction</a:t>
                      </a:r>
                    </a:p>
                    <a:p>
                      <a:endParaRPr lang="el-G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222731"/>
                          </a:solidFill>
                          <a:latin typeface="Arial" panose="020B0604020202020204" pitchFamily="34" charset="0"/>
                          <a:cs typeface="Arial" panose="020B0604020202020204" pitchFamily="34" charset="0"/>
                        </a:rPr>
                        <a:t>Cardiovascular death</a:t>
                      </a:r>
                    </a:p>
                    <a:p>
                      <a:endParaRPr lang="el-GR" sz="1200" dirty="0"/>
                    </a:p>
                  </a:txBody>
                  <a:tcPr/>
                </a:tc>
                <a:extLst>
                  <a:ext uri="{0D108BD9-81ED-4DB2-BD59-A6C34878D82A}">
                    <a16:rowId xmlns:a16="http://schemas.microsoft.com/office/drawing/2014/main" val="10001"/>
                  </a:ext>
                </a:extLst>
              </a:tr>
              <a:tr h="428871">
                <a:tc>
                  <a:txBody>
                    <a:bodyPr/>
                    <a:lstStyle/>
                    <a:p>
                      <a:r>
                        <a:rPr lang="en-US" sz="1200" b="0" dirty="0">
                          <a:solidFill>
                            <a:srgbClr val="222731"/>
                          </a:solidFill>
                          <a:latin typeface="Arial" panose="020B0604020202020204" pitchFamily="34" charset="0"/>
                          <a:cs typeface="Arial" panose="020B0604020202020204" pitchFamily="34" charset="0"/>
                        </a:rPr>
                        <a:t>Stroke</a:t>
                      </a:r>
                      <a:endParaRPr lang="el-G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222731"/>
                          </a:solidFill>
                          <a:latin typeface="Arial" panose="020B0604020202020204" pitchFamily="34" charset="0"/>
                          <a:cs typeface="Arial" panose="020B0604020202020204" pitchFamily="34" charset="0"/>
                        </a:rPr>
                        <a:t>Cardiac death</a:t>
                      </a:r>
                    </a:p>
                    <a:p>
                      <a:endParaRPr lang="el-GR" sz="1200" dirty="0"/>
                    </a:p>
                  </a:txBody>
                  <a:tcPr/>
                </a:tc>
                <a:extLst>
                  <a:ext uri="{0D108BD9-81ED-4DB2-BD59-A6C34878D82A}">
                    <a16:rowId xmlns:a16="http://schemas.microsoft.com/office/drawing/2014/main" val="10002"/>
                  </a:ext>
                </a:extLst>
              </a:tr>
              <a:tr h="600420">
                <a:tc>
                  <a:txBody>
                    <a:bodyPr/>
                    <a:lstStyle/>
                    <a:p>
                      <a:pPr>
                        <a:buFont typeface="Arial" panose="020B0604020202020204" pitchFamily="34" charset="0"/>
                        <a:buNone/>
                      </a:pPr>
                      <a:r>
                        <a:rPr lang="en-US" sz="1200" b="0" dirty="0">
                          <a:solidFill>
                            <a:srgbClr val="222731"/>
                          </a:solidFill>
                          <a:latin typeface="Arial" panose="020B0604020202020204" pitchFamily="34" charset="0"/>
                          <a:cs typeface="Arial" panose="020B0604020202020204" pitchFamily="34" charset="0"/>
                        </a:rPr>
                        <a:t>Diastolic dysfunction &amp; HF</a:t>
                      </a:r>
                    </a:p>
                    <a:p>
                      <a:endParaRPr lang="el-G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222731"/>
                          </a:solidFill>
                          <a:latin typeface="Arial" panose="020B0604020202020204" pitchFamily="34" charset="0"/>
                          <a:cs typeface="Arial" panose="020B0604020202020204" pitchFamily="34" charset="0"/>
                        </a:rPr>
                        <a:t>All-cause mortality</a:t>
                      </a:r>
                      <a:endParaRPr lang="en-US" sz="1200" b="0" i="0" dirty="0">
                        <a:solidFill>
                          <a:srgbClr val="222731"/>
                        </a:solidFill>
                        <a:effectLst/>
                        <a:latin typeface="Arial" panose="020B0604020202020204" pitchFamily="34" charset="0"/>
                        <a:cs typeface="Arial" panose="020B0604020202020204" pitchFamily="34" charset="0"/>
                      </a:endParaRPr>
                    </a:p>
                    <a:p>
                      <a:endParaRPr lang="el-GR" sz="1200" dirty="0"/>
                    </a:p>
                  </a:txBody>
                  <a:tcPr/>
                </a:tc>
                <a:extLst>
                  <a:ext uri="{0D108BD9-81ED-4DB2-BD59-A6C34878D82A}">
                    <a16:rowId xmlns:a16="http://schemas.microsoft.com/office/drawing/2014/main" val="10003"/>
                  </a:ext>
                </a:extLst>
              </a:tr>
            </a:tbl>
          </a:graphicData>
        </a:graphic>
      </p:graphicFrame>
      <p:graphicFrame>
        <p:nvGraphicFramePr>
          <p:cNvPr id="16" name="Πίνακας 15"/>
          <p:cNvGraphicFramePr>
            <a:graphicFrameLocks noGrp="1"/>
          </p:cNvGraphicFramePr>
          <p:nvPr/>
        </p:nvGraphicFramePr>
        <p:xfrm>
          <a:off x="6727676" y="3933056"/>
          <a:ext cx="3384377" cy="1817954"/>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20000"/>
                    </a:ext>
                  </a:extLst>
                </a:gridCol>
                <a:gridCol w="876325">
                  <a:extLst>
                    <a:ext uri="{9D8B030D-6E8A-4147-A177-3AD203B41FA5}">
                      <a16:colId xmlns:a16="http://schemas.microsoft.com/office/drawing/2014/main" val="20001"/>
                    </a:ext>
                  </a:extLst>
                </a:gridCol>
                <a:gridCol w="893986">
                  <a:extLst>
                    <a:ext uri="{9D8B030D-6E8A-4147-A177-3AD203B41FA5}">
                      <a16:colId xmlns:a16="http://schemas.microsoft.com/office/drawing/2014/main" val="20002"/>
                    </a:ext>
                  </a:extLst>
                </a:gridCol>
                <a:gridCol w="893986">
                  <a:extLst>
                    <a:ext uri="{9D8B030D-6E8A-4147-A177-3AD203B41FA5}">
                      <a16:colId xmlns:a16="http://schemas.microsoft.com/office/drawing/2014/main" val="20003"/>
                    </a:ext>
                  </a:extLst>
                </a:gridCol>
              </a:tblGrid>
              <a:tr h="908977">
                <a:tc>
                  <a:txBody>
                    <a:bodyPr/>
                    <a:lstStyle/>
                    <a:p>
                      <a:endParaRPr lang="en-US" sz="1000" dirty="0">
                        <a:solidFill>
                          <a:schemeClr val="bg1"/>
                        </a:solidFill>
                        <a:latin typeface="+mn-lt"/>
                        <a:cs typeface="Arial" panose="020B0604020202020204" pitchFamily="34" charset="0"/>
                      </a:endParaRPr>
                    </a:p>
                    <a:p>
                      <a:endParaRPr lang="en-US" sz="1000" dirty="0">
                        <a:solidFill>
                          <a:schemeClr val="bg1"/>
                        </a:solidFill>
                        <a:latin typeface="+mn-lt"/>
                        <a:cs typeface="Arial" panose="020B0604020202020204" pitchFamily="34" charset="0"/>
                      </a:endParaRPr>
                    </a:p>
                    <a:p>
                      <a:r>
                        <a:rPr lang="en-US" sz="1000" dirty="0">
                          <a:solidFill>
                            <a:schemeClr val="bg1"/>
                          </a:solidFill>
                          <a:latin typeface="+mn-lt"/>
                          <a:cs typeface="Arial" panose="020B0604020202020204" pitchFamily="34" charset="0"/>
                        </a:rPr>
                        <a:t>ME</a:t>
                      </a:r>
                      <a:r>
                        <a:rPr lang="el-GR" sz="1000" dirty="0">
                          <a:solidFill>
                            <a:schemeClr val="bg1"/>
                          </a:solidFill>
                          <a:latin typeface="+mn-lt"/>
                          <a:cs typeface="Arial" panose="020B0604020202020204" pitchFamily="34" charset="0"/>
                        </a:rPr>
                        <a:t>ΛΕΤΗ</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solidFill>
                        <a:latin typeface="+mn-lt"/>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solidFill>
                        <a:latin typeface="+mn-lt"/>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l-GR" sz="1000" dirty="0">
                          <a:solidFill>
                            <a:schemeClr val="bg1"/>
                          </a:solidFill>
                          <a:latin typeface="+mn-lt"/>
                          <a:cs typeface="Arial" panose="020B0604020202020204" pitchFamily="34" charset="0"/>
                        </a:rPr>
                        <a:t>ΣΥΝΟΛΟ</a:t>
                      </a:r>
                      <a:endParaRPr lang="el-GR" sz="1000" dirty="0">
                        <a:latin typeface="+mn-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latin typeface="+mn-lt"/>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atin typeface="+mn-lt"/>
                          <a:cs typeface="Arial" panose="020B0604020202020204" pitchFamily="34" charset="0"/>
                        </a:rPr>
                        <a:t>Cardiovascular deaths</a:t>
                      </a:r>
                      <a:endParaRPr lang="el-GR" sz="1000" dirty="0">
                        <a:latin typeface="+mn-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lt1"/>
                          </a:solidFill>
                          <a:effectLst/>
                          <a:latin typeface="+mn-lt"/>
                          <a:ea typeface="+mn-ea"/>
                          <a:cs typeface="+mn-cs"/>
                        </a:rPr>
                        <a:t> Deaths without obstructive CAD</a:t>
                      </a:r>
                      <a:endParaRPr lang="el-GR" sz="1000" b="1" dirty="0">
                        <a:latin typeface="+mn-lt"/>
                        <a:cs typeface="Arial" panose="020B0604020202020204" pitchFamily="34" charset="0"/>
                      </a:endParaRPr>
                    </a:p>
                  </a:txBody>
                  <a:tcPr/>
                </a:tc>
                <a:extLst>
                  <a:ext uri="{0D108BD9-81ED-4DB2-BD59-A6C34878D82A}">
                    <a16:rowId xmlns:a16="http://schemas.microsoft.com/office/drawing/2014/main" val="10000"/>
                  </a:ext>
                </a:extLst>
              </a:tr>
              <a:tr h="9089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a:solidFill>
                            <a:schemeClr val="bg1"/>
                          </a:solidFill>
                          <a:latin typeface="+mn-lt"/>
                          <a:cs typeface="Arial" panose="020B0604020202020204" pitchFamily="34" charset="0"/>
                        </a:rPr>
                        <a:t>Kenkre</a:t>
                      </a:r>
                      <a:r>
                        <a:rPr lang="en-US" sz="1000" dirty="0">
                          <a:solidFill>
                            <a:schemeClr val="bg1"/>
                          </a:solidFill>
                          <a:latin typeface="+mn-lt"/>
                          <a:cs typeface="Arial" panose="020B0604020202020204" pitchFamily="34" charset="0"/>
                        </a:rPr>
                        <a:t> et al 2017</a:t>
                      </a:r>
                      <a:endParaRPr lang="el-GR" sz="1000" dirty="0">
                        <a:solidFill>
                          <a:schemeClr val="bg1"/>
                        </a:solidFill>
                        <a:latin typeface="+mn-lt"/>
                        <a:cs typeface="Arial" panose="020B0604020202020204" pitchFamily="34" charset="0"/>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000" dirty="0">
                          <a:latin typeface="+mn-lt"/>
                          <a:cs typeface="Arial" panose="020B0604020202020204" pitchFamily="34" charset="0"/>
                        </a:rPr>
                        <a:t>936 γυναίκες</a:t>
                      </a:r>
                      <a:r>
                        <a:rPr lang="en-US" sz="1000" dirty="0">
                          <a:latin typeface="+mn-lt"/>
                          <a:cs typeface="Arial" panose="020B0604020202020204" pitchFamily="34" charset="0"/>
                        </a:rPr>
                        <a:t>Follow up</a:t>
                      </a:r>
                      <a:r>
                        <a:rPr lang="el-GR" sz="1000" baseline="0" dirty="0">
                          <a:latin typeface="+mn-lt"/>
                          <a:cs typeface="Arial" panose="020B0604020202020204" pitchFamily="34" charset="0"/>
                        </a:rPr>
                        <a:t> </a:t>
                      </a:r>
                      <a:r>
                        <a:rPr lang="el-GR" sz="1000" dirty="0">
                          <a:latin typeface="+mn-lt"/>
                          <a:cs typeface="Arial" panose="020B0604020202020204" pitchFamily="34" charset="0"/>
                        </a:rPr>
                        <a:t>9</a:t>
                      </a:r>
                      <a:r>
                        <a:rPr lang="en-US" sz="1000" dirty="0" err="1">
                          <a:latin typeface="+mn-lt"/>
                          <a:cs typeface="Arial" panose="020B0604020202020204" pitchFamily="34" charset="0"/>
                        </a:rPr>
                        <a:t>yr</a:t>
                      </a:r>
                      <a:endParaRPr lang="el-GR" sz="1000" dirty="0">
                        <a:latin typeface="+mn-lt"/>
                        <a:cs typeface="Arial" panose="020B0604020202020204" pitchFamily="34" charset="0"/>
                      </a:endParaRPr>
                    </a:p>
                    <a:p>
                      <a:endParaRPr lang="el-GR" sz="1000" dirty="0">
                        <a:latin typeface="+mn-lt"/>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000" dirty="0">
                          <a:latin typeface="+mn-lt"/>
                          <a:cs typeface="Arial" panose="020B0604020202020204" pitchFamily="34" charset="0"/>
                        </a:rPr>
                        <a:t>20% (184) Καρδιαγγειακοί</a:t>
                      </a:r>
                      <a:r>
                        <a:rPr lang="el-GR" sz="1000" baseline="0" dirty="0">
                          <a:latin typeface="+mn-lt"/>
                          <a:cs typeface="Arial" panose="020B0604020202020204" pitchFamily="34" charset="0"/>
                        </a:rPr>
                        <a:t> θάνατοι</a:t>
                      </a:r>
                      <a:endParaRPr lang="el-GR" sz="1000" dirty="0">
                        <a:latin typeface="+mn-lt"/>
                        <a:cs typeface="Arial" panose="020B0604020202020204" pitchFamily="34" charset="0"/>
                      </a:endParaRPr>
                    </a:p>
                    <a:p>
                      <a:endParaRPr lang="el-GR" sz="1000" dirty="0">
                        <a:latin typeface="+mn-lt"/>
                        <a:cs typeface="Arial" panose="020B0604020202020204" pitchFamily="34" charset="0"/>
                      </a:endParaRPr>
                    </a:p>
                  </a:txBody>
                  <a:tcPr/>
                </a:tc>
                <a:tc>
                  <a:txBody>
                    <a:bodyPr/>
                    <a:lstStyle/>
                    <a:p>
                      <a:r>
                        <a:rPr lang="el-GR" sz="1000" dirty="0">
                          <a:latin typeface="+mn-lt"/>
                          <a:cs typeface="Arial" panose="020B0604020202020204" pitchFamily="34" charset="0"/>
                        </a:rPr>
                        <a:t>31</a:t>
                      </a:r>
                      <a:r>
                        <a:rPr lang="el-GR" sz="1000" baseline="0" dirty="0">
                          <a:latin typeface="+mn-lt"/>
                          <a:cs typeface="Arial" panose="020B0604020202020204" pitchFamily="34" charset="0"/>
                        </a:rPr>
                        <a:t> </a:t>
                      </a:r>
                      <a:r>
                        <a:rPr lang="el-GR" sz="1000" dirty="0">
                          <a:latin typeface="+mn-lt"/>
                          <a:cs typeface="Arial" panose="020B0604020202020204" pitchFamily="34" charset="0"/>
                        </a:rPr>
                        <a:t>% (57)</a:t>
                      </a:r>
                    </a:p>
                  </a:txBody>
                  <a:tcPr/>
                </a:tc>
                <a:extLst>
                  <a:ext uri="{0D108BD9-81ED-4DB2-BD59-A6C34878D82A}">
                    <a16:rowId xmlns:a16="http://schemas.microsoft.com/office/drawing/2014/main" val="10001"/>
                  </a:ext>
                </a:extLst>
              </a:tr>
            </a:tbl>
          </a:graphicData>
        </a:graphic>
      </p:graphicFrame>
      <p:graphicFrame>
        <p:nvGraphicFramePr>
          <p:cNvPr id="11" name="Πίνακας 10"/>
          <p:cNvGraphicFramePr>
            <a:graphicFrameLocks noGrp="1"/>
          </p:cNvGraphicFramePr>
          <p:nvPr/>
        </p:nvGraphicFramePr>
        <p:xfrm>
          <a:off x="4567437" y="908720"/>
          <a:ext cx="5616623" cy="2926080"/>
        </p:xfrm>
        <a:graphic>
          <a:graphicData uri="http://schemas.openxmlformats.org/drawingml/2006/table">
            <a:tbl>
              <a:tblPr firstRow="1" bandRow="1">
                <a:tableStyleId>{5C22544A-7EE6-4342-B048-85BDC9FD1C3A}</a:tableStyleId>
              </a:tblPr>
              <a:tblGrid>
                <a:gridCol w="936103">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697387">
                  <a:extLst>
                    <a:ext uri="{9D8B030D-6E8A-4147-A177-3AD203B41FA5}">
                      <a16:colId xmlns:a16="http://schemas.microsoft.com/office/drawing/2014/main" val="20004"/>
                    </a:ext>
                  </a:extLst>
                </a:gridCol>
                <a:gridCol w="1246829">
                  <a:extLst>
                    <a:ext uri="{9D8B030D-6E8A-4147-A177-3AD203B41FA5}">
                      <a16:colId xmlns:a16="http://schemas.microsoft.com/office/drawing/2014/main" val="20005"/>
                    </a:ext>
                  </a:extLst>
                </a:gridCol>
              </a:tblGrid>
              <a:tr h="161630">
                <a:tc rowSpan="2">
                  <a:txBody>
                    <a:bodyPr/>
                    <a:lstStyle/>
                    <a:p>
                      <a:endParaRPr lang="en-US" sz="1000" dirty="0">
                        <a:solidFill>
                          <a:schemeClr val="bg1"/>
                        </a:solidFill>
                        <a:latin typeface="+mn-lt"/>
                        <a:cs typeface="Arial" panose="020B0604020202020204" pitchFamily="34" charset="0"/>
                      </a:endParaRPr>
                    </a:p>
                    <a:p>
                      <a:endParaRPr lang="en-US" sz="1000" dirty="0">
                        <a:solidFill>
                          <a:schemeClr val="bg1"/>
                        </a:solidFill>
                        <a:latin typeface="+mn-lt"/>
                        <a:cs typeface="Arial" panose="020B0604020202020204" pitchFamily="34" charset="0"/>
                      </a:endParaRPr>
                    </a:p>
                    <a:p>
                      <a:r>
                        <a:rPr lang="en-US" sz="1000" dirty="0">
                          <a:solidFill>
                            <a:schemeClr val="bg1"/>
                          </a:solidFill>
                          <a:latin typeface="+mn-lt"/>
                          <a:cs typeface="Arial" panose="020B0604020202020204" pitchFamily="34" charset="0"/>
                        </a:rPr>
                        <a:t>ME</a:t>
                      </a:r>
                      <a:r>
                        <a:rPr lang="el-GR" sz="1000" dirty="0">
                          <a:solidFill>
                            <a:schemeClr val="bg1"/>
                          </a:solidFill>
                          <a:latin typeface="+mn-lt"/>
                          <a:cs typeface="Arial" panose="020B0604020202020204" pitchFamily="34" charset="0"/>
                        </a:rPr>
                        <a:t>ΛΕΤΗ</a:t>
                      </a:r>
                    </a:p>
                  </a:txBody>
                  <a:tcPr/>
                </a:tc>
                <a:tc rowSpan="2">
                  <a:txBody>
                    <a:bodyPr/>
                    <a:lstStyle/>
                    <a:p>
                      <a:endParaRPr lang="en-US" sz="1000" dirty="0">
                        <a:solidFill>
                          <a:schemeClr val="bg1"/>
                        </a:solidFill>
                        <a:latin typeface="+mn-lt"/>
                        <a:cs typeface="Arial" panose="020B0604020202020204" pitchFamily="34" charset="0"/>
                      </a:endParaRPr>
                    </a:p>
                    <a:p>
                      <a:endParaRPr lang="en-US" sz="1000" dirty="0">
                        <a:solidFill>
                          <a:schemeClr val="bg1"/>
                        </a:solidFill>
                        <a:latin typeface="+mn-lt"/>
                        <a:cs typeface="Arial" panose="020B0604020202020204" pitchFamily="34" charset="0"/>
                      </a:endParaRPr>
                    </a:p>
                    <a:p>
                      <a:r>
                        <a:rPr lang="el-GR" sz="1000" dirty="0">
                          <a:solidFill>
                            <a:schemeClr val="bg1"/>
                          </a:solidFill>
                          <a:latin typeface="+mn-lt"/>
                          <a:cs typeface="Arial" panose="020B0604020202020204" pitchFamily="34" charset="0"/>
                        </a:rPr>
                        <a:t>ΣΥΝΟΛΟ</a:t>
                      </a:r>
                    </a:p>
                  </a:txBody>
                  <a:tcPr/>
                </a:tc>
                <a:tc rowSpan="2">
                  <a:txBody>
                    <a:bodyPr/>
                    <a:lstStyle/>
                    <a:p>
                      <a:endParaRPr lang="en-US" sz="1000" dirty="0">
                        <a:solidFill>
                          <a:schemeClr val="bg1"/>
                        </a:solidFill>
                        <a:latin typeface="+mn-lt"/>
                        <a:cs typeface="Arial" panose="020B0604020202020204" pitchFamily="34" charset="0"/>
                      </a:endParaRPr>
                    </a:p>
                    <a:p>
                      <a:endParaRPr lang="en-US" sz="1000" dirty="0">
                        <a:solidFill>
                          <a:schemeClr val="bg1"/>
                        </a:solidFill>
                        <a:latin typeface="+mn-lt"/>
                        <a:cs typeface="Arial" panose="020B0604020202020204" pitchFamily="34" charset="0"/>
                      </a:endParaRPr>
                    </a:p>
                    <a:p>
                      <a:r>
                        <a:rPr lang="en-US" sz="1000" dirty="0">
                          <a:solidFill>
                            <a:schemeClr val="bg1"/>
                          </a:solidFill>
                          <a:latin typeface="+mn-lt"/>
                          <a:cs typeface="Arial" panose="020B0604020202020204" pitchFamily="34" charset="0"/>
                        </a:rPr>
                        <a:t>MACEs</a:t>
                      </a:r>
                      <a:endParaRPr lang="el-GR" sz="1000" dirty="0">
                        <a:solidFill>
                          <a:schemeClr val="bg1"/>
                        </a:solidFill>
                        <a:latin typeface="+mn-lt"/>
                        <a:cs typeface="Arial" panose="020B0604020202020204" pitchFamily="34" charset="0"/>
                      </a:endParaRPr>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Results — Annual Events Rate* (%) </a:t>
                      </a:r>
                      <a:endParaRPr lang="el-GR" sz="1200" dirty="0">
                        <a:solidFill>
                          <a:schemeClr val="bg1"/>
                        </a:solidFill>
                        <a:latin typeface="Arial" panose="020B0604020202020204" pitchFamily="34" charset="0"/>
                        <a:cs typeface="Arial" panose="020B0604020202020204" pitchFamily="34" charset="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sz="1200" dirty="0">
                        <a:latin typeface="Arial" panose="020B0604020202020204" pitchFamily="34" charset="0"/>
                        <a:cs typeface="Arial" panose="020B0604020202020204" pitchFamily="34" charset="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484891">
                <a:tc vMerge="1">
                  <a:txBody>
                    <a:bodyPr/>
                    <a:lstStyle/>
                    <a:p>
                      <a:endParaRPr lang="el-GR"/>
                    </a:p>
                  </a:txBody>
                  <a:tcPr/>
                </a:tc>
                <a:tc vMerge="1">
                  <a:txBody>
                    <a:bodyPr/>
                    <a:lstStyle/>
                    <a:p>
                      <a:endParaRPr lang="el-GR"/>
                    </a:p>
                  </a:txBody>
                  <a:tcPr/>
                </a:tc>
                <a:tc v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n-lt"/>
                        </a:rPr>
                        <a:t>Normal Coronary Arteries</a:t>
                      </a:r>
                      <a:endParaRPr lang="el-GR" sz="1000" dirty="0">
                        <a:solidFill>
                          <a:schemeClr val="bg1"/>
                        </a:solidFill>
                        <a:latin typeface="+mn-lt"/>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l-GR" sz="1000" dirty="0">
                        <a:solidFill>
                          <a:schemeClr val="bg1"/>
                        </a:solidFill>
                        <a:latin typeface="+mn-lt"/>
                        <a:cs typeface="Arial" panose="020B0604020202020204" pitchFamily="34" charset="0"/>
                      </a:endParaRPr>
                    </a:p>
                  </a:txBody>
                  <a:tcPr>
                    <a:solidFill>
                      <a:schemeClr val="accent5">
                        <a:lumMod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n-lt"/>
                        </a:rPr>
                        <a:t>Non obstructive CAD</a:t>
                      </a:r>
                      <a:endParaRPr lang="el-GR" sz="1000" dirty="0">
                        <a:solidFill>
                          <a:schemeClr val="bg1"/>
                        </a:solidFill>
                        <a:latin typeface="+mn-lt"/>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l-GR" sz="1000" dirty="0">
                        <a:solidFill>
                          <a:schemeClr val="bg1"/>
                        </a:solidFill>
                        <a:latin typeface="+mn-lt"/>
                        <a:cs typeface="Arial" panose="020B0604020202020204" pitchFamily="34" charset="0"/>
                      </a:endParaRPr>
                    </a:p>
                  </a:txBody>
                  <a:tcPr>
                    <a:solidFill>
                      <a:schemeClr val="accent5">
                        <a:lumMod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solidFill>
                        <a:latin typeface="+mn-lt"/>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n-lt"/>
                          <a:cs typeface="Arial" panose="020B0604020202020204" pitchFamily="34" charset="0"/>
                        </a:rPr>
                        <a:t>CAD</a:t>
                      </a:r>
                      <a:endParaRPr lang="el-GR" sz="1000" dirty="0">
                        <a:solidFill>
                          <a:schemeClr val="bg1"/>
                        </a:solidFill>
                        <a:latin typeface="+mn-lt"/>
                        <a:cs typeface="Arial" panose="020B0604020202020204" pitchFamily="34" charset="0"/>
                      </a:endParaRPr>
                    </a:p>
                  </a:txBody>
                  <a:tcPr>
                    <a:solidFill>
                      <a:schemeClr val="accent5">
                        <a:lumMod val="90000"/>
                      </a:schemeClr>
                    </a:solidFill>
                  </a:tcPr>
                </a:tc>
                <a:extLst>
                  <a:ext uri="{0D108BD9-81ED-4DB2-BD59-A6C34878D82A}">
                    <a16:rowId xmlns:a16="http://schemas.microsoft.com/office/drawing/2014/main" val="10001"/>
                  </a:ext>
                </a:extLst>
              </a:tr>
              <a:tr h="331741">
                <a:tc>
                  <a:txBody>
                    <a:bodyPr/>
                    <a:lstStyle/>
                    <a:p>
                      <a:r>
                        <a:rPr lang="en-US" sz="1000" dirty="0" err="1">
                          <a:latin typeface="+mn-lt"/>
                          <a:cs typeface="Arial" panose="020B0604020202020204" pitchFamily="34" charset="0"/>
                        </a:rPr>
                        <a:t>Sharaf</a:t>
                      </a:r>
                      <a:r>
                        <a:rPr lang="en-US" sz="1000" dirty="0">
                          <a:latin typeface="+mn-lt"/>
                          <a:cs typeface="Arial" panose="020B0604020202020204" pitchFamily="34" charset="0"/>
                        </a:rPr>
                        <a:t> et al 2013</a:t>
                      </a:r>
                      <a:endParaRPr lang="el-GR" sz="1000" dirty="0">
                        <a:latin typeface="+mn-lt"/>
                        <a:cs typeface="Arial" panose="020B0604020202020204" pitchFamily="34" charset="0"/>
                      </a:endParaRPr>
                    </a:p>
                  </a:txBody>
                  <a:tcPr/>
                </a:tc>
                <a:tc>
                  <a:txBody>
                    <a:bodyPr/>
                    <a:lstStyle/>
                    <a:p>
                      <a:r>
                        <a:rPr lang="en-US" sz="1000" dirty="0">
                          <a:latin typeface="+mn-lt"/>
                          <a:cs typeface="Arial" panose="020B0604020202020204" pitchFamily="34" charset="0"/>
                        </a:rPr>
                        <a:t>917</a:t>
                      </a:r>
                      <a:endParaRPr lang="el-GR" sz="1000" dirty="0">
                        <a:latin typeface="+mn-lt"/>
                        <a:cs typeface="Arial" panose="020B0604020202020204" pitchFamily="34" charset="0"/>
                      </a:endParaRPr>
                    </a:p>
                    <a:p>
                      <a:r>
                        <a:rPr lang="el-GR" sz="1000" baseline="0" dirty="0">
                          <a:latin typeface="+mn-lt"/>
                          <a:cs typeface="Arial" panose="020B0604020202020204" pitchFamily="34" charset="0"/>
                        </a:rPr>
                        <a:t>Γυναίκες</a:t>
                      </a:r>
                      <a:endParaRPr lang="el-GR" sz="1000" dirty="0">
                        <a:latin typeface="+mn-lt"/>
                        <a:cs typeface="Arial" panose="020B0604020202020204" pitchFamily="34" charset="0"/>
                      </a:endParaRPr>
                    </a:p>
                  </a:txBody>
                  <a:tcPr/>
                </a:tc>
                <a:tc>
                  <a:txBody>
                    <a:bodyPr/>
                    <a:lstStyle/>
                    <a:p>
                      <a:pPr marL="171450" indent="-171450">
                        <a:buFont typeface="Arial" panose="020B0604020202020204" pitchFamily="34" charset="0"/>
                        <a:buChar char="•"/>
                      </a:pPr>
                      <a:r>
                        <a:rPr lang="en-US" sz="1000" dirty="0">
                          <a:latin typeface="+mn-lt"/>
                          <a:cs typeface="Arial" panose="020B0604020202020204" pitchFamily="34" charset="0"/>
                        </a:rPr>
                        <a:t>Cardiovascular death</a:t>
                      </a:r>
                    </a:p>
                    <a:p>
                      <a:pPr marL="171450" indent="-171450">
                        <a:buFont typeface="Arial" panose="020B0604020202020204" pitchFamily="34" charset="0"/>
                        <a:buChar char="•"/>
                      </a:pPr>
                      <a:r>
                        <a:rPr lang="en-US" sz="1000" dirty="0">
                          <a:latin typeface="+mn-lt"/>
                          <a:cs typeface="Arial" panose="020B0604020202020204" pitchFamily="34" charset="0"/>
                        </a:rPr>
                        <a:t>MI</a:t>
                      </a:r>
                      <a:endParaRPr lang="el-GR" sz="1000" dirty="0">
                        <a:latin typeface="+mn-lt"/>
                        <a:cs typeface="Arial" panose="020B0604020202020204" pitchFamily="34" charset="0"/>
                      </a:endParaRPr>
                    </a:p>
                  </a:txBody>
                  <a:tcPr/>
                </a:tc>
                <a:tc>
                  <a:txBody>
                    <a:bodyPr/>
                    <a:lstStyle/>
                    <a:p>
                      <a:r>
                        <a:rPr lang="en-US" sz="1000" b="0" i="0" kern="1200" dirty="0">
                          <a:solidFill>
                            <a:schemeClr val="dk1"/>
                          </a:solidFill>
                          <a:effectLst/>
                          <a:latin typeface="+mn-lt"/>
                          <a:ea typeface="+mn-ea"/>
                          <a:cs typeface="+mn-cs"/>
                        </a:rPr>
                        <a:t> 6.7% (10yrs follow up)</a:t>
                      </a:r>
                      <a:endParaRPr lang="el-GR" sz="1000" dirty="0">
                        <a:latin typeface="+mn-lt"/>
                        <a:cs typeface="Arial" panose="020B0604020202020204" pitchFamily="34" charset="0"/>
                      </a:endParaRPr>
                    </a:p>
                  </a:txBody>
                  <a:tcPr/>
                </a:tc>
                <a:tc>
                  <a:txBody>
                    <a:bodyPr/>
                    <a:lstStyle/>
                    <a:p>
                      <a:r>
                        <a:rPr lang="en-US" sz="1000" b="0" i="0" kern="1200" dirty="0">
                          <a:solidFill>
                            <a:schemeClr val="dk1"/>
                          </a:solidFill>
                          <a:effectLst/>
                          <a:latin typeface="+mn-lt"/>
                          <a:ea typeface="+mn-ea"/>
                          <a:cs typeface="+mn-cs"/>
                        </a:rPr>
                        <a:t>12.8%</a:t>
                      </a:r>
                      <a:r>
                        <a:rPr lang="en-US" sz="1000" b="0" i="0" kern="1200" baseline="0" dirty="0">
                          <a:solidFill>
                            <a:schemeClr val="dk1"/>
                          </a:solidFill>
                          <a:effectLst/>
                          <a:latin typeface="+mn-lt"/>
                          <a:ea typeface="+mn-ea"/>
                          <a:cs typeface="+mn-cs"/>
                        </a:rPr>
                        <a:t> </a:t>
                      </a:r>
                      <a:r>
                        <a:rPr lang="en-US" sz="1000" b="0" i="0" kern="1200" dirty="0">
                          <a:solidFill>
                            <a:schemeClr val="dk1"/>
                          </a:solidFill>
                          <a:effectLst/>
                          <a:latin typeface="+mn-lt"/>
                          <a:ea typeface="+mn-ea"/>
                          <a:cs typeface="+mn-cs"/>
                        </a:rPr>
                        <a:t>(10yrs follow up)</a:t>
                      </a:r>
                      <a:endParaRPr lang="el-GR" sz="1000" dirty="0">
                        <a:latin typeface="+mn-lt"/>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25.9% (10yrs follow up)</a:t>
                      </a:r>
                      <a:endParaRPr lang="el-GR" sz="1000" dirty="0">
                        <a:latin typeface="+mn-lt"/>
                        <a:cs typeface="Arial" panose="020B0604020202020204" pitchFamily="34" charset="0"/>
                      </a:endParaRPr>
                    </a:p>
                    <a:p>
                      <a:endParaRPr lang="el-GR" sz="1000" dirty="0">
                        <a:latin typeface="+mn-lt"/>
                        <a:cs typeface="Arial" panose="020B0604020202020204" pitchFamily="34" charset="0"/>
                      </a:endParaRPr>
                    </a:p>
                  </a:txBody>
                  <a:tcPr/>
                </a:tc>
                <a:extLst>
                  <a:ext uri="{0D108BD9-81ED-4DB2-BD59-A6C34878D82A}">
                    <a16:rowId xmlns:a16="http://schemas.microsoft.com/office/drawing/2014/main" val="10002"/>
                  </a:ext>
                </a:extLst>
              </a:tr>
              <a:tr h="269384">
                <a:tc>
                  <a:txBody>
                    <a:bodyPr/>
                    <a:lstStyle/>
                    <a:p>
                      <a:r>
                        <a:rPr lang="en-US" sz="1000" dirty="0">
                          <a:latin typeface="+mn-lt"/>
                          <a:cs typeface="Arial" panose="020B0604020202020204" pitchFamily="34" charset="0"/>
                        </a:rPr>
                        <a:t>Maddox et al 2014</a:t>
                      </a:r>
                      <a:endParaRPr lang="el-GR" sz="1000" dirty="0">
                        <a:latin typeface="+mn-lt"/>
                        <a:cs typeface="Arial" panose="020B0604020202020204" pitchFamily="34" charset="0"/>
                      </a:endParaRPr>
                    </a:p>
                  </a:txBody>
                  <a:tcPr/>
                </a:tc>
                <a:tc>
                  <a:txBody>
                    <a:bodyPr/>
                    <a:lstStyle/>
                    <a:p>
                      <a:r>
                        <a:rPr lang="en-US" sz="1000" dirty="0">
                          <a:latin typeface="+mn-lt"/>
                          <a:cs typeface="Arial" panose="020B0604020202020204" pitchFamily="34" charset="0"/>
                        </a:rPr>
                        <a:t>36674</a:t>
                      </a:r>
                      <a:endParaRPr lang="el-GR" sz="1000" dirty="0">
                        <a:latin typeface="+mn-lt"/>
                        <a:cs typeface="Arial" panose="020B0604020202020204" pitchFamily="34" charset="0"/>
                      </a:endParaRPr>
                    </a:p>
                  </a:txBody>
                  <a:tcPr/>
                </a:tc>
                <a:tc>
                  <a:txBody>
                    <a:bodyPr/>
                    <a:lstStyle/>
                    <a:p>
                      <a:pPr marL="285750" indent="-285750">
                        <a:buFont typeface="Arial" panose="020B0604020202020204" pitchFamily="34" charset="0"/>
                        <a:buChar char="•"/>
                      </a:pPr>
                      <a:r>
                        <a:rPr lang="en-US" sz="1000" dirty="0">
                          <a:latin typeface="+mn-lt"/>
                          <a:cs typeface="Arial" panose="020B0604020202020204" pitchFamily="34" charset="0"/>
                        </a:rPr>
                        <a:t>All-cause death</a:t>
                      </a:r>
                    </a:p>
                    <a:p>
                      <a:pPr marL="285750" indent="-285750">
                        <a:buFont typeface="Arial" panose="020B0604020202020204" pitchFamily="34" charset="0"/>
                        <a:buChar char="•"/>
                      </a:pPr>
                      <a:r>
                        <a:rPr lang="en-US" sz="1000" dirty="0">
                          <a:latin typeface="+mn-lt"/>
                          <a:cs typeface="Arial" panose="020B0604020202020204" pitchFamily="34" charset="0"/>
                        </a:rPr>
                        <a:t>MI</a:t>
                      </a:r>
                      <a:endParaRPr lang="el-GR" sz="1000" dirty="0">
                        <a:latin typeface="+mn-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atin typeface="+mn-lt"/>
                          <a:cs typeface="Arial" panose="020B0604020202020204" pitchFamily="34" charset="0"/>
                        </a:rPr>
                        <a:t>1.48 </a:t>
                      </a:r>
                      <a:endParaRPr lang="el-GR" sz="1000" dirty="0">
                        <a:latin typeface="+mn-lt"/>
                        <a:cs typeface="Arial" panose="020B0604020202020204" pitchFamily="34" charset="0"/>
                      </a:endParaRPr>
                    </a:p>
                    <a:p>
                      <a:pPr algn="ctr"/>
                      <a:endParaRPr lang="el-GR" sz="1000" dirty="0">
                        <a:latin typeface="+mn-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atin typeface="+mn-lt"/>
                          <a:cs typeface="Arial" panose="020B0604020202020204" pitchFamily="34" charset="0"/>
                        </a:rPr>
                        <a:t>2.41</a:t>
                      </a:r>
                      <a:endParaRPr lang="el-GR" sz="1000" dirty="0">
                        <a:latin typeface="+mn-lt"/>
                        <a:cs typeface="Arial" panose="020B0604020202020204" pitchFamily="34" charset="0"/>
                      </a:endParaRPr>
                    </a:p>
                    <a:p>
                      <a:pPr algn="ctr"/>
                      <a:endParaRPr lang="el-GR" sz="1000" dirty="0">
                        <a:latin typeface="+mn-lt"/>
                        <a:cs typeface="Arial" panose="020B0604020202020204" pitchFamily="34" charset="0"/>
                      </a:endParaRPr>
                    </a:p>
                  </a:txBody>
                  <a:tcPr/>
                </a:tc>
                <a:tc>
                  <a:txBody>
                    <a:bodyPr/>
                    <a:lstStyle/>
                    <a:p>
                      <a:pPr algn="ctr"/>
                      <a:r>
                        <a:rPr lang="en-US" sz="1000" dirty="0">
                          <a:latin typeface="+mn-lt"/>
                          <a:cs typeface="Arial" panose="020B0604020202020204" pitchFamily="34" charset="0"/>
                        </a:rPr>
                        <a:t>4,3</a:t>
                      </a:r>
                      <a:endParaRPr lang="el-GR" sz="1000" dirty="0">
                        <a:latin typeface="+mn-lt"/>
                        <a:cs typeface="Arial" panose="020B0604020202020204" pitchFamily="34" charset="0"/>
                      </a:endParaRPr>
                    </a:p>
                  </a:txBody>
                  <a:tcPr/>
                </a:tc>
                <a:extLst>
                  <a:ext uri="{0D108BD9-81ED-4DB2-BD59-A6C34878D82A}">
                    <a16:rowId xmlns:a16="http://schemas.microsoft.com/office/drawing/2014/main" val="10003"/>
                  </a:ext>
                </a:extLst>
              </a:tr>
              <a:tr h="269384">
                <a:tc>
                  <a:txBody>
                    <a:bodyPr/>
                    <a:lstStyle/>
                    <a:p>
                      <a:r>
                        <a:rPr lang="en-US" sz="1000" dirty="0">
                          <a:latin typeface="+mn-lt"/>
                          <a:cs typeface="Arial" panose="020B0604020202020204" pitchFamily="34" charset="0"/>
                        </a:rPr>
                        <a:t>Nielsen</a:t>
                      </a:r>
                      <a:r>
                        <a:rPr lang="en-US" sz="1000" baseline="0" dirty="0">
                          <a:latin typeface="+mn-lt"/>
                          <a:cs typeface="Arial" panose="020B0604020202020204" pitchFamily="34" charset="0"/>
                        </a:rPr>
                        <a:t> et al 2016</a:t>
                      </a:r>
                      <a:endParaRPr lang="el-GR" sz="1000" dirty="0">
                        <a:latin typeface="+mn-lt"/>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latin typeface="+mn-lt"/>
                          <a:cs typeface="Arial" panose="020B0604020202020204" pitchFamily="34" charset="0"/>
                        </a:rPr>
                        <a:t>16949</a:t>
                      </a:r>
                      <a:endParaRPr lang="el-GR" sz="1000" dirty="0">
                        <a:latin typeface="+mn-lt"/>
                        <a:cs typeface="Arial" panose="020B0604020202020204" pitchFamily="34" charset="0"/>
                      </a:endParaRPr>
                    </a:p>
                    <a:p>
                      <a:endParaRPr lang="el-GR" sz="1000" dirty="0">
                        <a:latin typeface="+mn-lt"/>
                        <a:cs typeface="Arial" panose="020B0604020202020204" pitchFamily="34" charset="0"/>
                      </a:endParaRPr>
                    </a:p>
                  </a:txBody>
                  <a:tcPr/>
                </a:tc>
                <a:tc>
                  <a:txBody>
                    <a:bodyPr/>
                    <a:lstStyle/>
                    <a:p>
                      <a:pPr marL="285750" indent="-285750">
                        <a:buFont typeface="Arial" panose="020B0604020202020204" pitchFamily="34" charset="0"/>
                        <a:buChar char="•"/>
                      </a:pPr>
                      <a:r>
                        <a:rPr lang="en-US" sz="1000" dirty="0">
                          <a:latin typeface="+mn-lt"/>
                        </a:rPr>
                        <a:t>Revascularization MI</a:t>
                      </a:r>
                    </a:p>
                    <a:p>
                      <a:pPr marL="285750" indent="-285750">
                        <a:buFont typeface="Arial" panose="020B0604020202020204" pitchFamily="34" charset="0"/>
                        <a:buChar char="•"/>
                      </a:pPr>
                      <a:r>
                        <a:rPr lang="en-US" sz="1000" dirty="0">
                          <a:latin typeface="+mn-lt"/>
                        </a:rPr>
                        <a:t>All-cause death</a:t>
                      </a:r>
                      <a:endParaRPr lang="el-GR" sz="1000" dirty="0">
                        <a:latin typeface="+mn-lt"/>
                        <a:cs typeface="Arial" panose="020B0604020202020204" pitchFamily="34" charset="0"/>
                      </a:endParaRPr>
                    </a:p>
                  </a:txBody>
                  <a:tcPr/>
                </a:tc>
                <a:tc>
                  <a:txBody>
                    <a:bodyPr/>
                    <a:lstStyle/>
                    <a:p>
                      <a:pPr algn="ctr"/>
                      <a:r>
                        <a:rPr lang="en-US" sz="1000" dirty="0">
                          <a:latin typeface="+mn-lt"/>
                          <a:cs typeface="Arial" panose="020B0604020202020204" pitchFamily="34" charset="0"/>
                        </a:rPr>
                        <a:t>0,4%</a:t>
                      </a:r>
                      <a:endParaRPr lang="el-GR" sz="1000" dirty="0">
                        <a:latin typeface="+mn-lt"/>
                        <a:cs typeface="Arial" panose="020B0604020202020204" pitchFamily="34" charset="0"/>
                      </a:endParaRPr>
                    </a:p>
                  </a:txBody>
                  <a:tcPr/>
                </a:tc>
                <a:tc>
                  <a:txBody>
                    <a:bodyPr/>
                    <a:lstStyle/>
                    <a:p>
                      <a:pPr algn="ctr"/>
                      <a:r>
                        <a:rPr lang="en-US" sz="1000" dirty="0">
                          <a:latin typeface="+mn-lt"/>
                          <a:cs typeface="Arial" panose="020B0604020202020204" pitchFamily="34" charset="0"/>
                        </a:rPr>
                        <a:t>1,5%</a:t>
                      </a:r>
                      <a:endParaRPr lang="el-GR" sz="1000" dirty="0">
                        <a:latin typeface="+mn-lt"/>
                        <a:cs typeface="Arial" panose="020B0604020202020204" pitchFamily="34" charset="0"/>
                      </a:endParaRPr>
                    </a:p>
                  </a:txBody>
                  <a:tcPr/>
                </a:tc>
                <a:tc>
                  <a:txBody>
                    <a:bodyPr/>
                    <a:lstStyle/>
                    <a:p>
                      <a:r>
                        <a:rPr lang="en-US" sz="1000" dirty="0">
                          <a:latin typeface="+mn-lt"/>
                          <a:cs typeface="Arial" panose="020B0604020202020204" pitchFamily="34" charset="0"/>
                        </a:rPr>
                        <a:t>6,8%</a:t>
                      </a:r>
                      <a:r>
                        <a:rPr lang="en-US" sz="1000" baseline="0" dirty="0">
                          <a:latin typeface="+mn-lt"/>
                          <a:cs typeface="Arial" panose="020B0604020202020204" pitchFamily="34" charset="0"/>
                        </a:rPr>
                        <a:t> </a:t>
                      </a:r>
                      <a:r>
                        <a:rPr lang="en-US" sz="1000" dirty="0">
                          <a:latin typeface="+mn-lt"/>
                          <a:cs typeface="Arial" panose="020B0604020202020204" pitchFamily="34" charset="0"/>
                        </a:rPr>
                        <a:t>(15</a:t>
                      </a:r>
                      <a:r>
                        <a:rPr lang="en-US" sz="1000" baseline="0" dirty="0">
                          <a:latin typeface="+mn-lt"/>
                          <a:cs typeface="Arial" panose="020B0604020202020204" pitchFamily="34" charset="0"/>
                        </a:rPr>
                        <a:t>% 3</a:t>
                      </a:r>
                      <a:r>
                        <a:rPr lang="en-US" sz="1000" dirty="0">
                          <a:latin typeface="+mn-lt"/>
                          <a:cs typeface="Arial" panose="020B0604020202020204" pitchFamily="34" charset="0"/>
                        </a:rPr>
                        <a:t>vessels/</a:t>
                      </a:r>
                    </a:p>
                    <a:p>
                      <a:r>
                        <a:rPr lang="en-US" sz="1000" dirty="0">
                          <a:latin typeface="+mn-lt"/>
                          <a:cs typeface="Arial" panose="020B0604020202020204" pitchFamily="34" charset="0"/>
                        </a:rPr>
                        <a:t>LMA)</a:t>
                      </a:r>
                      <a:endParaRPr lang="el-GR" sz="1000" dirty="0">
                        <a:latin typeface="+mn-lt"/>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643731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3"/>
          <a:stretch>
            <a:fillRect/>
          </a:stretch>
        </p:blipFill>
        <p:spPr>
          <a:xfrm>
            <a:off x="367282" y="457199"/>
            <a:ext cx="6360394" cy="2254773"/>
          </a:xfrm>
          <a:prstGeom prst="rect">
            <a:avLst/>
          </a:prstGeom>
          <a:ln>
            <a:solidFill>
              <a:schemeClr val="accent1">
                <a:lumMod val="75000"/>
              </a:schemeClr>
            </a:solidFill>
          </a:ln>
        </p:spPr>
      </p:pic>
      <p:sp>
        <p:nvSpPr>
          <p:cNvPr id="5" name="Content Placeholder 4"/>
          <p:cNvSpPr>
            <a:spLocks noGrp="1"/>
          </p:cNvSpPr>
          <p:nvPr>
            <p:ph sz="half" idx="2"/>
          </p:nvPr>
        </p:nvSpPr>
        <p:spPr>
          <a:xfrm>
            <a:off x="6547188" y="2852936"/>
            <a:ext cx="2665232" cy="3048158"/>
          </a:xfrm>
        </p:spPr>
        <p:txBody>
          <a:bodyPr/>
          <a:lstStyle/>
          <a:p>
            <a:r>
              <a:rPr lang="en-US" sz="1800" dirty="0"/>
              <a:t>1853 female patients </a:t>
            </a:r>
          </a:p>
          <a:p>
            <a:r>
              <a:rPr lang="en-US" sz="1800" dirty="0"/>
              <a:t>CMD was assessed by Doppler echo in LAD as coronary flow velocity reserve (CFVR).</a:t>
            </a:r>
          </a:p>
          <a:p>
            <a:r>
              <a:rPr lang="en-US" sz="1800" dirty="0"/>
              <a:t>follow-up of 4.5 years</a:t>
            </a:r>
          </a:p>
          <a:p>
            <a:r>
              <a:rPr lang="en-US" sz="1800" dirty="0"/>
              <a:t>96 events occurred</a:t>
            </a:r>
          </a:p>
          <a:p>
            <a:r>
              <a:rPr lang="en-US" sz="1800" dirty="0"/>
              <a:t>Positive predictive value of CFR</a:t>
            </a:r>
          </a:p>
        </p:txBody>
      </p:sp>
      <p:pic>
        <p:nvPicPr>
          <p:cNvPr id="8" name="Picture 7"/>
          <p:cNvPicPr>
            <a:picLocks noChangeAspect="1"/>
          </p:cNvPicPr>
          <p:nvPr/>
        </p:nvPicPr>
        <p:blipFill>
          <a:blip r:embed="rId4"/>
          <a:stretch>
            <a:fillRect/>
          </a:stretch>
        </p:blipFill>
        <p:spPr>
          <a:xfrm>
            <a:off x="246956" y="2924944"/>
            <a:ext cx="5776706" cy="3570203"/>
          </a:xfrm>
          <a:prstGeom prst="rect">
            <a:avLst/>
          </a:prstGeom>
          <a:effectLst>
            <a:innerShdw blurRad="215900" dist="50800" dir="18900000">
              <a:prstClr val="black">
                <a:alpha val="50000"/>
              </a:prstClr>
            </a:innerShdw>
          </a:effectLst>
        </p:spPr>
      </p:pic>
      <p:sp>
        <p:nvSpPr>
          <p:cNvPr id="2" name="Rectangle 1"/>
          <p:cNvSpPr/>
          <p:nvPr/>
        </p:nvSpPr>
        <p:spPr>
          <a:xfrm>
            <a:off x="6780912" y="6495147"/>
            <a:ext cx="3506088"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a:ea typeface="+mn-ea"/>
                <a:cs typeface="Arial" charset="0"/>
              </a:rPr>
              <a:t>Schroder J, et al. Eur Heart J 2020</a:t>
            </a:r>
          </a:p>
        </p:txBody>
      </p:sp>
    </p:spTree>
    <p:extLst>
      <p:ext uri="{BB962C8B-B14F-4D97-AF65-F5344CB8AC3E}">
        <p14:creationId xmlns:p14="http://schemas.microsoft.com/office/powerpoint/2010/main" val="1717348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Στρογγυλεμένο ορθογώνιο 9"/>
          <p:cNvSpPr/>
          <p:nvPr/>
        </p:nvSpPr>
        <p:spPr>
          <a:xfrm>
            <a:off x="5935589" y="1628800"/>
            <a:ext cx="4032448" cy="475914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151 </a:t>
            </a:r>
            <a:r>
              <a:rPr kumimoji="0" lang="el-GR" sz="1500" b="1" i="0" u="none" strike="noStrike" kern="1200" cap="none" spc="0" normalizeH="0" baseline="0" noProof="0" dirty="0" err="1">
                <a:ln>
                  <a:noFill/>
                </a:ln>
                <a:solidFill>
                  <a:srgbClr val="000000"/>
                </a:solidFill>
                <a:effectLst/>
                <a:uLnTx/>
                <a:uFillTx/>
                <a:latin typeface="Arial"/>
                <a:ea typeface="+mn-ea"/>
                <a:cs typeface="+mn-cs"/>
              </a:rPr>
              <a:t>ασθενέις</a:t>
            </a:r>
            <a:r>
              <a:rPr kumimoji="0" lang="el-GR" sz="1500" b="1" i="0" u="none" strike="noStrike" kern="1200" cap="none" spc="0" normalizeH="0" baseline="0" noProof="0" dirty="0">
                <a:ln>
                  <a:noFill/>
                </a:ln>
                <a:solidFill>
                  <a:srgbClr val="000000"/>
                </a:solidFill>
                <a:effectLst/>
                <a:uLnTx/>
                <a:uFillTx/>
                <a:latin typeface="Arial"/>
                <a:ea typeface="+mn-ea"/>
                <a:cs typeface="+mn-cs"/>
              </a:rPr>
              <a:t> με στηθάγχη χωρίς στεφανιαία αποφρακτική νόσο</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500" b="1" i="0" u="none" strike="noStrike" kern="1200" cap="none" spc="0" normalizeH="0" baseline="0" noProof="0" dirty="0">
                <a:ln>
                  <a:noFill/>
                </a:ln>
                <a:solidFill>
                  <a:srgbClr val="000000"/>
                </a:solidFill>
                <a:effectLst/>
                <a:uLnTx/>
                <a:uFillTx/>
                <a:latin typeface="Arial"/>
                <a:ea typeface="+mn-ea"/>
                <a:cs typeface="+mn-cs"/>
              </a:rPr>
              <a:t>Τυχαιοποιημένη, διπλά </a:t>
            </a:r>
            <a:r>
              <a:rPr kumimoji="0" lang="el-GR" sz="1500" b="1" i="0" u="none" strike="noStrike" kern="1200" cap="none" spc="0" normalizeH="0" baseline="0" noProof="0" dirty="0" err="1">
                <a:ln>
                  <a:noFill/>
                </a:ln>
                <a:solidFill>
                  <a:srgbClr val="000000"/>
                </a:solidFill>
                <a:effectLst/>
                <a:uLnTx/>
                <a:uFillTx/>
                <a:latin typeface="Arial"/>
                <a:ea typeface="+mn-ea"/>
                <a:cs typeface="+mn-cs"/>
              </a:rPr>
              <a:t>τυφή</a:t>
            </a:r>
            <a:r>
              <a:rPr kumimoji="0" lang="el-GR" sz="1500" b="1" i="0" u="none" strike="noStrike" kern="1200" cap="none" spc="0" normalizeH="0" baseline="0" noProof="0" dirty="0">
                <a:ln>
                  <a:noFill/>
                </a:ln>
                <a:solidFill>
                  <a:srgbClr val="000000"/>
                </a:solidFill>
                <a:effectLst/>
                <a:uLnTx/>
                <a:uFillTx/>
                <a:latin typeface="Arial"/>
                <a:ea typeface="+mn-ea"/>
                <a:cs typeface="+mn-cs"/>
              </a:rPr>
              <a:t> μελέτη </a:t>
            </a:r>
            <a:r>
              <a:rPr kumimoji="0" lang="en-US" sz="1500" b="1" i="0" u="none" strike="noStrike" kern="1200" cap="none" spc="0" normalizeH="0" baseline="0" noProof="0" dirty="0">
                <a:ln>
                  <a:noFill/>
                </a:ln>
                <a:solidFill>
                  <a:srgbClr val="000000"/>
                </a:solidFill>
                <a:effectLst/>
                <a:uLnTx/>
                <a:uFillTx/>
                <a:latin typeface="Arial"/>
                <a:ea typeface="+mn-ea"/>
                <a:cs typeface="+mn-cs"/>
              </a:rPr>
              <a:t>: </a:t>
            </a:r>
            <a:r>
              <a:rPr kumimoji="0" lang="el-GR" sz="1500" b="1" i="0" u="none" strike="noStrike" kern="1200" cap="none" spc="0" normalizeH="0" baseline="0" noProof="0" dirty="0">
                <a:ln>
                  <a:noFill/>
                </a:ln>
                <a:solidFill>
                  <a:srgbClr val="000000"/>
                </a:solidFill>
                <a:effectLst/>
                <a:uLnTx/>
                <a:uFillTx/>
                <a:latin typeface="Arial"/>
                <a:ea typeface="+mn-ea"/>
                <a:cs typeface="+mn-cs"/>
              </a:rPr>
              <a:t>ομάδα παρέμβασης</a:t>
            </a:r>
            <a:r>
              <a:rPr kumimoji="0" lang="en-US" sz="1500" b="1" i="0" u="none" strike="noStrike" kern="1200" cap="none" spc="0" normalizeH="0" baseline="0" noProof="0" dirty="0">
                <a:ln>
                  <a:noFill/>
                </a:ln>
                <a:solidFill>
                  <a:srgbClr val="000000"/>
                </a:solidFill>
                <a:effectLst/>
                <a:uLnTx/>
                <a:uFillTx/>
                <a:latin typeface="Arial"/>
                <a:ea typeface="+mn-ea"/>
                <a:cs typeface="+mn-cs"/>
              </a:rPr>
              <a:t> (FFR, CFR,IMR, ACH) </a:t>
            </a:r>
            <a:r>
              <a:rPr kumimoji="0" lang="el-GR" sz="1500" b="1" i="0" u="none" strike="noStrike" kern="1200" cap="none" spc="0" normalizeH="0" baseline="0" noProof="0" dirty="0">
                <a:ln>
                  <a:noFill/>
                </a:ln>
                <a:solidFill>
                  <a:srgbClr val="000000"/>
                </a:solidFill>
                <a:effectLst/>
                <a:uLnTx/>
                <a:uFillTx/>
                <a:latin typeface="Arial"/>
                <a:ea typeface="+mn-ea"/>
                <a:cs typeface="+mn-cs"/>
              </a:rPr>
              <a:t>και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blinded control group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err="1">
                <a:ln>
                  <a:noFill/>
                </a:ln>
                <a:solidFill>
                  <a:srgbClr val="000000"/>
                </a:solidFill>
                <a:effectLst/>
                <a:uLnTx/>
                <a:uFillTx/>
                <a:latin typeface="Arial"/>
                <a:ea typeface="+mn-ea"/>
                <a:cs typeface="+mn-cs"/>
              </a:rPr>
              <a:t>Interv</a:t>
            </a:r>
            <a:r>
              <a:rPr kumimoji="0" lang="en-US" sz="1500" b="1" i="0" u="none" strike="noStrike" kern="1200" cap="none" spc="0" normalizeH="0" baseline="0" noProof="0" dirty="0">
                <a:ln>
                  <a:noFill/>
                </a:ln>
                <a:solidFill>
                  <a:srgbClr val="000000"/>
                </a:solidFill>
                <a:effectLst/>
                <a:uLnTx/>
                <a:uFillTx/>
                <a:latin typeface="Arial"/>
                <a:ea typeface="+mn-ea"/>
                <a:cs typeface="+mn-cs"/>
              </a:rPr>
              <a:t>. group + </a:t>
            </a:r>
            <a:r>
              <a:rPr kumimoji="0" lang="el-GR" sz="1500" b="1" i="0" u="none" strike="noStrike" kern="1200" cap="none" spc="0" normalizeH="0" baseline="0" noProof="0" dirty="0">
                <a:ln>
                  <a:noFill/>
                </a:ln>
                <a:solidFill>
                  <a:srgbClr val="000000"/>
                </a:solidFill>
                <a:effectLst/>
                <a:uLnTx/>
                <a:uFillTx/>
                <a:latin typeface="Arial"/>
                <a:ea typeface="+mn-ea"/>
                <a:cs typeface="+mn-cs"/>
              </a:rPr>
              <a:t>βέλτιστη φαρμακευτική αγωγή σχετίζονται με μειωμένη συμπτωματολογία (καλύτερη ποιότητα ζωής)</a:t>
            </a:r>
            <a:endParaRPr kumimoji="0" lang="en-US" sz="15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500" b="1" i="0" u="none" strike="noStrike" kern="1200" cap="none" spc="0" normalizeH="0" baseline="0" noProof="0" dirty="0">
                <a:ln>
                  <a:noFill/>
                </a:ln>
                <a:solidFill>
                  <a:srgbClr val="000000"/>
                </a:solidFill>
                <a:effectLst/>
                <a:uLnTx/>
                <a:uFillTx/>
                <a:latin typeface="Arial"/>
                <a:ea typeface="+mn-ea"/>
                <a:cs typeface="+mn-cs"/>
              </a:rPr>
              <a:t>Χωρίς διαφορά στα </a:t>
            </a:r>
            <a:r>
              <a:rPr kumimoji="0" lang="en-US" sz="1500" b="1" i="0" u="none" strike="noStrike" kern="1200" cap="none" spc="0" normalizeH="0" baseline="0" noProof="0" dirty="0">
                <a:ln>
                  <a:noFill/>
                </a:ln>
                <a:solidFill>
                  <a:srgbClr val="000000"/>
                </a:solidFill>
                <a:effectLst/>
                <a:uLnTx/>
                <a:uFillTx/>
                <a:latin typeface="Arial"/>
                <a:ea typeface="+mn-ea"/>
                <a:cs typeface="+mn-cs"/>
              </a:rPr>
              <a:t>MACEs </a:t>
            </a:r>
            <a:r>
              <a:rPr kumimoji="0" lang="el-GR" sz="1500" b="1" i="0" u="none" strike="noStrike" kern="1200" cap="none" spc="0" normalizeH="0" baseline="0" noProof="0" dirty="0">
                <a:ln>
                  <a:noFill/>
                </a:ln>
                <a:solidFill>
                  <a:srgbClr val="000000"/>
                </a:solidFill>
                <a:effectLst/>
                <a:uLnTx/>
                <a:uFillTx/>
                <a:latin typeface="Arial"/>
                <a:ea typeface="+mn-ea"/>
                <a:cs typeface="+mn-cs"/>
              </a:rPr>
              <a:t>σε </a:t>
            </a:r>
            <a:r>
              <a:rPr kumimoji="0" lang="en-US" sz="1500" b="1" i="0" u="none" strike="noStrike" kern="1200" cap="none" spc="0" normalizeH="0" baseline="0" noProof="0" dirty="0">
                <a:ln>
                  <a:noFill/>
                </a:ln>
                <a:solidFill>
                  <a:srgbClr val="000000"/>
                </a:solidFill>
                <a:effectLst/>
                <a:uLnTx/>
                <a:uFillTx/>
                <a:latin typeface="Arial"/>
                <a:ea typeface="+mn-ea"/>
                <a:cs typeface="+mn-cs"/>
              </a:rPr>
              <a:t>follow-up</a:t>
            </a:r>
            <a:r>
              <a:rPr kumimoji="0" lang="el-GR" sz="1500" b="1" i="0" u="none" strike="noStrike" kern="1200" cap="none" spc="0" normalizeH="0" baseline="0" noProof="0" dirty="0">
                <a:ln>
                  <a:noFill/>
                </a:ln>
                <a:solidFill>
                  <a:srgbClr val="000000"/>
                </a:solidFill>
                <a:effectLst/>
                <a:uLnTx/>
                <a:uFillTx/>
                <a:latin typeface="Arial"/>
                <a:ea typeface="+mn-ea"/>
                <a:cs typeface="+mn-cs"/>
              </a:rPr>
              <a:t> 6 μηνών </a:t>
            </a:r>
            <a:endParaRPr kumimoji="0" lang="en-US" sz="15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H </a:t>
            </a:r>
            <a:r>
              <a:rPr kumimoji="0" lang="el-GR" sz="1500" b="1"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φαρμακευτική αγωγή οδηγεί σε λιγότερα επεισόδια στηθάγχης και βελτίωση της ποιότητας ζωής σε ασθενείς με τεκμηριωμένη </a:t>
            </a:r>
            <a:r>
              <a:rPr kumimoji="0" lang="en-US" sz="1500" b="1"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MVD</a:t>
            </a:r>
          </a:p>
        </p:txBody>
      </p:sp>
      <p:sp>
        <p:nvSpPr>
          <p:cNvPr id="4" name="Ορθογώνιο 3"/>
          <p:cNvSpPr/>
          <p:nvPr/>
        </p:nvSpPr>
        <p:spPr>
          <a:xfrm>
            <a:off x="5795964" y="6390618"/>
            <a:ext cx="4784139"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7D">
                    <a:lumMod val="20000"/>
                    <a:lumOff val="80000"/>
                  </a:srgbClr>
                </a:solidFill>
                <a:effectLst/>
                <a:uLnTx/>
                <a:uFillTx/>
                <a:latin typeface="Arial" panose="020B0604020202020204" pitchFamily="34" charset="0"/>
                <a:ea typeface="+mn-ea"/>
                <a:cs typeface="Arial" panose="020B0604020202020204" pitchFamily="34" charset="0"/>
              </a:rPr>
              <a:t>Ford TJ et al, 1-year outcomes of angina management guided by invasive coronary function testing (</a:t>
            </a:r>
            <a:r>
              <a:rPr kumimoji="0" lang="en-US" sz="1200" b="0" i="0" u="none" strike="noStrike" kern="1200" cap="none" spc="0" normalizeH="0" baseline="0" noProof="0" dirty="0" err="1">
                <a:ln>
                  <a:noFill/>
                </a:ln>
                <a:solidFill>
                  <a:srgbClr val="00007D">
                    <a:lumMod val="20000"/>
                    <a:lumOff val="80000"/>
                  </a:srgbClr>
                </a:solidFill>
                <a:effectLst/>
                <a:uLnTx/>
                <a:uFillTx/>
                <a:latin typeface="Arial" panose="020B0604020202020204" pitchFamily="34" charset="0"/>
                <a:ea typeface="+mn-ea"/>
                <a:cs typeface="Arial" panose="020B0604020202020204" pitchFamily="34" charset="0"/>
              </a:rPr>
              <a:t>CorMicA</a:t>
            </a:r>
            <a:r>
              <a:rPr kumimoji="0" lang="en-US" sz="1200" b="0" i="0" u="none" strike="noStrike" kern="1200" cap="none" spc="0" normalizeH="0" baseline="0" noProof="0" dirty="0">
                <a:ln>
                  <a:noFill/>
                </a:ln>
                <a:solidFill>
                  <a:srgbClr val="00007D">
                    <a:lumMod val="20000"/>
                    <a:lumOff val="80000"/>
                  </a:srgbClr>
                </a:solidFill>
                <a:effectLst/>
                <a:uLnTx/>
                <a:uFillTx/>
                <a:latin typeface="Arial" panose="020B0604020202020204" pitchFamily="34" charset="0"/>
                <a:ea typeface="+mn-ea"/>
                <a:cs typeface="Arial" panose="020B0604020202020204" pitchFamily="34" charset="0"/>
              </a:rPr>
              <a:t>). JACC (2020)</a:t>
            </a:r>
          </a:p>
        </p:txBody>
      </p:sp>
      <p:sp>
        <p:nvSpPr>
          <p:cNvPr id="8" name="TextBox 7"/>
          <p:cNvSpPr txBox="1"/>
          <p:nvPr/>
        </p:nvSpPr>
        <p:spPr>
          <a:xfrm>
            <a:off x="1255068" y="540397"/>
            <a:ext cx="7693440" cy="5078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CORonary</a:t>
            </a:r>
            <a:r>
              <a:rPr kumimoji="0" lang="en-US" sz="2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MICrovascular</a:t>
            </a:r>
            <a:r>
              <a:rPr kumimoji="0" lang="en-US" sz="2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Angina (</a:t>
            </a:r>
            <a:r>
              <a:rPr kumimoji="0" lang="en-US" sz="27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CorMicA</a:t>
            </a:r>
            <a:r>
              <a:rPr kumimoji="0" lang="en-US" sz="2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12" name="Εικόνα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0" y="1556792"/>
            <a:ext cx="1466850" cy="5040561"/>
          </a:xfrm>
          <a:prstGeom prst="rect">
            <a:avLst/>
          </a:prstGeom>
        </p:spPr>
      </p:pic>
      <p:pic>
        <p:nvPicPr>
          <p:cNvPr id="13" name="Εικόνα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40" y="1250727"/>
            <a:ext cx="4314825" cy="5589872"/>
          </a:xfrm>
          <a:prstGeom prst="rect">
            <a:avLst/>
          </a:prstGeom>
        </p:spPr>
      </p:pic>
      <p:sp>
        <p:nvSpPr>
          <p:cNvPr id="15" name="Στρογγυλεμένο ορθογώνιο 14"/>
          <p:cNvSpPr/>
          <p:nvPr/>
        </p:nvSpPr>
        <p:spPr bwMode="auto">
          <a:xfrm>
            <a:off x="6151612" y="5211847"/>
            <a:ext cx="3240360" cy="1097474"/>
          </a:xfrm>
          <a:prstGeom prst="roundRect">
            <a:avLst/>
          </a:pr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1" i="0" u="none" strike="noStrike" kern="1200" cap="none" spc="0" normalizeH="0" baseline="0" noProof="0">
              <a:ln>
                <a:noFill/>
              </a:ln>
              <a:solidFill>
                <a:srgbClr val="000000"/>
              </a:solidFill>
              <a:effectLst/>
              <a:uLnTx/>
              <a:uFillTx/>
              <a:latin typeface="Tahoma" pitchFamily="34" charset="0"/>
              <a:ea typeface="+mn-ea"/>
              <a:cs typeface="Arial" charset="0"/>
            </a:endParaRPr>
          </a:p>
        </p:txBody>
      </p:sp>
    </p:spTree>
    <p:extLst>
      <p:ext uri="{BB962C8B-B14F-4D97-AF65-F5344CB8AC3E}">
        <p14:creationId xmlns:p14="http://schemas.microsoft.com/office/powerpoint/2010/main" val="31779491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FD833D-2750-476C-B1A2-3B1FE3212D7C}"/>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D1ECA4E3-9F50-4D2B-ADE2-2D10811D0A84}"/>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1D0B4993-FACC-48D8-8493-40ABDDB72237}"/>
              </a:ext>
            </a:extLst>
          </p:cNvPr>
          <p:cNvPicPr>
            <a:picLocks noChangeAspect="1"/>
          </p:cNvPicPr>
          <p:nvPr/>
        </p:nvPicPr>
        <p:blipFill>
          <a:blip r:embed="rId2"/>
          <a:stretch>
            <a:fillRect/>
          </a:stretch>
        </p:blipFill>
        <p:spPr>
          <a:xfrm>
            <a:off x="442912" y="862012"/>
            <a:ext cx="9401175" cy="5133975"/>
          </a:xfrm>
          <a:prstGeom prst="rect">
            <a:avLst/>
          </a:prstGeom>
        </p:spPr>
      </p:pic>
    </p:spTree>
    <p:extLst>
      <p:ext uri="{BB962C8B-B14F-4D97-AF65-F5344CB8AC3E}">
        <p14:creationId xmlns:p14="http://schemas.microsoft.com/office/powerpoint/2010/main" val="30840383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F8AD7D-63E6-45A6-B93F-1C983E7944D6}"/>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2CBE477E-A935-4603-9EF1-713F4E238557}"/>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9A83EBD6-2850-466C-89C6-E2051E07E710}"/>
              </a:ext>
            </a:extLst>
          </p:cNvPr>
          <p:cNvPicPr>
            <a:picLocks noChangeAspect="1"/>
          </p:cNvPicPr>
          <p:nvPr/>
        </p:nvPicPr>
        <p:blipFill>
          <a:blip r:embed="rId2"/>
          <a:stretch>
            <a:fillRect/>
          </a:stretch>
        </p:blipFill>
        <p:spPr>
          <a:xfrm>
            <a:off x="542925" y="819150"/>
            <a:ext cx="9201150" cy="5219700"/>
          </a:xfrm>
          <a:prstGeom prst="rect">
            <a:avLst/>
          </a:prstGeom>
        </p:spPr>
      </p:pic>
    </p:spTree>
    <p:extLst>
      <p:ext uri="{BB962C8B-B14F-4D97-AF65-F5344CB8AC3E}">
        <p14:creationId xmlns:p14="http://schemas.microsoft.com/office/powerpoint/2010/main" val="9522818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8645C9-81E6-4385-A255-E32962CD3CFC}"/>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28C0D5A0-3D85-4323-8B91-919A75D5CD24}"/>
              </a:ext>
            </a:extLst>
          </p:cNvPr>
          <p:cNvSpPr>
            <a:spLocks noGrp="1"/>
          </p:cNvSpPr>
          <p:nvPr>
            <p:ph idx="1"/>
          </p:nvPr>
        </p:nvSpPr>
        <p:spPr/>
        <p:txBody>
          <a:bodyPr/>
          <a:lstStyle/>
          <a:p>
            <a:endParaRPr lang="en-US"/>
          </a:p>
        </p:txBody>
      </p:sp>
      <p:pic>
        <p:nvPicPr>
          <p:cNvPr id="5" name="Εικόνα 4">
            <a:extLst>
              <a:ext uri="{FF2B5EF4-FFF2-40B4-BE49-F238E27FC236}">
                <a16:creationId xmlns:a16="http://schemas.microsoft.com/office/drawing/2014/main" id="{01F26C2E-1B66-453A-A7CE-26D617580721}"/>
              </a:ext>
            </a:extLst>
          </p:cNvPr>
          <p:cNvPicPr>
            <a:picLocks noChangeAspect="1"/>
          </p:cNvPicPr>
          <p:nvPr/>
        </p:nvPicPr>
        <p:blipFill>
          <a:blip r:embed="rId2"/>
          <a:stretch>
            <a:fillRect/>
          </a:stretch>
        </p:blipFill>
        <p:spPr>
          <a:xfrm>
            <a:off x="352425" y="714375"/>
            <a:ext cx="9582150" cy="5429250"/>
          </a:xfrm>
          <a:prstGeom prst="rect">
            <a:avLst/>
          </a:prstGeom>
        </p:spPr>
      </p:pic>
    </p:spTree>
    <p:extLst>
      <p:ext uri="{BB962C8B-B14F-4D97-AF65-F5344CB8AC3E}">
        <p14:creationId xmlns:p14="http://schemas.microsoft.com/office/powerpoint/2010/main" val="4145597327"/>
      </p:ext>
    </p:extLst>
  </p:cSld>
  <p:clrMapOvr>
    <a:masterClrMapping/>
  </p:clrMapOvr>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a:ln>
              <a:noFill/>
            </a:ln>
            <a:solidFill>
              <a:srgbClr val="FFFFFF"/>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000" b="1" i="0" u="none" strike="noStrike" cap="none" normalizeH="0" baseline="0">
            <a:ln>
              <a:noFill/>
            </a:ln>
            <a:solidFill>
              <a:srgbClr val="FFFFFF"/>
            </a:solidFill>
            <a:effectLst/>
            <a:latin typeface="Times New Roman" charset="0"/>
            <a:ea typeface="ＭＳ Ｐゴシック"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Pixel</Template>
  <TotalTime>19536</TotalTime>
  <Words>9558</Words>
  <Application>Microsoft Office PowerPoint</Application>
  <PresentationFormat>Διαφάνειες 35 χιλ.</PresentationFormat>
  <Paragraphs>1624</Paragraphs>
  <Slides>217</Slides>
  <Notes>31</Notes>
  <HiddenSlides>3</HiddenSlides>
  <MMClips>2</MMClips>
  <ScaleCrop>false</ScaleCrop>
  <HeadingPairs>
    <vt:vector size="8" baseType="variant">
      <vt:variant>
        <vt:lpstr>Γραμματοσειρές που χρησιμοποιούνται</vt:lpstr>
      </vt:variant>
      <vt:variant>
        <vt:i4>11</vt:i4>
      </vt:variant>
      <vt:variant>
        <vt:lpstr>Θέμα</vt:lpstr>
      </vt:variant>
      <vt:variant>
        <vt:i4>8</vt:i4>
      </vt:variant>
      <vt:variant>
        <vt:lpstr>Ενσωματωμένοι διακομιστές OLE</vt:lpstr>
      </vt:variant>
      <vt:variant>
        <vt:i4>1</vt:i4>
      </vt:variant>
      <vt:variant>
        <vt:lpstr>Τίτλοι διαφανειών</vt:lpstr>
      </vt:variant>
      <vt:variant>
        <vt:i4>217</vt:i4>
      </vt:variant>
    </vt:vector>
  </HeadingPairs>
  <TitlesOfParts>
    <vt:vector size="237" baseType="lpstr">
      <vt:lpstr>ＭＳ Ｐゴシック</vt:lpstr>
      <vt:lpstr>ＭＳ Ｐゴシック</vt:lpstr>
      <vt:lpstr>Arial</vt:lpstr>
      <vt:lpstr>Arial Black</vt:lpstr>
      <vt:lpstr>Calibri</vt:lpstr>
      <vt:lpstr>Calibri Light</vt:lpstr>
      <vt:lpstr>Symbol</vt:lpstr>
      <vt:lpstr>Tahoma</vt:lpstr>
      <vt:lpstr>Times New Roman</vt:lpstr>
      <vt:lpstr>Verdana</vt:lpstr>
      <vt:lpstr>Wingdings</vt:lpstr>
      <vt:lpstr>Pixel</vt:lpstr>
      <vt:lpstr>1_Struttura predefinita</vt:lpstr>
      <vt:lpstr>1_Pixel</vt:lpstr>
      <vt:lpstr>2_Pixel</vt:lpstr>
      <vt:lpstr>3_Pixel</vt:lpstr>
      <vt:lpstr>1_Θέμα του Office</vt:lpstr>
      <vt:lpstr>Office Theme</vt:lpstr>
      <vt:lpstr>4_Pixel</vt:lpstr>
      <vt:lpstr>Presentation</vt:lpstr>
      <vt:lpstr>Παρουσίαση του PowerPoint</vt:lpstr>
      <vt:lpstr>Παρουσίαση του PowerPoint</vt:lpstr>
      <vt:lpstr>Παρουσίαση του PowerPoint</vt:lpstr>
      <vt:lpstr>Insulin resistance: an inflammatory  atherothrombotic syndrome</vt:lpstr>
      <vt:lpstr>Παρουσίαση του PowerPoint</vt:lpstr>
      <vt:lpstr>Παρουσίαση του PowerPoint</vt:lpstr>
      <vt:lpstr>Παρουσίαση του PowerPoint</vt:lpstr>
      <vt:lpstr>Some key facts</vt:lpstr>
      <vt:lpstr>MSNA and obesity</vt:lpstr>
      <vt:lpstr>Παρουσίαση του PowerPoint</vt:lpstr>
      <vt:lpstr>BP changes in MS pts after RDN</vt:lpstr>
      <vt:lpstr>Changes in resting MSNA in groups</vt:lpstr>
      <vt:lpstr>Changes in MSNA during OGTT</vt:lpstr>
      <vt:lpstr>Changes in glucose metabolism</vt:lpstr>
      <vt:lpstr>Παρουσίαση του PowerPoint</vt:lpstr>
      <vt:lpstr>NOD in “new” and “older” drugs</vt:lpstr>
      <vt:lpstr>NOD: more insights from trials</vt:lpstr>
      <vt:lpstr>Prognostic impact of NOD</vt:lpstr>
      <vt:lpstr>Παρουσίαση του PowerPoint</vt:lpstr>
      <vt:lpstr>BB and diuretics in DM: Glycemic control</vt:lpstr>
      <vt:lpstr>Possible pathophysiology for antidiabetogenic effects of RAS blockers</vt:lpstr>
      <vt:lpstr>Possible pathophysiology for antidiabetogenic effects of RAS blockers</vt:lpstr>
      <vt:lpstr>Possible pathophysiology for diabetogenic effects of diuretics</vt:lpstr>
      <vt:lpstr>Possible pathophysiology for antidiabetogenic effects of CCBs</vt:lpstr>
      <vt:lpstr>ΚΑΡΔΙΟΕΚΛΕΚΤΙΚΟΤΗΤΑ</vt:lpstr>
      <vt:lpstr>Ταξινόμηση β-αναστολέων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Διαφορές νεμπιβολόλης-ατενολόλης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BP targets</vt:lpstr>
      <vt:lpstr>&lt;140 mmHg target: HOPE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Diastolic BP targets</vt:lpstr>
      <vt:lpstr>Παρουσίαση του PowerPoint</vt:lpstr>
      <vt:lpstr>Παρουσίαση του PowerPoint</vt:lpstr>
      <vt:lpstr>Παρουσίαση του PowerPoint</vt:lpstr>
      <vt:lpstr>Diabetic CKD</vt:lpstr>
      <vt:lpstr>Trials of DM CKD</vt:lpstr>
      <vt:lpstr>RENAAL</vt:lpstr>
      <vt:lpstr>IDNT trial</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Meta-analysis CKD/DM</vt:lpstr>
      <vt:lpstr>Combination therapy in DM</vt:lpstr>
      <vt:lpstr>ADVANCE trial: high-risk DM 2</vt:lpstr>
      <vt:lpstr>Παρουσίαση του PowerPoint</vt:lpstr>
      <vt:lpstr>Guidelines targets till 2018…</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MECHANISMS OF INOCA</vt:lpstr>
      <vt:lpstr>CFR in hypertension </vt:lpstr>
      <vt:lpstr>Παρουσίαση του PowerPoint</vt:lpstr>
      <vt:lpstr>Παρουσίαση του PowerPoint</vt:lpstr>
      <vt:lpstr>DIAGNOSTIC ALGORITHM </vt:lpstr>
      <vt:lpstr>Invasive Evaluation of INOCA </vt:lpstr>
      <vt:lpstr>CMD endotypes</vt:lpstr>
      <vt:lpstr>Παρουσίαση του PowerPoint</vt:lpstr>
      <vt:lpstr>Παρουσίαση του PowerPoint</vt:lpstr>
      <vt:lpstr>Παρουσίαση του PowerPoint</vt:lpstr>
      <vt:lpstr>INOCA PROGNOSIS DATA</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Non-interventional methods </vt:lpstr>
      <vt:lpstr>How to do echo CFR?</vt:lpstr>
      <vt:lpstr>Παρουσίαση του PowerPoint</vt:lpstr>
      <vt:lpstr>Παρουσίαση του PowerPoint</vt:lpstr>
      <vt:lpstr>Angiography revealing no epicardial stenosis and normal LVEF</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An “Eureka” era in CVD therapy</vt:lpstr>
      <vt:lpstr>The CV effects of SGLT2s and GLP1</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FIGURE 9</vt:lpstr>
      <vt:lpstr>FIGURE 16</vt:lpstr>
      <vt:lpstr>
              </vt:lpstr>
      <vt:lpstr>FIGURE 20</vt:lpstr>
      <vt:lpstr>Παρουσίαση του PowerPoint</vt:lpstr>
      <vt:lpstr>Take-home messages</vt:lpstr>
      <vt:lpstr>Παρουσίαση του PowerPoint</vt:lpstr>
      <vt:lpstr>Παρουσίαση του PowerPoint</vt:lpstr>
      <vt:lpstr>Παρουσίαση του PowerPoint</vt:lpstr>
      <vt:lpstr>Metoprolol</vt:lpstr>
      <vt:lpstr>Αtenolol</vt:lpstr>
      <vt:lpstr>Παρουσίαση του PowerPoint</vt:lpstr>
      <vt:lpstr>Celiprolol</vt:lpstr>
      <vt:lpstr>Labetalol</vt:lpstr>
      <vt:lpstr>Esmolol</vt:lpstr>
      <vt:lpstr>Nebivolol</vt:lpstr>
      <vt:lpstr>Παρουσίαση του PowerPoint</vt:lpstr>
      <vt:lpstr>Παρουσίαση του PowerPoint</vt:lpstr>
      <vt:lpstr>Παρουσίαση του PowerPoint</vt:lpstr>
      <vt:lpstr>Carvedilol</vt:lpstr>
      <vt:lpstr>Effects of combined a- and b-blockade in hypertension</vt:lpstr>
      <vt:lpstr>Παρουσίαση του PowerPoint</vt:lpstr>
      <vt:lpstr>Παρουσίαση του PowerPoint</vt:lpstr>
      <vt:lpstr>Παρουσίαση του PowerPoint</vt:lpstr>
      <vt:lpstr>Παρουσίαση του PowerPoint</vt:lpstr>
      <vt:lpstr>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Λιποδιαλυτότητα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HOPE-3 trial design</vt:lpstr>
      <vt:lpstr>Adherence and follow-up</vt:lpstr>
      <vt:lpstr>End-points of HOPE-3</vt:lpstr>
      <vt:lpstr>Baseline characteristics 12705 subjects</vt:lpstr>
      <vt:lpstr>BP lowering vs placebo: SBP changes</vt:lpstr>
      <vt:lpstr>BP lowering vs placebo</vt:lpstr>
      <vt:lpstr>CV death, MI, stroke, cardiac arrest, revascularization, HF </vt:lpstr>
      <vt:lpstr>      Triads of SBP and outcomes</vt:lpstr>
      <vt:lpstr>BP lowering: safety</vt:lpstr>
      <vt:lpstr>BP and chol-lowering vs double placebo (n=6348)</vt:lpstr>
      <vt:lpstr>Baseline characteristics</vt:lpstr>
      <vt:lpstr>Baseline characteristics</vt:lpstr>
      <vt:lpstr>Combination vs double placebo: change in SBP and LDL-C</vt:lpstr>
      <vt:lpstr>Combination vs double placebo</vt:lpstr>
      <vt:lpstr>CV death, MI, stroke, cardiac arrest, revascularization, HF </vt:lpstr>
      <vt:lpstr>Παρουσίαση του PowerPoint</vt:lpstr>
      <vt:lpstr>Overall outcomes</vt:lpstr>
      <vt:lpstr> </vt:lpstr>
      <vt:lpstr>...αγγειοδιασταλτικοί νεότεροι β-αποκλειστές.... </vt:lpstr>
      <vt:lpstr>Παρουσίαση του PowerPoint</vt:lpstr>
      <vt:lpstr>Παρουσίαση του PowerPoint</vt:lpstr>
      <vt:lpstr>Drugs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Worsening of glycemic control</vt:lpstr>
      <vt:lpstr>Antihypertensive Treatments and Incidence of New Onset Diabetes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ACCORD LVH and BP control </vt:lpstr>
      <vt:lpstr>Παρουσίαση του PowerPoint</vt:lpstr>
      <vt:lpstr>Meta-analysis of LV regression </vt:lpstr>
      <vt:lpstr>ΘΕΣΕΙΣ ΔΡΑΣΗΣ </vt:lpstr>
      <vt:lpstr>β- Αναστολείς Μηχανισμοί μείωσης της  ΑΠ</vt:lpstr>
      <vt:lpstr>ΚΑΡΔΙΟΕΚΛΕΚΤΙΚΟΤΗΤΑ</vt:lpstr>
      <vt:lpstr>Παρουσίαση του PowerPoint</vt:lpstr>
      <vt:lpstr>Παρουσίαση του PowerPoint</vt:lpstr>
      <vt:lpstr>First generation meta-analysis</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;l;l;l;l;lll</dc:title>
  <dc:creator>antiypertasiko1</dc:creator>
  <cp:lastModifiedBy>Kyriakos Dimitriadis</cp:lastModifiedBy>
  <cp:revision>1339</cp:revision>
  <dcterms:created xsi:type="dcterms:W3CDTF">2009-11-19T07:45:23Z</dcterms:created>
  <dcterms:modified xsi:type="dcterms:W3CDTF">2024-02-28T14:49:39Z</dcterms:modified>
</cp:coreProperties>
</file>