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1" r:id="rId11"/>
    <p:sldId id="270" r:id="rId12"/>
    <p:sldId id="273" r:id="rId13"/>
    <p:sldId id="272" r:id="rId14"/>
    <p:sldId id="275" r:id="rId15"/>
    <p:sldId id="277" r:id="rId16"/>
    <p:sldId id="274" r:id="rId17"/>
    <p:sldId id="276" r:id="rId18"/>
    <p:sldId id="268" r:id="rId19"/>
    <p:sldId id="279" r:id="rId20"/>
    <p:sldId id="278" r:id="rId21"/>
    <p:sldId id="304" r:id="rId22"/>
    <p:sldId id="265" r:id="rId23"/>
    <p:sldId id="267" r:id="rId24"/>
    <p:sldId id="266" r:id="rId25"/>
    <p:sldId id="269" r:id="rId26"/>
    <p:sldId id="286" r:id="rId27"/>
    <p:sldId id="287" r:id="rId28"/>
    <p:sldId id="285" r:id="rId29"/>
    <p:sldId id="307" r:id="rId30"/>
    <p:sldId id="281" r:id="rId31"/>
    <p:sldId id="283" r:id="rId32"/>
    <p:sldId id="284" r:id="rId33"/>
    <p:sldId id="305" r:id="rId34"/>
    <p:sldId id="280" r:id="rId35"/>
    <p:sldId id="282" r:id="rId36"/>
    <p:sldId id="290" r:id="rId37"/>
    <p:sldId id="299" r:id="rId38"/>
    <p:sldId id="292" r:id="rId39"/>
    <p:sldId id="306" r:id="rId40"/>
    <p:sldId id="289" r:id="rId41"/>
    <p:sldId id="288" r:id="rId42"/>
    <p:sldId id="291" r:id="rId43"/>
    <p:sldId id="293" r:id="rId44"/>
    <p:sldId id="294" r:id="rId45"/>
    <p:sldId id="295" r:id="rId46"/>
    <p:sldId id="297" r:id="rId47"/>
    <p:sldId id="303" r:id="rId48"/>
    <p:sldId id="296" r:id="rId49"/>
    <p:sldId id="298" r:id="rId50"/>
    <p:sldId id="300" r:id="rId51"/>
    <p:sldId id="301" r:id="rId52"/>
    <p:sldId id="30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E199-20DC-4DAB-8871-E0DF1B3A25C6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568FF-63D3-43DE-AAD2-D3FCEE07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37,596 CAD patients and measured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HbAlc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at admission in Guangdong Provincial People's Hospital. The patients were divided into 4 groups according to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HbAlc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level. endpoint was all-cause death.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Post hoc analysis of CARDINAL Study (</a:t>
            </a:r>
            <a:r>
              <a:rPr lang="en-US" sz="1800" b="0" i="0" u="none" strike="noStrike" baseline="0" dirty="0">
                <a:latin typeface="AdvPSA183"/>
              </a:rPr>
              <a:t>decline in glucose of greater than or equal to</a:t>
            </a:r>
          </a:p>
          <a:p>
            <a:pPr algn="l"/>
            <a:r>
              <a:rPr lang="en-US" sz="1800" b="0" i="0" u="none" strike="noStrike" baseline="0" dirty="0">
                <a:latin typeface="AdvPSA183"/>
              </a:rPr>
              <a:t>30 mg/dL during the first 24 hours of hospitalization was associated with lower risk</a:t>
            </a:r>
          </a:p>
          <a:p>
            <a:pPr algn="l"/>
            <a:r>
              <a:rPr lang="en-US" sz="1800" b="0" i="0" u="none" strike="noStrike" baseline="0" dirty="0">
                <a:latin typeface="AdvPSA183"/>
              </a:rPr>
              <a:t>of 30-day mortality compared with the groups who had either no change or an increase</a:t>
            </a:r>
          </a:p>
          <a:p>
            <a:pPr algn="l"/>
            <a:r>
              <a:rPr lang="en-US" sz="1800" b="0" i="0" u="none" strike="noStrike" baseline="0" dirty="0">
                <a:latin typeface="AdvPSA183"/>
              </a:rPr>
              <a:t>in glucose values.)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3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ΕΧΑΜΙΝΕ (2013) </a:t>
            </a:r>
            <a:r>
              <a:rPr lang="en-US" dirty="0"/>
              <a:t>Alogliptin </a:t>
            </a:r>
            <a:r>
              <a:rPr lang="el-GR" dirty="0"/>
              <a:t>ύστερα από πρόσφατο ΟΕΜ δεν αύξησε τα </a:t>
            </a:r>
            <a:r>
              <a:rPr lang="en-US" dirty="0"/>
              <a:t>MACE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A1A1A"/>
              </a:solidFill>
              <a:effectLst/>
              <a:latin typeface="ff-quadraat-web-pr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Μετφορμίνη</a:t>
            </a:r>
            <a:r>
              <a:rPr lang="el-GR" dirty="0"/>
              <a:t>: Ασφαλής σε όλα τα στάδια ΚΑ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78 </a:t>
            </a:r>
            <a:r>
              <a:rPr lang="el-GR" dirty="0"/>
              <a:t>συμμετέχοντες</a:t>
            </a:r>
          </a:p>
          <a:p>
            <a:r>
              <a:rPr lang="el-GR" dirty="0"/>
              <a:t>Αναμένεται να ολοκληρωθεί 2029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Nilemdo</a:t>
            </a:r>
            <a:r>
              <a:rPr lang="en-US" dirty="0"/>
              <a:t> 180 mg </a:t>
            </a:r>
            <a:r>
              <a:rPr lang="el-GR" dirty="0"/>
              <a:t>μια φορά ημερησίως / συνδυασμοί με </a:t>
            </a:r>
            <a:r>
              <a:rPr lang="el-GR" dirty="0" err="1"/>
              <a:t>εζετιμίμπη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68FF-63D3-43DE-AAD2-D3FCEE07ED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1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3A6F-83A9-CEBB-51B0-B1A1EB390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2D4ED-2EEE-AB07-2441-06F39550C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78ED2-5E19-72A2-DD33-90B0BC64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5B5C8-CD95-7BB7-E47D-DB1CB283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F529-DF41-8DEE-9133-E9511ECE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4C5C-B3F0-656A-5087-E2A369BA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14986-F899-6990-DDA4-C34DCF985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2E85F-9F05-99D5-D9DF-C53A6B7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4FCB1-F1DF-180F-C789-0E56CFA7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E5D9-9066-E77F-35CD-426D5B8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53F94-9C89-3E49-39E3-F97162142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2BF74-B4A7-1DA5-6684-29D59CDB3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F771-71CD-258C-88FE-856F0BAE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7134-0888-D2EE-1DBF-F1C689CB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63E77-4C08-3828-5754-77BAC8A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0F32-9C7B-0257-9058-47B12C1D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E116-0935-E2CC-46B0-6A2521A6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762C3-775B-C1C1-E0CF-1F884FA9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87542-F1B0-65FB-551E-818D3692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32EE-E417-D25B-4309-870FFBFA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8342-9221-9958-7B57-46273719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DB3B5-BCA7-D756-DC96-EA08F3F6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97F0B-1B4A-BC19-E34D-4AFAA7F7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288C-9178-E32D-E5E3-D3BD0C84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5BAC-C70F-A9A6-E7DE-D120CF31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08B9-7C5F-D2EF-4DFB-A3458FE1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2369-F5D8-5E14-C8F5-3974E7756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FA225-F4EB-1B72-6CF3-BB7F560C1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88824-D8EF-5E59-1CA7-44E32A52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0B4A1-C691-E6A8-C565-F0A35727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B6ED-29E7-426E-001D-C87B3394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7C13-C278-0DB4-505B-1D77C9BF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FC55C-01CA-FDCC-73A0-B250D213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FF8BF-9B99-248E-5360-F7F1E88F9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F851D-8706-BE69-8461-4F50F71A8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5DEF3-3916-3300-9981-B0E0AACA0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CE899-F50D-BBE9-F083-0974E229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0C27F-0DDF-7B4F-DC57-BB4C60EA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3695C-6453-D156-7CEA-E25474C3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57EC-C8A0-B654-85A4-F226FAF6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7A15E-3C09-C729-C0CE-42F08FF8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B7ECF-3364-4D26-490F-F35B0625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E7219-F952-3189-E589-43ABD29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4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82B03-EEF1-0367-8A99-D2AAA4DE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F88BC-50F7-EC17-0A18-04F08338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60DDD-2D41-38F5-3BB2-C56BCC37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AED-D989-7810-EE87-FBC6531C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D0FBF-8F38-C8C6-2DFC-63404B27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BD40C-9F91-2D14-8C8B-B199397C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F5F93-C358-46F9-CA3E-741013EB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F7A2A-D592-AE93-2183-8FDB305A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68009-1DC3-3E64-261B-AE881691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332C-611F-C76C-C67F-1382CF3E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B6659-CA24-DB83-20E3-3C957527B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27C55-A93A-E701-9F8D-B4864766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62578-586C-7D21-0D5E-B4A85811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68709-9701-D4AC-95B8-7887E6C3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3E43-7992-C450-966E-8B5BB84F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1CB51-316B-F347-12AB-BE809D6D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80EC7-D650-3300-2EBC-C7DFD7A13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8F27-583E-1914-286F-C3603BBF3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A3EEB-B1B5-4E0B-B90A-DA3407B029CC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8D1DB-DFA8-AD79-0032-56E257EAF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7163A-C282-4F7C-4571-3B882BA7F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3513A-6834-49F9-8847-B37A99C5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D3686-1B5E-F564-1842-3DB46DBC4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9" r="81726" b="14007"/>
          <a:stretch/>
        </p:blipFill>
        <p:spPr>
          <a:xfrm>
            <a:off x="394950" y="319869"/>
            <a:ext cx="1129050" cy="142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353C3-7872-2DD4-97E3-C460BD6D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27" y="319869"/>
            <a:ext cx="1189423" cy="1537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C8EA8-7161-4024-62CB-32EEBFD2CE33}"/>
              </a:ext>
            </a:extLst>
          </p:cNvPr>
          <p:cNvSpPr txBox="1"/>
          <p:nvPr/>
        </p:nvSpPr>
        <p:spPr>
          <a:xfrm>
            <a:off x="3046640" y="5285959"/>
            <a:ext cx="6098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Βασιλική Καλογερά,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MD, MSc</a:t>
            </a:r>
          </a:p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Καρδιολόγος</a:t>
            </a:r>
          </a:p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Γ’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Πανεπιστημιακή Καρδιολογική Κλινική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ΕΚΠΑ</a:t>
            </a:r>
          </a:p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Γ.Ν.Ν.Θ.Α. «Η Σωτηρία»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4FE5-5EAB-C606-B9D1-67DDB5818268}"/>
              </a:ext>
            </a:extLst>
          </p:cNvPr>
          <p:cNvSpPr txBox="1"/>
          <p:nvPr/>
        </p:nvSpPr>
        <p:spPr>
          <a:xfrm>
            <a:off x="1936160" y="2231136"/>
            <a:ext cx="8319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Ασθενείς με σακχαρώδη διαβήτη, δυσλιπιδαιμία και οξύ έμφραγμα του μυοκαρδίου</a:t>
            </a:r>
          </a:p>
          <a:p>
            <a:pPr algn="ctr"/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ΠΜΣ «Καρδιομεταβολική ιατρική»</a:t>
            </a:r>
          </a:p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28.3.2024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9354DB-35F2-8B78-A0DC-D94754B538E1}"/>
              </a:ext>
            </a:extLst>
          </p:cNvPr>
          <p:cNvSpPr/>
          <p:nvPr/>
        </p:nvSpPr>
        <p:spPr>
          <a:xfrm>
            <a:off x="1181818" y="2140137"/>
            <a:ext cx="950751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C2E35-EE8B-60FD-333C-2BEDAD1189B2}"/>
              </a:ext>
            </a:extLst>
          </p:cNvPr>
          <p:cNvSpPr/>
          <p:nvPr/>
        </p:nvSpPr>
        <p:spPr>
          <a:xfrm>
            <a:off x="1181818" y="1380744"/>
            <a:ext cx="9507518" cy="5452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11DBB-59BE-8949-604D-09A066B3361F}"/>
              </a:ext>
            </a:extLst>
          </p:cNvPr>
          <p:cNvSpPr txBox="1"/>
          <p:nvPr/>
        </p:nvSpPr>
        <p:spPr>
          <a:xfrm>
            <a:off x="1181818" y="1341231"/>
            <a:ext cx="874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Γνωστό:</a:t>
            </a:r>
          </a:p>
          <a:p>
            <a:r>
              <a:rPr lang="en-US" sz="1600" dirty="0">
                <a:solidFill>
                  <a:schemeClr val="bg1"/>
                </a:solidFill>
              </a:rPr>
              <a:t>U-shape </a:t>
            </a:r>
            <a:r>
              <a:rPr lang="el-GR" sz="1600" dirty="0">
                <a:solidFill>
                  <a:schemeClr val="bg1"/>
                </a:solidFill>
              </a:rPr>
              <a:t>μοτίβο μεταξύ επιπέδων γλυκόζης αίματος και πρόγνωσης μεταξύ ασθενών  με ΟΕΜ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2A35D-0E1B-CCBC-456E-D77BBA7E36D2}"/>
              </a:ext>
            </a:extLst>
          </p:cNvPr>
          <p:cNvSpPr txBox="1"/>
          <p:nvPr/>
        </p:nvSpPr>
        <p:spPr>
          <a:xfrm>
            <a:off x="1204823" y="2142745"/>
            <a:ext cx="948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Μελέτη με 37.596 ασθενείς (2021)</a:t>
            </a:r>
          </a:p>
          <a:p>
            <a:r>
              <a:rPr lang="en-US" sz="1600" dirty="0"/>
              <a:t>U- shape </a:t>
            </a:r>
            <a:r>
              <a:rPr lang="el-GR" sz="1600" dirty="0"/>
              <a:t>μοτίβο μεταξύ τιμών </a:t>
            </a:r>
            <a:r>
              <a:rPr lang="en-US" sz="1600" dirty="0"/>
              <a:t>HbA1C </a:t>
            </a:r>
            <a:r>
              <a:rPr lang="el-GR" sz="1600" dirty="0"/>
              <a:t>και μακροπρόθεσμης θνητότητας από κάθε αιτία σε ασθενείς με ΣΝ.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BECD1-CC8A-E11E-01E1-7D25D9212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" t="1997" r="2331" b="1997"/>
          <a:stretch/>
        </p:blipFill>
        <p:spPr>
          <a:xfrm>
            <a:off x="1835010" y="2892794"/>
            <a:ext cx="6323163" cy="34936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B5F35-AA0A-24AB-5E90-431D72A4BA80}"/>
              </a:ext>
            </a:extLst>
          </p:cNvPr>
          <p:cNvSpPr/>
          <p:nvPr/>
        </p:nvSpPr>
        <p:spPr>
          <a:xfrm>
            <a:off x="812263" y="286842"/>
            <a:ext cx="3520440" cy="545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Σακχαρώδης διαβήτης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CF481-4A16-C82D-1B96-B1B4C250AA52}"/>
              </a:ext>
            </a:extLst>
          </p:cNvPr>
          <p:cNvSpPr txBox="1"/>
          <p:nvPr/>
        </p:nvSpPr>
        <p:spPr>
          <a:xfrm>
            <a:off x="1725282" y="6386492"/>
            <a:ext cx="74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212121"/>
                </a:solidFill>
                <a:effectLst/>
                <a:latin typeface="BlinkMacSystemFont"/>
              </a:rPr>
              <a:t>Liu L</a:t>
            </a:r>
            <a:r>
              <a:rPr lang="el-GR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BlinkMacSystemFont"/>
              </a:rPr>
              <a:t>et. al. The U-Shape Relationship Between Glycated Hemoglobin Level and Long-Term All-Cause Mortality Among Patients With Coronary Artery Disease. Front Cardiovasc Med. 2021 Feb 26;8:632704.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619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D4D089C-EB3B-705E-01EC-D0BD3E03E41B}"/>
              </a:ext>
            </a:extLst>
          </p:cNvPr>
          <p:cNvSpPr txBox="1"/>
          <p:nvPr/>
        </p:nvSpPr>
        <p:spPr>
          <a:xfrm>
            <a:off x="4051653" y="584946"/>
            <a:ext cx="223941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Υπεργλυκαιμία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DE783-072E-BF4F-BF77-211FA3497634}"/>
              </a:ext>
            </a:extLst>
          </p:cNvPr>
          <p:cNvSpPr txBox="1"/>
          <p:nvPr/>
        </p:nvSpPr>
        <p:spPr>
          <a:xfrm>
            <a:off x="531876" y="1443415"/>
            <a:ext cx="11128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Είναι συχνή σε ασθενείς με ΟΣΣ.</a:t>
            </a:r>
          </a:p>
          <a:p>
            <a:pPr>
              <a:lnSpc>
                <a:spcPct val="150000"/>
              </a:lnSpc>
            </a:pPr>
            <a:endParaRPr lang="el-G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Πάνω από 50% των ασθενών που εισάγονται με ΟΣΣ και εμφανίζουν υπεργλυκαιμία στην είσοδο τους δεν έχουν γνωστό ιστορικό ΣΔ.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Πάνω από το 40% αυτών συνεχίζουν να παρουσιάζουν υψηλές τιμές σακχάρου ορού και κατά τη διάρκεια της νοσηλείας.</a:t>
            </a:r>
          </a:p>
          <a:p>
            <a:pPr>
              <a:lnSpc>
                <a:spcPct val="150000"/>
              </a:lnSpc>
            </a:pPr>
            <a:endParaRPr lang="el-G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Δεν υπάρχει σαφές όριο για τον ορισμό της υπεργλυκαιμίας σε ασθενείς με ΟΣΣ.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Άγνωστος ακόμη ο ιδανικός στόχος τιμής γλυκόζης στους ασθενείς αυτούς</a:t>
            </a:r>
            <a:r>
              <a:rPr lang="el-G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Όχι ξεκάθαρο αν συμβάλλει άμεσα στην εμφάνιση επιπλοκών ή είναι δείκτης βαρύτητας νόσου.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684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7B8CED-CFA7-915B-527B-5C7D483A4BED}"/>
              </a:ext>
            </a:extLst>
          </p:cNvPr>
          <p:cNvSpPr txBox="1"/>
          <p:nvPr/>
        </p:nvSpPr>
        <p:spPr>
          <a:xfrm>
            <a:off x="468265" y="413475"/>
            <a:ext cx="10863072" cy="370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highlight>
                  <a:srgbClr val="FFFF00"/>
                </a:highlight>
              </a:rPr>
              <a:t>Υπεργλυκαιμία εισόδου</a:t>
            </a:r>
          </a:p>
          <a:p>
            <a:endParaRPr lang="el-GR" dirty="0">
              <a:highlight>
                <a:srgbClr val="FFFF00"/>
              </a:highlight>
            </a:endParaRPr>
          </a:p>
          <a:p>
            <a:endParaRPr lang="el-GR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/>
              <a:t>Σχετίζεται με αύξηση επιπλοκών και θνητότητας</a:t>
            </a:r>
            <a:r>
              <a:rPr lang="en-US" b="1" dirty="0"/>
              <a:t> </a:t>
            </a:r>
            <a:r>
              <a:rPr lang="el-GR" b="1" dirty="0"/>
              <a:t>συγκριτικά με τους ασθενείς με φυσιολογικές τιμές γλυκόζης αίματος εισόδου</a:t>
            </a:r>
            <a:r>
              <a:rPr lang="el-GR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 err="1"/>
              <a:t>Μικροαγγειακή</a:t>
            </a:r>
            <a:r>
              <a:rPr lang="el-GR" sz="1600" dirty="0"/>
              <a:t> δυσλειτουργία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/>
              <a:t>Καρδιακή Ανεπάρκεια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/>
              <a:t>Κακοήθεις αρρυθμίες (κοιλιακή ταχυκαρδία, κοιλιακή μαρμαρυγή).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/>
              <a:t>Αύξηση του μεγέθους του εμφράκτου μετά από ΟΕΜ βάσει </a:t>
            </a:r>
            <a:r>
              <a:rPr lang="en-US" sz="1600" dirty="0"/>
              <a:t>CMR </a:t>
            </a:r>
            <a:endParaRPr lang="el-GR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C1072-CBC3-17BC-540C-598450E4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5" y="4500041"/>
            <a:ext cx="5344271" cy="1595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F2E07-AF79-7602-5EAD-37ED06B4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48948"/>
            <a:ext cx="5703809" cy="18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8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D77E43-4D67-73D9-3CFC-AACF6A5F15EE}"/>
              </a:ext>
            </a:extLst>
          </p:cNvPr>
          <p:cNvSpPr txBox="1"/>
          <p:nvPr/>
        </p:nvSpPr>
        <p:spPr>
          <a:xfrm>
            <a:off x="4016502" y="446987"/>
            <a:ext cx="3435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highlight>
                  <a:srgbClr val="FFFF00"/>
                </a:highlight>
              </a:rPr>
              <a:t>Υπεργλυκαιμία εισόδου</a:t>
            </a:r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9DA4B-6FBE-3266-B3A8-F24B0B658945}"/>
              </a:ext>
            </a:extLst>
          </p:cNvPr>
          <p:cNvSpPr txBox="1"/>
          <p:nvPr/>
        </p:nvSpPr>
        <p:spPr>
          <a:xfrm>
            <a:off x="454406" y="1492339"/>
            <a:ext cx="5954522" cy="393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/>
              <a:t>Ισχυρότερος προγνωστικός παράγοντας ανεπιθύμητων συμβαμάτων σε ασθενείς με  ΟΣΣ χωρίς  ΣΔ συγκριτικά με γνωστό ιστορικό ΣΔ</a:t>
            </a:r>
            <a:r>
              <a:rPr lang="el-GR" dirty="0"/>
              <a:t>. </a:t>
            </a:r>
            <a:endParaRPr lang="en-US" dirty="0"/>
          </a:p>
          <a:p>
            <a:pPr>
              <a:lnSpc>
                <a:spcPct val="150000"/>
              </a:lnSpc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/>
              <a:t>Επαναστένωση σε ασθενείς με </a:t>
            </a:r>
            <a:r>
              <a:rPr lang="en-US" sz="1600" dirty="0"/>
              <a:t>STEMI</a:t>
            </a:r>
            <a:endParaRPr lang="el-G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/>
              <a:t>Ανεξάρτητος προγνωστικός παράγοντας για ΟΝΒ σε ασθενείς με </a:t>
            </a:r>
            <a:r>
              <a:rPr lang="en-US" sz="1600" dirty="0"/>
              <a:t>STEMI </a:t>
            </a:r>
            <a:r>
              <a:rPr lang="el-GR" sz="1600" dirty="0"/>
              <a:t>που υποβάλλονται σε πρωτογενή αγγειοπλαστική </a:t>
            </a:r>
            <a:r>
              <a:rPr lang="en-US" sz="1600" dirty="0"/>
              <a:t>(pPCI).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/>
              <a:t>Θνητότητα στις 30 ημέρες</a:t>
            </a:r>
            <a:r>
              <a:rPr lang="en-US" sz="1600" dirty="0"/>
              <a:t> </a:t>
            </a:r>
            <a:r>
              <a:rPr lang="el-GR" sz="1600" dirty="0"/>
              <a:t>αυξάνεται σε μικρότερο ουδό τιμών γλυκόζης ορού στους μη διαβητικούς.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58EB4-06D3-525C-078D-EDFD22DC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63" y="2682240"/>
            <a:ext cx="4224927" cy="222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7FA48-7EC6-D617-6318-8F9E9B95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82" y="1044202"/>
            <a:ext cx="4068714" cy="1212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0C7C62-279B-A880-9441-0B62EE7FE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963" y="5182500"/>
            <a:ext cx="4432157" cy="13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9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147D06-ADE5-67B6-75F3-88E83DA8BFD1}"/>
              </a:ext>
            </a:extLst>
          </p:cNvPr>
          <p:cNvSpPr/>
          <p:nvPr/>
        </p:nvSpPr>
        <p:spPr>
          <a:xfrm>
            <a:off x="896112" y="3657600"/>
            <a:ext cx="3300984" cy="1847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B5CCA-D086-1703-BE3C-C92B25D3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54" y="206529"/>
            <a:ext cx="6318046" cy="64449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035516-025C-AE64-F9D8-CA504C02CF58}"/>
              </a:ext>
            </a:extLst>
          </p:cNvPr>
          <p:cNvSpPr/>
          <p:nvPr/>
        </p:nvSpPr>
        <p:spPr>
          <a:xfrm>
            <a:off x="1352169" y="1353312"/>
            <a:ext cx="2267712" cy="14081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STEMI - pPCI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A075D-E244-B4B8-E873-DFFE24E821EC}"/>
              </a:ext>
            </a:extLst>
          </p:cNvPr>
          <p:cNvSpPr txBox="1"/>
          <p:nvPr/>
        </p:nvSpPr>
        <p:spPr>
          <a:xfrm>
            <a:off x="940689" y="457200"/>
            <a:ext cx="330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highlight>
                  <a:srgbClr val="FFFF00"/>
                </a:highlight>
              </a:rPr>
              <a:t>Υπεργλυκαιμία εισόδου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33586-0429-85CD-1D67-5F61DEC6C3DE}"/>
              </a:ext>
            </a:extLst>
          </p:cNvPr>
          <p:cNvSpPr txBox="1"/>
          <p:nvPr/>
        </p:nvSpPr>
        <p:spPr>
          <a:xfrm>
            <a:off x="1069848" y="3657600"/>
            <a:ext cx="3218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Υπεργλυκαιμία κατά την είσοδο (&gt; 200</a:t>
            </a:r>
            <a:r>
              <a:rPr lang="en-US" dirty="0">
                <a:solidFill>
                  <a:schemeClr val="bg1"/>
                </a:solidFill>
              </a:rPr>
              <a:t> mg/dL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Ανεξάρτητος παράγοντας κινδύνου για Ενδονοσοκομειακή θνητότητα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D6BC4-C255-6ED3-02C9-31520DAE3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7"/>
          <a:stretch/>
        </p:blipFill>
        <p:spPr>
          <a:xfrm>
            <a:off x="6167120" y="148534"/>
            <a:ext cx="5171644" cy="4177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D01B4-B9C2-68D0-60D9-479E1692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465" y="4326429"/>
            <a:ext cx="5171644" cy="2226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667DE-534B-6755-7713-8B624413559A}"/>
              </a:ext>
            </a:extLst>
          </p:cNvPr>
          <p:cNvSpPr/>
          <p:nvPr/>
        </p:nvSpPr>
        <p:spPr>
          <a:xfrm>
            <a:off x="933704" y="2251456"/>
            <a:ext cx="4342384" cy="1534160"/>
          </a:xfrm>
          <a:prstGeom prst="rect">
            <a:avLst/>
          </a:prstGeom>
          <a:solidFill>
            <a:srgbClr val="0F89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Υψηλότερου κινδύνου ασθενείς με αυξημένη γλυκόζη και φυσιολογική </a:t>
            </a:r>
            <a:r>
              <a:rPr lang="en-US" dirty="0"/>
              <a:t>HbA1C </a:t>
            </a:r>
            <a:r>
              <a:rPr lang="el-GR" dirty="0"/>
              <a:t>συγκριτικά με το αντίστροφο.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5F001-EEEC-89E6-5C4A-96B719AFFF72}"/>
              </a:ext>
            </a:extLst>
          </p:cNvPr>
          <p:cNvSpPr txBox="1"/>
          <p:nvPr/>
        </p:nvSpPr>
        <p:spPr>
          <a:xfrm>
            <a:off x="1332439" y="793742"/>
            <a:ext cx="3544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highlight>
                  <a:srgbClr val="FFFF00"/>
                </a:highlight>
              </a:rPr>
              <a:t>Υπεργλυκαιμία εισόδου</a:t>
            </a:r>
          </a:p>
        </p:txBody>
      </p:sp>
    </p:spTree>
    <p:extLst>
      <p:ext uri="{BB962C8B-B14F-4D97-AF65-F5344CB8AC3E}">
        <p14:creationId xmlns:p14="http://schemas.microsoft.com/office/powerpoint/2010/main" val="40234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806EAE-C1E6-323A-F257-4B246F1BB9C1}"/>
              </a:ext>
            </a:extLst>
          </p:cNvPr>
          <p:cNvSpPr/>
          <p:nvPr/>
        </p:nvSpPr>
        <p:spPr>
          <a:xfrm>
            <a:off x="4279425" y="2197874"/>
            <a:ext cx="3305050" cy="20071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EFEC6-DA1B-8455-85B2-5AC81BA2000A}"/>
              </a:ext>
            </a:extLst>
          </p:cNvPr>
          <p:cNvSpPr txBox="1"/>
          <p:nvPr/>
        </p:nvSpPr>
        <p:spPr>
          <a:xfrm>
            <a:off x="3912269" y="269008"/>
            <a:ext cx="4039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highlight>
                  <a:srgbClr val="FFFF00"/>
                </a:highlight>
              </a:rPr>
              <a:t>Υπεργλυκαιμία εισόδου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67215-783A-D5BB-1E68-8827A76C9457}"/>
              </a:ext>
            </a:extLst>
          </p:cNvPr>
          <p:cNvSpPr txBox="1"/>
          <p:nvPr/>
        </p:nvSpPr>
        <p:spPr>
          <a:xfrm>
            <a:off x="4365551" y="2450720"/>
            <a:ext cx="3262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Ρύθμιση της υπεργλυκαιμίας εισόδου σχετίζεται με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/>
              <a:t> αύξηση της επιβίωσης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/>
              <a:t> μείωση της θνητότητας στις 30 ημέρες μετά το ΟΕΜ.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ABA09-B83E-BE46-EC60-6A9CAF17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70" y="713182"/>
            <a:ext cx="4521130" cy="5414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E568F-62EE-34C9-87DC-4EFD5BF7C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8" y="713182"/>
            <a:ext cx="4193030" cy="54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12F9E-FAF5-B114-6108-7EBCCD1C9AA3}"/>
              </a:ext>
            </a:extLst>
          </p:cNvPr>
          <p:cNvSpPr txBox="1"/>
          <p:nvPr/>
        </p:nvSpPr>
        <p:spPr>
          <a:xfrm>
            <a:off x="3779230" y="511276"/>
            <a:ext cx="370056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   </a:t>
            </a:r>
            <a:r>
              <a:rPr lang="el-GR" sz="2400" dirty="0"/>
              <a:t>Έλεγχος υπεργλυκαιμίας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8B2D3-2701-7D25-BA3E-874B3BBABA9A}"/>
              </a:ext>
            </a:extLst>
          </p:cNvPr>
          <p:cNvSpPr txBox="1"/>
          <p:nvPr/>
        </p:nvSpPr>
        <p:spPr>
          <a:xfrm>
            <a:off x="3547872" y="1353312"/>
            <a:ext cx="401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Διαχείριση στην οξεία φάση</a:t>
            </a:r>
            <a:endParaRPr lang="en-US" sz="2400" b="1" dirty="0"/>
          </a:p>
        </p:txBody>
      </p:sp>
      <p:pic>
        <p:nvPicPr>
          <p:cNvPr id="10" name="Graphic 9" descr="Thought bubble with solid fill">
            <a:extLst>
              <a:ext uri="{FF2B5EF4-FFF2-40B4-BE49-F238E27FC236}">
                <a16:creationId xmlns:a16="http://schemas.microsoft.com/office/drawing/2014/main" id="{73471E55-C396-DB5E-1236-18EACDB17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1170" y="1051332"/>
            <a:ext cx="4975352" cy="4975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91334A-55F7-1EC8-27C8-BA1D6728BEFB}"/>
              </a:ext>
            </a:extLst>
          </p:cNvPr>
          <p:cNvSpPr txBox="1"/>
          <p:nvPr/>
        </p:nvSpPr>
        <p:spPr>
          <a:xfrm>
            <a:off x="7957566" y="2338679"/>
            <a:ext cx="2704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/>
              <a:t>Εντατικοποιημένα σχήματα για αυστηρό έλεγχο ή λιγότερο αυστηρό έλεγχο??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00C25F-AD1C-179D-F0C7-6359F17EF7F7}"/>
              </a:ext>
            </a:extLst>
          </p:cNvPr>
          <p:cNvSpPr/>
          <p:nvPr/>
        </p:nvSpPr>
        <p:spPr>
          <a:xfrm>
            <a:off x="2368296" y="4429468"/>
            <a:ext cx="3836924" cy="14920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/>
              <a:t>Τυπική θεραπεία: </a:t>
            </a:r>
            <a:endParaRPr lang="en-US" sz="2400" b="1" dirty="0"/>
          </a:p>
          <a:p>
            <a:r>
              <a:rPr lang="el-GR" sz="2400" b="1" dirty="0"/>
              <a:t>Χορήγηση ινσουλίνης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IV / SC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3E0BFF-5E99-4698-76DD-A2B6AB9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042" y="64061"/>
            <a:ext cx="5494804" cy="4257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09D48B-099A-B067-B859-6CAED6F87964}"/>
              </a:ext>
            </a:extLst>
          </p:cNvPr>
          <p:cNvSpPr txBox="1"/>
          <p:nvPr/>
        </p:nvSpPr>
        <p:spPr>
          <a:xfrm>
            <a:off x="801624" y="4702170"/>
            <a:ext cx="509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DIGAMI-2 (2005) : </a:t>
            </a:r>
            <a:r>
              <a:rPr lang="el-GR" sz="1400" dirty="0"/>
              <a:t>Δεν απέδειξε όφελος στη θνητότητα (αύξηση φαινομένων υπογλυκαιμίας) 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C3B67-B0B4-C96A-BE9B-7D138E6A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72" y="4579834"/>
            <a:ext cx="5262974" cy="2043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BC4776-EC75-EB51-40AE-C47F8936455B}"/>
              </a:ext>
            </a:extLst>
          </p:cNvPr>
          <p:cNvSpPr txBox="1"/>
          <p:nvPr/>
        </p:nvSpPr>
        <p:spPr>
          <a:xfrm>
            <a:off x="801624" y="3358206"/>
            <a:ext cx="48127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DIGAMI-1(1995):</a:t>
            </a:r>
            <a:r>
              <a:rPr lang="el-GR" sz="1400" dirty="0"/>
              <a:t> Θετικά αποτελέσματα στην πρόγνωση ασθενών με ΟΕΜ, (μείωση θνητότητας στο έτος) με την εντατική χορήγηση ινσουλίνης.</a:t>
            </a:r>
            <a:endParaRPr lang="en-US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FC4DBF-DBA7-D5A6-0729-C4A3E317C034}"/>
              </a:ext>
            </a:extLst>
          </p:cNvPr>
          <p:cNvSpPr/>
          <p:nvPr/>
        </p:nvSpPr>
        <p:spPr>
          <a:xfrm>
            <a:off x="905256" y="706546"/>
            <a:ext cx="4709160" cy="7386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</a:t>
            </a:r>
            <a:r>
              <a:rPr lang="el-GR" dirty="0"/>
              <a:t>δ/μα ινσουλίνης-γλυκόζης</a:t>
            </a:r>
            <a:r>
              <a:rPr lang="en-US" dirty="0"/>
              <a:t> </a:t>
            </a:r>
            <a:r>
              <a:rPr lang="el-GR" dirty="0"/>
              <a:t>ακολουθούμενο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n-US" dirty="0"/>
              <a:t>SC </a:t>
            </a:r>
            <a:r>
              <a:rPr lang="el-GR" dirty="0"/>
              <a:t>ινσουλίνη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7849B-093D-8674-DD9B-3F6F32E20520}"/>
              </a:ext>
            </a:extLst>
          </p:cNvPr>
          <p:cNvSpPr txBox="1"/>
          <p:nvPr/>
        </p:nvSpPr>
        <p:spPr>
          <a:xfrm>
            <a:off x="801624" y="2252439"/>
            <a:ext cx="375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Τιμές γλυκόζης εισόδου &gt; 200</a:t>
            </a:r>
            <a:r>
              <a:rPr lang="en-US" dirty="0"/>
              <a:t> mg/dL</a:t>
            </a:r>
          </a:p>
        </p:txBody>
      </p:sp>
    </p:spTree>
    <p:extLst>
      <p:ext uri="{BB962C8B-B14F-4D97-AF65-F5344CB8AC3E}">
        <p14:creationId xmlns:p14="http://schemas.microsoft.com/office/powerpoint/2010/main" val="151176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CB6BF6-84AE-94FE-99A7-4E4A57F3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12" y="528232"/>
            <a:ext cx="5430008" cy="5801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728757-F18F-F5DF-B337-FA89CEBDD90B}"/>
              </a:ext>
            </a:extLst>
          </p:cNvPr>
          <p:cNvSpPr txBox="1"/>
          <p:nvPr/>
        </p:nvSpPr>
        <p:spPr>
          <a:xfrm>
            <a:off x="941832" y="2119569"/>
            <a:ext cx="4206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NICE- SUGAR trial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Βαρέως πάσχοντες</a:t>
            </a: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Εντατικός έλεγχος</a:t>
            </a:r>
            <a:r>
              <a:rPr lang="en-US" sz="1600" dirty="0"/>
              <a:t> (</a:t>
            </a:r>
            <a:r>
              <a:rPr lang="el-GR" sz="1600" dirty="0"/>
              <a:t>στόχος γλυκόζη 81- 108 </a:t>
            </a:r>
            <a:r>
              <a:rPr lang="en-US" sz="1600" dirty="0"/>
              <a:t>md/dL)</a:t>
            </a:r>
            <a:r>
              <a:rPr lang="el-GR" sz="1600" dirty="0"/>
              <a:t> αύξησε τη θνητότητα</a:t>
            </a:r>
            <a:r>
              <a:rPr lang="en-US" sz="1600" dirty="0"/>
              <a:t> </a:t>
            </a:r>
            <a:r>
              <a:rPr lang="el-GR" sz="1600" dirty="0"/>
              <a:t> συγκριτικά με συμβατικό έλεγχο (&lt; 180 </a:t>
            </a:r>
            <a:r>
              <a:rPr lang="en-US" sz="1600" dirty="0"/>
              <a:t>mg/dL).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03AD53-AA7E-1D91-A5EC-BFD411D86753}"/>
              </a:ext>
            </a:extLst>
          </p:cNvPr>
          <p:cNvSpPr/>
          <p:nvPr/>
        </p:nvSpPr>
        <p:spPr>
          <a:xfrm>
            <a:off x="438912" y="512736"/>
            <a:ext cx="4709160" cy="7386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</a:t>
            </a:r>
            <a:r>
              <a:rPr lang="el-GR" dirty="0"/>
              <a:t>δ/μα ινσουλίνης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164882-0B4E-8ACE-0D0B-1CA0B95DB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8" b="2593"/>
          <a:stretch/>
        </p:blipFill>
        <p:spPr>
          <a:xfrm>
            <a:off x="3186584" y="100584"/>
            <a:ext cx="4913255" cy="66568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C55637-252E-2653-7D8F-A3E5C37F0FAD}"/>
              </a:ext>
            </a:extLst>
          </p:cNvPr>
          <p:cNvSpPr/>
          <p:nvPr/>
        </p:nvSpPr>
        <p:spPr>
          <a:xfrm>
            <a:off x="4655161" y="1597776"/>
            <a:ext cx="1976099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20D3E3-2C2A-2806-47DF-345DACEC1D30}"/>
              </a:ext>
            </a:extLst>
          </p:cNvPr>
          <p:cNvSpPr/>
          <p:nvPr/>
        </p:nvSpPr>
        <p:spPr>
          <a:xfrm>
            <a:off x="4929908" y="847344"/>
            <a:ext cx="1532612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C15E8-2AEE-9650-45FA-FA5BC145F8F8}"/>
              </a:ext>
            </a:extLst>
          </p:cNvPr>
          <p:cNvSpPr txBox="1"/>
          <p:nvPr/>
        </p:nvSpPr>
        <p:spPr>
          <a:xfrm>
            <a:off x="8430768" y="6080308"/>
            <a:ext cx="3401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JJ. Epidemiology, Pathophysiology, Diagnosis and Treatment of Heart Failure in Diabetes. Diabetes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J. 2021;45(2):146-157</a:t>
            </a:r>
            <a:r>
              <a:rPr lang="en-US" b="0" i="0" dirty="0">
                <a:solidFill>
                  <a:srgbClr val="212121"/>
                </a:solidFill>
                <a:effectLst/>
                <a:latin typeface="Noto Sans KR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4B864D-1C85-87FA-EFE9-86651C700369}"/>
              </a:ext>
            </a:extLst>
          </p:cNvPr>
          <p:cNvSpPr txBox="1"/>
          <p:nvPr/>
        </p:nvSpPr>
        <p:spPr>
          <a:xfrm>
            <a:off x="4409694" y="592574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83CBB0-ABAF-1C27-3558-25E206048BBC}"/>
              </a:ext>
            </a:extLst>
          </p:cNvPr>
          <p:cNvSpPr/>
          <p:nvPr/>
        </p:nvSpPr>
        <p:spPr>
          <a:xfrm>
            <a:off x="722376" y="567600"/>
            <a:ext cx="4709160" cy="7386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</a:t>
            </a:r>
            <a:r>
              <a:rPr lang="el-GR" dirty="0"/>
              <a:t>δ/μα ινσουλίνης-γλυκόζης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3485DB-E1A0-ED31-A146-7EF7FE28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1719072"/>
            <a:ext cx="11218988" cy="3962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2ED4D4-2014-99BA-0090-6AABC6DD2121}"/>
              </a:ext>
            </a:extLst>
          </p:cNvPr>
          <p:cNvSpPr txBox="1"/>
          <p:nvPr/>
        </p:nvSpPr>
        <p:spPr>
          <a:xfrm>
            <a:off x="475488" y="5896093"/>
            <a:ext cx="813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 err="1">
                <a:solidFill>
                  <a:srgbClr val="212121"/>
                </a:solidFill>
                <a:effectLst/>
                <a:latin typeface="Roboto" panose="020F0502020204030204" pitchFamily="2" charset="0"/>
              </a:rPr>
              <a:t>Ouazzani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Roboto" panose="020F0502020204030204" pitchFamily="2" charset="0"/>
              </a:rPr>
              <a:t> J, et al. Management of hyperglycemia during and in the immediate follow-up of acute coronary syndrome. J Saudi Heart Assoc. 2018 Apr;30(2):113-121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6864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31DF-1FF7-50A6-9881-CBF4D3C37A65}"/>
              </a:ext>
            </a:extLst>
          </p:cNvPr>
          <p:cNvSpPr/>
          <p:nvPr/>
        </p:nvSpPr>
        <p:spPr>
          <a:xfrm>
            <a:off x="2350008" y="1737360"/>
            <a:ext cx="6483096" cy="273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…..Μάλλον η καλύτερη λύση είναι ο λιγότερο αυστηρός έλεγχος της υπεργλυκαιμίας, ώστε να αποφευχθεί η υπογλυκαιμία…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1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edical research paper with text&#10;&#10;Description automatically generated">
            <a:extLst>
              <a:ext uri="{FF2B5EF4-FFF2-40B4-BE49-F238E27FC236}">
                <a16:creationId xmlns:a16="http://schemas.microsoft.com/office/drawing/2014/main" id="{D548D45F-332C-C197-4819-F5D55FCF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2" r="-3" b="-3"/>
          <a:stretch/>
        </p:blipFill>
        <p:spPr>
          <a:xfrm>
            <a:off x="321732" y="914371"/>
            <a:ext cx="5668684" cy="5743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21026-D007-66CE-92A3-F6F1BAB3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08" y="755442"/>
            <a:ext cx="4813539" cy="6009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AA304-03AF-868D-D5E1-01AD67938387}"/>
              </a:ext>
            </a:extLst>
          </p:cNvPr>
          <p:cNvSpPr txBox="1"/>
          <p:nvPr/>
        </p:nvSpPr>
        <p:spPr>
          <a:xfrm>
            <a:off x="4887924" y="143625"/>
            <a:ext cx="19882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Υπογλυκαιμία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181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39209A-3A3B-6405-F82D-CFC8A689B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9" b="-1"/>
          <a:stretch/>
        </p:blipFill>
        <p:spPr>
          <a:xfrm>
            <a:off x="506083" y="795614"/>
            <a:ext cx="5589917" cy="5657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41D97-63A0-89B6-0808-7D45DFEF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351" y="557191"/>
            <a:ext cx="5874475" cy="6134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9E0F42-957F-F534-B92D-6F877BB3A113}"/>
              </a:ext>
            </a:extLst>
          </p:cNvPr>
          <p:cNvSpPr txBox="1"/>
          <p:nvPr/>
        </p:nvSpPr>
        <p:spPr>
          <a:xfrm>
            <a:off x="4878399" y="134100"/>
            <a:ext cx="19882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Υπογλυκαιμία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61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B39BE5-4BBF-7EC0-9FB1-E25A30892505}"/>
              </a:ext>
            </a:extLst>
          </p:cNvPr>
          <p:cNvSpPr txBox="1"/>
          <p:nvPr/>
        </p:nvSpPr>
        <p:spPr>
          <a:xfrm>
            <a:off x="3487228" y="501134"/>
            <a:ext cx="3836598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l-GR" b="1" dirty="0"/>
              <a:t>Υπογλυκαιμία </a:t>
            </a:r>
          </a:p>
          <a:p>
            <a:r>
              <a:rPr lang="el-GR" b="1" dirty="0"/>
              <a:t>(Εισόδου </a:t>
            </a:r>
            <a:r>
              <a:rPr lang="en-US" b="1" dirty="0"/>
              <a:t>&amp; </a:t>
            </a:r>
            <a:r>
              <a:rPr lang="el-GR" b="1" dirty="0"/>
              <a:t>Ενδονοσοκομειακή 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95888-02F6-D65C-EAA7-CC85A489E574}"/>
              </a:ext>
            </a:extLst>
          </p:cNvPr>
          <p:cNvSpPr txBox="1"/>
          <p:nvPr/>
        </p:nvSpPr>
        <p:spPr>
          <a:xfrm>
            <a:off x="601690" y="1699402"/>
            <a:ext cx="10819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Πιθανά δείκτης αυξημένης βαρύτητας ΣΔ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Συσχέτιση με άλλες υποκείμενες νόσους (π.χ. ΧΝΝ, καρκίνος κ.α.)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Εμφάνιση ισχαιμίας (έκλυση κατεχολαμινών, πτώση καλίου ορού</a:t>
            </a:r>
            <a:r>
              <a:rPr lang="en-US" sz="1600" dirty="0"/>
              <a:t>-&gt; </a:t>
            </a:r>
            <a:r>
              <a:rPr lang="el-GR" sz="1600" dirty="0"/>
              <a:t>αγγειοσυστολή και ενεργοποίηση αιμοπεταλίων)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Έκτακτες κοιλιακές συστολές και μη εμμένουσα κοιλιακή ταχυκαρδία 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Αυξημένη πιθανότητα για νέα επεισόδια υπογλυκαιμίας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Αυξημένη θνητότητα στους διαβητικούς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Αυξημένη πιθανότητα αρρυθμιών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31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A26875-FA43-185E-210B-DD3E82BB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897128"/>
            <a:ext cx="7783604" cy="5480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D9A22-90B1-EC26-2F3F-E1AF28168C0D}"/>
              </a:ext>
            </a:extLst>
          </p:cNvPr>
          <p:cNvSpPr txBox="1"/>
          <p:nvPr/>
        </p:nvSpPr>
        <p:spPr>
          <a:xfrm>
            <a:off x="934720" y="6548120"/>
            <a:ext cx="7203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Esdaile H, Hill N,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Mayet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J, Oliver N.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Glycaemic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control in people with diabetes following acute myocardial infarction. Diabetes Res Clin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. 2023 May;199:110644.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B1A63-F5EB-7A4B-EE92-FFF5A877073D}"/>
              </a:ext>
            </a:extLst>
          </p:cNvPr>
          <p:cNvSpPr txBox="1"/>
          <p:nvPr/>
        </p:nvSpPr>
        <p:spPr>
          <a:xfrm>
            <a:off x="3227832" y="18288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Υπεργλυκαιμία- Υπογλυκαιμία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2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DC7C0-32C2-F14F-E217-FE8D0FED697A}"/>
              </a:ext>
            </a:extLst>
          </p:cNvPr>
          <p:cNvSpPr txBox="1"/>
          <p:nvPr/>
        </p:nvSpPr>
        <p:spPr>
          <a:xfrm>
            <a:off x="3779230" y="511276"/>
            <a:ext cx="42857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Νεότερα αντιδιαβητικά στην οξεία φάση</a:t>
            </a:r>
            <a:r>
              <a:rPr lang="en-US" sz="2400" dirty="0"/>
              <a:t> ????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05DA10-6B2E-00AD-7F10-9C9A53876F50}"/>
              </a:ext>
            </a:extLst>
          </p:cNvPr>
          <p:cNvSpPr/>
          <p:nvPr/>
        </p:nvSpPr>
        <p:spPr>
          <a:xfrm>
            <a:off x="566928" y="1490472"/>
            <a:ext cx="2203704" cy="99669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Αναστολείς </a:t>
            </a:r>
            <a:r>
              <a:rPr lang="en-US" dirty="0"/>
              <a:t>DPP-4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3F9B9-2E3E-E4B2-AB65-1956A451A35E}"/>
              </a:ext>
            </a:extLst>
          </p:cNvPr>
          <p:cNvSpPr txBox="1"/>
          <p:nvPr/>
        </p:nvSpPr>
        <p:spPr>
          <a:xfrm>
            <a:off x="1276966" y="2971800"/>
            <a:ext cx="9832993" cy="190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Μέτρια αντιδιαβητική δράση.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Δεν προκαλούν υπογλυκαιμίες.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Αυξημένο καρδιαγγειακό όφελος στους διαβητικούς.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Saxagliptin </a:t>
            </a:r>
            <a:r>
              <a:rPr lang="el-GR" sz="1600" u="sng" dirty="0"/>
              <a:t>αντένδειξη </a:t>
            </a:r>
            <a:r>
              <a:rPr lang="el-GR" sz="1600" dirty="0"/>
              <a:t>σε ασθενείς με ή υψηλού κινδύνου για καρδιακή ανεπάρκεια (</a:t>
            </a:r>
            <a:r>
              <a:rPr lang="en-US" sz="1600" dirty="0"/>
              <a:t>SAVOR-TIMI 53 trial)</a:t>
            </a:r>
            <a:r>
              <a:rPr lang="el-GR" sz="1600" dirty="0"/>
              <a:t>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Όχι πολλά δεδομένα στην οξεία φάση, αλλά μια θετική μελέτη…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242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72D7E5-F751-5E47-0712-E1EB0D9E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18" y="397764"/>
            <a:ext cx="8019596" cy="6062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A4B50F-F04B-C3B8-25C3-5EDD0930D0FC}"/>
              </a:ext>
            </a:extLst>
          </p:cNvPr>
          <p:cNvSpPr txBox="1"/>
          <p:nvPr/>
        </p:nvSpPr>
        <p:spPr>
          <a:xfrm>
            <a:off x="8823960" y="1682496"/>
            <a:ext cx="3072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Μεταξύ των δύο ομάδων δεν σημειώθηκε διαφορά στις τιμές γλυκόζης, ούτε στις χορηγούμενες μονάδες ινσουλίνης.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9A319-8E61-3D5E-8B1E-732E58FE3163}"/>
              </a:ext>
            </a:extLst>
          </p:cNvPr>
          <p:cNvSpPr txBox="1"/>
          <p:nvPr/>
        </p:nvSpPr>
        <p:spPr>
          <a:xfrm>
            <a:off x="934974" y="6290959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brecky-Mery</a:t>
            </a:r>
            <a:r>
              <a:rPr lang="en-US" sz="800" b="0" i="0" dirty="0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en-US" sz="800" b="0" i="0" dirty="0" err="1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Idit</a:t>
            </a:r>
            <a:r>
              <a:rPr lang="en-US" sz="800" b="0" i="0" baseline="30000" dirty="0" err="1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a</a:t>
            </a:r>
            <a:r>
              <a:rPr lang="en-US" sz="800" b="0" i="0" dirty="0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; Sommer, </a:t>
            </a:r>
            <a:r>
              <a:rPr lang="en-US" sz="800" b="0" i="0" dirty="0" err="1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Adir</a:t>
            </a:r>
            <a:r>
              <a:rPr lang="en-US" sz="800" b="0" i="0" baseline="30000" dirty="0" err="1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b</a:t>
            </a:r>
            <a:r>
              <a:rPr lang="en-US" sz="800" b="0" i="0" dirty="0">
                <a:solidFill>
                  <a:srgbClr val="353535"/>
                </a:solidFill>
                <a:effectLst/>
                <a:latin typeface="Fira Sans" panose="020F0502020204030204" pitchFamily="34" charset="0"/>
              </a:rPr>
              <a:t>. Vildagliptin vs. insulin treatment alone in diabetic acute coronary syndrome patients. Coronary Artery Disease 32(1):p 4-9, January 2021.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5143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B99075-B7DD-7751-570D-83269F5C9961}"/>
              </a:ext>
            </a:extLst>
          </p:cNvPr>
          <p:cNvSpPr txBox="1"/>
          <p:nvPr/>
        </p:nvSpPr>
        <p:spPr>
          <a:xfrm>
            <a:off x="3779230" y="511276"/>
            <a:ext cx="42857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Νεότερα αντιδιαβητικά στην οξεία φάση</a:t>
            </a:r>
            <a:r>
              <a:rPr lang="en-US" sz="2400" dirty="0"/>
              <a:t> ????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99C89-2633-CB5F-1158-7C64EA9744BA}"/>
              </a:ext>
            </a:extLst>
          </p:cNvPr>
          <p:cNvSpPr/>
          <p:nvPr/>
        </p:nvSpPr>
        <p:spPr>
          <a:xfrm>
            <a:off x="841433" y="1088062"/>
            <a:ext cx="2322576" cy="107721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Ανάλογα </a:t>
            </a:r>
            <a:r>
              <a:rPr lang="en-US" dirty="0"/>
              <a:t>GLP-1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1C2A7-5895-FBAC-4132-AAF38C0DE014}"/>
              </a:ext>
            </a:extLst>
          </p:cNvPr>
          <p:cNvSpPr txBox="1"/>
          <p:nvPr/>
        </p:nvSpPr>
        <p:spPr>
          <a:xfrm>
            <a:off x="1371600" y="2523744"/>
            <a:ext cx="5650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Ισχυρή αντιδιαβητική δράση.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l-GR" sz="1600" dirty="0"/>
              <a:t>Δεν προκαλούν υπογλυκαιμίες.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Ευνοϊκή δράση στο καρδιαγγειακό σύστημα.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Ουδέτερη επίδραση στην καρδιακή ανεπάρκεια.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Μειώνουν σωματικό βάρος.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Επιπλέον μείωση αρτηριακής πίεσης και επιπέδων </a:t>
            </a:r>
            <a:r>
              <a:rPr lang="el-GR" sz="1600" dirty="0" err="1"/>
              <a:t>απολιποπρωτεϊνης</a:t>
            </a:r>
            <a:r>
              <a:rPr lang="el-GR" sz="1600" dirty="0"/>
              <a:t>-Β.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eGFR &gt; 15 ml/min/1.73m</a:t>
            </a:r>
            <a:r>
              <a:rPr lang="en-US" sz="1600" baseline="30000" dirty="0"/>
              <a:t>2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Δεν υπάρχουν μελέτες για ενδοσοκομειακή χορήγηση σε ασθενείς με ΟΕΜ.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Θετικά δεδομένα</a:t>
            </a:r>
            <a:r>
              <a:rPr lang="en-US" sz="1600" dirty="0"/>
              <a:t> </a:t>
            </a:r>
            <a:r>
              <a:rPr lang="el-GR" sz="1600" dirty="0"/>
              <a:t>σε υπεργλυκαιμία οφειλόμενη στο στρες.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14F77D-DCD2-0DAD-98B3-364A8AD3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321" y="4516505"/>
            <a:ext cx="4839087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3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F7212-A2F1-50C8-489C-84D2B2EF0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15"/>
          <a:stretch/>
        </p:blipFill>
        <p:spPr>
          <a:xfrm>
            <a:off x="364394" y="658334"/>
            <a:ext cx="8611802" cy="180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491BF-6FB3-0E9D-702B-09178F01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5" y="2967182"/>
            <a:ext cx="4334480" cy="2333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82441F-36AC-A42E-F64A-F8896EB0055B}"/>
              </a:ext>
            </a:extLst>
          </p:cNvPr>
          <p:cNvSpPr txBox="1"/>
          <p:nvPr/>
        </p:nvSpPr>
        <p:spPr>
          <a:xfrm>
            <a:off x="364394" y="5555985"/>
            <a:ext cx="2715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Villaschi</a:t>
            </a:r>
            <a:r>
              <a:rPr lang="en-US" sz="1000" dirty="0"/>
              <a:t> et al. Clin. Res </a:t>
            </a:r>
            <a:r>
              <a:rPr lang="en-US" sz="1000" dirty="0" err="1"/>
              <a:t>Cardiol</a:t>
            </a:r>
            <a:r>
              <a:rPr lang="en-US" sz="1000" dirty="0"/>
              <a:t>.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6824D-3B2B-22C0-D93A-75D25C370A8D}"/>
              </a:ext>
            </a:extLst>
          </p:cNvPr>
          <p:cNvSpPr txBox="1"/>
          <p:nvPr/>
        </p:nvSpPr>
        <p:spPr>
          <a:xfrm>
            <a:off x="6326909" y="3595548"/>
            <a:ext cx="508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Αποτελεσματική μείωση ισχαιμικών επεισοδίων.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Χωρίς μείωση των επανανοσηλειών λόγω καρδιακής ανεπάρκειας.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67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576428-5FED-4EBA-2E6F-90EC04D8E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" t="2519" r="947"/>
          <a:stretch/>
        </p:blipFill>
        <p:spPr>
          <a:xfrm>
            <a:off x="576072" y="907677"/>
            <a:ext cx="7626096" cy="582807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6C516C-BEF5-8622-3B48-AC24CC147D7C}"/>
              </a:ext>
            </a:extLst>
          </p:cNvPr>
          <p:cNvSpPr/>
          <p:nvPr/>
        </p:nvSpPr>
        <p:spPr>
          <a:xfrm>
            <a:off x="786384" y="286842"/>
            <a:ext cx="3520440" cy="545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Σακχαρώδης διαβήτης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9F86F-F870-C3BC-F5CB-3ED5E7B96AC8}"/>
              </a:ext>
            </a:extLst>
          </p:cNvPr>
          <p:cNvSpPr txBox="1"/>
          <p:nvPr/>
        </p:nvSpPr>
        <p:spPr>
          <a:xfrm>
            <a:off x="8522208" y="6027864"/>
            <a:ext cx="366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i="0" cap="small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403A7-0FA2-CD4B-CE6D-B5B76C22E7D5}"/>
              </a:ext>
            </a:extLst>
          </p:cNvPr>
          <p:cNvSpPr txBox="1"/>
          <p:nvPr/>
        </p:nvSpPr>
        <p:spPr>
          <a:xfrm>
            <a:off x="8303175" y="1375538"/>
            <a:ext cx="3888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Γλυκόζη ορού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HbA1C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Καμπύλη γλυκόζης</a:t>
            </a:r>
            <a:r>
              <a:rPr lang="en-US" dirty="0"/>
              <a:t> (</a:t>
            </a:r>
            <a:r>
              <a:rPr lang="el-GR" dirty="0"/>
              <a:t>αν απαιτείται)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6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220403-84EA-FAC0-2E3F-B560FE883756}"/>
              </a:ext>
            </a:extLst>
          </p:cNvPr>
          <p:cNvSpPr txBox="1"/>
          <p:nvPr/>
        </p:nvSpPr>
        <p:spPr>
          <a:xfrm>
            <a:off x="3779230" y="511276"/>
            <a:ext cx="42857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Νεότερα αντιδιαβητικά στην οξεία φάση</a:t>
            </a:r>
            <a:r>
              <a:rPr lang="en-US" sz="2400" dirty="0"/>
              <a:t> ????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DF366-48CF-5F4D-3815-3BD3B651FF5A}"/>
              </a:ext>
            </a:extLst>
          </p:cNvPr>
          <p:cNvSpPr txBox="1"/>
          <p:nvPr/>
        </p:nvSpPr>
        <p:spPr>
          <a:xfrm>
            <a:off x="923544" y="1984248"/>
            <a:ext cx="9683496" cy="291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pPr>
              <a:lnSpc>
                <a:spcPct val="150000"/>
              </a:lnSpc>
            </a:pPr>
            <a:endParaRPr lang="el-G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Ήπια-μέτρια αντιδιαβητική δράση – δεν υπάρχουν μελέτες για ρύθμιση ΣΔ ενδονοσοκομειακά.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Εγκατεστημένη θέση σε όλο το φάσμα της καρδιακής ανεπάρκειας (</a:t>
            </a:r>
            <a:r>
              <a:rPr lang="en-US" sz="1600" dirty="0"/>
              <a:t>HFrEF</a:t>
            </a:r>
            <a:r>
              <a:rPr lang="el-GR" sz="1600" dirty="0"/>
              <a:t>,</a:t>
            </a:r>
            <a:r>
              <a:rPr lang="en-US" sz="1600" dirty="0"/>
              <a:t>HFmrEF, HFpEF), </a:t>
            </a:r>
            <a:r>
              <a:rPr lang="el-GR" sz="1600" dirty="0"/>
              <a:t>ανεξάρτητα από την ύπαρξη ΣΔ.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Μικρή επίδραση στην αρτηριακή πίεση (πτώση).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eGFR ≥ 20 ml/min/1.73m</a:t>
            </a:r>
            <a:r>
              <a:rPr lang="en-US" sz="1600" baseline="30000" dirty="0"/>
              <a:t>2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Όχι πολλά δεδομένα για χορήγηση κατά την οξεία φάση ΟΣΣ, αλλά φαίνεται ασφαλής. </a:t>
            </a:r>
            <a:endParaRPr lang="en-US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0BE14-0CB6-506E-5826-086AD051C8E0}"/>
              </a:ext>
            </a:extLst>
          </p:cNvPr>
          <p:cNvSpPr/>
          <p:nvPr/>
        </p:nvSpPr>
        <p:spPr>
          <a:xfrm>
            <a:off x="1088136" y="1342273"/>
            <a:ext cx="2240280" cy="9418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SGLT2 </a:t>
            </a:r>
            <a:r>
              <a:rPr lang="el-GR" dirty="0"/>
              <a:t>αναστολείς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0947E-0278-1B86-552D-759237D13024}"/>
              </a:ext>
            </a:extLst>
          </p:cNvPr>
          <p:cNvSpPr txBox="1"/>
          <p:nvPr/>
        </p:nvSpPr>
        <p:spPr>
          <a:xfrm>
            <a:off x="987552" y="5678423"/>
            <a:ext cx="676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Stampouloglou</a:t>
            </a:r>
            <a:r>
              <a:rPr lang="en-US" sz="1000" dirty="0"/>
              <a:t> PK et. al. Diabetes mellitus in acute coronary </a:t>
            </a:r>
            <a:r>
              <a:rPr lang="en-US" sz="1000" dirty="0" err="1"/>
              <a:t>sydromes</a:t>
            </a:r>
            <a:r>
              <a:rPr lang="en-US" sz="1000" dirty="0"/>
              <a:t>, Life 2023</a:t>
            </a:r>
          </a:p>
        </p:txBody>
      </p:sp>
    </p:spTree>
    <p:extLst>
      <p:ext uri="{BB962C8B-B14F-4D97-AF65-F5344CB8AC3E}">
        <p14:creationId xmlns:p14="http://schemas.microsoft.com/office/powerpoint/2010/main" val="3628587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A10224-B6BF-6563-A2E4-36DEBEB9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42" y="995680"/>
            <a:ext cx="7348648" cy="5862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9EFD3C-A85A-8D0C-9442-FE07591F5EAF}"/>
              </a:ext>
            </a:extLst>
          </p:cNvPr>
          <p:cNvSpPr txBox="1"/>
          <p:nvPr/>
        </p:nvSpPr>
        <p:spPr>
          <a:xfrm>
            <a:off x="3791712" y="368807"/>
            <a:ext cx="295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ΕΜΜΥ </a:t>
            </a:r>
            <a:r>
              <a:rPr lang="en-US" sz="2000" b="1" dirty="0"/>
              <a:t>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163C0-2B7F-2DBB-F7BC-22312E7A8B53}"/>
              </a:ext>
            </a:extLst>
          </p:cNvPr>
          <p:cNvSpPr txBox="1"/>
          <p:nvPr/>
        </p:nvSpPr>
        <p:spPr>
          <a:xfrm>
            <a:off x="8823960" y="5978585"/>
            <a:ext cx="2349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Dirk von Lewinski, et al, Empagliflozin in acute myocardial infarction: the EMMY trial, </a:t>
            </a:r>
            <a:r>
              <a:rPr lang="en-US" sz="800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European Heart Journal</a:t>
            </a:r>
            <a:r>
              <a:rPr lang="en-US" sz="8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Volume 43, Issue 41, 1 November 2022,</a:t>
            </a:r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73FA-FD72-8CA0-0E0A-AE75BF7CA564}"/>
              </a:ext>
            </a:extLst>
          </p:cNvPr>
          <p:cNvSpPr txBox="1"/>
          <p:nvPr/>
        </p:nvSpPr>
        <p:spPr>
          <a:xfrm>
            <a:off x="8823960" y="1133856"/>
            <a:ext cx="3209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Εντός 72 ωρών από </a:t>
            </a:r>
            <a:r>
              <a:rPr lang="en-US" sz="1600" dirty="0"/>
              <a:t>PCI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Σε ασθενείς με ΣΔ ή χωρίς.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Ασφαλής η χορήγηση εντός νοσηλείας.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Βελτίωση </a:t>
            </a:r>
            <a:r>
              <a:rPr lang="en-US" sz="1600" dirty="0" err="1"/>
              <a:t>Nt-proBNP</a:t>
            </a:r>
            <a:r>
              <a:rPr lang="en-US" sz="1600" dirty="0"/>
              <a:t> </a:t>
            </a:r>
            <a:r>
              <a:rPr lang="el-GR" sz="1600" dirty="0"/>
              <a:t>και </a:t>
            </a:r>
            <a:r>
              <a:rPr lang="el-GR" sz="1600" dirty="0" err="1"/>
              <a:t>υπερηχοκαρδιογραφικών</a:t>
            </a:r>
            <a:r>
              <a:rPr lang="el-GR" sz="1600" dirty="0"/>
              <a:t> παραμέτρων στο σκέλος των </a:t>
            </a:r>
            <a:r>
              <a:rPr lang="en-US" sz="1600" dirty="0"/>
              <a:t>SGLT2i</a:t>
            </a:r>
            <a:r>
              <a:rPr lang="el-GR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7831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E07DF-F869-06FB-8E98-6132506F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6" y="1363885"/>
            <a:ext cx="6833028" cy="3608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6A8C15-FA54-B05F-8EA5-03C54D90CD34}"/>
              </a:ext>
            </a:extLst>
          </p:cNvPr>
          <p:cNvSpPr txBox="1"/>
          <p:nvPr/>
        </p:nvSpPr>
        <p:spPr>
          <a:xfrm>
            <a:off x="7406640" y="1767762"/>
            <a:ext cx="4023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Σε διαβητικούς ασθενείς.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Χωρίστηκαν σε ομάδες αναλόγως της ύπαρξης  ΧΝΝ ή μη και προηγηθείσας λήψης (&gt; 3 μήνες ) </a:t>
            </a:r>
            <a:r>
              <a:rPr lang="en-US" sz="1600" dirty="0"/>
              <a:t>SGLT2i </a:t>
            </a:r>
            <a:r>
              <a:rPr lang="el-GR" sz="1600" dirty="0"/>
              <a:t>ή μη.</a:t>
            </a:r>
          </a:p>
          <a:p>
            <a:endParaRPr lang="el-GR" sz="1600" dirty="0"/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err="1"/>
              <a:t>Νεφροπροστατευτική</a:t>
            </a:r>
            <a:r>
              <a:rPr lang="el-GR" sz="1600" dirty="0"/>
              <a:t> δράση των </a:t>
            </a:r>
            <a:r>
              <a:rPr lang="en-US" sz="1600" dirty="0"/>
              <a:t>SGLT2i </a:t>
            </a:r>
            <a:r>
              <a:rPr lang="el-GR" sz="1600" dirty="0"/>
              <a:t>στους διαβητικούς με ΟΕΜ χωρίς να έχει ξεκαθαριστεί ο σαφής μηχανισμός.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Λιγότερα επεισόδια αρρυθμιών.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95CB7-0A49-8065-5C76-DAAC9FC76F0B}"/>
              </a:ext>
            </a:extLst>
          </p:cNvPr>
          <p:cNvSpPr txBox="1"/>
          <p:nvPr/>
        </p:nvSpPr>
        <p:spPr>
          <a:xfrm>
            <a:off x="399877" y="6146012"/>
            <a:ext cx="671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Paolisso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P. et. Al. Impact of SGLT2-inhibitors on contrast-induced acute kidney injury in diabetic patients with acute myocardial infarction with and without chronic kidney disease: Insight from SGLT2-I AMI PROTECT registry. Diabetes Res Clin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. 2023 Aug;202:110766. </a:t>
            </a:r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ABCF7-EDB9-7810-3DE1-71DC62FBD778}"/>
              </a:ext>
            </a:extLst>
          </p:cNvPr>
          <p:cNvSpPr txBox="1"/>
          <p:nvPr/>
        </p:nvSpPr>
        <p:spPr>
          <a:xfrm>
            <a:off x="1844040" y="905256"/>
            <a:ext cx="425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SGLT2-I AMI PROTECT Registry</a:t>
            </a:r>
          </a:p>
        </p:txBody>
      </p:sp>
    </p:spTree>
    <p:extLst>
      <p:ext uri="{BB962C8B-B14F-4D97-AF65-F5344CB8AC3E}">
        <p14:creationId xmlns:p14="http://schemas.microsoft.com/office/powerpoint/2010/main" val="381933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C539E0-5B05-CA20-1658-DAF1C567C00E}"/>
              </a:ext>
            </a:extLst>
          </p:cNvPr>
          <p:cNvSpPr txBox="1"/>
          <p:nvPr/>
        </p:nvSpPr>
        <p:spPr>
          <a:xfrm>
            <a:off x="3779230" y="511276"/>
            <a:ext cx="42857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Νεότερα αντιδιαβητικά στην οξεία φάση</a:t>
            </a:r>
            <a:r>
              <a:rPr lang="en-US" sz="2400" dirty="0"/>
              <a:t> ????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7E18D2-26C1-287B-6609-93377E172759}"/>
              </a:ext>
            </a:extLst>
          </p:cNvPr>
          <p:cNvSpPr/>
          <p:nvPr/>
        </p:nvSpPr>
        <p:spPr>
          <a:xfrm>
            <a:off x="1033272" y="1525153"/>
            <a:ext cx="3118104" cy="941832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Σουλφονυλουρίες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4D696-0AD9-6D58-AB6B-24869A2531E5}"/>
              </a:ext>
            </a:extLst>
          </p:cNvPr>
          <p:cNvSpPr txBox="1"/>
          <p:nvPr/>
        </p:nvSpPr>
        <p:spPr>
          <a:xfrm>
            <a:off x="1033272" y="3013501"/>
            <a:ext cx="10104120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Σημαντικές υπογλυκαιμίες.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Δεν έχουν μελετηθεί σε ΟΕΜ.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Αντικρουόμενα αποτελέσματα σε ασθενείς με καρδιακή ανεπάρκεια (αν και η γλιμεπιρίδη φαίνεται ασφαλής).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9534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539F11-2A07-743E-D7E4-13A43A222ED5}"/>
              </a:ext>
            </a:extLst>
          </p:cNvPr>
          <p:cNvSpPr txBox="1"/>
          <p:nvPr/>
        </p:nvSpPr>
        <p:spPr>
          <a:xfrm>
            <a:off x="3779230" y="511276"/>
            <a:ext cx="370056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   </a:t>
            </a:r>
            <a:r>
              <a:rPr lang="el-GR" sz="2400" dirty="0"/>
              <a:t>Έλεγχος υπεργλυκαιμίας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EDC6E-BD69-1F84-3FAA-996F46337C74}"/>
              </a:ext>
            </a:extLst>
          </p:cNvPr>
          <p:cNvSpPr/>
          <p:nvPr/>
        </p:nvSpPr>
        <p:spPr>
          <a:xfrm>
            <a:off x="978408" y="1833372"/>
            <a:ext cx="10003536" cy="31912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Αποφυγή λόγω αργής έναρξης δράσης</a:t>
            </a:r>
          </a:p>
          <a:p>
            <a:pPr algn="ctr"/>
            <a:endParaRPr lang="el-GR" dirty="0"/>
          </a:p>
          <a:p>
            <a:endParaRPr lang="el-GR" dirty="0"/>
          </a:p>
          <a:p>
            <a:pPr marL="342900" indent="-342900">
              <a:buAutoNum type="arabicPeriod"/>
            </a:pPr>
            <a:r>
              <a:rPr lang="el-GR" b="1" dirty="0" err="1"/>
              <a:t>Μετφορμίνη</a:t>
            </a:r>
            <a:r>
              <a:rPr lang="el-GR" b="1" dirty="0"/>
              <a:t> </a:t>
            </a:r>
            <a:r>
              <a:rPr lang="en-US" dirty="0"/>
              <a:t> </a:t>
            </a:r>
            <a:r>
              <a:rPr lang="el-GR" sz="1600" dirty="0"/>
              <a:t>(+ πιθανότητα γαλακτικής οξέωσης)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b="1" dirty="0" err="1"/>
              <a:t>Πιογλιταζόνη</a:t>
            </a:r>
            <a:r>
              <a:rPr lang="el-GR" dirty="0"/>
              <a:t> </a:t>
            </a:r>
            <a:r>
              <a:rPr lang="el-GR" sz="1600" dirty="0"/>
              <a:t>( + αντένδειξη σε καρδιακή ανεπάρκεια</a:t>
            </a:r>
            <a:r>
              <a:rPr lang="en-US" sz="1600" dirty="0"/>
              <a:t> </a:t>
            </a:r>
            <a:r>
              <a:rPr lang="el-GR" sz="1600" dirty="0"/>
              <a:t>ή κίνδυνο για ανάπτυξη καρδιακής ανεπάρκειας</a:t>
            </a:r>
            <a:r>
              <a:rPr lang="en-US" sz="1600" dirty="0"/>
              <a:t> – </a:t>
            </a:r>
            <a:r>
              <a:rPr lang="en-US" sz="1600" i="1" dirty="0" err="1"/>
              <a:t>PROactive</a:t>
            </a:r>
            <a:r>
              <a:rPr lang="en-US" sz="1600" i="1" dirty="0"/>
              <a:t> trial</a:t>
            </a:r>
            <a:r>
              <a:rPr lang="el-GR" sz="1600" dirty="0"/>
              <a:t>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E40D2-ED6D-B97E-D362-7A2B2F825DA6}"/>
              </a:ext>
            </a:extLst>
          </p:cNvPr>
          <p:cNvSpPr txBox="1"/>
          <p:nvPr/>
        </p:nvSpPr>
        <p:spPr>
          <a:xfrm>
            <a:off x="978408" y="5705856"/>
            <a:ext cx="3008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 and Cummins, Nat Rev Endocrinol. 2022</a:t>
            </a:r>
          </a:p>
        </p:txBody>
      </p:sp>
    </p:spTree>
    <p:extLst>
      <p:ext uri="{BB962C8B-B14F-4D97-AF65-F5344CB8AC3E}">
        <p14:creationId xmlns:p14="http://schemas.microsoft.com/office/powerpoint/2010/main" val="1998829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CDCF29-39C1-DE7C-01D5-75650A6F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641543"/>
            <a:ext cx="8622792" cy="2494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FA0F7-59CD-AFB6-DB2D-FF1E4DAF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184" y="3429000"/>
            <a:ext cx="8550656" cy="2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8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8D96A-1EC2-72E1-12FB-E4F2E349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50" y="693364"/>
            <a:ext cx="6163434" cy="6018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45CBD-C214-475E-645E-2AEE07F65431}"/>
              </a:ext>
            </a:extLst>
          </p:cNvPr>
          <p:cNvSpPr txBox="1"/>
          <p:nvPr/>
        </p:nvSpPr>
        <p:spPr>
          <a:xfrm>
            <a:off x="2804160" y="254000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Αγωγή εξόδου…..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09FB1-D22D-69DC-6234-0E6087FBA1FE}"/>
              </a:ext>
            </a:extLst>
          </p:cNvPr>
          <p:cNvSpPr txBox="1"/>
          <p:nvPr/>
        </p:nvSpPr>
        <p:spPr>
          <a:xfrm>
            <a:off x="8957056" y="6142335"/>
            <a:ext cx="2875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86B96B-4DE7-F3BB-D19D-FEA954EC02BC}"/>
              </a:ext>
            </a:extLst>
          </p:cNvPr>
          <p:cNvSpPr/>
          <p:nvPr/>
        </p:nvSpPr>
        <p:spPr>
          <a:xfrm>
            <a:off x="3835561" y="1306267"/>
            <a:ext cx="1931520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C2A1AC-D6BC-A426-0D12-43D9A66E7316}"/>
              </a:ext>
            </a:extLst>
          </p:cNvPr>
          <p:cNvSpPr/>
          <p:nvPr/>
        </p:nvSpPr>
        <p:spPr>
          <a:xfrm>
            <a:off x="5846594" y="1310508"/>
            <a:ext cx="1856232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A77235F-14BF-BE40-DC99-6853F25CCB20}"/>
              </a:ext>
            </a:extLst>
          </p:cNvPr>
          <p:cNvSpPr/>
          <p:nvPr/>
        </p:nvSpPr>
        <p:spPr>
          <a:xfrm>
            <a:off x="2698887" y="264629"/>
            <a:ext cx="5800725" cy="13430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 έχουμε και καρδιακή ανεπάρκεια, ποια αντιδιαβητικά είναι ασφαλή???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267A89-1A24-5243-382F-6C3F7F15D159}"/>
              </a:ext>
            </a:extLst>
          </p:cNvPr>
          <p:cNvSpPr/>
          <p:nvPr/>
        </p:nvSpPr>
        <p:spPr>
          <a:xfrm>
            <a:off x="956646" y="1870619"/>
            <a:ext cx="2050154" cy="1823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SGLT2i</a:t>
            </a:r>
            <a:endParaRPr lang="el-GR" sz="1600" b="1" dirty="0"/>
          </a:p>
          <a:p>
            <a:pPr algn="ctr"/>
            <a:r>
              <a:rPr lang="en-US" sz="1600" dirty="0"/>
              <a:t>Empagliflozin</a:t>
            </a:r>
          </a:p>
          <a:p>
            <a:pPr algn="ctr"/>
            <a:r>
              <a:rPr lang="en-US" sz="1600" dirty="0"/>
              <a:t>Dapagliflozin</a:t>
            </a:r>
          </a:p>
          <a:p>
            <a:pPr algn="ctr"/>
            <a:r>
              <a:rPr lang="en-US" sz="1600" dirty="0"/>
              <a:t>Sotagliflozin</a:t>
            </a:r>
          </a:p>
          <a:p>
            <a:pPr algn="ctr"/>
            <a:r>
              <a:rPr lang="en-US" sz="1600" dirty="0"/>
              <a:t>Canagliflozin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08B8C5-B898-4D47-D949-81E20661E406}"/>
              </a:ext>
            </a:extLst>
          </p:cNvPr>
          <p:cNvSpPr/>
          <p:nvPr/>
        </p:nvSpPr>
        <p:spPr>
          <a:xfrm>
            <a:off x="6838106" y="1887190"/>
            <a:ext cx="1939375" cy="174969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GLP-1 Ras</a:t>
            </a:r>
          </a:p>
          <a:p>
            <a:pPr algn="ctr"/>
            <a:r>
              <a:rPr lang="en-US" sz="1600" dirty="0" err="1"/>
              <a:t>Lixisenatide</a:t>
            </a:r>
            <a:r>
              <a:rPr lang="el-GR" sz="1600" dirty="0"/>
              <a:t> </a:t>
            </a:r>
          </a:p>
          <a:p>
            <a:pPr algn="ctr"/>
            <a:r>
              <a:rPr lang="en-US" sz="1600" dirty="0"/>
              <a:t>Liraglutide</a:t>
            </a:r>
          </a:p>
          <a:p>
            <a:pPr algn="ctr"/>
            <a:r>
              <a:rPr lang="en-US" sz="1600" dirty="0" err="1"/>
              <a:t>Semaglutide</a:t>
            </a:r>
            <a:endParaRPr lang="en-US" sz="1600" dirty="0"/>
          </a:p>
          <a:p>
            <a:pPr algn="ctr"/>
            <a:r>
              <a:rPr lang="en-US" sz="1600" dirty="0"/>
              <a:t>Dulaglutide </a:t>
            </a:r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1ECE1F-33B3-3700-23C7-EC38881919D5}"/>
              </a:ext>
            </a:extLst>
          </p:cNvPr>
          <p:cNvSpPr/>
          <p:nvPr/>
        </p:nvSpPr>
        <p:spPr>
          <a:xfrm>
            <a:off x="3897376" y="1870619"/>
            <a:ext cx="2050154" cy="18457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DPP4-I</a:t>
            </a:r>
          </a:p>
          <a:p>
            <a:pPr algn="ctr"/>
            <a:r>
              <a:rPr lang="en-US" sz="1600" dirty="0"/>
              <a:t>Sitagliptin</a:t>
            </a:r>
          </a:p>
          <a:p>
            <a:pPr algn="ctr"/>
            <a:r>
              <a:rPr lang="en-US" sz="1600" dirty="0"/>
              <a:t>Linagliptin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highlight>
                  <a:srgbClr val="FF0000"/>
                </a:highlight>
              </a:rPr>
              <a:t>Saxagliptin </a:t>
            </a: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A5AB19-5D0B-34F4-ABD5-089D467E46AB}"/>
              </a:ext>
            </a:extLst>
          </p:cNvPr>
          <p:cNvSpPr/>
          <p:nvPr/>
        </p:nvSpPr>
        <p:spPr>
          <a:xfrm>
            <a:off x="956646" y="4256847"/>
            <a:ext cx="2050153" cy="200977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  <a:p>
            <a:pPr algn="ctr"/>
            <a:r>
              <a:rPr lang="el-GR" b="1" dirty="0"/>
              <a:t>Ι</a:t>
            </a:r>
            <a:r>
              <a:rPr lang="en-US" b="1" dirty="0"/>
              <a:t>nsulins</a:t>
            </a:r>
          </a:p>
          <a:p>
            <a:pPr algn="ctr"/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2F21B4-F71F-E3B8-3475-4A4BF97B5D7F}"/>
              </a:ext>
            </a:extLst>
          </p:cNvPr>
          <p:cNvSpPr/>
          <p:nvPr/>
        </p:nvSpPr>
        <p:spPr>
          <a:xfrm>
            <a:off x="3897376" y="4256845"/>
            <a:ext cx="1938752" cy="1941866"/>
          </a:xfrm>
          <a:prstGeom prst="roundRect">
            <a:avLst/>
          </a:prstGeom>
          <a:gradFill>
            <a:gsLst>
              <a:gs pos="2000">
                <a:srgbClr val="00B050"/>
              </a:gs>
              <a:gs pos="0">
                <a:schemeClr val="accent1">
                  <a:lumMod val="5000"/>
                  <a:lumOff val="9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58000">
                <a:srgbClr val="00B0F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Metformin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6EE4E4-8835-D850-8DE3-BE08001D8145}"/>
              </a:ext>
            </a:extLst>
          </p:cNvPr>
          <p:cNvSpPr/>
          <p:nvPr/>
        </p:nvSpPr>
        <p:spPr>
          <a:xfrm>
            <a:off x="6726705" y="4256845"/>
            <a:ext cx="2050775" cy="2009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b="1" dirty="0"/>
              <a:t>Pioglitazone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DC89B-4738-AAEF-C987-2CD3DAC97C0F}"/>
              </a:ext>
            </a:extLst>
          </p:cNvPr>
          <p:cNvSpPr/>
          <p:nvPr/>
        </p:nvSpPr>
        <p:spPr>
          <a:xfrm>
            <a:off x="10136439" y="5312466"/>
            <a:ext cx="1789043" cy="2683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Θετική δράση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CC72E-47B9-4025-A506-BDD53F68BCEA}"/>
              </a:ext>
            </a:extLst>
          </p:cNvPr>
          <p:cNvSpPr/>
          <p:nvPr/>
        </p:nvSpPr>
        <p:spPr>
          <a:xfrm>
            <a:off x="10136439" y="5807764"/>
            <a:ext cx="1789043" cy="268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Ουδέτερη δράση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372DB-8543-8E4B-FDC4-0017BAC47495}"/>
              </a:ext>
            </a:extLst>
          </p:cNvPr>
          <p:cNvSpPr/>
          <p:nvPr/>
        </p:nvSpPr>
        <p:spPr>
          <a:xfrm>
            <a:off x="10136439" y="6303062"/>
            <a:ext cx="1789043" cy="2683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Αρνητική δράση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4171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4888D-BAD9-1E20-DE3B-EB09F361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27" y="889558"/>
            <a:ext cx="7786950" cy="5968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AD2B84-C64E-3068-9FDF-2E07F8386B48}"/>
              </a:ext>
            </a:extLst>
          </p:cNvPr>
          <p:cNvSpPr txBox="1"/>
          <p:nvPr/>
        </p:nvSpPr>
        <p:spPr>
          <a:xfrm>
            <a:off x="2569464" y="438913"/>
            <a:ext cx="17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Στόχοι </a:t>
            </a:r>
            <a:r>
              <a:rPr lang="en-US" b="1" dirty="0"/>
              <a:t>HbA1C</a:t>
            </a:r>
          </a:p>
        </p:txBody>
      </p:sp>
    </p:spTree>
    <p:extLst>
      <p:ext uri="{BB962C8B-B14F-4D97-AF65-F5344CB8AC3E}">
        <p14:creationId xmlns:p14="http://schemas.microsoft.com/office/powerpoint/2010/main" val="331245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8348D-767E-5313-17ED-780AA6EF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" y="1764793"/>
            <a:ext cx="11155068" cy="1014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57038-D7E8-1101-290E-35F74851FE9C}"/>
              </a:ext>
            </a:extLst>
          </p:cNvPr>
          <p:cNvSpPr txBox="1"/>
          <p:nvPr/>
        </p:nvSpPr>
        <p:spPr>
          <a:xfrm>
            <a:off x="1291590" y="3589127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8526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5C541B-F9CD-63F5-F2D1-254DF5F8FA7E}"/>
              </a:ext>
            </a:extLst>
          </p:cNvPr>
          <p:cNvSpPr/>
          <p:nvPr/>
        </p:nvSpPr>
        <p:spPr>
          <a:xfrm>
            <a:off x="676656" y="302247"/>
            <a:ext cx="3520440" cy="545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Σακχαρώδης διαβήτης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4605D-2BD4-3407-27F9-3248B06A8A86}"/>
              </a:ext>
            </a:extLst>
          </p:cNvPr>
          <p:cNvSpPr txBox="1"/>
          <p:nvPr/>
        </p:nvSpPr>
        <p:spPr>
          <a:xfrm>
            <a:off x="4102206" y="1116786"/>
            <a:ext cx="469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Διαστρωμάτωση κινδύνου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62A23-0E20-1346-2653-73FA0D48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1731668"/>
            <a:ext cx="8829826" cy="46876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36986B-D928-43D7-C2DF-6A02AB5CF85E}"/>
              </a:ext>
            </a:extLst>
          </p:cNvPr>
          <p:cNvSpPr/>
          <p:nvPr/>
        </p:nvSpPr>
        <p:spPr>
          <a:xfrm>
            <a:off x="4014216" y="6117336"/>
            <a:ext cx="3364992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978D6-EFCD-E4B2-B961-70F07BCF99B2}"/>
              </a:ext>
            </a:extLst>
          </p:cNvPr>
          <p:cNvSpPr txBox="1"/>
          <p:nvPr/>
        </p:nvSpPr>
        <p:spPr>
          <a:xfrm>
            <a:off x="7388352" y="6403256"/>
            <a:ext cx="4803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/ehad192.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435102-F8C6-8367-6D9F-731D667A16D4}"/>
              </a:ext>
            </a:extLst>
          </p:cNvPr>
          <p:cNvSpPr/>
          <p:nvPr/>
        </p:nvSpPr>
        <p:spPr>
          <a:xfrm>
            <a:off x="929640" y="5233177"/>
            <a:ext cx="3364992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DB619-2CD6-DBAC-B3A4-348E893EC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" b="1996"/>
          <a:stretch/>
        </p:blipFill>
        <p:spPr>
          <a:xfrm>
            <a:off x="638527" y="1056955"/>
            <a:ext cx="8906256" cy="528935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751E56-EE06-455B-30DA-29AF655E5628}"/>
              </a:ext>
            </a:extLst>
          </p:cNvPr>
          <p:cNvSpPr/>
          <p:nvPr/>
        </p:nvSpPr>
        <p:spPr>
          <a:xfrm>
            <a:off x="812263" y="286842"/>
            <a:ext cx="3520440" cy="5452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Δυσλιπιδαιμία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FC629-72FA-494D-565B-D7B4DC59FAE7}"/>
              </a:ext>
            </a:extLst>
          </p:cNvPr>
          <p:cNvSpPr txBox="1"/>
          <p:nvPr/>
        </p:nvSpPr>
        <p:spPr>
          <a:xfrm>
            <a:off x="812263" y="6571158"/>
            <a:ext cx="7658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BF25DA-2AFE-5E58-4A6E-028C671BA2FD}"/>
              </a:ext>
            </a:extLst>
          </p:cNvPr>
          <p:cNvSpPr/>
          <p:nvPr/>
        </p:nvSpPr>
        <p:spPr>
          <a:xfrm>
            <a:off x="1071140" y="2660904"/>
            <a:ext cx="2833348" cy="2788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D1566B-84AF-4694-3299-2FD67D50C02D}"/>
              </a:ext>
            </a:extLst>
          </p:cNvPr>
          <p:cNvSpPr/>
          <p:nvPr/>
        </p:nvSpPr>
        <p:spPr>
          <a:xfrm>
            <a:off x="812263" y="286842"/>
            <a:ext cx="3520440" cy="5452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Δυσλιπιδαιμία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9022F-8A28-C908-CFCF-8B35DBB7ED7F}"/>
              </a:ext>
            </a:extLst>
          </p:cNvPr>
          <p:cNvSpPr txBox="1"/>
          <p:nvPr/>
        </p:nvSpPr>
        <p:spPr>
          <a:xfrm>
            <a:off x="967711" y="1673352"/>
            <a:ext cx="9685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διαβητικοί ασθενείς παρουσιάζουν συχνά διαταραχές λιπιδίων &amp; </a:t>
            </a:r>
            <a:r>
              <a:rPr lang="el-GR" dirty="0" err="1"/>
              <a:t>λιποπρωτεϊνών</a:t>
            </a:r>
            <a:r>
              <a:rPr lang="el-GR" dirty="0"/>
              <a:t>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επιθυμητά όρια της </a:t>
            </a:r>
            <a:r>
              <a:rPr lang="en-US" dirty="0"/>
              <a:t>LDL </a:t>
            </a:r>
            <a:r>
              <a:rPr lang="el-GR" dirty="0"/>
              <a:t>αναλόγως του εξατομικευμένου κινδύνου δε μεταβάλλονται σε διαβητικούς και μη διαβητικούς.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Ως δευτερεύοντας στόχος στους πολύ υψηλού κινδύνου </a:t>
            </a:r>
            <a:r>
              <a:rPr lang="en-US" dirty="0"/>
              <a:t>non-HDL-C &lt;85 mg/dL (</a:t>
            </a:r>
            <a:r>
              <a:rPr lang="el-GR" dirty="0"/>
              <a:t>στους υψηλού κινδύνου &lt; 100 </a:t>
            </a:r>
            <a:r>
              <a:rPr lang="en-US" dirty="0"/>
              <a:t>mg/dl).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Χωρίς μεταβολή συγκριτικά με τους μη διαβητικούς η επιλογή </a:t>
            </a:r>
            <a:r>
              <a:rPr lang="el-GR" dirty="0" err="1"/>
              <a:t>υπολιπιδαιμικής</a:t>
            </a:r>
            <a:r>
              <a:rPr lang="el-GR" dirty="0"/>
              <a:t> αγωγής σε ΟΣΣ (</a:t>
            </a:r>
            <a:r>
              <a:rPr lang="el-GR" dirty="0" err="1"/>
              <a:t>στατίνη</a:t>
            </a:r>
            <a:r>
              <a:rPr lang="el-GR" dirty="0"/>
              <a:t>, </a:t>
            </a:r>
            <a:r>
              <a:rPr lang="el-GR" dirty="0" err="1"/>
              <a:t>εζετιμίμπη</a:t>
            </a:r>
            <a:r>
              <a:rPr lang="el-GR" dirty="0"/>
              <a:t>, </a:t>
            </a:r>
            <a:r>
              <a:rPr lang="en-US" dirty="0"/>
              <a:t>PCSK9i).</a:t>
            </a:r>
          </a:p>
        </p:txBody>
      </p:sp>
    </p:spTree>
    <p:extLst>
      <p:ext uri="{BB962C8B-B14F-4D97-AF65-F5344CB8AC3E}">
        <p14:creationId xmlns:p14="http://schemas.microsoft.com/office/powerpoint/2010/main" val="1199806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D8294-CEF3-1F6D-FD5E-78E7DF4E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24" y="294640"/>
            <a:ext cx="5399860" cy="626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5C56A-5FFF-57B4-8D0B-F406E584D506}"/>
              </a:ext>
            </a:extLst>
          </p:cNvPr>
          <p:cNvSpPr txBox="1"/>
          <p:nvPr/>
        </p:nvSpPr>
        <p:spPr>
          <a:xfrm>
            <a:off x="8970264" y="5989320"/>
            <a:ext cx="2969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0B8304-C2B8-526D-F55C-B183CCEE28D3}"/>
              </a:ext>
            </a:extLst>
          </p:cNvPr>
          <p:cNvSpPr/>
          <p:nvPr/>
        </p:nvSpPr>
        <p:spPr>
          <a:xfrm>
            <a:off x="3298848" y="612742"/>
            <a:ext cx="556715" cy="352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7DA408-C760-B010-A391-0DE34001684E}"/>
              </a:ext>
            </a:extLst>
          </p:cNvPr>
          <p:cNvSpPr/>
          <p:nvPr/>
        </p:nvSpPr>
        <p:spPr>
          <a:xfrm>
            <a:off x="3412004" y="2008632"/>
            <a:ext cx="1306300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D559D4-A7AC-67C6-844B-0240314BF6F4}"/>
              </a:ext>
            </a:extLst>
          </p:cNvPr>
          <p:cNvSpPr/>
          <p:nvPr/>
        </p:nvSpPr>
        <p:spPr>
          <a:xfrm>
            <a:off x="3298848" y="3526536"/>
            <a:ext cx="2525880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BF7F90-E003-2C36-F888-5D63D3074313}"/>
              </a:ext>
            </a:extLst>
          </p:cNvPr>
          <p:cNvSpPr/>
          <p:nvPr/>
        </p:nvSpPr>
        <p:spPr>
          <a:xfrm>
            <a:off x="3298848" y="5590032"/>
            <a:ext cx="1931520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1AF49-06DC-2CC5-EC17-79B09D6E65DF}"/>
              </a:ext>
            </a:extLst>
          </p:cNvPr>
          <p:cNvSpPr txBox="1"/>
          <p:nvPr/>
        </p:nvSpPr>
        <p:spPr>
          <a:xfrm>
            <a:off x="8970264" y="788971"/>
            <a:ext cx="235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Με προτεραιότητα στις ισχυρές στατίνες (ατορβαστατίνη &amp; ροσουβαστατίνη).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6CADF-F909-E339-AB4F-C7B98B4E86D3}"/>
              </a:ext>
            </a:extLst>
          </p:cNvPr>
          <p:cNvSpPr txBox="1"/>
          <p:nvPr/>
        </p:nvSpPr>
        <p:spPr>
          <a:xfrm>
            <a:off x="8811864" y="231383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 err="1"/>
              <a:t>Μονοκλωνικά</a:t>
            </a:r>
            <a:r>
              <a:rPr lang="el-GR" sz="1600" dirty="0"/>
              <a:t> αντισώματα</a:t>
            </a:r>
          </a:p>
          <a:p>
            <a:pPr algn="ctr"/>
            <a:r>
              <a:rPr lang="en-US" sz="1600" dirty="0"/>
              <a:t>Alirocumab</a:t>
            </a:r>
          </a:p>
          <a:p>
            <a:pPr algn="ctr"/>
            <a:r>
              <a:rPr lang="en-US" sz="1600" dirty="0" err="1"/>
              <a:t>Evolocumab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96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F1B6F-521E-CCD8-044F-09851BD29F50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Νεότερες υπολιπιδαιμικές θεραπείες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A02E-F894-1145-0315-9CCF29DE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8" y="2314137"/>
            <a:ext cx="5586459" cy="4191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96E98-D8F6-8A6B-ED29-11923FC525C5}"/>
              </a:ext>
            </a:extLst>
          </p:cNvPr>
          <p:cNvSpPr txBox="1"/>
          <p:nvPr/>
        </p:nvSpPr>
        <p:spPr>
          <a:xfrm>
            <a:off x="6857999" y="2264807"/>
            <a:ext cx="47148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Αναστολέας ηπατικής σύνθεσης </a:t>
            </a:r>
            <a:r>
              <a:rPr lang="en-US" sz="1600" dirty="0"/>
              <a:t>PCSK9</a:t>
            </a:r>
            <a:r>
              <a:rPr lang="el-G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Επίτευξη περαιτέρω μείωσης </a:t>
            </a:r>
            <a:r>
              <a:rPr lang="en-US" sz="1600" dirty="0"/>
              <a:t>LDL</a:t>
            </a:r>
            <a:r>
              <a:rPr lang="el-GR" sz="1600" dirty="0"/>
              <a:t> &gt; 50% σε ασθενείς υπό </a:t>
            </a:r>
            <a:r>
              <a:rPr lang="el-GR" sz="1600" dirty="0" err="1"/>
              <a:t>στατίνη</a:t>
            </a:r>
            <a:r>
              <a:rPr lang="el-GR" sz="1600" dirty="0"/>
              <a:t> με </a:t>
            </a:r>
            <a:r>
              <a:rPr lang="en-US" sz="1600" dirty="0"/>
              <a:t>ASCVD</a:t>
            </a:r>
            <a:r>
              <a:rPr lang="el-GR" sz="1600" dirty="0"/>
              <a:t> (και σε διαβητικούς).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Αναμένονται αποτελέσματα που αφορούν στο καρδιαγγειακό όφελος (</a:t>
            </a:r>
            <a:r>
              <a:rPr lang="en-US" sz="1600" dirty="0"/>
              <a:t>ORION 4 – </a:t>
            </a:r>
            <a:r>
              <a:rPr lang="el-GR" sz="1600" dirty="0"/>
              <a:t>έχει ολοκληρωθεί το </a:t>
            </a:r>
            <a:r>
              <a:rPr lang="en-US" sz="1600" dirty="0"/>
              <a:t>recruitment).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41BDC5-56DF-FCB0-64AE-CCA220B68B14}"/>
              </a:ext>
            </a:extLst>
          </p:cNvPr>
          <p:cNvSpPr/>
          <p:nvPr/>
        </p:nvSpPr>
        <p:spPr>
          <a:xfrm>
            <a:off x="762000" y="1339517"/>
            <a:ext cx="2971800" cy="6477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Inclisiran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F7B07-652D-FDCB-D986-F9567C3B19E5}"/>
              </a:ext>
            </a:extLst>
          </p:cNvPr>
          <p:cNvSpPr txBox="1"/>
          <p:nvPr/>
        </p:nvSpPr>
        <p:spPr>
          <a:xfrm>
            <a:off x="1037371" y="6511714"/>
            <a:ext cx="5234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Nishikido</a:t>
            </a:r>
            <a:r>
              <a:rPr lang="en-US" sz="800" dirty="0"/>
              <a:t>, 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Cardiovasc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Diabetol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. 2023 Jan 30;22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0452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40BA96-45C8-E5B4-6EB8-617FE4CE54D1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Νεότερες υπολιπιδαιμικές θεραπείες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7B2929-A1B9-C069-EF93-3E170FBC75A2}"/>
              </a:ext>
            </a:extLst>
          </p:cNvPr>
          <p:cNvSpPr/>
          <p:nvPr/>
        </p:nvSpPr>
        <p:spPr>
          <a:xfrm>
            <a:off x="762000" y="1339517"/>
            <a:ext cx="2971800" cy="6477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Bempedoic acid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C2B8C-6D4E-98AC-FBB5-5A6B6D5B9682}"/>
              </a:ext>
            </a:extLst>
          </p:cNvPr>
          <p:cNvSpPr txBox="1"/>
          <p:nvPr/>
        </p:nvSpPr>
        <p:spPr>
          <a:xfrm>
            <a:off x="333374" y="2326608"/>
            <a:ext cx="76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Μειώνει την ηπατική σύνθεση χοληστερόλης- Αυξάνει τους υποδοχείς </a:t>
            </a:r>
            <a:r>
              <a:rPr lang="en-US" sz="1600" dirty="0"/>
              <a:t>LDL.</a:t>
            </a: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Σχετίζεται με λιγότερα επεισόδια μυοπαθειών συγκριτικά με τις στατίνες</a:t>
            </a:r>
            <a:r>
              <a:rPr lang="en-US" sz="1600" dirty="0"/>
              <a:t> (</a:t>
            </a:r>
            <a:r>
              <a:rPr lang="el-GR" sz="1600" dirty="0"/>
              <a:t>προ-φάρμακο που ενεργοποιείται στο ήπαρ).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Μονοθεραπεία (σε μη ανοχή </a:t>
            </a:r>
            <a:r>
              <a:rPr lang="el-GR" sz="1600" dirty="0" err="1"/>
              <a:t>στατίνης</a:t>
            </a:r>
            <a:r>
              <a:rPr lang="el-GR" sz="1600" dirty="0"/>
              <a:t>) ή συνδυαστικά με άλλα υπολιπιδαιμικά.</a:t>
            </a:r>
          </a:p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Δεν κυκλοφορεί στην Ελλάδα.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CLEAR study</a:t>
            </a:r>
            <a:endParaRPr lang="el-GR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Σε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high risk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ασθενείς – αντένδειξη ή μη επιθυμία λήψης </a:t>
            </a:r>
            <a:r>
              <a:rPr lang="el-GR" sz="1600" dirty="0" err="1">
                <a:solidFill>
                  <a:schemeClr val="accent2">
                    <a:lumMod val="50000"/>
                  </a:schemeClr>
                </a:solidFill>
              </a:rPr>
              <a:t>στατινών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Σημαντική μείωση </a:t>
            </a:r>
            <a:r>
              <a:rPr lang="en-US" sz="1600" dirty="0"/>
              <a:t>LDL </a:t>
            </a:r>
            <a:r>
              <a:rPr lang="el-GR" sz="1600" dirty="0"/>
              <a:t>σε ασθενείς με  </a:t>
            </a:r>
            <a:r>
              <a:rPr lang="en-US" sz="1600" dirty="0"/>
              <a:t>ASCVD / </a:t>
            </a:r>
            <a:r>
              <a:rPr lang="el-GR" sz="1600" dirty="0" err="1"/>
              <a:t>οικογενή</a:t>
            </a:r>
            <a:r>
              <a:rPr lang="el-GR" sz="1600" dirty="0"/>
              <a:t> </a:t>
            </a:r>
            <a:r>
              <a:rPr lang="el-GR" sz="1600" dirty="0" err="1"/>
              <a:t>υπερχοληστερολαιμία</a:t>
            </a:r>
            <a:r>
              <a:rPr lang="el-GR" sz="1600" dirty="0"/>
              <a:t>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Μείωση </a:t>
            </a:r>
            <a:r>
              <a:rPr lang="en-US" sz="1600" dirty="0"/>
              <a:t> MACE </a:t>
            </a:r>
            <a:r>
              <a:rPr lang="el-GR" sz="1600" dirty="0"/>
              <a:t> (καρδιαγγειακός θάνατος, μη θανατηφόρο έμφραγμα μυοκαρδίου -ΑΕΕ και επαναγγείωση).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Όφελος και για διαβήτη.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Μικρή αύξηση επεισοδίων χολοκυστίτιδας και αρθρίτιδας.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3A03A2-18DC-55A7-7BFF-1197A2232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1085851"/>
            <a:ext cx="4124739" cy="5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F32988B-4D99-41CD-E4F9-E3150717D091}"/>
              </a:ext>
            </a:extLst>
          </p:cNvPr>
          <p:cNvSpPr/>
          <p:nvPr/>
        </p:nvSpPr>
        <p:spPr>
          <a:xfrm>
            <a:off x="828675" y="510573"/>
            <a:ext cx="2971800" cy="6477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Bempedoic acid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7EFC00-F6BC-E02C-8B94-56C48B9C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14475"/>
            <a:ext cx="5155336" cy="4900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B38B9-6814-C178-B47D-9EA7364208F1}"/>
              </a:ext>
            </a:extLst>
          </p:cNvPr>
          <p:cNvSpPr txBox="1"/>
          <p:nvPr/>
        </p:nvSpPr>
        <p:spPr>
          <a:xfrm>
            <a:off x="6762750" y="510573"/>
            <a:ext cx="4686300" cy="384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Ως μονοθεραπεία…</a:t>
            </a:r>
          </a:p>
          <a:p>
            <a:pPr>
              <a:lnSpc>
                <a:spcPct val="150000"/>
              </a:lnSpc>
            </a:pPr>
            <a:r>
              <a:rPr lang="el-GR" b="1" dirty="0"/>
              <a:t>Σε </a:t>
            </a:r>
            <a:r>
              <a:rPr lang="el-GR" sz="1600" b="1" dirty="0"/>
              <a:t>διαβητικούς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 </a:t>
            </a:r>
            <a:r>
              <a:rPr lang="en-US" sz="1600" dirty="0"/>
              <a:t>LDL-C (-21.2 %)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 </a:t>
            </a:r>
            <a:r>
              <a:rPr lang="en-US" sz="1600" dirty="0"/>
              <a:t>CRP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MACE</a:t>
            </a:r>
            <a:endParaRPr lang="el-G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lnSpc>
                <a:spcPct val="150000"/>
              </a:lnSpc>
            </a:pPr>
            <a:r>
              <a:rPr lang="el-GR" sz="1600" b="1" dirty="0"/>
              <a:t>Σε μη διαβητικούς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Όχι αύξηση πρωτοεμφάνισης ΣΔ ή</a:t>
            </a:r>
            <a:r>
              <a:rPr lang="en-US" sz="1600" dirty="0"/>
              <a:t> </a:t>
            </a:r>
            <a:r>
              <a:rPr lang="el-GR" sz="1600" dirty="0"/>
              <a:t>επιδείνωσης </a:t>
            </a:r>
            <a:r>
              <a:rPr lang="en-US" sz="1600" dirty="0"/>
              <a:t>HBA1C.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5A844C6-BC7A-A727-00D4-57BDCAFC2B44}"/>
              </a:ext>
            </a:extLst>
          </p:cNvPr>
          <p:cNvSpPr/>
          <p:nvPr/>
        </p:nvSpPr>
        <p:spPr>
          <a:xfrm>
            <a:off x="7058022" y="1514475"/>
            <a:ext cx="104775" cy="16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7E49D1A-9490-4EEC-5E45-DB5C07360754}"/>
              </a:ext>
            </a:extLst>
          </p:cNvPr>
          <p:cNvSpPr/>
          <p:nvPr/>
        </p:nvSpPr>
        <p:spPr>
          <a:xfrm>
            <a:off x="7062783" y="2269911"/>
            <a:ext cx="104775" cy="16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6380B7-349B-33C5-F7D7-21ABA2126956}"/>
              </a:ext>
            </a:extLst>
          </p:cNvPr>
          <p:cNvSpPr/>
          <p:nvPr/>
        </p:nvSpPr>
        <p:spPr>
          <a:xfrm>
            <a:off x="7058023" y="1839224"/>
            <a:ext cx="104775" cy="16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AB0D6B-7A92-5A47-6684-A42758A0AB33}"/>
              </a:ext>
            </a:extLst>
          </p:cNvPr>
          <p:cNvSpPr/>
          <p:nvPr/>
        </p:nvSpPr>
        <p:spPr>
          <a:xfrm>
            <a:off x="7162799" y="4391024"/>
            <a:ext cx="3590925" cy="220027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Μεγαλύτερο όφελος κατά απόλυτο βαθμό στη μείωση </a:t>
            </a:r>
            <a:r>
              <a:rPr lang="en-US" sz="1600" dirty="0"/>
              <a:t>MACE</a:t>
            </a:r>
            <a:r>
              <a:rPr lang="el-GR" sz="1600" dirty="0"/>
              <a:t> σε ΣΔ ασθενείς (χωρίς στατιστικά σημαντική διαφορά).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E49E8-BAF5-83A1-62FF-0232E19A5ECE}"/>
              </a:ext>
            </a:extLst>
          </p:cNvPr>
          <p:cNvSpPr txBox="1"/>
          <p:nvPr/>
        </p:nvSpPr>
        <p:spPr>
          <a:xfrm>
            <a:off x="666749" y="6486525"/>
            <a:ext cx="5514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Ray K et. al. Lancet Diabetes Endocrinol. 2024</a:t>
            </a:r>
          </a:p>
        </p:txBody>
      </p:sp>
    </p:spTree>
    <p:extLst>
      <p:ext uri="{BB962C8B-B14F-4D97-AF65-F5344CB8AC3E}">
        <p14:creationId xmlns:p14="http://schemas.microsoft.com/office/powerpoint/2010/main" val="148988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11635B-8993-13E3-1012-F3BF2F756DB6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Αγγειογραφικά ευρήματα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BE301-90D1-18A7-0F5F-0A00D04AB2F5}"/>
              </a:ext>
            </a:extLst>
          </p:cNvPr>
          <p:cNvSpPr txBox="1"/>
          <p:nvPr/>
        </p:nvSpPr>
        <p:spPr>
          <a:xfrm>
            <a:off x="566530" y="1990724"/>
            <a:ext cx="57675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Πιο συχνά: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Νόσος στελέχους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Πολυαγγειακή νόσος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Διάχυτες βλάβες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Μικρότερη διάμετρο αυλού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Χρόνιες ολικές αποφράξεις</a:t>
            </a:r>
            <a:endParaRPr lang="en-US" sz="1600" dirty="0"/>
          </a:p>
          <a:p>
            <a:endParaRPr lang="el-GR" sz="1600" dirty="0"/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Λόγω της πολυπλοκότητας συχνά το </a:t>
            </a:r>
            <a:r>
              <a:rPr lang="en-US" sz="1600" dirty="0"/>
              <a:t>CABG</a:t>
            </a:r>
            <a:r>
              <a:rPr lang="el-GR" sz="1600" dirty="0"/>
              <a:t> συνιστά  1</a:t>
            </a:r>
            <a:r>
              <a:rPr lang="el-GR" sz="1600" baseline="30000" dirty="0"/>
              <a:t>η</a:t>
            </a:r>
            <a:r>
              <a:rPr lang="el-GR" sz="1600" dirty="0"/>
              <a:t>  επιλογή </a:t>
            </a:r>
            <a:r>
              <a:rPr lang="el-GR" sz="1600" dirty="0" err="1"/>
              <a:t>επαναγγείωσης</a:t>
            </a:r>
            <a:r>
              <a:rPr lang="el-GR" sz="1600" dirty="0"/>
              <a:t> (</a:t>
            </a:r>
            <a:r>
              <a:rPr lang="en-US" sz="1600" dirty="0"/>
              <a:t>PCI </a:t>
            </a:r>
            <a:r>
              <a:rPr lang="el-GR" sz="1600" dirty="0"/>
              <a:t>σε λιγότερο σύνθετη ανατομία, </a:t>
            </a:r>
            <a:r>
              <a:rPr lang="en-US" sz="1600" dirty="0"/>
              <a:t>SYNTAX score &lt; 22).</a:t>
            </a: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6845A-C230-0188-5EED-0735F86A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449" y="1396367"/>
            <a:ext cx="4688501" cy="4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0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59BF6-0AB2-D587-FB1D-280FB09A51B4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Επαναγγείωση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FD10D-46A2-E61F-A1E7-371B2CD5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58" y="1403829"/>
            <a:ext cx="6424373" cy="4390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FF3CFB-F5E1-628C-EC1C-645937064420}"/>
              </a:ext>
            </a:extLst>
          </p:cNvPr>
          <p:cNvSpPr txBox="1"/>
          <p:nvPr/>
        </p:nvSpPr>
        <p:spPr>
          <a:xfrm>
            <a:off x="5364645" y="602893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219822-D873-CD2B-21BA-90AE94CB15C8}"/>
              </a:ext>
            </a:extLst>
          </p:cNvPr>
          <p:cNvSpPr/>
          <p:nvPr/>
        </p:nvSpPr>
        <p:spPr>
          <a:xfrm>
            <a:off x="970308" y="1773161"/>
            <a:ext cx="3488634" cy="261734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Πλήρης επαναγγείωση σε ασθενείς με ΣΔ, πολυαγγειακή νόσο που εισάγονται λόγω ΟΕΜ χωρίς καρδιογενές σοκ.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6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83CE22-EE93-ED46-695A-9A41AB4151ED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Αντιθρομβωτική αγωγή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86EEE-7372-BBCE-93FB-A3CF4B53BF00}"/>
              </a:ext>
            </a:extLst>
          </p:cNvPr>
          <p:cNvSpPr txBox="1"/>
          <p:nvPr/>
        </p:nvSpPr>
        <p:spPr>
          <a:xfrm>
            <a:off x="909640" y="1676400"/>
            <a:ext cx="5529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Ο ΣΔ προδιαθέτει σε αυξημένο ισχαιμικό κίνδυνο.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Χωρίς διαφορά σε σχέση με μη διαβητικούς</a:t>
            </a:r>
            <a:r>
              <a:rPr lang="en-US" sz="1600" dirty="0"/>
              <a:t> </a:t>
            </a:r>
            <a:r>
              <a:rPr lang="el-GR" sz="1600" dirty="0"/>
              <a:t>η αντιθρομβωτική αγωγή σε ΟΕΜ.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AAA0E-2B3E-A129-BAFA-F8872651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992" y="1642872"/>
            <a:ext cx="3181351" cy="3727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F9AEB-FC6D-CC9C-1BBB-B3DA66E6A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4" y="3271766"/>
            <a:ext cx="5249008" cy="1019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A685D-D8B3-E0A0-78CD-C53CA7323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40" y="4667142"/>
            <a:ext cx="5201376" cy="1543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BADF8F-E2AC-CAAE-E41B-64793EC7DB1F}"/>
              </a:ext>
            </a:extLst>
          </p:cNvPr>
          <p:cNvSpPr txBox="1"/>
          <p:nvPr/>
        </p:nvSpPr>
        <p:spPr>
          <a:xfrm>
            <a:off x="7800976" y="5538597"/>
            <a:ext cx="34813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12121"/>
                </a:solidFill>
                <a:effectLst/>
                <a:latin typeface="BlinkMacSystemFont"/>
              </a:rPr>
              <a:t>Babes EE, et. al. Acute coronary syndromes in diabetic patients, outcome, revascularization, and antithrombotic therapy. Biomed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BlinkMacSystemFont"/>
              </a:rPr>
              <a:t>Pharmacother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BlinkMacSystemFont"/>
              </a:rPr>
              <a:t>. 2022 Apr;148:112772. 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BB58F-CBBC-CFCE-E13E-E345F0018DF0}"/>
              </a:ext>
            </a:extLst>
          </p:cNvPr>
          <p:cNvSpPr txBox="1"/>
          <p:nvPr/>
        </p:nvSpPr>
        <p:spPr>
          <a:xfrm>
            <a:off x="625441" y="641718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1598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1B6CCC-38D4-72C9-C28E-82E19ED174A4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Πρόγνωση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45105-088C-3C6F-F7A1-40BB2397C5D4}"/>
              </a:ext>
            </a:extLst>
          </p:cNvPr>
          <p:cNvSpPr txBox="1"/>
          <p:nvPr/>
        </p:nvSpPr>
        <p:spPr>
          <a:xfrm>
            <a:off x="809625" y="2118664"/>
            <a:ext cx="55340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Μεγαλύτερο ποσοστό επιπλοκών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Αγγειακές επιπλοκές (σημείο παρακέντησης)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Οξεία νεφρική βλάβη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Αρρυθμίες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Καρδιακή ανεπάρκεια (</a:t>
            </a:r>
            <a:r>
              <a:rPr lang="en-US" sz="1600" dirty="0"/>
              <a:t>x</a:t>
            </a:r>
            <a:r>
              <a:rPr lang="el-GR" sz="1600" dirty="0"/>
              <a:t>2-4 )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Μεγαλύτερη πιθανότητα νέων ισχαιμικών επεισοδίων.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Πολλαπλές συννοσηρότητες.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Υψηλότερη θνητότητα ενδονοσοκομειακά – εξωνοσοκομειακά </a:t>
            </a:r>
            <a:r>
              <a:rPr lang="en-US" sz="1600" dirty="0"/>
              <a:t>(STEMI-NSTEMI-UA)</a:t>
            </a:r>
            <a:r>
              <a:rPr lang="el-GR" sz="1600" dirty="0"/>
              <a:t>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9F65B-07FD-2DBC-2A35-52E62E61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6"/>
          <a:stretch/>
        </p:blipFill>
        <p:spPr>
          <a:xfrm>
            <a:off x="7370746" y="1945118"/>
            <a:ext cx="4575561" cy="3560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FB5B9-1817-2CDF-CD45-04C978815949}"/>
              </a:ext>
            </a:extLst>
          </p:cNvPr>
          <p:cNvSpPr txBox="1"/>
          <p:nvPr/>
        </p:nvSpPr>
        <p:spPr>
          <a:xfrm>
            <a:off x="7463205" y="5988063"/>
            <a:ext cx="4243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Babes EE, et. al. Acute coronary syndromes in diabetic patients, outcome, revascularization, and antithrombotic therapy. Biomed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Pharmacother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. 2022 Apr;148:112772. 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624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BD1B64-B056-6AFB-BDD8-0A94422E22F3}"/>
              </a:ext>
            </a:extLst>
          </p:cNvPr>
          <p:cNvSpPr/>
          <p:nvPr/>
        </p:nvSpPr>
        <p:spPr>
          <a:xfrm>
            <a:off x="5074432" y="2289464"/>
            <a:ext cx="2768680" cy="186889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Σακχαρώδης διαβήτης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DC418F20-7279-3BC7-9317-E77BCAA4C43C}"/>
              </a:ext>
            </a:extLst>
          </p:cNvPr>
          <p:cNvSpPr/>
          <p:nvPr/>
        </p:nvSpPr>
        <p:spPr>
          <a:xfrm>
            <a:off x="3530740" y="2717545"/>
            <a:ext cx="1033272" cy="85376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61FF8-EB19-1F01-4E43-37C5D6EA2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8" t="4480"/>
          <a:stretch/>
        </p:blipFill>
        <p:spPr>
          <a:xfrm>
            <a:off x="291992" y="2289464"/>
            <a:ext cx="3132128" cy="1948856"/>
          </a:xfrm>
          <a:prstGeom prst="rect">
            <a:avLst/>
          </a:prstGeom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28A7EE50-36A8-66A6-E6C7-17AF5E484721}"/>
              </a:ext>
            </a:extLst>
          </p:cNvPr>
          <p:cNvSpPr/>
          <p:nvPr/>
        </p:nvSpPr>
        <p:spPr>
          <a:xfrm>
            <a:off x="8211312" y="2717545"/>
            <a:ext cx="905256" cy="98000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0C3082-134E-5907-61C4-EF2E0A71B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5"/>
          <a:stretch/>
        </p:blipFill>
        <p:spPr>
          <a:xfrm>
            <a:off x="9493424" y="2289464"/>
            <a:ext cx="2469976" cy="1709933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1FB465D3-99EB-84BD-2B38-5BA45DDF4865}"/>
              </a:ext>
            </a:extLst>
          </p:cNvPr>
          <p:cNvSpPr/>
          <p:nvPr/>
        </p:nvSpPr>
        <p:spPr>
          <a:xfrm>
            <a:off x="3544456" y="3270668"/>
            <a:ext cx="1005840" cy="853769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C032C1-C3EB-EB24-1E5C-80D311E9379F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48B1A-0C82-99A2-B759-157222BA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53" y="1437782"/>
            <a:ext cx="4951543" cy="4873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96F64B-AAA8-7465-6FF5-C1662D876EC8}"/>
              </a:ext>
            </a:extLst>
          </p:cNvPr>
          <p:cNvSpPr txBox="1"/>
          <p:nvPr/>
        </p:nvSpPr>
        <p:spPr>
          <a:xfrm>
            <a:off x="434837" y="6437760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FC8E3-9D34-C7C5-FACB-768FBF10B656}"/>
              </a:ext>
            </a:extLst>
          </p:cNvPr>
          <p:cNvSpPr txBox="1"/>
          <p:nvPr/>
        </p:nvSpPr>
        <p:spPr>
          <a:xfrm>
            <a:off x="7245625" y="2047461"/>
            <a:ext cx="3240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Ιατρεία καρδιάς &amp; διαβήτη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560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D41EBC-65AC-1FAF-E74E-ECFF4AC54CF9}"/>
              </a:ext>
            </a:extLst>
          </p:cNvPr>
          <p:cNvSpPr/>
          <p:nvPr/>
        </p:nvSpPr>
        <p:spPr>
          <a:xfrm>
            <a:off x="2714625" y="352426"/>
            <a:ext cx="5619750" cy="647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9242B-C2EA-D1A6-ACE9-BF234B928B01}"/>
              </a:ext>
            </a:extLst>
          </p:cNvPr>
          <p:cNvSpPr txBox="1"/>
          <p:nvPr/>
        </p:nvSpPr>
        <p:spPr>
          <a:xfrm>
            <a:off x="327990" y="1361661"/>
            <a:ext cx="115360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Οι ασθενείς με ΣΔ έχουν διπλάσιο κίνδυνο να υποστούν ΟΣΣ συγκριτικά με τους μη διαβητικούς.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Εμφανίζουν πιο εκτεταμένη στεφανιαία νόσο (διάχυτες, πιο σύμπλοκες βλάβες με υψηλό </a:t>
            </a:r>
            <a:r>
              <a:rPr lang="en-US" sz="1600" dirty="0"/>
              <a:t>SYNTAX score</a:t>
            </a:r>
            <a:r>
              <a:rPr lang="el-GR" sz="1600" dirty="0"/>
              <a:t>) καθώς και περισσότερες επιπλοκές στη νοσηλεία του και μετέπειτα.</a:t>
            </a: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Ρύθμιση  της υπεργλυκαιμίας κυρίως με ινσουλίνη στην οξεία φάση, αποφεύγοντας την υπογλυκαιμία.</a:t>
            </a: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Ρύθμιση της  αγωγής με χορήγηση αντιδιαβητικών με αποδεδειγμένο καρδιαγγειακό όφελος πρώτα και λαμβάνοντας υπόψιν σημαντικές συννοσηρότητες (π.χ. καρδιακή ή νεφρική ανεπάρκεια).</a:t>
            </a: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Σε διαβητικούς ασθενείς με ΟΣΣ στόχος </a:t>
            </a:r>
            <a:r>
              <a:rPr lang="en-US" sz="1600" dirty="0"/>
              <a:t>LDL </a:t>
            </a:r>
            <a:r>
              <a:rPr lang="el-GR" sz="1600" dirty="0"/>
              <a:t>&lt; 55 </a:t>
            </a:r>
            <a:r>
              <a:rPr lang="en-US" sz="1600" dirty="0"/>
              <a:t> mg /dL </a:t>
            </a:r>
            <a:r>
              <a:rPr lang="el-GR" sz="1600" dirty="0"/>
              <a:t>και ταυτόχρονη πτώση &gt; 50% συγκριτικά με την αρχική </a:t>
            </a:r>
            <a:r>
              <a:rPr lang="en-US" sz="1600" dirty="0"/>
              <a:t>LDL (</a:t>
            </a:r>
            <a:r>
              <a:rPr lang="el-GR" sz="1600" dirty="0"/>
              <a:t>όπως ακριβώς και στους μη διαβητικούς).</a:t>
            </a: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Οι στατίνες είναι πρώτης γραμμής υπολιπιδαιμικά με τεκμηριωμένο καρδιαγγειακό όφελος (προτίμηση στις ισχυρές , ροσουβαστατίνη και ατορβαστατίνη).</a:t>
            </a: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Αν δεν έχουν επιτευχθεί οι στόχοι </a:t>
            </a:r>
            <a:r>
              <a:rPr lang="en-US" sz="1600" dirty="0"/>
              <a:t>LDL</a:t>
            </a:r>
            <a:r>
              <a:rPr lang="el-GR" sz="1600" dirty="0"/>
              <a:t> ή υπάρχει μη ανοχή στη χορήγηση </a:t>
            </a:r>
            <a:r>
              <a:rPr lang="el-GR" sz="1600" dirty="0" err="1"/>
              <a:t>στατινών</a:t>
            </a:r>
            <a:r>
              <a:rPr lang="el-GR" sz="1600" dirty="0"/>
              <a:t>, ξεκινάμε </a:t>
            </a:r>
            <a:r>
              <a:rPr lang="el-GR" sz="1600" dirty="0" err="1"/>
              <a:t>εζετιμίμπη</a:t>
            </a:r>
            <a:r>
              <a:rPr lang="el-GR" sz="1600" dirty="0"/>
              <a:t>/ </a:t>
            </a:r>
            <a:r>
              <a:rPr lang="en-US" sz="1600" dirty="0"/>
              <a:t>PCSK9 </a:t>
            </a:r>
            <a:r>
              <a:rPr lang="en-US" sz="1600" dirty="0" err="1"/>
              <a:t>mAb</a:t>
            </a:r>
            <a:r>
              <a:rPr lang="el-GR" sz="1600" dirty="0"/>
              <a:t>, ενώ αναμένονται αποτελέσματα για  καρδιαγγειακό όφελος από νεότερες θεραπείες.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Χωρίς μεταβολή η αντιθρομβωτική αγωγή μεταξύ διαβητικών και μη ασθενών με ΟΣΣ.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30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computer screen with many hands&#10;&#10;Description automatically generated">
            <a:extLst>
              <a:ext uri="{FF2B5EF4-FFF2-40B4-BE49-F238E27FC236}">
                <a16:creationId xmlns:a16="http://schemas.microsoft.com/office/drawing/2014/main" id="{BAD78BFC-4752-5E1A-E6CC-5AF0C26EB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08" t="24828" r="35520" b="21084"/>
          <a:stretch/>
        </p:blipFill>
        <p:spPr bwMode="auto">
          <a:xfrm>
            <a:off x="4777316" y="1575025"/>
            <a:ext cx="6780700" cy="370562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79B083-1D3F-E97E-10E1-A42CE9920063}"/>
              </a:ext>
            </a:extLst>
          </p:cNvPr>
          <p:cNvSpPr/>
          <p:nvPr/>
        </p:nvSpPr>
        <p:spPr>
          <a:xfrm>
            <a:off x="815009" y="2236304"/>
            <a:ext cx="3319669" cy="22760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Σας ευχαριστώ 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436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8B3277-F649-8C41-F12E-DCD50327AD47}"/>
              </a:ext>
            </a:extLst>
          </p:cNvPr>
          <p:cNvSpPr/>
          <p:nvPr/>
        </p:nvSpPr>
        <p:spPr>
          <a:xfrm>
            <a:off x="786384" y="286842"/>
            <a:ext cx="3520440" cy="545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Σακχαρώδης διαβήτης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F2F96-DC33-92F6-0073-465EAFE55CFF}"/>
              </a:ext>
            </a:extLst>
          </p:cNvPr>
          <p:cNvSpPr txBox="1"/>
          <p:nvPr/>
        </p:nvSpPr>
        <p:spPr>
          <a:xfrm>
            <a:off x="1001750" y="2521906"/>
            <a:ext cx="308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Σε ασθενή με </a:t>
            </a:r>
            <a:r>
              <a:rPr lang="el-GR" sz="1600" dirty="0">
                <a:highlight>
                  <a:srgbClr val="FFFF00"/>
                </a:highlight>
              </a:rPr>
              <a:t>ιστορικό </a:t>
            </a:r>
            <a:r>
              <a:rPr lang="en-US" sz="1600" dirty="0">
                <a:highlight>
                  <a:srgbClr val="FFFF00"/>
                </a:highlight>
              </a:rPr>
              <a:t>ACVD </a:t>
            </a:r>
            <a:r>
              <a:rPr lang="el-GR" sz="1600" dirty="0">
                <a:highlight>
                  <a:srgbClr val="FFFF00"/>
                </a:highlight>
              </a:rPr>
              <a:t>                                                         </a:t>
            </a:r>
            <a:endParaRPr lang="el-GR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28856-30F6-D4AE-8589-30E6C066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5" y="3269034"/>
            <a:ext cx="5571551" cy="223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09571-CB3E-6FEA-AF6C-BFBF6F51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60" y="3269034"/>
            <a:ext cx="5464775" cy="104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1E83E9-87BF-61B4-D0EC-1F516515304E}"/>
              </a:ext>
            </a:extLst>
          </p:cNvPr>
          <p:cNvSpPr txBox="1"/>
          <p:nvPr/>
        </p:nvSpPr>
        <p:spPr>
          <a:xfrm>
            <a:off x="6810568" y="2521906"/>
            <a:ext cx="380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Σε ασθενή που </a:t>
            </a:r>
            <a:r>
              <a:rPr lang="el-GR" sz="1600" dirty="0">
                <a:highlight>
                  <a:srgbClr val="FFFF00"/>
                </a:highlight>
              </a:rPr>
              <a:t>εισάγεται με ΟΣΣ 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184DF-B280-AD22-BB1C-E41B692C2051}"/>
              </a:ext>
            </a:extLst>
          </p:cNvPr>
          <p:cNvSpPr txBox="1"/>
          <p:nvPr/>
        </p:nvSpPr>
        <p:spPr>
          <a:xfrm>
            <a:off x="4189946" y="1365581"/>
            <a:ext cx="359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Διερεύνηση ύπαρξης ΣΔ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E76B3-23AC-DB1E-058D-AE604F6DB10A}"/>
              </a:ext>
            </a:extLst>
          </p:cNvPr>
          <p:cNvSpPr txBox="1"/>
          <p:nvPr/>
        </p:nvSpPr>
        <p:spPr>
          <a:xfrm>
            <a:off x="6230428" y="629713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ESC Guidelines for the management of cardiovascular disease in patients with diabetes. 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J. 2023 Oct 14;44(39):4043-4140. doi: 10.1093/</a:t>
            </a:r>
            <a:r>
              <a:rPr lang="en-US" sz="900" b="0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eurheartj</a:t>
            </a:r>
            <a:r>
              <a:rPr lang="en-US" sz="9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/ehad192.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C184C9-E783-ACBE-95CB-C57FA11D146A}"/>
              </a:ext>
            </a:extLst>
          </p:cNvPr>
          <p:cNvSpPr/>
          <p:nvPr/>
        </p:nvSpPr>
        <p:spPr>
          <a:xfrm>
            <a:off x="2475781" y="4025735"/>
            <a:ext cx="1138686" cy="414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4E1190-8E42-BCA7-D55F-65FF546E2A65}"/>
              </a:ext>
            </a:extLst>
          </p:cNvPr>
          <p:cNvSpPr/>
          <p:nvPr/>
        </p:nvSpPr>
        <p:spPr>
          <a:xfrm>
            <a:off x="475113" y="4325594"/>
            <a:ext cx="970560" cy="262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5BA47C-03F5-CCE3-6ECC-4224A2D7FF60}"/>
              </a:ext>
            </a:extLst>
          </p:cNvPr>
          <p:cNvSpPr/>
          <p:nvPr/>
        </p:nvSpPr>
        <p:spPr>
          <a:xfrm>
            <a:off x="679387" y="5166056"/>
            <a:ext cx="854765" cy="26266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BA471C-D4EE-EB6E-B588-C237CDA36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1" y="1774342"/>
            <a:ext cx="2541070" cy="2514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AFAC83-3601-2BE9-B410-91CB017548C2}"/>
              </a:ext>
            </a:extLst>
          </p:cNvPr>
          <p:cNvSpPr txBox="1"/>
          <p:nvPr/>
        </p:nvSpPr>
        <p:spPr>
          <a:xfrm>
            <a:off x="3916394" y="2493034"/>
            <a:ext cx="716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Αξιόπιστη πάντα η γλυκόζη νηστείας κατά την οξεία φάση της νοσηλείας</a:t>
            </a:r>
            <a:r>
              <a:rPr lang="en-US" sz="3200" dirty="0"/>
              <a:t> </a:t>
            </a:r>
            <a:r>
              <a:rPr lang="el-GR" sz="3200" dirty="0"/>
              <a:t>για τη διάγνωση ΣΔ??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961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E38395-15D5-38FD-11D4-824CB5288B60}"/>
              </a:ext>
            </a:extLst>
          </p:cNvPr>
          <p:cNvSpPr txBox="1"/>
          <p:nvPr/>
        </p:nvSpPr>
        <p:spPr>
          <a:xfrm>
            <a:off x="2331720" y="694944"/>
            <a:ext cx="714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Υπεργλυκαιμία οφειλόμενη στο στρες</a:t>
            </a:r>
          </a:p>
          <a:p>
            <a:pPr algn="ctr"/>
            <a:r>
              <a:rPr lang="el-GR" sz="2400" dirty="0"/>
              <a:t> (</a:t>
            </a:r>
            <a:r>
              <a:rPr lang="en-US" sz="2400" dirty="0"/>
              <a:t>Stress Hyperglycemia)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F9A5B-99D1-CDF5-BD01-34A5900A9741}"/>
              </a:ext>
            </a:extLst>
          </p:cNvPr>
          <p:cNvSpPr txBox="1"/>
          <p:nvPr/>
        </p:nvSpPr>
        <p:spPr>
          <a:xfrm>
            <a:off x="605536" y="1891159"/>
            <a:ext cx="59591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Παροδική αύξηση της γλυκόζης αίματος (συνήθως τιμές &gt; 180 </a:t>
            </a:r>
            <a:r>
              <a:rPr lang="en-US" sz="1600" dirty="0"/>
              <a:t>mg/dl) </a:t>
            </a:r>
            <a:r>
              <a:rPr lang="el-GR" sz="1600" dirty="0"/>
              <a:t>σε μη διαβητικούς ασθενείς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Συναντάται κυρίως σε βαρέως πάσχοντες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Υψηλά επίπεδα κορτιζόλης, κατεχολαμίνων, γλυκογόνου, αυξητικής ορμόνης, όπως και αυξημένη γλυκονεογένεση οδηγούν σε: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Αντίσταση  ινσουλίνης –μειωμένη έκκριση ινσουλίνης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Παθολογικά επίπεδα γλυκόζης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Τίθεται η υποψία όταν έχουμε παθολογικές τιμές γλυκόζης με φυσιολογική </a:t>
            </a:r>
            <a:r>
              <a:rPr lang="en-US" sz="1600" dirty="0"/>
              <a:t>HbA1C.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/>
              <a:t>Η διάγνωση επιβεβαιώνεται με επανάληψη γλυκόζης και </a:t>
            </a:r>
            <a:r>
              <a:rPr lang="en-US" sz="1600" dirty="0"/>
              <a:t>OGTT </a:t>
            </a:r>
            <a:r>
              <a:rPr lang="el-GR" sz="1600" dirty="0"/>
              <a:t>μερικές εβδομάδες μετά το εξιτήριο.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82DEB-62EE-3BF2-B706-CF611ECE2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" t="2787" r="2525" b="1500"/>
          <a:stretch/>
        </p:blipFill>
        <p:spPr>
          <a:xfrm>
            <a:off x="7129127" y="1845439"/>
            <a:ext cx="4688114" cy="3281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225DA-F145-37C8-A8A3-FBF7BFAEB464}"/>
              </a:ext>
            </a:extLst>
          </p:cNvPr>
          <p:cNvSpPr txBox="1"/>
          <p:nvPr/>
        </p:nvSpPr>
        <p:spPr>
          <a:xfrm>
            <a:off x="7129127" y="5307479"/>
            <a:ext cx="468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 err="1">
                <a:solidFill>
                  <a:srgbClr val="212121"/>
                </a:solidFill>
                <a:effectLst/>
              </a:rPr>
              <a:t>Scheen</a:t>
            </a:r>
            <a:r>
              <a:rPr lang="en-US" sz="800" b="0" i="0" dirty="0">
                <a:solidFill>
                  <a:srgbClr val="212121"/>
                </a:solidFill>
                <a:effectLst/>
              </a:rPr>
              <a:t> M, Giraud R, </a:t>
            </a:r>
            <a:r>
              <a:rPr lang="en-US" sz="800" b="0" i="0" dirty="0" err="1">
                <a:solidFill>
                  <a:srgbClr val="212121"/>
                </a:solidFill>
                <a:effectLst/>
              </a:rPr>
              <a:t>Bendjelid</a:t>
            </a:r>
            <a:r>
              <a:rPr lang="en-US" sz="800" b="0" i="0" dirty="0">
                <a:solidFill>
                  <a:srgbClr val="212121"/>
                </a:solidFill>
                <a:effectLst/>
              </a:rPr>
              <a:t> K. Stress hyperglycemia, cardiac glucotoxicity, and critically ill patient outcomes current clinical and pathophysiological evidence. </a:t>
            </a:r>
            <a:r>
              <a:rPr lang="en-US" sz="800" b="0" i="0" dirty="0" err="1">
                <a:solidFill>
                  <a:srgbClr val="212121"/>
                </a:solidFill>
                <a:effectLst/>
              </a:rPr>
              <a:t>Physiol</a:t>
            </a:r>
            <a:r>
              <a:rPr lang="en-US" sz="800" b="0" i="0" dirty="0">
                <a:solidFill>
                  <a:srgbClr val="212121"/>
                </a:solidFill>
                <a:effectLst/>
              </a:rPr>
              <a:t> Rep. 2021 Jan;9(2):e14713. doi: 10.14814/phy2.14713. PMID: 33463901; PMCID: PMC7814494.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595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FABC17-4FDF-FE14-4AEB-B748A178A6BF}"/>
              </a:ext>
            </a:extLst>
          </p:cNvPr>
          <p:cNvSpPr/>
          <p:nvPr/>
        </p:nvSpPr>
        <p:spPr>
          <a:xfrm>
            <a:off x="812263" y="286842"/>
            <a:ext cx="3520440" cy="545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Σακχαρώδης διαβήτης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6617C-B6A9-C828-721D-EB167794A381}"/>
              </a:ext>
            </a:extLst>
          </p:cNvPr>
          <p:cNvSpPr txBox="1"/>
          <p:nvPr/>
        </p:nvSpPr>
        <p:spPr>
          <a:xfrm>
            <a:off x="2648309" y="1638770"/>
            <a:ext cx="6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Διαχείριση υπεργλυκαιμίας  σε ασθενή με ΟΣΣ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2603C-C700-5545-3B07-BF5BC3B0FFF4}"/>
              </a:ext>
            </a:extLst>
          </p:cNvPr>
          <p:cNvSpPr txBox="1"/>
          <p:nvPr/>
        </p:nvSpPr>
        <p:spPr>
          <a:xfrm>
            <a:off x="3795621" y="2537769"/>
            <a:ext cx="4088919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sz="1600" dirty="0"/>
              <a:t>Γνωστό ιστορικό ΣΔ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Πρωτοδιάγνωση ΣΔ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Υπεργλυκαιμία οφειλόμενη στο στρες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A650C-FE9B-8ADF-74D9-222C4C671976}"/>
              </a:ext>
            </a:extLst>
          </p:cNvPr>
          <p:cNvSpPr txBox="1"/>
          <p:nvPr/>
        </p:nvSpPr>
        <p:spPr>
          <a:xfrm>
            <a:off x="3795621" y="5422122"/>
            <a:ext cx="32420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Έλεγχος υπεργλυκαιμίας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2E863-4591-B753-30FE-13A6F1DDB309}"/>
              </a:ext>
            </a:extLst>
          </p:cNvPr>
          <p:cNvSpPr txBox="1"/>
          <p:nvPr/>
        </p:nvSpPr>
        <p:spPr>
          <a:xfrm>
            <a:off x="8436634" y="5421665"/>
            <a:ext cx="30796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Αποφυγή υπογλυκαιμίας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C0FCC-70F4-D950-19B5-3A9F1EBF13C8}"/>
              </a:ext>
            </a:extLst>
          </p:cNvPr>
          <p:cNvSpPr txBox="1"/>
          <p:nvPr/>
        </p:nvSpPr>
        <p:spPr>
          <a:xfrm>
            <a:off x="966159" y="2537769"/>
            <a:ext cx="177704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Ποιους αφορά;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30FD9-F8C3-11A9-61FA-A4EB3845D64F}"/>
              </a:ext>
            </a:extLst>
          </p:cNvPr>
          <p:cNvSpPr txBox="1"/>
          <p:nvPr/>
        </p:nvSpPr>
        <p:spPr>
          <a:xfrm>
            <a:off x="966158" y="5302981"/>
            <a:ext cx="177704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Στόχοι;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27811-A746-87C5-E3FF-4258C86FC730}"/>
              </a:ext>
            </a:extLst>
          </p:cNvPr>
          <p:cNvSpPr txBox="1"/>
          <p:nvPr/>
        </p:nvSpPr>
        <p:spPr>
          <a:xfrm>
            <a:off x="966159" y="4099455"/>
            <a:ext cx="177704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Τι προτείνεται;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BD5179-395A-1E8E-F787-EAEE869E760A}"/>
              </a:ext>
            </a:extLst>
          </p:cNvPr>
          <p:cNvSpPr txBox="1"/>
          <p:nvPr/>
        </p:nvSpPr>
        <p:spPr>
          <a:xfrm>
            <a:off x="3795622" y="4114844"/>
            <a:ext cx="408891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Συχνή παρακολούθηση</a:t>
            </a:r>
            <a:r>
              <a:rPr lang="en-US" sz="1600" dirty="0"/>
              <a:t> </a:t>
            </a:r>
            <a:r>
              <a:rPr lang="el-GR" sz="1600" dirty="0"/>
              <a:t>τιμών γλυκόζης ορού</a:t>
            </a:r>
          </a:p>
        </p:txBody>
      </p:sp>
    </p:spTree>
    <p:extLst>
      <p:ext uri="{BB962C8B-B14F-4D97-AF65-F5344CB8AC3E}">
        <p14:creationId xmlns:p14="http://schemas.microsoft.com/office/powerpoint/2010/main" val="20193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2527</Words>
  <Application>Microsoft Office PowerPoint</Application>
  <PresentationFormat>Widescreen</PresentationFormat>
  <Paragraphs>353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AdvPSA183</vt:lpstr>
      <vt:lpstr>Aptos</vt:lpstr>
      <vt:lpstr>Aptos Display</vt:lpstr>
      <vt:lpstr>Arial</vt:lpstr>
      <vt:lpstr>BlinkMacSystemFont</vt:lpstr>
      <vt:lpstr>Calibri</vt:lpstr>
      <vt:lpstr>ff-quadraat-web-pro</vt:lpstr>
      <vt:lpstr>Fira Sans</vt:lpstr>
      <vt:lpstr>Noto Sans KR</vt:lpstr>
      <vt:lpstr>Roboto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Vasiliki Kalogera</dc:creator>
  <cp:lastModifiedBy>Vasiliki Kalogera</cp:lastModifiedBy>
  <cp:revision>20</cp:revision>
  <dcterms:created xsi:type="dcterms:W3CDTF">2024-03-20T09:23:39Z</dcterms:created>
  <dcterms:modified xsi:type="dcterms:W3CDTF">2024-03-28T00:09:00Z</dcterms:modified>
</cp:coreProperties>
</file>