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media/image20.jpg" ContentType="image/png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32" r:id="rId4"/>
    <p:sldMasterId id="2147483744" r:id="rId5"/>
    <p:sldMasterId id="2147483756" r:id="rId6"/>
    <p:sldMasterId id="2147483768" r:id="rId7"/>
  </p:sldMasterIdLst>
  <p:notesMasterIdLst>
    <p:notesMasterId r:id="rId99"/>
  </p:notesMasterIdLst>
  <p:sldIdLst>
    <p:sldId id="263" r:id="rId8"/>
    <p:sldId id="264" r:id="rId9"/>
    <p:sldId id="266" r:id="rId10"/>
    <p:sldId id="270" r:id="rId11"/>
    <p:sldId id="274" r:id="rId12"/>
    <p:sldId id="269" r:id="rId13"/>
    <p:sldId id="273" r:id="rId14"/>
    <p:sldId id="276" r:id="rId15"/>
    <p:sldId id="275" r:id="rId16"/>
    <p:sldId id="302" r:id="rId17"/>
    <p:sldId id="272" r:id="rId18"/>
    <p:sldId id="278" r:id="rId19"/>
    <p:sldId id="279" r:id="rId20"/>
    <p:sldId id="282" r:id="rId21"/>
    <p:sldId id="287" r:id="rId22"/>
    <p:sldId id="283" r:id="rId23"/>
    <p:sldId id="572" r:id="rId24"/>
    <p:sldId id="573" r:id="rId25"/>
    <p:sldId id="574" r:id="rId26"/>
    <p:sldId id="284" r:id="rId27"/>
    <p:sldId id="285" r:id="rId28"/>
    <p:sldId id="309" r:id="rId29"/>
    <p:sldId id="286" r:id="rId30"/>
    <p:sldId id="288" r:id="rId31"/>
    <p:sldId id="289" r:id="rId32"/>
    <p:sldId id="365" r:id="rId33"/>
    <p:sldId id="297" r:id="rId34"/>
    <p:sldId id="290" r:id="rId35"/>
    <p:sldId id="299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  <p:sldId id="392" r:id="rId54"/>
    <p:sldId id="393" r:id="rId55"/>
    <p:sldId id="394" r:id="rId56"/>
    <p:sldId id="395" r:id="rId57"/>
    <p:sldId id="396" r:id="rId58"/>
    <p:sldId id="397" r:id="rId59"/>
    <p:sldId id="398" r:id="rId60"/>
    <p:sldId id="399" r:id="rId61"/>
    <p:sldId id="400" r:id="rId62"/>
    <p:sldId id="575" r:id="rId63"/>
    <p:sldId id="401" r:id="rId64"/>
    <p:sldId id="402" r:id="rId65"/>
    <p:sldId id="403" r:id="rId66"/>
    <p:sldId id="404" r:id="rId67"/>
    <p:sldId id="576" r:id="rId68"/>
    <p:sldId id="300" r:id="rId69"/>
    <p:sldId id="291" r:id="rId70"/>
    <p:sldId id="292" r:id="rId71"/>
    <p:sldId id="301" r:id="rId72"/>
    <p:sldId id="303" r:id="rId73"/>
    <p:sldId id="304" r:id="rId74"/>
    <p:sldId id="306" r:id="rId75"/>
    <p:sldId id="305" r:id="rId76"/>
    <p:sldId id="307" r:id="rId77"/>
    <p:sldId id="308" r:id="rId78"/>
    <p:sldId id="293" r:id="rId79"/>
    <p:sldId id="312" r:id="rId80"/>
    <p:sldId id="310" r:id="rId81"/>
    <p:sldId id="311" r:id="rId82"/>
    <p:sldId id="313" r:id="rId83"/>
    <p:sldId id="317" r:id="rId84"/>
    <p:sldId id="314" r:id="rId85"/>
    <p:sldId id="318" r:id="rId86"/>
    <p:sldId id="322" r:id="rId87"/>
    <p:sldId id="324" r:id="rId88"/>
    <p:sldId id="320" r:id="rId89"/>
    <p:sldId id="321" r:id="rId90"/>
    <p:sldId id="323" r:id="rId91"/>
    <p:sldId id="328" r:id="rId92"/>
    <p:sldId id="329" r:id="rId93"/>
    <p:sldId id="325" r:id="rId94"/>
    <p:sldId id="331" r:id="rId95"/>
    <p:sldId id="405" r:id="rId96"/>
    <p:sldId id="295" r:id="rId97"/>
    <p:sldId id="374" r:id="rId98"/>
  </p:sldIdLst>
  <p:sldSz cx="9144000" cy="5143500" type="screen16x9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1" autoAdjust="0"/>
    <p:restoredTop sz="99696" autoAdjust="0"/>
  </p:normalViewPr>
  <p:slideViewPr>
    <p:cSldViewPr>
      <p:cViewPr varScale="1">
        <p:scale>
          <a:sx n="105" d="100"/>
          <a:sy n="105" d="100"/>
        </p:scale>
        <p:origin x="76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DF188-9288-4E0F-81F2-E127703F9B83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1D492-8ECB-4CA7-BC95-103BD040C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42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BAF467-8500-4308-BDD7-375C8A6F49B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45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FA216B-EEEC-4D5E-89CB-36C85E413366}" type="slidenum">
              <a:rPr lang="el-GR" smtClean="0">
                <a:solidFill>
                  <a:prstClr val="black"/>
                </a:solidFill>
              </a:rPr>
              <a:pPr/>
              <a:t>58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2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10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1" y="1314478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1" y="2708706"/>
            <a:ext cx="7772400" cy="899778"/>
          </a:xfrm>
        </p:spPr>
        <p:txBody>
          <a:bodyPr lIns="45709" rIns="45709"/>
          <a:lstStyle>
            <a:lvl1pPr marL="0" marR="63994" indent="0" algn="r">
              <a:buNone/>
              <a:defRPr>
                <a:solidFill>
                  <a:schemeClr val="tx2"/>
                </a:solidFill>
              </a:defRPr>
            </a:lvl1pPr>
            <a:lvl2pPr marL="457092" indent="0" algn="ctr">
              <a:buNone/>
            </a:lvl2pPr>
            <a:lvl3pPr marL="914185" indent="0" algn="ctr">
              <a:buNone/>
            </a:lvl3pPr>
            <a:lvl4pPr marL="1371276" indent="0" algn="ctr">
              <a:buNone/>
            </a:lvl4pPr>
            <a:lvl5pPr marL="1828368" indent="0" algn="ctr">
              <a:buNone/>
            </a:lvl5pPr>
            <a:lvl6pPr marL="2285460" indent="0" algn="ctr">
              <a:buNone/>
            </a:lvl6pPr>
            <a:lvl7pPr marL="2742552" indent="0" algn="ctr">
              <a:buNone/>
            </a:lvl7pPr>
            <a:lvl8pPr marL="3199645" indent="0" algn="ctr">
              <a:buNone/>
            </a:lvl8pPr>
            <a:lvl9pPr marL="3656737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3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6084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111008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8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6007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0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7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3581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1008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6000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7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5739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4661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85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227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50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9309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3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8" y="794786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5" y="2198785"/>
            <a:ext cx="4572000" cy="1091166"/>
          </a:xfrm>
        </p:spPr>
        <p:txBody>
          <a:bodyPr lIns="91418" rIns="91418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1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5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18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54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9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1008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82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6000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33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7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4531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624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17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2122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05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9337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111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083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42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26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23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1008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51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6000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192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7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9648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0615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89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019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41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057651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37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1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37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30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7424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35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94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85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1008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29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6000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977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7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0280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2912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35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1279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487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39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4041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532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30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22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1008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66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6000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330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1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1" y="1314453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1" y="2708706"/>
            <a:ext cx="7772400" cy="899778"/>
          </a:xfrm>
        </p:spPr>
        <p:txBody>
          <a:bodyPr lIns="45709" rIns="45709"/>
          <a:lstStyle>
            <a:lvl1pPr marL="0" marR="63994" indent="0" algn="r">
              <a:buNone/>
              <a:defRPr>
                <a:solidFill>
                  <a:schemeClr val="tx2"/>
                </a:solidFill>
              </a:defRPr>
            </a:lvl1pPr>
            <a:lvl2pPr marL="457092" indent="0" algn="ctr">
              <a:buNone/>
            </a:lvl2pPr>
            <a:lvl3pPr marL="914185" indent="0" algn="ctr">
              <a:buNone/>
            </a:lvl3pPr>
            <a:lvl4pPr marL="1371276" indent="0" algn="ctr">
              <a:buNone/>
            </a:lvl4pPr>
            <a:lvl5pPr marL="1828368" indent="0" algn="ctr">
              <a:buNone/>
            </a:lvl5pPr>
            <a:lvl6pPr marL="2285460" indent="0" algn="ctr">
              <a:buNone/>
            </a:lvl6pPr>
            <a:lvl7pPr marL="2742552" indent="0" algn="ctr">
              <a:buNone/>
            </a:lvl7pPr>
            <a:lvl8pPr marL="3199645" indent="0" algn="ctr">
              <a:buNone/>
            </a:lvl8pPr>
            <a:lvl9pPr marL="3656737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3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5089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45225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8" y="794786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5" y="2198785"/>
            <a:ext cx="4572000" cy="1091166"/>
          </a:xfrm>
        </p:spPr>
        <p:txBody>
          <a:bodyPr lIns="91418" rIns="91418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1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5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77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232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110998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8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0109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057651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37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1" y="4057651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37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87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6150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622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8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1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4" y="4805960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56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3" y="4082552"/>
            <a:ext cx="7162800" cy="486174"/>
          </a:xfrm>
          <a:noFill/>
        </p:spPr>
        <p:txBody>
          <a:bodyPr lIns="91418" tIns="0" rIns="91418" anchor="t"/>
          <a:lstStyle>
            <a:lvl1pPr marL="0" marR="18284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7" y="4805960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4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20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18" tIns="45709" rIns="91418" bIns="45709" anchor="ctr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5" y="4340806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4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7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22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110999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492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2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8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1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4" y="4805960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26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3" y="4082552"/>
            <a:ext cx="7162800" cy="486174"/>
          </a:xfrm>
          <a:noFill/>
        </p:spPr>
        <p:txBody>
          <a:bodyPr lIns="91418" tIns="0" rIns="91418" anchor="t"/>
          <a:lstStyle>
            <a:lvl1pPr marL="0" marR="18284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3" y="4805961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4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50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18" tIns="45709" rIns="91418" bIns="45709" anchor="ctr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5" y="4340831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4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7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74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4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50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18" tIns="45709" rIns="91418" bIns="45709" anchor="ctr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5" y="4340831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18" tIns="45709" rIns="91418" bIns="45709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1" y="1111000"/>
            <a:ext cx="8229600" cy="3394472"/>
          </a:xfrm>
          <a:prstGeom prst="rect">
            <a:avLst/>
          </a:prstGeom>
        </p:spPr>
        <p:txBody>
          <a:bodyPr vert="horz" lIns="91418" tIns="45709" rIns="91418" bIns="4570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4" y="4805960"/>
            <a:ext cx="1920240" cy="274320"/>
          </a:xfrm>
          <a:prstGeom prst="rect">
            <a:avLst/>
          </a:prstGeom>
        </p:spPr>
        <p:txBody>
          <a:bodyPr vert="horz" lIns="91418" tIns="45709" rIns="91418" bIns="45709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3" y="4805961"/>
            <a:ext cx="2350681" cy="273844"/>
          </a:xfrm>
          <a:prstGeom prst="rect">
            <a:avLst/>
          </a:prstGeom>
        </p:spPr>
        <p:txBody>
          <a:bodyPr vert="horz" lIns="91418" tIns="45709" rIns="91418" bIns="45709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3" y="4805961"/>
            <a:ext cx="365760" cy="273844"/>
          </a:xfrm>
          <a:prstGeom prst="rect">
            <a:avLst/>
          </a:prstGeom>
        </p:spPr>
        <p:txBody>
          <a:bodyPr vert="horz" lIns="91418" tIns="45709" rIns="91418" bIns="45709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4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674" indent="-255973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44" indent="-228546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333" indent="-228546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731" indent="-228546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76" indent="-228546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822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368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6914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460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639959-90BD-4015-9A18-5D950A3D1D8E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DE67E89-4132-4FE5-B505-E3A98ECACF8D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639959-90BD-4015-9A18-5D950A3D1D8E}" type="datetimeFigureOut">
              <a:rPr lang="el-GR" smtClean="0">
                <a:solidFill>
                  <a:prstClr val="black"/>
                </a:solidFill>
              </a:rPr>
              <a:pPr/>
              <a:t>20/5/2024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DE67E89-4132-4FE5-B505-E3A98ECACF8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639959-90BD-4015-9A18-5D950A3D1D8E}" type="datetimeFigureOut">
              <a:rPr lang="el-GR" smtClean="0">
                <a:solidFill>
                  <a:prstClr val="black"/>
                </a:solidFill>
              </a:rPr>
              <a:pPr/>
              <a:t>20/5/2024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DE67E89-4132-4FE5-B505-E3A98ECACF8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639959-90BD-4015-9A18-5D950A3D1D8E}" type="datetimeFigureOut">
              <a:rPr lang="el-GR" smtClean="0">
                <a:solidFill>
                  <a:prstClr val="black"/>
                </a:solidFill>
              </a:rPr>
              <a:pPr/>
              <a:t>20/5/2024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DE67E89-4132-4FE5-B505-E3A98ECACF8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6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639959-90BD-4015-9A18-5D950A3D1D8E}" type="datetimeFigureOut">
              <a:rPr lang="el-GR" smtClean="0">
                <a:solidFill>
                  <a:prstClr val="black"/>
                </a:solidFill>
              </a:rPr>
              <a:pPr/>
              <a:t>20/5/2024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DE67E89-4132-4FE5-B505-E3A98ECACF8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9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4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20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18" tIns="45709" rIns="91418" bIns="45709" anchor="ctr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5" y="4340806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18" tIns="45709" rIns="91418" bIns="45709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1" y="1110998"/>
            <a:ext cx="8229600" cy="3394472"/>
          </a:xfrm>
          <a:prstGeom prst="rect">
            <a:avLst/>
          </a:prstGeom>
        </p:spPr>
        <p:txBody>
          <a:bodyPr vert="horz" lIns="91418" tIns="45709" rIns="91418" bIns="4570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4" y="4805960"/>
            <a:ext cx="1920240" cy="274320"/>
          </a:xfrm>
          <a:prstGeom prst="rect">
            <a:avLst/>
          </a:prstGeom>
        </p:spPr>
        <p:txBody>
          <a:bodyPr vert="horz" lIns="91418" tIns="45709" rIns="91418" bIns="45709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7" y="4805960"/>
            <a:ext cx="2350681" cy="273844"/>
          </a:xfrm>
          <a:prstGeom prst="rect">
            <a:avLst/>
          </a:prstGeom>
        </p:spPr>
        <p:txBody>
          <a:bodyPr vert="horz" lIns="91418" tIns="45709" rIns="91418" bIns="45709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3" y="4805960"/>
            <a:ext cx="365760" cy="273844"/>
          </a:xfrm>
          <a:prstGeom prst="rect">
            <a:avLst/>
          </a:prstGeom>
        </p:spPr>
        <p:txBody>
          <a:bodyPr vert="horz" lIns="91418" tIns="45709" rIns="91418" bIns="45709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80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674" indent="-255973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44" indent="-228546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333" indent="-228546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731" indent="-228546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76" indent="-228546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822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368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6914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460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image" Target="../media/image22.jfif"/><Relationship Id="rId4" Type="http://schemas.openxmlformats.org/officeDocument/2006/relationships/image" Target="../media/image21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8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2.xml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4.xml"/><Relationship Id="rId4" Type="http://schemas.microsoft.com/office/2007/relationships/hdphoto" Target="../media/hdphoto4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5.xml"/><Relationship Id="rId4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6.xml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7.xml"/><Relationship Id="rId4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3.xml"/><Relationship Id="rId4" Type="http://schemas.openxmlformats.org/officeDocument/2006/relationships/image" Target="../media/image8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5.xml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7.xml"/><Relationship Id="rId4" Type="http://schemas.openxmlformats.org/officeDocument/2006/relationships/image" Target="../media/image9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8.xml"/><Relationship Id="rId4" Type="http://schemas.openxmlformats.org/officeDocument/2006/relationships/image" Target="../media/image9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0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5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6.xml"/><Relationship Id="rId4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8.xml"/><Relationship Id="rId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3000">
              <a:srgbClr val="00B0F0"/>
            </a:gs>
            <a:gs pos="100000">
              <a:schemeClr val="accent4">
                <a:lumMod val="5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-1762" y="415619"/>
            <a:ext cx="9133760" cy="150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 anchor="ctr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Εκτίμηση και Διαχείριση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Αμφιβληστροειδοπάθειας</a:t>
            </a:r>
            <a:endParaRPr lang="en-US" sz="4600" b="1" i="1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1762" y="2355726"/>
            <a:ext cx="9144000" cy="178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285750" indent="-285750" algn="ctr" defTabSz="7620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Γκουλιόπουλος Νικόλαος </a:t>
            </a:r>
          </a:p>
          <a:p>
            <a:pPr marL="285750" indent="-285750" algn="ctr" defTabSz="7620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MD, PhD,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PostDoc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,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FEBOphth</a:t>
            </a: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  <a:p>
            <a:pPr algn="ctr" defTabSz="762000" fontAlgn="base">
              <a:lnSpc>
                <a:spcPct val="125000"/>
              </a:lnSpc>
              <a:spcBef>
                <a:spcPct val="10000"/>
              </a:spcBef>
              <a:spcAft>
                <a:spcPct val="0"/>
              </a:spcAft>
            </a:pPr>
            <a:r>
              <a:rPr lang="el-GR" sz="2000" i="1" dirty="0">
                <a:solidFill>
                  <a:prstClr val="white"/>
                </a:solidFill>
                <a:latin typeface="Georgia" pitchFamily="18" charset="0"/>
                <a:cs typeface="Arial" pitchFamily="34" charset="0"/>
              </a:rPr>
              <a:t>Οφθαλμίατρος</a:t>
            </a:r>
            <a:r>
              <a:rPr lang="en-US" sz="2000" i="1" dirty="0">
                <a:solidFill>
                  <a:prstClr val="white"/>
                </a:solidFill>
                <a:latin typeface="Georgia" pitchFamily="18" charset="0"/>
                <a:cs typeface="Arial" pitchFamily="34" charset="0"/>
              </a:rPr>
              <a:t>, B</a:t>
            </a:r>
            <a:r>
              <a:rPr lang="el-GR" sz="2000" i="1" dirty="0">
                <a:solidFill>
                  <a:prstClr val="white"/>
                </a:solidFill>
                <a:latin typeface="Georgia" pitchFamily="18" charset="0"/>
                <a:cs typeface="Arial" pitchFamily="34" charset="0"/>
              </a:rPr>
              <a:t>’ Πανεπιστημιακή Οφθαλμολογική Κλινική, ΠΓΝ «Αττικόν» </a:t>
            </a:r>
            <a:r>
              <a:rPr lang="en-US" sz="2000" i="1" dirty="0">
                <a:solidFill>
                  <a:prstClr val="white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el-GR" sz="2000" i="1" dirty="0">
              <a:solidFill>
                <a:prstClr val="white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" name="Picture 3" descr="C:\IATRIKI\PW\Photos\athena.jp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0" y="51630"/>
            <a:ext cx="889352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7" b="98978" l="21063" r="81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1097" r="32422" b="4891"/>
          <a:stretch/>
        </p:blipFill>
        <p:spPr>
          <a:xfrm>
            <a:off x="8242238" y="0"/>
            <a:ext cx="90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58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– Blood Retinal Barrier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1560" y="627534"/>
            <a:ext cx="788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067944" y="4889584"/>
            <a:ext cx="60486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Browning D (2010). Diabetic Retinopathy. Evidence-Based Management.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Springer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5976" y="1491631"/>
            <a:ext cx="460851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>
                <a:highlight>
                  <a:srgbClr val="FFFF00"/>
                </a:highlight>
              </a:rPr>
              <a:t>Ι</a:t>
            </a:r>
            <a:r>
              <a:rPr lang="en-GB" b="1" dirty="0" err="1">
                <a:highlight>
                  <a:srgbClr val="FFFF00"/>
                </a:highlight>
              </a:rPr>
              <a:t>nner</a:t>
            </a:r>
            <a:r>
              <a:rPr lang="en-GB" b="1" dirty="0">
                <a:highlight>
                  <a:srgbClr val="FFFF00"/>
                </a:highlight>
              </a:rPr>
              <a:t> </a:t>
            </a:r>
            <a:r>
              <a:rPr lang="el-GR" b="1" dirty="0">
                <a:highlight>
                  <a:srgbClr val="FFFF00"/>
                </a:highlight>
              </a:rPr>
              <a:t>Β</a:t>
            </a:r>
            <a:r>
              <a:rPr lang="en-GB" b="1" dirty="0" err="1">
                <a:highlight>
                  <a:srgbClr val="FFFF00"/>
                </a:highlight>
              </a:rPr>
              <a:t>lood</a:t>
            </a:r>
            <a:r>
              <a:rPr lang="en-GB" b="1" dirty="0">
                <a:highlight>
                  <a:srgbClr val="FFFF00"/>
                </a:highlight>
              </a:rPr>
              <a:t>-</a:t>
            </a:r>
            <a:r>
              <a:rPr lang="en-US" b="1" dirty="0">
                <a:highlight>
                  <a:srgbClr val="FFFF00"/>
                </a:highlight>
              </a:rPr>
              <a:t>R</a:t>
            </a:r>
            <a:r>
              <a:rPr lang="en-GB" b="1" dirty="0" err="1">
                <a:highlight>
                  <a:srgbClr val="FFFF00"/>
                </a:highlight>
              </a:rPr>
              <a:t>etinal</a:t>
            </a:r>
            <a:r>
              <a:rPr lang="en-GB" b="1" dirty="0">
                <a:highlight>
                  <a:srgbClr val="FFFF00"/>
                </a:highlight>
              </a:rPr>
              <a:t>-</a:t>
            </a:r>
            <a:r>
              <a:rPr lang="el-GR" b="1" dirty="0">
                <a:highlight>
                  <a:srgbClr val="FFFF00"/>
                </a:highlight>
              </a:rPr>
              <a:t>Β</a:t>
            </a:r>
            <a:r>
              <a:rPr lang="en-GB" b="1" dirty="0" err="1">
                <a:highlight>
                  <a:srgbClr val="FFFF00"/>
                </a:highlight>
              </a:rPr>
              <a:t>arrier</a:t>
            </a:r>
            <a:endParaRPr lang="en-GB" b="1" dirty="0">
              <a:highlight>
                <a:srgbClr val="FFFF00"/>
              </a:highlight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/>
              <a:t>tight junctions between adjacent retinal capillary endothelial cells 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65617"/>
            <a:ext cx="3456384" cy="435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2483960" y="1995687"/>
            <a:ext cx="1836000" cy="3061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99871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Terminology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87824" y="627534"/>
            <a:ext cx="313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18176" y="843574"/>
            <a:ext cx="9144000" cy="34316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Non-proliferative diabetic retinopathy (</a:t>
            </a:r>
            <a:r>
              <a:rPr lang="en-US" sz="1600" b="1" dirty="0">
                <a:solidFill>
                  <a:prstClr val="black"/>
                </a:solidFill>
                <a:highlight>
                  <a:srgbClr val="FFFF00"/>
                </a:highlight>
                <a:cs typeface="Calibri" pitchFamily="34" charset="0"/>
              </a:rPr>
              <a:t>NPDR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 (or Background -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BDR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cs typeface="Calibri" pitchFamily="34" charset="0"/>
              </a:rPr>
              <a:t>only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intraretinal vascular changes;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no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extra-retinal fibrovascular tissue</a:t>
            </a:r>
          </a:p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Proliferative diabetic retinopathy (</a:t>
            </a:r>
            <a:r>
              <a:rPr lang="en-US" sz="1600" b="1" dirty="0">
                <a:solidFill>
                  <a:prstClr val="black"/>
                </a:solidFill>
                <a:highlight>
                  <a:srgbClr val="FFFF00"/>
                </a:highlight>
                <a:cs typeface="Calibri" pitchFamily="34" charset="0"/>
              </a:rPr>
              <a:t>PDR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retinal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neovascularization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due to DM-induced ischemia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Diabetic macular edema (</a:t>
            </a:r>
            <a:r>
              <a:rPr lang="en-US" sz="1600" b="1" dirty="0">
                <a:solidFill>
                  <a:prstClr val="black"/>
                </a:solidFill>
                <a:highlight>
                  <a:srgbClr val="FFFF00"/>
                </a:highlight>
                <a:cs typeface="Calibri" pitchFamily="34" charset="0"/>
              </a:rPr>
              <a:t>DME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742950" lvl="3" indent="-285750" fontAlgn="base"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abnormal vascular permeability</a:t>
            </a:r>
          </a:p>
          <a:p>
            <a:pPr marL="742950" lvl="3" indent="-285750" fontAlgn="base"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 patients with NPDR or PDR</a:t>
            </a:r>
          </a:p>
          <a:p>
            <a:pPr marL="742950" lvl="3" indent="-285750" fontAlgn="base"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center- involved 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or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non– center- involved DME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Vision threatening diabetic retinopathy (</a:t>
            </a:r>
            <a:r>
              <a:rPr lang="en-US" sz="1600" b="1" dirty="0">
                <a:solidFill>
                  <a:prstClr val="black"/>
                </a:solidFill>
                <a:highlight>
                  <a:srgbClr val="FFFF00"/>
                </a:highlight>
                <a:cs typeface="Calibri" pitchFamily="34" charset="0"/>
              </a:rPr>
              <a:t>VTDR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DME and/or PDR</a:t>
            </a:r>
          </a:p>
        </p:txBody>
      </p:sp>
      <p:sp>
        <p:nvSpPr>
          <p:cNvPr id="4" name="Rectangle 3"/>
          <p:cNvSpPr/>
          <p:nvPr/>
        </p:nvSpPr>
        <p:spPr>
          <a:xfrm>
            <a:off x="2304256" y="4910137"/>
            <a:ext cx="74523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Basic and Clinical Science </a:t>
            </a:r>
            <a:r>
              <a:rPr lang="en-US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Cource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2019-2020 (2020). Retina and Vitreous (12).</a:t>
            </a:r>
            <a:r>
              <a:rPr lang="en-US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American Academy of Ophthalmology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0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FE3AC-1A3B-488D-8B3E-AB330BFA2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5" t="6960" r="4443" b="40505"/>
          <a:stretch/>
        </p:blipFill>
        <p:spPr>
          <a:xfrm>
            <a:off x="5667364" y="2283718"/>
            <a:ext cx="3458460" cy="936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0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43808" y="627534"/>
            <a:ext cx="3456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364" y="627534"/>
            <a:ext cx="9144000" cy="401134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1</a:t>
            </a:r>
            <a:r>
              <a:rPr lang="en-US" sz="1400" baseline="30000" dirty="0">
                <a:solidFill>
                  <a:prstClr val="black"/>
                </a:solidFill>
                <a:cs typeface="Calibri" pitchFamily="34" charset="0"/>
              </a:rPr>
              <a:t>st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cause of irreversible blindness among working-age people in the western world</a:t>
            </a:r>
          </a:p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5</a:t>
            </a:r>
            <a:r>
              <a:rPr lang="en-US" sz="1400" baseline="30000" dirty="0">
                <a:solidFill>
                  <a:prstClr val="black"/>
                </a:solidFill>
                <a:cs typeface="Calibri" pitchFamily="34" charset="0"/>
              </a:rPr>
              <a:t>th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cause of blindness and moderate/severe vision impairment worldwide</a:t>
            </a:r>
          </a:p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present in 77,3% T1DM patients and 32,4% T2DM patients</a:t>
            </a:r>
          </a:p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global prevalence (2020)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DR (103.12 million)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VTDR (28.54 million)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DME (18.83 million)</a:t>
            </a:r>
          </a:p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Greece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: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38.7% DR, 5% PDR, 6.3% DME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T1DM: 52.4% DR - 9.5% DME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T2DM: 37.6% DR - 6.1% DME</a:t>
            </a:r>
            <a:endParaRPr lang="en-US" sz="11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56604" y="4299942"/>
            <a:ext cx="44839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Flaxman SR, et al. 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Lancet Glob Health 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2017; 5:e1221-34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NS et al.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Rev Med </a:t>
            </a:r>
            <a:r>
              <a:rPr lang="en-GB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Pharmacol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2018; 22:7113-28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Lee R, et al. 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Eye Vis (Lond) 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2015; 2:17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Teo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ZL, et al. 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2021; 128:1580-91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Syriga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M, et al. </a:t>
            </a:r>
            <a:r>
              <a:rPr lang="en-GB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2022; 42:1679-87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55976" y="1851686"/>
            <a:ext cx="4464496" cy="1125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highest in Africa (35.90%) and North American and the Caribbean (33.30%) 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lowest in South and Central America (13.37%)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6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34"/>
            <a:ext cx="9144000" cy="514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47676" y="4879373"/>
            <a:ext cx="32963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Teo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ZL,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2021; 128:1580-91</a:t>
            </a:r>
          </a:p>
        </p:txBody>
      </p:sp>
      <p:sp>
        <p:nvSpPr>
          <p:cNvPr id="5" name="Oval 4"/>
          <p:cNvSpPr/>
          <p:nvPr/>
        </p:nvSpPr>
        <p:spPr>
          <a:xfrm>
            <a:off x="323528" y="411511"/>
            <a:ext cx="864096" cy="28803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3059832" y="1995688"/>
            <a:ext cx="864096" cy="28803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Oval 10"/>
          <p:cNvSpPr/>
          <p:nvPr/>
        </p:nvSpPr>
        <p:spPr>
          <a:xfrm>
            <a:off x="3635896" y="3363838"/>
            <a:ext cx="864096" cy="28803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Oval 11"/>
          <p:cNvSpPr/>
          <p:nvPr/>
        </p:nvSpPr>
        <p:spPr>
          <a:xfrm>
            <a:off x="7884368" y="2715766"/>
            <a:ext cx="864096" cy="28803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015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3680" y="488100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dirty="0" err="1"/>
              <a:t>Xie</a:t>
            </a:r>
            <a:r>
              <a:rPr lang="en-GB" sz="1050" dirty="0"/>
              <a:t> J, et al. </a:t>
            </a:r>
            <a:r>
              <a:rPr lang="en-GB" sz="1050" b="1" dirty="0"/>
              <a:t>J Diabetes </a:t>
            </a:r>
            <a:r>
              <a:rPr lang="en-GB" sz="1050" b="1" dirty="0" err="1"/>
              <a:t>Metab</a:t>
            </a:r>
            <a:r>
              <a:rPr lang="en-GB" sz="1050" b="1" dirty="0"/>
              <a:t> </a:t>
            </a:r>
            <a:r>
              <a:rPr lang="en-GB" sz="1050" dirty="0"/>
              <a:t>2014; 5: 2</a:t>
            </a:r>
            <a:endParaRPr lang="en-US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64" y="627535"/>
            <a:ext cx="9144000" cy="247246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the most prominent </a:t>
            </a: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RFs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DM duration and age of onset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HbA1c levels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hypertension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hyperlipidemia</a:t>
            </a:r>
          </a:p>
        </p:txBody>
      </p:sp>
      <p:sp>
        <p:nvSpPr>
          <p:cNvPr id="3" name="Right Brace 2"/>
          <p:cNvSpPr/>
          <p:nvPr/>
        </p:nvSpPr>
        <p:spPr>
          <a:xfrm>
            <a:off x="4233324" y="1347616"/>
            <a:ext cx="381404" cy="1584176"/>
          </a:xfrm>
          <a:prstGeom prst="rightBrace">
            <a:avLst>
              <a:gd name="adj1" fmla="val 38301"/>
              <a:gd name="adj2" fmla="val 5100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4680520" y="1791856"/>
            <a:ext cx="4860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together explain only </a:t>
            </a:r>
            <a:r>
              <a:rPr lang="en-US" sz="2000" b="1" dirty="0"/>
              <a:t>44.6% of DR cases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367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31840" y="4728002"/>
            <a:ext cx="63293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Klein R,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2009 ; 116:497-503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64" y="627534"/>
            <a:ext cx="9144000" cy="329576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400" b="1" dirty="0">
                <a:solidFill>
                  <a:prstClr val="black"/>
                </a:solidFill>
                <a:cs typeface="Calibri" pitchFamily="34" charset="0"/>
              </a:rPr>
              <a:t>Duration (&amp; Age of Onset)</a:t>
            </a:r>
            <a:endParaRPr lang="en-US" b="1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the most important RF (stronger predictor for PDR)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DM diagnosis &lt;30y →DR 50% at 10y and 90% at 30y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rarely ≤5y of DM onset or before puberty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Calibri" pitchFamily="34" charset="0"/>
              </a:rPr>
              <a:t>T2DM </a:t>
            </a:r>
            <a:r>
              <a:rPr lang="el-GR" sz="1400" dirty="0">
                <a:solidFill>
                  <a:prstClr val="black"/>
                </a:solidFill>
                <a:cs typeface="Calibri" pitchFamily="34" charset="0"/>
              </a:rPr>
              <a:t>~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5%: DR at presentation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u="sng" dirty="0">
                <a:solidFill>
                  <a:prstClr val="black"/>
                </a:solidFill>
                <a:cs typeface="Calibri" pitchFamily="34" charset="0"/>
              </a:rPr>
              <a:t>WESDR Study</a:t>
            </a:r>
            <a:r>
              <a:rPr lang="en-US" sz="1400" u="sng" dirty="0">
                <a:solidFill>
                  <a:prstClr val="black"/>
                </a:solidFill>
                <a:cs typeface="Calibri" pitchFamily="34" charset="0"/>
              </a:rPr>
              <a:t>: </a:t>
            </a:r>
          </a:p>
          <a:p>
            <a:pPr marL="898525" lvl="4" indent="-2730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DR: at 20y ~ 99% of T1DM and 60% of T2DM</a:t>
            </a:r>
          </a:p>
          <a:p>
            <a:pPr marL="898525" lvl="4" indent="-2730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PDR: at 20y in 50% of T1DM </a:t>
            </a:r>
          </a:p>
          <a:p>
            <a:pPr marL="625475" lvl="4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	        at 25y in 25% of T2DM </a:t>
            </a:r>
          </a:p>
        </p:txBody>
      </p:sp>
      <p:pic>
        <p:nvPicPr>
          <p:cNvPr id="10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2356" r="8350" b="2491"/>
          <a:stretch/>
        </p:blipFill>
        <p:spPr bwMode="auto">
          <a:xfrm>
            <a:off x="5076056" y="2139702"/>
            <a:ext cx="3945664" cy="2375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82DD6-28D5-4B49-8244-F0D8DFBA17E5}"/>
              </a:ext>
            </a:extLst>
          </p:cNvPr>
          <p:cNvSpPr txBox="1"/>
          <p:nvPr/>
        </p:nvSpPr>
        <p:spPr>
          <a:xfrm>
            <a:off x="5004048" y="1878092"/>
            <a:ext cx="4536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Wisconsin Epidemiologic Study of Diabetic Retinopathy </a:t>
            </a:r>
            <a:endParaRPr lang="el-GR" sz="11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32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4385" y="4420317"/>
            <a:ext cx="67687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Mohamed Q,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JAMA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2007;298:902-16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 Prospective Diabetes Study Group.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BMJ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1998;317:703–13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Chew EY, et al; ACCORD Eye Study Group.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2010; 363:233–44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Nathan DM, et al; Diabetes Control and Complications Trial Research Group.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1993; 329:977–86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27534"/>
            <a:ext cx="9144000" cy="384976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400" b="1" dirty="0">
                <a:solidFill>
                  <a:prstClr val="black"/>
                </a:solidFill>
                <a:cs typeface="Calibri" pitchFamily="34" charset="0"/>
              </a:rPr>
              <a:t>Poor glycemic control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early and tight blood </a:t>
            </a:r>
            <a:r>
              <a:rPr lang="en-US" sz="1400" dirty="0" err="1">
                <a:solidFill>
                  <a:prstClr val="black"/>
                </a:solidFill>
                <a:cs typeface="Calibri" pitchFamily="34" charset="0"/>
              </a:rPr>
              <a:t>Glu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control → prevent/delay DR development/progression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200" b="1" u="sng" dirty="0">
                <a:solidFill>
                  <a:prstClr val="black"/>
                </a:solidFill>
                <a:cs typeface="Calibri" pitchFamily="34" charset="0"/>
              </a:rPr>
              <a:t>↓ </a:t>
            </a:r>
            <a:r>
              <a:rPr lang="en-US" sz="1200" u="sng" dirty="0">
                <a:solidFill>
                  <a:prstClr val="black"/>
                </a:solidFill>
                <a:cs typeface="Calibri" pitchFamily="34" charset="0"/>
              </a:rPr>
              <a:t>DR risk by </a:t>
            </a:r>
            <a:r>
              <a:rPr lang="en-US" sz="1200" b="1" u="sng" dirty="0">
                <a:solidFill>
                  <a:prstClr val="black"/>
                </a:solidFill>
                <a:cs typeface="Calibri" pitchFamily="34" charset="0"/>
              </a:rPr>
              <a:t>33-41%</a:t>
            </a:r>
            <a:r>
              <a:rPr lang="en-US" sz="1200" u="sng" dirty="0">
                <a:solidFill>
                  <a:prstClr val="black"/>
                </a:solidFill>
                <a:cs typeface="Calibri" pitchFamily="34" charset="0"/>
              </a:rPr>
              <a:t>  for every </a:t>
            </a:r>
            <a:r>
              <a:rPr lang="en-US" sz="1200" b="1" u="sng" dirty="0">
                <a:solidFill>
                  <a:prstClr val="black"/>
                </a:solidFill>
                <a:cs typeface="Calibri" pitchFamily="34" charset="0"/>
              </a:rPr>
              <a:t>1%  ↓ </a:t>
            </a:r>
            <a:r>
              <a:rPr lang="en-US" sz="1200" u="sng" dirty="0">
                <a:solidFill>
                  <a:prstClr val="black"/>
                </a:solidFill>
                <a:cs typeface="Calibri" pitchFamily="34" charset="0"/>
              </a:rPr>
              <a:t>in HbA1c values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greater benefit of good glycemic control in T1DM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DCCT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↑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HbA1c levels: 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risk of PDR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sudden 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↓↓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HbA1c levels: maybe 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risk for </a:t>
            </a:r>
            <a:r>
              <a:rPr lang="en-US" sz="1400" b="1" u="sng" dirty="0">
                <a:solidFill>
                  <a:prstClr val="black"/>
                </a:solidFill>
                <a:cs typeface="Calibri" pitchFamily="34" charset="0"/>
              </a:rPr>
              <a:t>early DR progression/worsening</a:t>
            </a:r>
            <a:r>
              <a:rPr lang="en-US" sz="1400" u="sng" dirty="0">
                <a:solidFill>
                  <a:prstClr val="black"/>
                </a:solidFill>
                <a:cs typeface="Calibri" pitchFamily="34" charset="0"/>
              </a:rPr>
              <a:t>!!! 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reversed effect by 1.5 year</a:t>
            </a:r>
          </a:p>
          <a:p>
            <a:pPr marL="644525" lvl="3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UKPDS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: recommended HbA1c levels &lt;7.0% in T2DM </a:t>
            </a:r>
          </a:p>
          <a:p>
            <a:pPr marL="644525" lvl="3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ACCORD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: HbA1c levels &lt;6.0% for slowed DR progression in T2DM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4632" y="1275606"/>
            <a:ext cx="9079368" cy="576064"/>
            <a:chOff x="28872" y="771550"/>
            <a:chExt cx="9079368" cy="1008000"/>
          </a:xfrm>
        </p:grpSpPr>
        <p:pic>
          <p:nvPicPr>
            <p:cNvPr id="19" name="Picture 18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771550"/>
              <a:ext cx="2376000" cy="1008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71"/>
            <a:stretch/>
          </p:blipFill>
          <p:spPr>
            <a:xfrm>
              <a:off x="28872" y="771550"/>
              <a:ext cx="2339753" cy="100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4" b="20576"/>
            <a:stretch/>
          </p:blipFill>
          <p:spPr>
            <a:xfrm>
              <a:off x="3456136" y="771550"/>
              <a:ext cx="2340000" cy="10080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39335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68A6C-1F25-487A-A90D-4E7ACD4AF7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1" t="8000" r="8566"/>
          <a:stretch/>
        </p:blipFill>
        <p:spPr>
          <a:xfrm>
            <a:off x="3494686" y="14237"/>
            <a:ext cx="5649314" cy="5043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49840-31D6-4C48-9C9E-FDEFE8B88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40000" cy="857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274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4B0360-B6A3-425C-8D09-22C3BCE13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0"/>
            <a:ext cx="5652000" cy="51092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A15BC3-C325-47BA-BC0A-EC65BA9C446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284"/>
            <a:ext cx="3240000" cy="86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863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BA462-41DE-498F-BCDF-C24AEA3BF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4" r="6897" b="3402"/>
          <a:stretch/>
        </p:blipFill>
        <p:spPr>
          <a:xfrm>
            <a:off x="3494686" y="-1"/>
            <a:ext cx="5639764" cy="5177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14DC5E-D158-447A-8727-B86F488CA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3" y="48373"/>
            <a:ext cx="3240000" cy="867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593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076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19672" y="1347614"/>
            <a:ext cx="936104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699792" y="1131591"/>
            <a:ext cx="2232248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788024" y="699543"/>
            <a:ext cx="4211588" cy="4443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843558"/>
            <a:ext cx="4104456" cy="4154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Diabetic Retinopathy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Iris trans-illumination defects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Unstable refraction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Recurrent </a:t>
            </a:r>
            <a:r>
              <a:rPr lang="en-GB" sz="1600" dirty="0" err="1"/>
              <a:t>styes</a:t>
            </a:r>
            <a:endParaRPr lang="en-GB" sz="16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 err="1"/>
              <a:t>Xanthelasmata</a:t>
            </a:r>
            <a:endParaRPr lang="en-GB" sz="16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Earlier and accelerated Cataract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Neovascular Glaucoma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Ocular motor nerve palsies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Reduced corneal sensitivity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Pupillary light-near dissociation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Rhino-orbital </a:t>
            </a:r>
            <a:r>
              <a:rPr lang="en-GB" sz="1600" dirty="0" err="1"/>
              <a:t>mucormycosis</a:t>
            </a:r>
            <a:endParaRPr lang="el-GR" sz="1600" dirty="0"/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DA7D2BE-B6EF-4968-BFD2-CA5674CF9870}"/>
              </a:ext>
            </a:extLst>
          </p:cNvPr>
          <p:cNvSpPr/>
          <p:nvPr/>
        </p:nvSpPr>
        <p:spPr>
          <a:xfrm>
            <a:off x="5292080" y="915566"/>
            <a:ext cx="2232248" cy="360040"/>
          </a:xfrm>
          <a:prstGeom prst="round2DiagRect">
            <a:avLst>
              <a:gd name="adj1" fmla="val 50000"/>
              <a:gd name="adj2" fmla="val 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97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8996" y="4586973"/>
            <a:ext cx="603352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 Prospective Diabetes Study Group.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BMJ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1998;317:703–13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NS et al.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Rev Med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Pharmacol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2018; 22:7113-28</a:t>
            </a:r>
            <a:endParaRPr lang="en-US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  <a:endParaRPr lang="en-US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64" y="627534"/>
            <a:ext cx="9144000" cy="28956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400" b="1" dirty="0">
                <a:solidFill>
                  <a:prstClr val="black"/>
                </a:solidFill>
                <a:cs typeface="Calibri" pitchFamily="34" charset="0"/>
              </a:rPr>
              <a:t>Hypertension</a:t>
            </a:r>
            <a:endParaRPr lang="en-US" b="1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tight control is suggested (&lt;140/80 mmHg)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particularly beneficial in T2DM with DME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/>
              <a:t>UKPDS</a:t>
            </a:r>
            <a:r>
              <a:rPr lang="en-US" sz="1600" dirty="0"/>
              <a:t>: 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/>
              <a:t>for </a:t>
            </a:r>
            <a:r>
              <a:rPr lang="en-US" sz="1600" b="1" u="sng" dirty="0"/>
              <a:t>every 10mmHg↑</a:t>
            </a:r>
            <a:r>
              <a:rPr lang="en-US" sz="1600" b="1" dirty="0"/>
              <a:t> </a:t>
            </a:r>
            <a:r>
              <a:rPr lang="en-US" sz="1600" dirty="0"/>
              <a:t>in </a:t>
            </a:r>
            <a:r>
              <a:rPr lang="en-US" sz="1600" b="1" u="sng" dirty="0"/>
              <a:t>T2DM</a:t>
            </a:r>
            <a:r>
              <a:rPr lang="en-US" sz="1600" dirty="0"/>
              <a:t>, the </a:t>
            </a:r>
            <a:r>
              <a:rPr lang="en-US" sz="1600" b="1" dirty="0"/>
              <a:t>risk</a:t>
            </a:r>
            <a:r>
              <a:rPr lang="en-US" sz="1600" dirty="0"/>
              <a:t> of early </a:t>
            </a:r>
            <a:r>
              <a:rPr lang="en-US" sz="1600" b="1" dirty="0"/>
              <a:t>DR</a:t>
            </a:r>
            <a:r>
              <a:rPr lang="en-US" sz="1600" dirty="0"/>
              <a:t> and </a:t>
            </a:r>
            <a:r>
              <a:rPr lang="en-US" sz="1600" b="1" dirty="0"/>
              <a:t>DME</a:t>
            </a:r>
            <a:r>
              <a:rPr lang="en-US" sz="1600" dirty="0"/>
              <a:t> </a:t>
            </a:r>
            <a:r>
              <a:rPr lang="en-US" sz="1600" b="1" dirty="0"/>
              <a:t>↑ by 10% and 15% 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/>
              <a:t>no differences regarding the efficacy of ACE inhibitors </a:t>
            </a:r>
            <a:r>
              <a:rPr lang="en-US" sz="1600" dirty="0" err="1"/>
              <a:t>vs</a:t>
            </a:r>
            <a:r>
              <a:rPr lang="en-US" sz="1600" dirty="0"/>
              <a:t> b-blockers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8332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760" y="4443959"/>
            <a:ext cx="68762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Meer E,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JAMA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2022; 140:529–32</a:t>
            </a:r>
            <a:endParaRPr lang="en-GB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NS et al.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Rev Med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Pharmacol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2018; 22:7113-28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Nathan DM, et al; Diabetes Control and Complications Trial Research Group.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1993; 329:977–86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64" y="627534"/>
            <a:ext cx="9144000" cy="366509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400" b="1" dirty="0">
                <a:solidFill>
                  <a:prstClr val="black"/>
                </a:solidFill>
                <a:cs typeface="Calibri" pitchFamily="34" charset="0"/>
              </a:rPr>
              <a:t>Hyperlipidemia</a:t>
            </a:r>
            <a:endParaRPr lang="en-US" b="1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DCCT: DR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severity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in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T1DM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positive correlation with </a:t>
            </a:r>
            <a:r>
              <a:rPr lang="en-US" sz="1600" u="sng" dirty="0">
                <a:solidFill>
                  <a:prstClr val="black"/>
                </a:solidFill>
                <a:cs typeface="Calibri" pitchFamily="34" charset="0"/>
              </a:rPr>
              <a:t>increased triglycerides 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u="sng" dirty="0">
                <a:solidFill>
                  <a:prstClr val="black"/>
                </a:solidFill>
                <a:cs typeface="Calibri" pitchFamily="34" charset="0"/>
              </a:rPr>
              <a:t>negative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correlation with </a:t>
            </a:r>
            <a:r>
              <a:rPr lang="en-US" sz="1600" u="sng" dirty="0">
                <a:solidFill>
                  <a:prstClr val="black"/>
                </a:solidFill>
                <a:cs typeface="Calibri" pitchFamily="34" charset="0"/>
              </a:rPr>
              <a:t>HDL levels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Hoorn Study: 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positive association of </a:t>
            </a:r>
            <a:r>
              <a:rPr lang="en-US" sz="1600" u="sng" dirty="0">
                <a:solidFill>
                  <a:prstClr val="black"/>
                </a:solidFill>
                <a:cs typeface="Calibri" pitchFamily="34" charset="0"/>
              </a:rPr>
              <a:t>elevated LDL levels with hard exudates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 err="1">
                <a:solidFill>
                  <a:prstClr val="black"/>
                </a:solidFill>
                <a:cs typeface="Calibri" pitchFamily="34" charset="0"/>
              </a:rPr>
              <a:t>Fenofibrate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 200 mg: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in T2DM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daily use </a:t>
            </a:r>
            <a:r>
              <a:rPr lang="en-US" sz="1600" b="1" u="sng" dirty="0">
                <a:solidFill>
                  <a:prstClr val="black"/>
                </a:solidFill>
                <a:cs typeface="Calibri" pitchFamily="34" charset="0"/>
              </a:rPr>
              <a:t>reduces DR progression 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associated with </a:t>
            </a:r>
            <a:r>
              <a:rPr lang="en-US" sz="1600" b="1" u="sng" dirty="0">
                <a:solidFill>
                  <a:prstClr val="black"/>
                </a:solidFill>
                <a:cs typeface="Calibri" pitchFamily="34" charset="0"/>
              </a:rPr>
              <a:t>↓ risk of PDR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and VTDR but not DME alone!!!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899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760" y="4766106"/>
            <a:ext cx="68762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" t="5929" r="695" b="14310"/>
          <a:stretch/>
        </p:blipFill>
        <p:spPr bwMode="auto">
          <a:xfrm>
            <a:off x="-36513" y="0"/>
            <a:ext cx="9180513" cy="494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85388" y="4894292"/>
            <a:ext cx="33586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2012; 366:1227-39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36513" y="411510"/>
            <a:ext cx="91805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276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3848" y="4728002"/>
            <a:ext cx="68762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2012; 366:1227-39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6768" y="771565"/>
            <a:ext cx="9144000" cy="371895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Pregnancy: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risk of progression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pre-pregnancy DR severity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poor pre-pregnancy DM control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too rapid control during the early pregnancy stages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pre-</a:t>
            </a:r>
            <a:r>
              <a:rPr lang="en-US" sz="1400" dirty="0" err="1">
                <a:solidFill>
                  <a:prstClr val="black"/>
                </a:solidFill>
                <a:cs typeface="Calibri" pitchFamily="34" charset="0"/>
              </a:rPr>
              <a:t>eclampsia</a:t>
            </a: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DR severity in the first trimester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u="sng" dirty="0">
                <a:solidFill>
                  <a:prstClr val="black"/>
                </a:solidFill>
                <a:cs typeface="Calibri" pitchFamily="34" charset="0"/>
              </a:rPr>
              <a:t>spontaneous DME resolution after pregnancy - no need for treatment in late development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Nephropathy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severity associated with DR worsening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renal disease treatment (e.g. transplantation) may be associated with DR improvement and better response to photocoagulation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635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771565"/>
            <a:ext cx="9144000" cy="38651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insulin treatment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cataract surgery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obesity 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ipsilateral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carotid disease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anaemia</a:t>
            </a:r>
            <a:endParaRPr lang="en-US" b="1" dirty="0">
              <a:solidFill>
                <a:prstClr val="black"/>
              </a:solidFill>
              <a:cs typeface="Calibri" pitchFamily="34" charset="0"/>
            </a:endParaRP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sleep apnea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nonalcoholic fatty liver disease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serum levels of prolactin – adiponectin - </a:t>
            </a: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homocysteine</a:t>
            </a:r>
            <a:endParaRPr lang="en-US" b="1" dirty="0">
              <a:solidFill>
                <a:prstClr val="black"/>
              </a:solidFill>
              <a:cs typeface="Calibri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403648" y="1419624"/>
            <a:ext cx="2592288" cy="576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4602976" y="2640164"/>
            <a:ext cx="167331" cy="17971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1272" y="4724340"/>
            <a:ext cx="68133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2012; 366:1227-39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3C4E55-DED0-4E77-86B9-1C6F84ADE481}"/>
              </a:ext>
            </a:extLst>
          </p:cNvPr>
          <p:cNvGrpSpPr/>
          <p:nvPr/>
        </p:nvGrpSpPr>
        <p:grpSpPr>
          <a:xfrm>
            <a:off x="3923928" y="669266"/>
            <a:ext cx="5112568" cy="2910597"/>
            <a:chOff x="3923928" y="669266"/>
            <a:chExt cx="5112568" cy="2910597"/>
          </a:xfrm>
        </p:grpSpPr>
        <p:grpSp>
          <p:nvGrpSpPr>
            <p:cNvPr id="6" name="Group 5"/>
            <p:cNvGrpSpPr/>
            <p:nvPr/>
          </p:nvGrpSpPr>
          <p:grpSpPr>
            <a:xfrm>
              <a:off x="3923928" y="669266"/>
              <a:ext cx="5112568" cy="2910597"/>
              <a:chOff x="5155415" y="1049409"/>
              <a:chExt cx="4745177" cy="2531901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703"/>
              <a:stretch/>
            </p:blipFill>
            <p:spPr bwMode="auto">
              <a:xfrm>
                <a:off x="5155415" y="2775374"/>
                <a:ext cx="4743589" cy="8059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5415" y="1049409"/>
                <a:ext cx="4743589" cy="1455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172"/>
              <a:stretch/>
            </p:blipFill>
            <p:spPr bwMode="auto">
              <a:xfrm>
                <a:off x="5157003" y="2504929"/>
                <a:ext cx="4743589" cy="2704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" name="Rectangle: Single Corner Rounded 1">
              <a:extLst>
                <a:ext uri="{FF2B5EF4-FFF2-40B4-BE49-F238E27FC236}">
                  <a16:creationId xmlns:a16="http://schemas.microsoft.com/office/drawing/2014/main" id="{E36B9FE2-D0B4-4DB1-A744-808C2BFB2509}"/>
                </a:ext>
              </a:extLst>
            </p:cNvPr>
            <p:cNvSpPr/>
            <p:nvPr/>
          </p:nvSpPr>
          <p:spPr>
            <a:xfrm>
              <a:off x="4067944" y="915566"/>
              <a:ext cx="864096" cy="103538"/>
            </a:xfrm>
            <a:prstGeom prst="round1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74672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 -Heritability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75656" y="627534"/>
            <a:ext cx="622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49"/>
            <a:ext cx="9144000" cy="138626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DR </a:t>
            </a:r>
            <a:r>
              <a:rPr lang="el-GR" sz="2000" b="1" dirty="0">
                <a:solidFill>
                  <a:prstClr val="black"/>
                </a:solidFill>
                <a:cs typeface="Calibri" pitchFamily="34" charset="0"/>
              </a:rPr>
              <a:t>~ </a:t>
            </a: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27%</a:t>
            </a:r>
            <a:r>
              <a:rPr lang="en-GB" sz="2000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l-GR" sz="2000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GB" sz="2000" b="1" dirty="0">
                <a:solidFill>
                  <a:prstClr val="black"/>
                </a:solidFill>
                <a:cs typeface="Calibri" pitchFamily="34" charset="0"/>
              </a:rPr>
              <a:t>-  PDR </a:t>
            </a:r>
            <a:r>
              <a:rPr lang="el-GR" sz="2000" b="1" dirty="0">
                <a:solidFill>
                  <a:prstClr val="black"/>
                </a:solidFill>
                <a:cs typeface="Calibri" pitchFamily="34" charset="0"/>
              </a:rPr>
              <a:t>~ </a:t>
            </a: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52%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stronger genetic association between in T2DM vs T1DM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genetic variations in genes: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4704" y="4078049"/>
            <a:ext cx="475252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Looker HC, 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2007; 56:1160–6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Hietala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K,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2008; 57: 2176–80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2012; 366:1227-39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b="0" i="1" dirty="0">
                <a:solidFill>
                  <a:srgbClr val="212121"/>
                </a:solidFill>
                <a:effectLst/>
                <a:latin typeface="BlinkMacSystemFont"/>
              </a:rPr>
              <a:t>Gouliopoulos N, et al. </a:t>
            </a:r>
            <a:r>
              <a:rPr lang="en-GB" sz="1050" b="1" i="1" dirty="0" err="1">
                <a:solidFill>
                  <a:srgbClr val="212121"/>
                </a:solidFill>
                <a:effectLst/>
                <a:latin typeface="BlinkMacSystemFont"/>
              </a:rPr>
              <a:t>Eur</a:t>
            </a:r>
            <a:r>
              <a:rPr lang="en-GB" sz="1050" b="1" i="1" dirty="0">
                <a:solidFill>
                  <a:srgbClr val="212121"/>
                </a:solidFill>
                <a:effectLst/>
                <a:latin typeface="BlinkMacSystemFont"/>
              </a:rPr>
              <a:t> J </a:t>
            </a:r>
            <a:r>
              <a:rPr lang="en-GB" sz="1050" b="1" i="1" dirty="0" err="1">
                <a:solidFill>
                  <a:srgbClr val="212121"/>
                </a:solidFill>
                <a:effectLst/>
                <a:latin typeface="BlinkMacSystemFont"/>
              </a:rPr>
              <a:t>Ophthalmol</a:t>
            </a:r>
            <a:r>
              <a:rPr lang="en-GB" sz="1050" b="0" i="1" dirty="0">
                <a:solidFill>
                  <a:srgbClr val="212121"/>
                </a:solidFill>
                <a:effectLst/>
                <a:latin typeface="BlinkMacSystemFont"/>
              </a:rPr>
              <a:t> 2022 Sep 13: (</a:t>
            </a:r>
            <a:r>
              <a:rPr lang="en-GB" sz="1050" b="0" i="1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GB" sz="1050" b="0" i="1" dirty="0">
                <a:solidFill>
                  <a:srgbClr val="212121"/>
                </a:solidFill>
                <a:effectLst/>
                <a:latin typeface="BlinkMacSystemFont"/>
              </a:rPr>
              <a:t> ahead of print)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Ophthalmic Genet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2022; 43:326-31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N, et al.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2022; 32:2582-8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076980"/>
            <a:ext cx="9180512" cy="344709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aldose </a:t>
            </a:r>
            <a:r>
              <a:rPr lang="en-US" sz="1400" dirty="0" err="1">
                <a:solidFill>
                  <a:prstClr val="black"/>
                </a:solidFill>
                <a:cs typeface="Calibri" pitchFamily="34" charset="0"/>
              </a:rPr>
              <a:t>reductase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AKR1B1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vascular endothelial growth factor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VEGF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endothelial nitric oxide synthase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eNOS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angiotensin converting enzyme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ACE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receptor for AGEs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AGER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aldehyde dehydrogenase 2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ALDH2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adiponectin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ADIPOQ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complement factor B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CFB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glutathione S-transferase theta 1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GSTT1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intercellular adhesion molecule 1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ICAM-1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interferon gamma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IFN-</a:t>
            </a:r>
            <a:r>
              <a:rPr lang="el-GR" sz="1400" b="1" dirty="0">
                <a:solidFill>
                  <a:prstClr val="black"/>
                </a:solidFill>
                <a:cs typeface="Calibri" pitchFamily="34" charset="0"/>
              </a:rPr>
              <a:t>γ</a:t>
            </a:r>
            <a:r>
              <a:rPr lang="el-GR" sz="1400" dirty="0">
                <a:solidFill>
                  <a:prstClr val="black"/>
                </a:solidFill>
                <a:cs typeface="Calibri" pitchFamily="34" charset="0"/>
              </a:rPr>
              <a:t>) </a:t>
            </a:r>
            <a:endParaRPr lang="en-GB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interleukin 10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IL-10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monocyte </a:t>
            </a:r>
            <a:r>
              <a:rPr lang="en-US" sz="1400" dirty="0" err="1">
                <a:solidFill>
                  <a:prstClr val="black"/>
                </a:solidFill>
                <a:cs typeface="Calibri" pitchFamily="34" charset="0"/>
              </a:rPr>
              <a:t>chemoattractant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protein 1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MCP-1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plasminogen activator inhibitor-1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PAI-1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transforming growth factor beta 1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TGF-</a:t>
            </a:r>
            <a:r>
              <a:rPr lang="el-GR" sz="1400" b="1" dirty="0">
                <a:solidFill>
                  <a:prstClr val="black"/>
                </a:solidFill>
                <a:cs typeface="Calibri" pitchFamily="34" charset="0"/>
              </a:rPr>
              <a:t>β1</a:t>
            </a:r>
            <a:r>
              <a:rPr lang="el-GR" sz="1400" dirty="0">
                <a:solidFill>
                  <a:prstClr val="black"/>
                </a:solidFill>
                <a:cs typeface="Calibri" pitchFamily="34" charset="0"/>
              </a:rPr>
              <a:t>) </a:t>
            </a:r>
            <a:endParaRPr lang="en-GB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tumor necrosis factor alpha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TNF</a:t>
            </a:r>
            <a:r>
              <a:rPr lang="el-GR" sz="1400" b="1" dirty="0">
                <a:solidFill>
                  <a:prstClr val="black"/>
                </a:solidFill>
                <a:cs typeface="Calibri" pitchFamily="34" charset="0"/>
              </a:rPr>
              <a:t>α</a:t>
            </a:r>
            <a:r>
              <a:rPr lang="en-GB" sz="1400" dirty="0">
                <a:solidFill>
                  <a:prstClr val="black"/>
                </a:solidFill>
                <a:cs typeface="Calibri" pitchFamily="34" charset="0"/>
              </a:rPr>
              <a:t>)</a:t>
            </a: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7365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987824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03500"/>
            <a:ext cx="2988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68" y="1059582"/>
            <a:ext cx="2988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56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15816" y="627534"/>
            <a:ext cx="3312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65"/>
            <a:ext cx="9144000" cy="38651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rough classification</a:t>
            </a:r>
            <a:endParaRPr lang="el-GR" dirty="0">
              <a:solidFill>
                <a:prstClr val="black"/>
              </a:solidFill>
              <a:cs typeface="Calibri" pitchFamily="34" charset="0"/>
            </a:endParaRP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non-proliferative (</a:t>
            </a:r>
            <a:r>
              <a:rPr lang="en-GB" b="1" dirty="0">
                <a:solidFill>
                  <a:prstClr val="black"/>
                </a:solidFill>
                <a:cs typeface="Calibri" pitchFamily="34" charset="0"/>
              </a:rPr>
              <a:t>NPDR</a:t>
            </a: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) or background (</a:t>
            </a:r>
            <a:r>
              <a:rPr lang="en-GB" b="1" dirty="0">
                <a:solidFill>
                  <a:prstClr val="black"/>
                </a:solidFill>
                <a:cs typeface="Calibri" pitchFamily="34" charset="0"/>
              </a:rPr>
              <a:t>BDR</a:t>
            </a: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proliferative</a:t>
            </a:r>
            <a:r>
              <a:rPr lang="el-GR" dirty="0">
                <a:solidFill>
                  <a:prstClr val="black"/>
                </a:solidFill>
                <a:cs typeface="Calibri" pitchFamily="34" charset="0"/>
              </a:rPr>
              <a:t> (</a:t>
            </a:r>
            <a:r>
              <a:rPr lang="el-GR" b="1" dirty="0">
                <a:solidFill>
                  <a:prstClr val="black"/>
                </a:solidFill>
                <a:cs typeface="Calibri" pitchFamily="34" charset="0"/>
              </a:rPr>
              <a:t>PDR</a:t>
            </a:r>
            <a:r>
              <a:rPr lang="el-GR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l-GR" dirty="0">
              <a:solidFill>
                <a:prstClr val="black"/>
              </a:solidFill>
              <a:cs typeface="Calibri" pitchFamily="34" charset="0"/>
            </a:endParaRP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classification systems</a:t>
            </a:r>
            <a:endParaRPr lang="el-GR" dirty="0">
              <a:solidFill>
                <a:prstClr val="black"/>
              </a:solidFill>
              <a:cs typeface="Calibri" pitchFamily="34" charset="0"/>
            </a:endParaRP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ETDRS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(gold standard)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EURODIAB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International Clinical Disease Severity Scale for DR</a:t>
            </a:r>
            <a:endParaRPr lang="el-GR" b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6196" y="4910122"/>
            <a:ext cx="284431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Wu L,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World J Diabetes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2013; 4:290-4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7824" y="2084244"/>
            <a:ext cx="59766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1400" b="1" i="1" u="sng" dirty="0">
                <a:solidFill>
                  <a:srgbClr val="C00000"/>
                </a:solidFill>
                <a:cs typeface="Calibri" pitchFamily="34" charset="0"/>
              </a:rPr>
              <a:t>neovascularization</a:t>
            </a:r>
            <a:r>
              <a:rPr lang="en-US" sz="1400" i="1" dirty="0">
                <a:solidFill>
                  <a:srgbClr val="C00000"/>
                </a:solidFill>
                <a:cs typeface="Calibri" pitchFamily="34" charset="0"/>
              </a:rPr>
              <a:t> marks the transition to the </a:t>
            </a:r>
            <a:r>
              <a:rPr lang="en-US" sz="1400" b="1" i="1" u="sng" dirty="0">
                <a:solidFill>
                  <a:srgbClr val="C00000"/>
                </a:solidFill>
                <a:cs typeface="Calibri" pitchFamily="34" charset="0"/>
              </a:rPr>
              <a:t>proliferative</a:t>
            </a:r>
            <a:r>
              <a:rPr lang="en-US" sz="1400" i="1" dirty="0">
                <a:solidFill>
                  <a:srgbClr val="C00000"/>
                </a:solidFill>
                <a:cs typeface="Calibri" pitchFamily="34" charset="0"/>
              </a:rPr>
              <a:t> stage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6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 - ETDRS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35696" y="627534"/>
            <a:ext cx="55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699541"/>
            <a:ext cx="9144000" cy="160812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modified Airlie House classification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stereoscopic color fundus photography in 7 standard fields (30°) </a:t>
            </a:r>
            <a:endParaRPr lang="en-GB" sz="1600" dirty="0">
              <a:solidFill>
                <a:prstClr val="black"/>
              </a:solidFill>
              <a:cs typeface="Calibri" pitchFamily="34" charset="0"/>
            </a:endParaRP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l-GR" dirty="0">
                <a:solidFill>
                  <a:prstClr val="black"/>
                </a:solidFill>
                <a:cs typeface="Calibri" pitchFamily="34" charset="0"/>
              </a:rPr>
              <a:t>13 </a:t>
            </a: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stages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from no evidence of DR to the most advanced PDR stages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4296" y="4910122"/>
            <a:ext cx="65882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Early Treatment Diabetic Retinopathy Study Research Group.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1991; 98(5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Suppl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):786-806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3528" y="2289364"/>
            <a:ext cx="6637332" cy="2658650"/>
            <a:chOff x="467544" y="2136507"/>
            <a:chExt cx="6637332" cy="26586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6"/>
            <a:stretch/>
          </p:blipFill>
          <p:spPr>
            <a:xfrm>
              <a:off x="3767316" y="3867894"/>
              <a:ext cx="3337560" cy="735722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86"/>
            <a:stretch/>
          </p:blipFill>
          <p:spPr bwMode="auto">
            <a:xfrm>
              <a:off x="467544" y="2136507"/>
              <a:ext cx="3338513" cy="2658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1503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4572000" cy="4968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0538"/>
            <a:ext cx="4572000" cy="496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3848" y="4910122"/>
            <a:ext cx="68762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899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94646" y="627534"/>
            <a:ext cx="21574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339763" y="4876022"/>
            <a:ext cx="68407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Remington LA (2012). 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Clinical Anatomy and Physiology of the Visual System (3</a:t>
            </a:r>
            <a:r>
              <a:rPr lang="en-US" sz="100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St. Louis, Missouri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BD9F4D-F308-4015-AE86-C78273A4BE28}"/>
              </a:ext>
            </a:extLst>
          </p:cNvPr>
          <p:cNvGrpSpPr/>
          <p:nvPr/>
        </p:nvGrpSpPr>
        <p:grpSpPr>
          <a:xfrm>
            <a:off x="0" y="696338"/>
            <a:ext cx="5096256" cy="4251676"/>
            <a:chOff x="1691683" y="721428"/>
            <a:chExt cx="5096256" cy="4251676"/>
          </a:xfrm>
        </p:grpSpPr>
        <p:pic>
          <p:nvPicPr>
            <p:cNvPr id="12" name="Picture 11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7" b="9333"/>
            <a:stretch/>
          </p:blipFill>
          <p:spPr>
            <a:xfrm>
              <a:off x="1691683" y="721428"/>
              <a:ext cx="5096256" cy="425167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538476D-3C17-4D55-8A2A-EFA3DE38B842}"/>
                </a:ext>
              </a:extLst>
            </p:cNvPr>
            <p:cNvSpPr/>
            <p:nvPr/>
          </p:nvSpPr>
          <p:spPr>
            <a:xfrm>
              <a:off x="5940152" y="3579862"/>
              <a:ext cx="360040" cy="144016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19B03A-61FE-47E6-8864-E72FE1482CDB}"/>
                </a:ext>
              </a:extLst>
            </p:cNvPr>
            <p:cNvSpPr/>
            <p:nvPr/>
          </p:nvSpPr>
          <p:spPr>
            <a:xfrm>
              <a:off x="4067944" y="3867894"/>
              <a:ext cx="360040" cy="144016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A1C623C-8487-4396-9DC5-F16F33C2FF4D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273" t="2709" r="299" b="2631"/>
          <a:stretch/>
        </p:blipFill>
        <p:spPr>
          <a:xfrm>
            <a:off x="4922812" y="982573"/>
            <a:ext cx="4123916" cy="351856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2834AE-929D-429C-AB41-A82C43CC29B3}"/>
              </a:ext>
            </a:extLst>
          </p:cNvPr>
          <p:cNvCxnSpPr/>
          <p:nvPr/>
        </p:nvCxnSpPr>
        <p:spPr>
          <a:xfrm>
            <a:off x="4860032" y="721428"/>
            <a:ext cx="0" cy="40825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C17B56-285D-44A0-87B0-AABFF39CC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1275606"/>
            <a:ext cx="371888" cy="216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C11376-046C-447B-8F50-33E4CBB5D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00" y="2211710"/>
            <a:ext cx="504056" cy="219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333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555776" y="627534"/>
            <a:ext cx="4032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069272" y="4707901"/>
            <a:ext cx="61832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2012; 366:1227-39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6768" y="771551"/>
            <a:ext cx="9269288" cy="3311153"/>
            <a:chOff x="-16768" y="771549"/>
            <a:chExt cx="9269288" cy="3311153"/>
          </a:xfrm>
        </p:grpSpPr>
        <p:sp>
          <p:nvSpPr>
            <p:cNvPr id="12" name="TextBox 11"/>
            <p:cNvSpPr txBox="1"/>
            <p:nvPr/>
          </p:nvSpPr>
          <p:spPr>
            <a:xfrm>
              <a:off x="-16768" y="771549"/>
              <a:ext cx="9269288" cy="331115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marL="342900" lvl="2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Wingdings" pitchFamily="2" charset="2"/>
                <a:buChar char="Ø"/>
              </a:pPr>
              <a:r>
                <a:rPr lang="en-US" b="1" dirty="0">
                  <a:solidFill>
                    <a:prstClr val="black"/>
                  </a:solidFill>
                  <a:cs typeface="Calibri" pitchFamily="34" charset="0"/>
                </a:rPr>
                <a:t>microvascular</a:t>
              </a:r>
              <a:r>
                <a:rPr lang="en-US" dirty="0">
                  <a:solidFill>
                    <a:prstClr val="black"/>
                  </a:solidFill>
                  <a:cs typeface="Calibri" pitchFamily="34" charset="0"/>
                </a:rPr>
                <a:t> disorder by retinal damage due to long-term DM effects</a:t>
              </a:r>
            </a:p>
            <a:p>
              <a:pPr marL="800100" lvl="3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Arial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damage to </a:t>
              </a:r>
              <a:r>
                <a:rPr lang="en-US" sz="1600" dirty="0" err="1">
                  <a:solidFill>
                    <a:prstClr val="black"/>
                  </a:solidFill>
                  <a:cs typeface="Calibri" pitchFamily="34" charset="0"/>
                </a:rPr>
                <a:t>precapillary</a:t>
              </a: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 </a:t>
              </a:r>
              <a:r>
                <a:rPr lang="en-US" sz="1600" b="1" dirty="0">
                  <a:solidFill>
                    <a:prstClr val="black"/>
                  </a:solidFill>
                  <a:cs typeface="Calibri" pitchFamily="34" charset="0"/>
                </a:rPr>
                <a:t>arterioles</a:t>
              </a: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, </a:t>
              </a:r>
              <a:r>
                <a:rPr lang="en-US" sz="1600" b="1" dirty="0">
                  <a:solidFill>
                    <a:prstClr val="black"/>
                  </a:solidFill>
                  <a:cs typeface="Calibri" pitchFamily="34" charset="0"/>
                </a:rPr>
                <a:t>capillaries</a:t>
              </a: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 and </a:t>
              </a:r>
              <a:r>
                <a:rPr lang="en-US" sz="1600" b="1" dirty="0" err="1">
                  <a:solidFill>
                    <a:prstClr val="black"/>
                  </a:solidFill>
                  <a:cs typeface="Calibri" pitchFamily="34" charset="0"/>
                </a:rPr>
                <a:t>venules</a:t>
              </a:r>
              <a:endParaRPr lang="en-US" sz="1600" b="1" dirty="0">
                <a:solidFill>
                  <a:prstClr val="black"/>
                </a:solidFill>
                <a:cs typeface="Calibri" pitchFamily="34" charset="0"/>
              </a:endParaRPr>
            </a:p>
            <a:p>
              <a:pPr marL="342900" lvl="2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Wingdings" pitchFamily="2" charset="2"/>
                <a:buChar char="Ø"/>
              </a:pPr>
              <a:r>
                <a:rPr lang="en-US" dirty="0">
                  <a:solidFill>
                    <a:prstClr val="black"/>
                  </a:solidFill>
                  <a:cs typeface="Calibri" pitchFamily="34" charset="0"/>
                </a:rPr>
                <a:t>small blood vessels particularly vulnerable to damage from </a:t>
              </a:r>
              <a:r>
                <a:rPr lang="en-US" b="1" dirty="0">
                  <a:solidFill>
                    <a:prstClr val="black"/>
                  </a:solidFill>
                  <a:cs typeface="Calibri" pitchFamily="34" charset="0"/>
                </a:rPr>
                <a:t>↑↑ </a:t>
              </a:r>
              <a:r>
                <a:rPr lang="en-US" dirty="0" err="1">
                  <a:solidFill>
                    <a:prstClr val="black"/>
                  </a:solidFill>
                  <a:cs typeface="Calibri" pitchFamily="34" charset="0"/>
                </a:rPr>
                <a:t>Glu</a:t>
              </a:r>
              <a:endParaRPr lang="en-US" dirty="0">
                <a:solidFill>
                  <a:prstClr val="black"/>
                </a:solidFill>
                <a:cs typeface="Calibri" pitchFamily="34" charset="0"/>
              </a:endParaRPr>
            </a:p>
            <a:p>
              <a:pPr marL="342900" lvl="2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Wingdings" pitchFamily="2" charset="2"/>
                <a:buChar char="Ø"/>
              </a:pPr>
              <a:r>
                <a:rPr lang="en-US" dirty="0">
                  <a:solidFill>
                    <a:prstClr val="black"/>
                  </a:solidFill>
                  <a:cs typeface="Calibri" pitchFamily="34" charset="0"/>
                </a:rPr>
                <a:t>direct </a:t>
              </a:r>
              <a:r>
                <a:rPr lang="en-US" dirty="0" err="1">
                  <a:solidFill>
                    <a:prstClr val="black"/>
                  </a:solidFill>
                  <a:cs typeface="Calibri" pitchFamily="34" charset="0"/>
                </a:rPr>
                <a:t>hyperglycaemic</a:t>
              </a:r>
              <a:r>
                <a:rPr lang="en-US" dirty="0">
                  <a:solidFill>
                    <a:prstClr val="black"/>
                  </a:solidFill>
                  <a:cs typeface="Calibri" pitchFamily="34" charset="0"/>
                </a:rPr>
                <a:t> effects on retinal cells possibly implicated</a:t>
              </a:r>
            </a:p>
            <a:p>
              <a:pPr marL="342900" lvl="2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Wingdings" pitchFamily="2" charset="2"/>
                <a:buChar char="Ø"/>
              </a:pPr>
              <a:r>
                <a:rPr lang="en-US" dirty="0">
                  <a:solidFill>
                    <a:prstClr val="black"/>
                  </a:solidFill>
                  <a:cs typeface="Calibri" pitchFamily="34" charset="0"/>
                </a:rPr>
                <a:t>DR initial damage to</a:t>
              </a:r>
            </a:p>
            <a:p>
              <a:pPr marL="800100" lvl="3" indent="-342900" fontAlgn="base"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Arial" pitchFamily="34" charset="0"/>
                <a:buChar char="•"/>
              </a:pPr>
              <a:r>
                <a:rPr lang="en-US" sz="1600" dirty="0" err="1">
                  <a:solidFill>
                    <a:prstClr val="black"/>
                  </a:solidFill>
                  <a:cs typeface="Calibri" pitchFamily="34" charset="0"/>
                </a:rPr>
                <a:t>pericytes</a:t>
              </a: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 </a:t>
              </a:r>
            </a:p>
            <a:p>
              <a:pPr marL="800100" lvl="3" indent="-342900" fontAlgn="base"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Arial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endothelial cells </a:t>
              </a:r>
            </a:p>
            <a:p>
              <a:pPr marL="800100" lvl="3" indent="-342900" fontAlgn="base">
                <a:spcBef>
                  <a:spcPct val="0"/>
                </a:spcBef>
                <a:spcAft>
                  <a:spcPts val="1200"/>
                </a:spcAft>
                <a:buClr>
                  <a:srgbClr val="002060"/>
                </a:buClr>
                <a:buSzPct val="90000"/>
                <a:buFont typeface="Arial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vascular basal lamina (thickening)</a:t>
              </a:r>
            </a:p>
          </p:txBody>
        </p:sp>
        <p:sp>
          <p:nvSpPr>
            <p:cNvPr id="2" name="Right Brace 1"/>
            <p:cNvSpPr/>
            <p:nvPr/>
          </p:nvSpPr>
          <p:spPr>
            <a:xfrm>
              <a:off x="4283968" y="3219822"/>
              <a:ext cx="288032" cy="702462"/>
            </a:xfrm>
            <a:prstGeom prst="rightBrace">
              <a:avLst>
                <a:gd name="adj1" fmla="val 21785"/>
                <a:gd name="adj2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572000" y="3435846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prstClr val="black"/>
                  </a:solidFill>
                  <a:highlight>
                    <a:srgbClr val="FFFF00"/>
                  </a:highlight>
                </a:rPr>
                <a:t>disruption of inner BRB</a:t>
              </a:r>
              <a:endParaRPr lang="el-GR" sz="1600" b="1" dirty="0">
                <a:solidFill>
                  <a:prstClr val="black"/>
                </a:solidFill>
                <a:highlight>
                  <a:srgbClr val="FFFF00"/>
                </a:highligh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746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555776" y="627534"/>
            <a:ext cx="4032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6"/>
            <a:ext cx="9144000" cy="3698438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NPDR</a:t>
            </a:r>
          </a:p>
          <a:p>
            <a:pPr marL="800100" lvl="3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increased vascular permeability/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capillary leakage </a:t>
            </a:r>
          </a:p>
          <a:p>
            <a:pPr marL="800100" lvl="3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capillary occlusion →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non perfusion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→ retinal ischemia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PDR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</a:p>
          <a:p>
            <a:pPr marL="800100" lvl="3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neovascularization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due to retinal ischemia</a:t>
            </a:r>
          </a:p>
          <a:p>
            <a:pPr marL="1257300" lvl="4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≥ ¼ of the retina non-perfused before neovascularization</a:t>
            </a:r>
          </a:p>
          <a:p>
            <a:pPr marL="800100" lvl="3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new abnormal vessels may </a:t>
            </a:r>
          </a:p>
          <a:p>
            <a:pPr marL="1257300" lvl="4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bleed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into the vitreous </a:t>
            </a:r>
          </a:p>
          <a:p>
            <a:pPr marL="1257300" lvl="4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cause a </a:t>
            </a:r>
            <a:r>
              <a:rPr lang="en-US" sz="1600" b="1" dirty="0" err="1">
                <a:solidFill>
                  <a:prstClr val="black"/>
                </a:solidFill>
                <a:cs typeface="Calibri" pitchFamily="34" charset="0"/>
              </a:rPr>
              <a:t>tractional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retinal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detachment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57956" y="4566435"/>
            <a:ext cx="596927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Wong TY,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125:1608-22</a:t>
            </a:r>
          </a:p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Solomon SD,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 Care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2017; 40:412-8.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77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 NPDR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35696" y="627534"/>
            <a:ext cx="558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627550"/>
            <a:ext cx="9144000" cy="4919093"/>
          </a:xfrm>
          <a:prstGeom prst="rect">
            <a:avLst/>
          </a:prstGeom>
          <a:noFill/>
        </p:spPr>
        <p:txBody>
          <a:bodyPr wrap="square" lIns="91431" tIns="45715" rIns="91431" bIns="45715" numCol="2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u="sng" dirty="0">
                <a:solidFill>
                  <a:prstClr val="black"/>
                </a:solidFill>
                <a:cs typeface="Calibri" pitchFamily="34" charset="0"/>
              </a:rPr>
              <a:t>Hyperglycemia</a:t>
            </a:r>
            <a:r>
              <a:rPr lang="en-US" u="sng" dirty="0">
                <a:solidFill>
                  <a:prstClr val="black"/>
                </a:solidFill>
                <a:cs typeface="Calibri" pitchFamily="34" charset="0"/>
              </a:rPr>
              <a:t>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advanced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glycation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end products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AGEs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 formation </a:t>
            </a: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u="sng" dirty="0">
                <a:solidFill>
                  <a:prstClr val="black"/>
                </a:solidFill>
                <a:cs typeface="Calibri" pitchFamily="34" charset="0"/>
              </a:rPr>
              <a:t>endothelial damage </a:t>
            </a:r>
            <a:endParaRPr lang="en-US" sz="1600" b="1" dirty="0">
              <a:solidFill>
                <a:prstClr val="black"/>
              </a:solidFill>
              <a:cs typeface="Calibri" pitchFamily="34" charset="0"/>
            </a:endParaRP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microaneurysms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</a:p>
          <a:p>
            <a:pPr marL="2114550" lvl="6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retinal hemorrhages</a:t>
            </a:r>
          </a:p>
          <a:p>
            <a:pPr marL="2114550" lvl="6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leakage &amp; exudates</a:t>
            </a:r>
          </a:p>
          <a:p>
            <a:pPr marL="720725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720725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720725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720725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720725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720725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activated leukocyte adhering 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capillary occlusion 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retinal ischemia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infarction of the nerve fiber layer</a:t>
            </a:r>
          </a:p>
          <a:p>
            <a:pPr marL="2171700" lvl="6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cotton-wool spots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7632" y="4728122"/>
            <a:ext cx="35283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Wong TY,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125:1608-22</a:t>
            </a:r>
          </a:p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 X, et al.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PLoS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Comput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2016; 12:e1004932 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65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 DME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907704" y="627534"/>
            <a:ext cx="536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5312" y="1995693"/>
            <a:ext cx="9144000" cy="228779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inner BRB breakdown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increased vascular permeability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fluid leaking into the retina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DME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hard exudates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1</a:t>
            </a:r>
            <a:r>
              <a:rPr lang="en-US" sz="1600" baseline="30000" dirty="0">
                <a:solidFill>
                  <a:prstClr val="black"/>
                </a:solidFill>
                <a:cs typeface="Calibri" pitchFamily="34" charset="0"/>
              </a:rPr>
              <a:t>st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cause of vision loss in T2DM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04" y="792212"/>
            <a:ext cx="9126296" cy="105157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chronic inflammation</a:t>
            </a:r>
            <a:r>
              <a:rPr lang="en-US" b="1" dirty="0">
                <a:solidFill>
                  <a:prstClr val="black"/>
                </a:solidFill>
                <a:highlight>
                  <a:srgbClr val="FFFF00"/>
                </a:highlight>
                <a:cs typeface="Calibri" pitchFamily="34" charset="0"/>
              </a:rPr>
              <a:t>                               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     endothelial damage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07704" y="1203598"/>
            <a:ext cx="4032448" cy="720080"/>
            <a:chOff x="1619672" y="1203598"/>
            <a:chExt cx="4032448" cy="72008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19672" y="1203598"/>
              <a:ext cx="2016224" cy="7200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635896" y="1203598"/>
              <a:ext cx="2016224" cy="7200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5787632" y="4728122"/>
            <a:ext cx="35283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Wong TY,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125:1608-22</a:t>
            </a:r>
          </a:p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 X, et al.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PLoS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Comput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2016; 12:e1004932 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921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 PDR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979712" y="627534"/>
            <a:ext cx="52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49"/>
            <a:ext cx="9144000" cy="399082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chronic retinal ischemia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release of pro-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angiogenic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factors (mainly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VEGF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898525" lvl="4" indent="-182563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  <a:tabLst>
                <a:tab pos="898525" algn="l"/>
              </a:tabLst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neovascularization to bypass damaged retinal blood vessels</a:t>
            </a:r>
          </a:p>
          <a:p>
            <a:pPr marL="1257300" lvl="5" indent="-182563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adjacent to non-perfused retinal areas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NVE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1257300" lvl="5" indent="-182563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optic disk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NVD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1257300" lvl="5" indent="-182563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iris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NVI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898525" lvl="4" indent="-182563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new vessels</a:t>
            </a:r>
          </a:p>
          <a:p>
            <a:pPr marL="1254125" lvl="5" indent="-179388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immature, fragile, permeable, bleed very easily</a:t>
            </a:r>
          </a:p>
          <a:p>
            <a:pPr marL="1254125" lvl="5" indent="-179388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responsible for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vitreous hemorrhage,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tractional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retinal detachment, neovascular glaucoma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0504" y="4728002"/>
            <a:ext cx="546410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Wang W, et al.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19(6)</a:t>
            </a:r>
          </a:p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Falcão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Open Circulation &amp; Vascular Journal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2012; 3:30-42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9501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Pathological Processes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835936" y="627534"/>
            <a:ext cx="554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9"/>
            <a:ext cx="9144000" cy="322651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  <a:cs typeface="Calibri" pitchFamily="34" charset="0"/>
              </a:rPr>
              <a:t>Hyperglycemia and the regulation of metabolic pathways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Inflammation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Oxidative stress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Vascular abnormalities and angiogenesis pathways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6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Hyperglycemia &amp; metabolic pathways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627534"/>
            <a:ext cx="835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65"/>
            <a:ext cx="9144000" cy="400621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chronic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and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excessive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hyperglycemia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→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alternative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Glu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metabolism pathways</a:t>
            </a:r>
          </a:p>
          <a:p>
            <a:pPr marL="285750" lvl="2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polyol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pathway - AGEs formation - PKC activation - </a:t>
            </a: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hexosamine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pathway flux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activation of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cytokines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and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growth factors (VEGF)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endothelial dysfunction / inner BRB breakdown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increased vascular permeability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microvascular occlusion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retinal ischemia </a:t>
            </a:r>
          </a:p>
          <a:p>
            <a:pPr marL="2114550" lvl="6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65000"/>
              <a:buFont typeface="Wingdings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IRMAs</a:t>
            </a:r>
          </a:p>
          <a:p>
            <a:pPr marL="2114550" lvl="6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65000"/>
              <a:buFont typeface="Wingdings" pitchFamily="2" charset="2"/>
              <a:buChar char="v"/>
            </a:pPr>
            <a:r>
              <a:rPr lang="en-US" sz="1600" b="1" u="sng" dirty="0">
                <a:solidFill>
                  <a:prstClr val="black"/>
                </a:solidFill>
                <a:cs typeface="Calibri" pitchFamily="34" charset="0"/>
              </a:rPr>
              <a:t>neovascularization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20072" y="4878904"/>
            <a:ext cx="403244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Whitehead M,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Expert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Opin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Ther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18:1257-70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5287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4943" r="2801" b="5087"/>
          <a:stretch/>
        </p:blipFill>
        <p:spPr bwMode="auto">
          <a:xfrm>
            <a:off x="4716016" y="1707657"/>
            <a:ext cx="438611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67544" y="627534"/>
            <a:ext cx="82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49"/>
            <a:ext cx="9144000" cy="420627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The </a:t>
            </a: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Polyol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Pathway</a:t>
            </a:r>
          </a:p>
          <a:p>
            <a:pPr marL="266700" lvl="2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excess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Glu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is metabolized via the </a:t>
            </a: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polyol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pathway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to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sorbitol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intracellular accumulation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osmotic damage → cellular death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fructose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deoxyglucosone</a:t>
            </a: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266700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↓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NADPH availability </a:t>
            </a:r>
          </a:p>
          <a:p>
            <a:pPr marL="7429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sensitivity of affected cells to oxidative stress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952" y="-20533"/>
            <a:ext cx="9144000" cy="77486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en-US" sz="3600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Hyperglycemia &amp; metabolic pathways</a:t>
            </a:r>
          </a:p>
        </p:txBody>
      </p:sp>
      <p:sp>
        <p:nvSpPr>
          <p:cNvPr id="3" name="Right Brace 2"/>
          <p:cNvSpPr/>
          <p:nvPr/>
        </p:nvSpPr>
        <p:spPr>
          <a:xfrm>
            <a:off x="2699797" y="3219823"/>
            <a:ext cx="283335" cy="720080"/>
          </a:xfrm>
          <a:prstGeom prst="rightBrace">
            <a:avLst>
              <a:gd name="adj1" fmla="val 24469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3323188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deposition of </a:t>
            </a:r>
            <a:r>
              <a:rPr lang="en-GB" sz="1600" b="1" dirty="0">
                <a:solidFill>
                  <a:prstClr val="black"/>
                </a:solidFill>
              </a:rPr>
              <a:t>AGEs</a:t>
            </a:r>
            <a:endParaRPr lang="el-GR" sz="16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77408" y="4425374"/>
            <a:ext cx="3547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Gabbay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KH.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Annu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Rev Med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1975; 26:521-36</a:t>
            </a:r>
          </a:p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Gabbay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KH.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1973; 288:831-6</a:t>
            </a:r>
          </a:p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Barnett PA, et al.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Diabetes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1986; 35:426-32</a:t>
            </a:r>
          </a:p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Tarr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JM,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ISRN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2013; 2013:343560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4803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5694" r="2834" b="6406"/>
          <a:stretch/>
        </p:blipFill>
        <p:spPr bwMode="auto">
          <a:xfrm>
            <a:off x="1403648" y="2931790"/>
            <a:ext cx="4993010" cy="221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79512" y="-53437"/>
            <a:ext cx="9144000" cy="77486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Hyperglycemia &amp; metabolic pathways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23528" y="627534"/>
            <a:ext cx="8208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49"/>
            <a:ext cx="9144000" cy="228779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AGEs formation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↑↑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Glu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→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↑↑ AGEs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formation and accumulation in DM patients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alter the structure and function of the proteins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thickening of capillary basement membranes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pericyte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loss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5364093" y="2323471"/>
            <a:ext cx="283335" cy="720080"/>
          </a:xfrm>
          <a:prstGeom prst="rightBrace">
            <a:avLst>
              <a:gd name="adj1" fmla="val 24469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49" y="2427750"/>
            <a:ext cx="388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4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inner BRB breakdown</a:t>
            </a:r>
          </a:p>
        </p:txBody>
      </p:sp>
      <p:sp>
        <p:nvSpPr>
          <p:cNvPr id="7" name="Rectangle 6"/>
          <p:cNvSpPr/>
          <p:nvPr/>
        </p:nvSpPr>
        <p:spPr>
          <a:xfrm>
            <a:off x="5796136" y="4731996"/>
            <a:ext cx="337840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Peppa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M, et al.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Diabetes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2003; 21:186</a:t>
            </a:r>
          </a:p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Tarr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JM,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ISRN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2013; 2013:343560</a:t>
            </a:r>
          </a:p>
          <a:p>
            <a:endParaRPr lang="en-US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573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24544" y="-20533"/>
            <a:ext cx="9144000" cy="77486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Hyperglycemia &amp; metabolic pathways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67544" y="627534"/>
            <a:ext cx="8208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80528" y="771556"/>
            <a:ext cx="9721080" cy="328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3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AGEs receptors (AGERs) activation </a:t>
            </a:r>
          </a:p>
          <a:p>
            <a:pPr marL="742950" lvl="3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pro-oxidant cascades</a:t>
            </a:r>
          </a:p>
          <a:p>
            <a:pPr marL="742950" lvl="3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pro-inflammatory cascades</a:t>
            </a:r>
          </a:p>
          <a:p>
            <a:pPr marL="1200150" lvl="4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oxidative stress </a:t>
            </a:r>
          </a:p>
          <a:p>
            <a:pPr marL="1200150" lvl="4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leukocyte adhesion</a:t>
            </a:r>
          </a:p>
          <a:p>
            <a:pPr marL="742950" lvl="3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AGER inhibition in mice prevents DR development</a:t>
            </a:r>
          </a:p>
          <a:p>
            <a:pPr marL="742950" lvl="3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AGER gene polymorphisms alter the AGE/AGER binding</a:t>
            </a:r>
          </a:p>
          <a:p>
            <a:pPr marL="1200150" lvl="4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beneficial or detrimental effect on diabetic vascular complications development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27535"/>
            <a:ext cx="5688632" cy="390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/>
          <p:cNvSpPr/>
          <p:nvPr/>
        </p:nvSpPr>
        <p:spPr>
          <a:xfrm>
            <a:off x="5076056" y="1131592"/>
            <a:ext cx="648072" cy="28803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64496" y="4728002"/>
            <a:ext cx="50760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Hammes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HP, et al.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Proc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Natl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Acad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 S A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1991; 88:11555-8</a:t>
            </a:r>
          </a:p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N, et al.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2022 Sep 13: (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Epub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ahead of print)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512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47864" y="627534"/>
            <a:ext cx="223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1545" r="2905" b="1549"/>
          <a:stretch/>
        </p:blipFill>
        <p:spPr>
          <a:xfrm>
            <a:off x="2411764" y="664014"/>
            <a:ext cx="4334495" cy="428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9993" y="4917833"/>
            <a:ext cx="47170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itchFamily="34" charset="0"/>
                <a:cs typeface="Arial" pitchFamily="34" charset="0"/>
              </a:rPr>
              <a:t>Molina-</a:t>
            </a:r>
            <a:r>
              <a:rPr lang="en-GB" sz="1000" dirty="0" err="1">
                <a:latin typeface="Arial" pitchFamily="34" charset="0"/>
                <a:cs typeface="Arial" pitchFamily="34" charset="0"/>
              </a:rPr>
              <a:t>Casado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 JM, et al. </a:t>
            </a:r>
            <a:r>
              <a:rPr lang="en-GB" sz="1000" b="1" i="1" dirty="0" err="1">
                <a:latin typeface="Arial" pitchFamily="34" charset="0"/>
                <a:cs typeface="Arial" pitchFamily="34" charset="0"/>
              </a:rPr>
              <a:t>Comput</a:t>
            </a:r>
            <a:r>
              <a:rPr lang="en-GB" sz="1000" b="1" i="1" dirty="0">
                <a:latin typeface="Arial" pitchFamily="34" charset="0"/>
                <a:cs typeface="Arial" pitchFamily="34" charset="0"/>
              </a:rPr>
              <a:t> Methods Programs Biomed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2017;149:55-68 </a:t>
            </a:r>
            <a:endParaRPr lang="el-GR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87D2AE-E8FC-441B-B1DC-7BB15CBE2564}"/>
              </a:ext>
            </a:extLst>
          </p:cNvPr>
          <p:cNvCxnSpPr/>
          <p:nvPr/>
        </p:nvCxnSpPr>
        <p:spPr>
          <a:xfrm flipH="1">
            <a:off x="5940152" y="3435846"/>
            <a:ext cx="12961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01B972-9D83-4C7D-97D8-6B9405B1F14C}"/>
              </a:ext>
            </a:extLst>
          </p:cNvPr>
          <p:cNvSpPr txBox="1"/>
          <p:nvPr/>
        </p:nvSpPr>
        <p:spPr>
          <a:xfrm>
            <a:off x="7254160" y="3266569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Retinal Vein</a:t>
            </a:r>
            <a:endParaRPr lang="el-G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565E76-0C53-4BEC-8BAF-E3EE74F1E052}"/>
              </a:ext>
            </a:extLst>
          </p:cNvPr>
          <p:cNvCxnSpPr/>
          <p:nvPr/>
        </p:nvCxnSpPr>
        <p:spPr>
          <a:xfrm flipH="1">
            <a:off x="5562248" y="1682393"/>
            <a:ext cx="12961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257B29-24EB-486D-AE68-A5E0BF725A61}"/>
              </a:ext>
            </a:extLst>
          </p:cNvPr>
          <p:cNvSpPr txBox="1"/>
          <p:nvPr/>
        </p:nvSpPr>
        <p:spPr>
          <a:xfrm>
            <a:off x="6876256" y="151311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Retinal Artery</a:t>
            </a:r>
            <a:endParaRPr lang="el-G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EEDE0-8767-49F7-9441-9288FCCA09F8}"/>
              </a:ext>
            </a:extLst>
          </p:cNvPr>
          <p:cNvSpPr txBox="1"/>
          <p:nvPr/>
        </p:nvSpPr>
        <p:spPr>
          <a:xfrm>
            <a:off x="93437" y="2588798"/>
            <a:ext cx="2285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Posterior Pole</a:t>
            </a:r>
            <a:endParaRPr lang="el-GR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234623"/>
      </p:ext>
    </p:extLst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Hyperglycemia &amp; metabolic pathways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67544" y="627534"/>
            <a:ext cx="828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699542"/>
            <a:ext cx="9144000" cy="3634318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PKC Activation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↑↑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Glu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→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glycolysis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→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diacylglycerol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(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DAG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) synthesis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PKC pathway activation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mitogen-activated protein kinase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MAPK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 factors activation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stress-related proteins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mediators of vascular function (e.g. VEGF and such as c-Jun kinases)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↑↑ NADPH oxidase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↑↑ NF</a:t>
            </a:r>
            <a:r>
              <a:rPr lang="el-GR" sz="1600" b="1" dirty="0">
                <a:solidFill>
                  <a:prstClr val="black"/>
                </a:solidFill>
                <a:cs typeface="Calibri" pitchFamily="34" charset="0"/>
              </a:rPr>
              <a:t>κ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B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 vascular cells</a:t>
            </a:r>
          </a:p>
        </p:txBody>
      </p:sp>
      <p:sp>
        <p:nvSpPr>
          <p:cNvPr id="7" name="Right Brace 6"/>
          <p:cNvSpPr/>
          <p:nvPr/>
        </p:nvSpPr>
        <p:spPr>
          <a:xfrm>
            <a:off x="3779923" y="3507854"/>
            <a:ext cx="283335" cy="648072"/>
          </a:xfrm>
          <a:prstGeom prst="rightBrace">
            <a:avLst>
              <a:gd name="adj1" fmla="val 27514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7944" y="365187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oxidative stress and inflammation</a:t>
            </a:r>
            <a:endParaRPr lang="el-GR" sz="1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4128" y="4404836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Xia P,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1994; 43:1122-9</a:t>
            </a:r>
          </a:p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Koya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1998; 47:859-66</a:t>
            </a:r>
          </a:p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Rosse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Nat Rev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Cell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2010; 11:103-12</a:t>
            </a:r>
          </a:p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Wang QJ, et al.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Trends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Pharmacol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2006; 27:317-23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594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Hyperglycemia &amp; metabolic pathways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67544" y="627534"/>
            <a:ext cx="828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699542"/>
            <a:ext cx="9144000" cy="1467058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PKC Activation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PKC: a 10 enzymes family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β1/2 isoform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associated with DR development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83719"/>
            <a:ext cx="57150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8144" y="4910122"/>
            <a:ext cx="33938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Tarr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JM,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ISRN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2013; 2013:343560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689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Hyperglycemia &amp; metabolic pathways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627534"/>
            <a:ext cx="8352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699542"/>
            <a:ext cx="9144000" cy="315470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Hexosamine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Pathway Flux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activated when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↑↑ intracellular </a:t>
            </a: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Glu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u="sng" dirty="0">
                <a:solidFill>
                  <a:prstClr val="black"/>
                </a:solidFill>
                <a:cs typeface="Calibri" pitchFamily="34" charset="0"/>
              </a:rPr>
              <a:t>cannot be drained by </a:t>
            </a:r>
            <a:r>
              <a:rPr lang="en-US" b="1" u="sng" dirty="0">
                <a:solidFill>
                  <a:prstClr val="black"/>
                </a:solidFill>
                <a:cs typeface="Calibri" pitchFamily="34" charset="0"/>
              </a:rPr>
              <a:t>glycolysis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most of it is converted to glucose-6-phosphate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G6P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 →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converted to fructose-6-phosphate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F6P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2114550" lvl="6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 vascular cells</a:t>
            </a:r>
          </a:p>
          <a:p>
            <a:pPr marL="2571750" lvl="7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65000"/>
              <a:buFont typeface="Wingdings" pitchFamily="2" charset="2"/>
              <a:buChar char="v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TGF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β 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2571750" lvl="7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65000"/>
              <a:buFont typeface="Wingdings" pitchFamily="2" charset="2"/>
              <a:buChar char="v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PAI-1 	</a:t>
            </a:r>
          </a:p>
        </p:txBody>
      </p:sp>
      <p:sp>
        <p:nvSpPr>
          <p:cNvPr id="6" name="Right Brace 5"/>
          <p:cNvSpPr/>
          <p:nvPr/>
        </p:nvSpPr>
        <p:spPr>
          <a:xfrm>
            <a:off x="3491892" y="3075806"/>
            <a:ext cx="283335" cy="648072"/>
          </a:xfrm>
          <a:prstGeom prst="rightBrace">
            <a:avLst>
              <a:gd name="adj1" fmla="val 27514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1920" y="3272091"/>
            <a:ext cx="529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multiple factors involved in DR development are affected</a:t>
            </a:r>
          </a:p>
        </p:txBody>
      </p:sp>
      <p:sp>
        <p:nvSpPr>
          <p:cNvPr id="3" name="Rectangle 2"/>
          <p:cNvSpPr/>
          <p:nvPr/>
        </p:nvSpPr>
        <p:spPr>
          <a:xfrm>
            <a:off x="5796136" y="4728002"/>
            <a:ext cx="338437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Wells L,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2001; 291(5512):2376-8</a:t>
            </a:r>
          </a:p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Hart GW, et al.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Annu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Rev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Biochem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1997; 66:315-35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704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4889584"/>
            <a:ext cx="46085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May M, et al.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Ther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Adv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Endocrinol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Metab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2019; 10:2042018819891886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4" y="123480"/>
            <a:ext cx="8304640" cy="468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F0027CD-74C1-4D14-9F98-0DC2702049F1}"/>
              </a:ext>
            </a:extLst>
          </p:cNvPr>
          <p:cNvSpPr/>
          <p:nvPr/>
        </p:nvSpPr>
        <p:spPr>
          <a:xfrm>
            <a:off x="3347864" y="1347614"/>
            <a:ext cx="2232248" cy="61378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676229-29B2-43A9-94E3-06B6DC03D6B0}"/>
              </a:ext>
            </a:extLst>
          </p:cNvPr>
          <p:cNvCxnSpPr>
            <a:cxnSpLocks/>
          </p:cNvCxnSpPr>
          <p:nvPr/>
        </p:nvCxnSpPr>
        <p:spPr>
          <a:xfrm>
            <a:off x="755576" y="2355726"/>
            <a:ext cx="1296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0BDD1A6-A27F-473F-ACD4-E5C47C190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7" y="2355720"/>
            <a:ext cx="1800000" cy="1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D169FA-107A-438F-B7D2-CCF5BBD89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385" y="2355727"/>
            <a:ext cx="1332000" cy="11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5C853-E01A-4150-901C-50FCBD92E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625" y="2355728"/>
            <a:ext cx="1260000" cy="11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53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1223" r="112" b="1976"/>
          <a:stretch/>
        </p:blipFill>
        <p:spPr bwMode="auto">
          <a:xfrm>
            <a:off x="-36512" y="-20538"/>
            <a:ext cx="9180512" cy="51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60232" y="4910122"/>
            <a:ext cx="273630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Chauhan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MZ,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2022; 11:1950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45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Pathological Processes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835936" y="627534"/>
            <a:ext cx="554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9"/>
            <a:ext cx="9144000" cy="322651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Hyperglycemia and the regulation of metabolic pathways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  <a:cs typeface="Calibri" pitchFamily="34" charset="0"/>
              </a:rPr>
              <a:t>Inflammation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Oxidative stress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Vascular abnormalities and angiogenesis pathways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6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96530"/>
            <a:ext cx="6510842" cy="254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15816" y="627534"/>
            <a:ext cx="3312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6"/>
            <a:ext cx="9144000" cy="224162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key factor in DR pathogenesis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simultaneous course of multiple metabolic pathways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oxidative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stress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AGEs</a:t>
            </a:r>
            <a:endParaRPr lang="en-US" b="1" dirty="0">
              <a:solidFill>
                <a:prstClr val="black"/>
              </a:solidFill>
              <a:cs typeface="Calibri" pitchFamily="34" charset="0"/>
            </a:endParaRP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VEGF expression 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3203851" y="1851670"/>
            <a:ext cx="283335" cy="1080120"/>
          </a:xfrm>
          <a:prstGeom prst="rightBrace">
            <a:avLst>
              <a:gd name="adj1" fmla="val 27514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3888" y="2211710"/>
            <a:ext cx="24833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inflammatory response</a:t>
            </a:r>
            <a:endParaRPr lang="el-GR" sz="1600" b="1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067944" y="4083919"/>
            <a:ext cx="1080120" cy="28803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192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15816" y="627534"/>
            <a:ext cx="3312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0"/>
            <a:ext cx="9144000" cy="4021604"/>
          </a:xfrm>
          <a:prstGeom prst="rect">
            <a:avLst/>
          </a:prstGeom>
          <a:noFill/>
        </p:spPr>
        <p:txBody>
          <a:bodyPr wrap="square" lIns="91431" tIns="45715" rIns="91431" bIns="45715" numCol="1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chronic low-grade inflammation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capillary occlusion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hypoxia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VEGF expression</a:t>
            </a: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leukostasis</a:t>
            </a: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retinal microvasculature occlusion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endothelium damage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inner BRB breakdown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2" name="Curved Right Arrow 1"/>
          <p:cNvSpPr/>
          <p:nvPr/>
        </p:nvSpPr>
        <p:spPr>
          <a:xfrm>
            <a:off x="179512" y="1635646"/>
            <a:ext cx="432048" cy="864096"/>
          </a:xfrm>
          <a:prstGeom prst="curvedRightArrow">
            <a:avLst>
              <a:gd name="adj1" fmla="val 30376"/>
              <a:gd name="adj2" fmla="val 82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75648" y="4728002"/>
            <a:ext cx="31683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Joussen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AM, et al.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Faseb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2003; 17:76-8</a:t>
            </a:r>
          </a:p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Schroder S,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 J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Pathol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1991; 139:81-100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2913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15816" y="627534"/>
            <a:ext cx="3312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0"/>
            <a:ext cx="9144000" cy="4347334"/>
          </a:xfrm>
          <a:prstGeom prst="rect">
            <a:avLst/>
          </a:prstGeom>
          <a:noFill/>
        </p:spPr>
        <p:txBody>
          <a:bodyPr wrap="square" lIns="91431" tIns="45715" rIns="91431" bIns="45715" numCol="1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hyperglycemic stress → microglia activation →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retinal glial cell dysfunction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secretion of 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anti-inflammatory drugs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(e.g. intravitreal triamcinolone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acetonide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and topical application of NSAIDs like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nepafenac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↓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VEGF expression 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↓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vascular permeability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inhibition of retinal cell death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diminished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leukostasis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improved visual acuity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5367536" y="4566425"/>
            <a:ext cx="374441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Kern TS,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2007; 56:373-9</a:t>
            </a:r>
          </a:p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Gillies MC,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2006 113:1533-8</a:t>
            </a:r>
          </a:p>
          <a:p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Kuppermann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BD,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Arch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2007; 125:309-17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9632" y="1347614"/>
            <a:ext cx="3456384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TNF-</a:t>
            </a:r>
            <a:r>
              <a:rPr lang="el-GR" sz="1600" b="1" dirty="0">
                <a:solidFill>
                  <a:prstClr val="black"/>
                </a:solidFill>
                <a:cs typeface="Calibri" pitchFamily="34" charset="0"/>
              </a:rPr>
              <a:t>α</a:t>
            </a:r>
            <a:endParaRPr lang="en-GB" sz="1600" dirty="0">
              <a:solidFill>
                <a:prstClr val="black"/>
              </a:solidFill>
              <a:cs typeface="Calibri" pitchFamily="34" charset="0"/>
            </a:endParaRP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IL-6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MCP-1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VEGF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03848" y="1779662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39952" y="1563638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endothelial impairment </a:t>
            </a:r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leukocyte adherence to retinal endothelium</a:t>
            </a:r>
            <a:endParaRPr lang="el-GR" sz="14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4249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2777" r="2873" b="47223"/>
          <a:stretch/>
        </p:blipFill>
        <p:spPr bwMode="auto">
          <a:xfrm>
            <a:off x="1835696" y="88807"/>
            <a:ext cx="5544616" cy="104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19" y="1117361"/>
            <a:ext cx="914400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</a:rPr>
              <a:t>CRP ≥3 mg/L</a:t>
            </a:r>
          </a:p>
          <a:p>
            <a:pPr marL="742950" lvl="1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possible independent RF for DR development – more prominent if BMI &gt;30kg/m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</a:pPr>
            <a:r>
              <a:rPr lang="en-GB" sz="1600" b="1" dirty="0">
                <a:solidFill>
                  <a:prstClr val="black"/>
                </a:solidFill>
              </a:rPr>
              <a:t>TNF-</a:t>
            </a:r>
            <a:r>
              <a:rPr lang="el-GR" sz="1600" b="1" dirty="0">
                <a:solidFill>
                  <a:prstClr val="black"/>
                </a:solidFill>
              </a:rPr>
              <a:t>α</a:t>
            </a:r>
            <a:endParaRPr lang="en-GB" sz="1600" b="1" dirty="0">
              <a:solidFill>
                <a:prstClr val="black"/>
              </a:solidFill>
            </a:endParaRPr>
          </a:p>
          <a:p>
            <a:pPr marL="800100" lvl="1" indent="-3429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positive correlation with DR severity (EURODIAB Prospective Complications Study)</a:t>
            </a:r>
          </a:p>
          <a:p>
            <a:pPr marL="800100" lvl="1" indent="-3429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strong and independent RF for both PDR and DME</a:t>
            </a:r>
          </a:p>
          <a:p>
            <a:pPr marL="800100" lvl="1" indent="-3429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↑ </a:t>
            </a:r>
            <a:r>
              <a:rPr lang="en-US" sz="1400" dirty="0">
                <a:solidFill>
                  <a:prstClr val="black"/>
                </a:solidFill>
              </a:rPr>
              <a:t>TNF-α serum levels by 10 </a:t>
            </a:r>
            <a:r>
              <a:rPr lang="en-US" sz="1400" dirty="0" err="1">
                <a:solidFill>
                  <a:prstClr val="black"/>
                </a:solidFill>
              </a:rPr>
              <a:t>pg</a:t>
            </a:r>
            <a:r>
              <a:rPr lang="en-US" sz="1400" dirty="0">
                <a:solidFill>
                  <a:prstClr val="black"/>
                </a:solidFill>
              </a:rPr>
              <a:t>/mL → 2-fold </a:t>
            </a:r>
            <a:r>
              <a:rPr lang="en-US" sz="1400" b="1" dirty="0">
                <a:solidFill>
                  <a:prstClr val="black"/>
                </a:solidFill>
              </a:rPr>
              <a:t>↑ </a:t>
            </a:r>
            <a:r>
              <a:rPr lang="en-US" sz="1400" dirty="0">
                <a:solidFill>
                  <a:prstClr val="black"/>
                </a:solidFill>
              </a:rPr>
              <a:t>risk of PDR and/or DME </a:t>
            </a:r>
          </a:p>
          <a:p>
            <a:pPr marL="800100" lvl="1" indent="-3429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baseline TNF-α levels ≥3.4 </a:t>
            </a:r>
            <a:r>
              <a:rPr lang="en-US" sz="1400" dirty="0" err="1">
                <a:solidFill>
                  <a:prstClr val="black"/>
                </a:solidFill>
              </a:rPr>
              <a:t>pg</a:t>
            </a:r>
            <a:r>
              <a:rPr lang="en-US" sz="1400" dirty="0">
                <a:solidFill>
                  <a:prstClr val="black"/>
                </a:solidFill>
              </a:rPr>
              <a:t>/mL → 3-fold </a:t>
            </a:r>
            <a:r>
              <a:rPr lang="en-US" sz="1400" b="1" dirty="0">
                <a:solidFill>
                  <a:prstClr val="black"/>
                </a:solidFill>
              </a:rPr>
              <a:t>↑ </a:t>
            </a:r>
            <a:r>
              <a:rPr lang="en-US" sz="1400" dirty="0">
                <a:solidFill>
                  <a:prstClr val="black"/>
                </a:solidFill>
              </a:rPr>
              <a:t>risk of PDR and/or DME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</a:pPr>
            <a:r>
              <a:rPr lang="en-GB" sz="1600" b="1" dirty="0">
                <a:solidFill>
                  <a:prstClr val="black"/>
                </a:solidFill>
              </a:rPr>
              <a:t>IL-6</a:t>
            </a:r>
          </a:p>
          <a:p>
            <a:pPr marL="742950" lvl="1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presence of DR and disease severity in both DM types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</a:pPr>
            <a:r>
              <a:rPr lang="en-GB" sz="1600" b="1" dirty="0">
                <a:solidFill>
                  <a:prstClr val="black"/>
                </a:solidFill>
              </a:rPr>
              <a:t>ICAM-1</a:t>
            </a:r>
          </a:p>
          <a:p>
            <a:pPr marL="742950" lvl="1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baseline levels ≥165pg/mL → 3-fold </a:t>
            </a:r>
            <a:r>
              <a:rPr lang="en-US" sz="1400" b="1" dirty="0">
                <a:solidFill>
                  <a:prstClr val="black"/>
                </a:solidFill>
              </a:rPr>
              <a:t>↑</a:t>
            </a:r>
            <a:r>
              <a:rPr lang="en-US" sz="1400" dirty="0">
                <a:solidFill>
                  <a:prstClr val="black"/>
                </a:solidFill>
              </a:rPr>
              <a:t> risk of DME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</a:rPr>
              <a:t>E-</a:t>
            </a:r>
            <a:r>
              <a:rPr lang="en-US" sz="1600" b="1" dirty="0" err="1">
                <a:solidFill>
                  <a:prstClr val="black"/>
                </a:solidFill>
              </a:rPr>
              <a:t>selectin</a:t>
            </a:r>
            <a:endParaRPr lang="en-US" sz="1600" b="1" dirty="0">
              <a:solidFill>
                <a:prstClr val="black"/>
              </a:solidFill>
            </a:endParaRPr>
          </a:p>
          <a:p>
            <a:pPr marL="742950" lvl="1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baseline levels ≥40 </a:t>
            </a:r>
            <a:r>
              <a:rPr lang="en-US" sz="1400" dirty="0" err="1">
                <a:solidFill>
                  <a:prstClr val="black"/>
                </a:solidFill>
              </a:rPr>
              <a:t>pg</a:t>
            </a:r>
            <a:r>
              <a:rPr lang="en-US" sz="1400" dirty="0">
                <a:solidFill>
                  <a:prstClr val="black"/>
                </a:solidFill>
              </a:rPr>
              <a:t>/mL → 2-fold </a:t>
            </a:r>
            <a:r>
              <a:rPr lang="en-US" sz="1400" b="1" dirty="0">
                <a:solidFill>
                  <a:prstClr val="black"/>
                </a:solidFill>
              </a:rPr>
              <a:t>↑ </a:t>
            </a:r>
            <a:r>
              <a:rPr lang="en-US" sz="1400" dirty="0">
                <a:solidFill>
                  <a:prstClr val="black"/>
                </a:solidFill>
              </a:rPr>
              <a:t>risk of PDR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</a:rPr>
              <a:t>PAI-1</a:t>
            </a:r>
          </a:p>
          <a:p>
            <a:pPr marL="742950" lvl="1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independent and strong RF for DR incidence in T2DM, especially for severe PDR stages </a:t>
            </a:r>
          </a:p>
          <a:p>
            <a:pPr marL="742950" lvl="1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DR development risk </a:t>
            </a:r>
            <a:r>
              <a:rPr lang="en-US" sz="1400" b="1" dirty="0">
                <a:solidFill>
                  <a:prstClr val="black"/>
                </a:solidFill>
              </a:rPr>
              <a:t>↑ </a:t>
            </a:r>
            <a:r>
              <a:rPr lang="en-US" sz="1400" dirty="0">
                <a:solidFill>
                  <a:prstClr val="black"/>
                </a:solidFill>
              </a:rPr>
              <a:t>by 12% for each 10ng/</a:t>
            </a:r>
            <a:r>
              <a:rPr lang="en-US" sz="1400" dirty="0" err="1">
                <a:solidFill>
                  <a:prstClr val="black"/>
                </a:solidFill>
              </a:rPr>
              <a:t>dL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↑</a:t>
            </a:r>
            <a:r>
              <a:rPr lang="en-US" sz="1400" dirty="0">
                <a:solidFill>
                  <a:prstClr val="black"/>
                </a:solidFill>
              </a:rPr>
              <a:t>in baseline PAI-1 levels</a:t>
            </a:r>
            <a:endParaRPr lang="el-GR" sz="14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27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94646" y="627534"/>
            <a:ext cx="21574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868144" y="4746362"/>
            <a:ext cx="3699480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err="1">
                <a:latin typeface="Arial" pitchFamily="34" charset="0"/>
                <a:cs typeface="Arial" pitchFamily="34" charset="0"/>
              </a:rPr>
              <a:t>Mohandass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 G, et al. </a:t>
            </a:r>
            <a:r>
              <a:rPr lang="en-GB" sz="1000" b="1" i="1" dirty="0">
                <a:latin typeface="Arial" pitchFamily="34" charset="0"/>
                <a:cs typeface="Arial" pitchFamily="34" charset="0"/>
              </a:rPr>
              <a:t>Biomed </a:t>
            </a:r>
            <a:r>
              <a:rPr lang="en-GB" sz="1000" b="1" i="1" dirty="0" err="1">
                <a:latin typeface="Arial" pitchFamily="34" charset="0"/>
                <a:cs typeface="Arial" pitchFamily="34" charset="0"/>
              </a:rPr>
              <a:t>Pharmacol</a:t>
            </a:r>
            <a:r>
              <a:rPr lang="en-GB" sz="1000" b="1" i="1" dirty="0">
                <a:latin typeface="Arial" pitchFamily="34" charset="0"/>
                <a:cs typeface="Arial" pitchFamily="34" charset="0"/>
              </a:rPr>
              <a:t> J 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2017;10(3)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2012; 366:1227-39</a:t>
            </a:r>
          </a:p>
          <a:p>
            <a:endParaRPr lang="el-GR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3"/>
          <a:stretch/>
        </p:blipFill>
        <p:spPr>
          <a:xfrm>
            <a:off x="2628504" y="1059582"/>
            <a:ext cx="6480000" cy="3041628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9"/>
          <a:stretch/>
        </p:blipFill>
        <p:spPr bwMode="auto">
          <a:xfrm>
            <a:off x="35496" y="627534"/>
            <a:ext cx="259228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BB66D4-A0DF-4AE7-B242-677ECDE8326B}"/>
              </a:ext>
            </a:extLst>
          </p:cNvPr>
          <p:cNvSpPr/>
          <p:nvPr/>
        </p:nvSpPr>
        <p:spPr>
          <a:xfrm>
            <a:off x="35496" y="627534"/>
            <a:ext cx="2592288" cy="381641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368F1F-D3BC-46E7-A4F5-12ED24DB8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1635646"/>
            <a:ext cx="432000" cy="7200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9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Pathological Processes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835936" y="627534"/>
            <a:ext cx="554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9"/>
            <a:ext cx="9144000" cy="322651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Hyperglycemia and the regulation of metabolic pathways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Inflammation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  <a:cs typeface="Calibri" pitchFamily="34" charset="0"/>
              </a:rPr>
              <a:t>Oxidative stress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Vascular abnormalities and angiogenesis pathways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74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Oxidative stress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627784" y="627534"/>
            <a:ext cx="3888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63680" y="4889584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Kang Q,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Redox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2020;37:101799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543"/>
            <a:ext cx="914400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427984" y="4155928"/>
            <a:ext cx="1944216" cy="504056"/>
          </a:xfrm>
          <a:prstGeom prst="roundRect">
            <a:avLst>
              <a:gd name="adj" fmla="val 37453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804248" y="987574"/>
            <a:ext cx="432048" cy="216024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929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Pathological Processes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835936" y="627534"/>
            <a:ext cx="554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9"/>
            <a:ext cx="9144000" cy="322651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Hyperglycemia and the regulation of metabolic pathways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Inflammation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Oxidative stress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  <a:cs typeface="Calibri" pitchFamily="34" charset="0"/>
              </a:rPr>
              <a:t>Vascular abnormalities and angiogenesis pathways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12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Vascular abnormalities and angiogenesis pathways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7504" y="627534"/>
            <a:ext cx="8928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699542"/>
            <a:ext cx="9144000" cy="4290908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hyperglycemia 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pericyte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loss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endothelial cells apoptosis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basement membrane thickening 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inner BRB impairment</a:t>
            </a:r>
          </a:p>
          <a:p>
            <a:pPr marL="1657350" lvl="5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leakage </a:t>
            </a: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and exudates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pericytes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- responsible </a:t>
            </a:r>
            <a:r>
              <a:rPr lang="en-US" sz="1600" u="sng" dirty="0">
                <a:solidFill>
                  <a:prstClr val="black"/>
                </a:solidFill>
                <a:cs typeface="Calibri" pitchFamily="34" charset="0"/>
              </a:rPr>
              <a:t>capillaries structure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 err="1">
                <a:solidFill>
                  <a:prstClr val="black"/>
                </a:solidFill>
                <a:cs typeface="Calibri" pitchFamily="34" charset="0"/>
              </a:rPr>
              <a:t>microaneurysm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 formation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pronounced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pericytes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and endothelial cells loss  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capillary occlusion and ischemia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↑↑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VEGF via hypoxia-inducible factor 1 (HIF-1) activation </a:t>
            </a:r>
          </a:p>
          <a:p>
            <a:pPr marL="2114550" lvl="6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65000"/>
              <a:buFont typeface="Wingdings" pitchFamily="2" charset="2"/>
              <a:buChar char="v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neovascularization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6096" y="4566425"/>
            <a:ext cx="482453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Feldman-</a:t>
            </a:r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Billard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Metab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44:4-14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Schmidt-</a:t>
            </a:r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Erfurth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U, et al.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Prog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Retin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Eye Res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67:1-29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Bressler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NM,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2011; 365:1520-6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674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with systemic vascular dysfunction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9512" y="627534"/>
            <a:ext cx="8928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699548"/>
            <a:ext cx="9160768" cy="392927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diabetic microvascular disease (DMD) (including DR) 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large vessel atherosclerosis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via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hypoxia 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alterations in vasa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vasorum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diminishing NO bioavailability in the vasculature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activating pro-inflammatory mechanisms 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association with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morbidity in the setting of acute coronary syndromes or strokes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debatable whether DMD precedes large vessel atherosclerosis or they progress in parallel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88024" y="4566425"/>
            <a:ext cx="482453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Brownrigg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JRW,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Lancet Diabetes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Endocrinol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2016; 4:588–97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Antonopoulos AS,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 Care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2015; 38:e180–1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Antonopoulos AS, et al.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Cardiovasc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2017; 113:1074–86</a:t>
            </a:r>
            <a:endParaRPr lang="en-GB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603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16768" y="699551"/>
            <a:ext cx="9160768" cy="399339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presence of DMD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DR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): independently predict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hospitalization for heart failure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future mortality cardiovascular disease risk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non-fatal myocardial infarction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absence of DR at baseline screening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association with no mortality events in T2DM during the follow-up period (</a:t>
            </a:r>
            <a:r>
              <a:rPr lang="el-GR" sz="1400" dirty="0">
                <a:solidFill>
                  <a:prstClr val="black"/>
                </a:solidFill>
                <a:cs typeface="Calibri" pitchFamily="34" charset="0"/>
              </a:rPr>
              <a:t>~</a:t>
            </a:r>
            <a:r>
              <a:rPr lang="en-GB" sz="1400" dirty="0">
                <a:solidFill>
                  <a:prstClr val="black"/>
                </a:solidFill>
                <a:cs typeface="Calibri" pitchFamily="34" charset="0"/>
              </a:rPr>
              <a:t>30 months)</a:t>
            </a: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3" y="-20536"/>
            <a:ext cx="9151623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2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F2B352-A26D-469C-A0A5-FA8986552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0" r="6230" b="3800"/>
          <a:stretch/>
        </p:blipFill>
        <p:spPr>
          <a:xfrm>
            <a:off x="1907704" y="51468"/>
            <a:ext cx="4968552" cy="5100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63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05981"/>
            <a:ext cx="8229600" cy="69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mbria" pitchFamily="18" charset="0"/>
                <a:cs typeface="Times New Roman" pitchFamily="18" charset="0"/>
              </a:rPr>
              <a:t>Flow-mediated dilatation</a:t>
            </a: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1488504" y="4806280"/>
            <a:ext cx="7620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Corretti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 Am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Cardiol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2002;39:257-65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2401" y="951573"/>
            <a:ext cx="8991600" cy="3726413"/>
            <a:chOff x="152401" y="1268763"/>
            <a:chExt cx="8991600" cy="4968550"/>
          </a:xfrm>
        </p:grpSpPr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152401" y="1268763"/>
              <a:ext cx="8991600" cy="3678239"/>
              <a:chOff x="96" y="1392"/>
              <a:chExt cx="5664" cy="2317"/>
            </a:xfrm>
          </p:grpSpPr>
          <p:grpSp>
            <p:nvGrpSpPr>
              <p:cNvPr id="9" name="Group 11"/>
              <p:cNvGrpSpPr>
                <a:grpSpLocks/>
              </p:cNvGrpSpPr>
              <p:nvPr/>
            </p:nvGrpSpPr>
            <p:grpSpPr bwMode="auto">
              <a:xfrm>
                <a:off x="96" y="1728"/>
                <a:ext cx="5568" cy="1981"/>
                <a:chOff x="96" y="912"/>
                <a:chExt cx="6192" cy="2317"/>
              </a:xfrm>
            </p:grpSpPr>
            <p:pic>
              <p:nvPicPr>
                <p:cNvPr id="12" name="Picture 12" descr="C:\WINDOWS\Desktop\vascular function-echo\corretti 3.gif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334" r="8333" b="54314"/>
                <a:stretch>
                  <a:fillRect/>
                </a:stretch>
              </p:blipFill>
              <p:spPr bwMode="auto">
                <a:xfrm>
                  <a:off x="96" y="912"/>
                  <a:ext cx="3024" cy="2304"/>
                </a:xfrm>
                <a:prstGeom prst="rect">
                  <a:avLst/>
                </a:prstGeom>
                <a:noFill/>
                <a:ln w="38100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3" name="Picture 13" descr="C:\WINDOWS\Desktop\vascular function-echo\corretti 3.gif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t="53183" r="10001"/>
                <a:stretch>
                  <a:fillRect/>
                </a:stretch>
              </p:blipFill>
              <p:spPr bwMode="auto">
                <a:xfrm>
                  <a:off x="3264" y="912"/>
                  <a:ext cx="3024" cy="2317"/>
                </a:xfrm>
                <a:prstGeom prst="rect">
                  <a:avLst/>
                </a:prstGeom>
                <a:noFill/>
                <a:ln w="38100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</p:grpSp>
          <p:sp>
            <p:nvSpPr>
              <p:cNvPr id="10" name="Rectangle 14"/>
              <p:cNvSpPr>
                <a:spLocks noChangeArrowheads="1"/>
              </p:cNvSpPr>
              <p:nvPr/>
            </p:nvSpPr>
            <p:spPr bwMode="auto">
              <a:xfrm>
                <a:off x="3024" y="1392"/>
                <a:ext cx="2736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prstClr val="black"/>
                  </a:buClr>
                  <a:buSzPct val="75000"/>
                </a:pPr>
                <a:r>
                  <a:rPr lang="en-US" sz="24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Hyperemic diameter (HD)</a:t>
                </a:r>
              </a:p>
            </p:txBody>
          </p:sp>
          <p:sp>
            <p:nvSpPr>
              <p:cNvPr id="11" name="Rectangle 15"/>
              <p:cNvSpPr>
                <a:spLocks noChangeArrowheads="1"/>
              </p:cNvSpPr>
              <p:nvPr/>
            </p:nvSpPr>
            <p:spPr bwMode="auto">
              <a:xfrm>
                <a:off x="96" y="1392"/>
                <a:ext cx="2736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prstClr val="black"/>
                  </a:buClr>
                  <a:buSzPct val="75000"/>
                </a:pPr>
                <a:r>
                  <a:rPr lang="en-US" sz="24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Resting diameter (RD)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071057" y="5250905"/>
              <a:ext cx="3085120" cy="986408"/>
              <a:chOff x="2514600" y="5334000"/>
              <a:chExt cx="3085120" cy="986408"/>
            </a:xfrm>
          </p:grpSpPr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2570584" y="5334000"/>
                <a:ext cx="3029136" cy="838200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2514600" y="5562600"/>
                <a:ext cx="11430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FMD =</a:t>
                </a:r>
              </a:p>
            </p:txBody>
          </p:sp>
          <p:sp>
            <p:nvSpPr>
              <p:cNvPr id="17" name="Rectangle 19"/>
              <p:cNvSpPr txBox="1">
                <a:spLocks noChangeArrowheads="1"/>
              </p:cNvSpPr>
              <p:nvPr/>
            </p:nvSpPr>
            <p:spPr>
              <a:xfrm>
                <a:off x="3657600" y="5406008"/>
                <a:ext cx="1676400" cy="914400"/>
              </a:xfrm>
              <a:prstGeom prst="rect">
                <a:avLst/>
              </a:prstGeom>
              <a:ln>
                <a:noFill/>
              </a:ln>
            </p:spPr>
            <p:txBody>
              <a:bodyPr vert="horz">
                <a:normAutofit fontScale="85000" lnSpcReduction="20000"/>
              </a:bodyPr>
              <a:lstStyle>
                <a:lvl1pPr marL="365760" indent="-25603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792" indent="-228600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536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2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74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60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109702" indent="0" fontAlgn="base">
                  <a:lnSpc>
                    <a:spcPct val="90000"/>
                  </a:lnSpc>
                  <a:buClr>
                    <a:srgbClr val="2DA2BF"/>
                  </a:buClr>
                  <a:buFont typeface="Wingdings 3"/>
                  <a:buNone/>
                </a:pPr>
                <a:r>
                  <a:rPr lang="en-US" b="1" dirty="0">
                    <a:solidFill>
                      <a:srgbClr val="002060"/>
                    </a:solidFill>
                  </a:rPr>
                  <a:t>HD -RD </a:t>
                </a:r>
              </a:p>
              <a:p>
                <a:pPr marL="109702" indent="0" algn="ctr" fontAlgn="base">
                  <a:lnSpc>
                    <a:spcPct val="90000"/>
                  </a:lnSpc>
                  <a:buClr>
                    <a:srgbClr val="2DA2BF"/>
                  </a:buClr>
                  <a:buFont typeface="Wingdings 3"/>
                  <a:buNone/>
                </a:pPr>
                <a:r>
                  <a:rPr lang="en-US" b="1" dirty="0">
                    <a:solidFill>
                      <a:srgbClr val="002060"/>
                    </a:solidFill>
                  </a:rPr>
                  <a:t>RD</a:t>
                </a:r>
              </a:p>
            </p:txBody>
          </p:sp>
          <p:sp>
            <p:nvSpPr>
              <p:cNvPr id="21" name="Line 18"/>
              <p:cNvSpPr>
                <a:spLocks noChangeShapeType="1"/>
              </p:cNvSpPr>
              <p:nvPr/>
            </p:nvSpPr>
            <p:spPr bwMode="auto">
              <a:xfrm>
                <a:off x="3657600" y="5791200"/>
                <a:ext cx="1676400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ln>
                    <a:solidFill>
                      <a:srgbClr val="002060"/>
                    </a:solidFill>
                  </a:ln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15820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>
                <a:tint val="55000"/>
                <a:satMod val="300000"/>
              </a:schemeClr>
            </a:gs>
            <a:gs pos="40000">
              <a:schemeClr val="bg1">
                <a:tint val="65000"/>
                <a:satMod val="300000"/>
              </a:schemeClr>
            </a:gs>
            <a:gs pos="100000">
              <a:schemeClr val="bg1">
                <a:shade val="65000"/>
                <a:satMod val="3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8"/>
          <p:cNvSpPr>
            <a:spLocks noChangeArrowheads="1"/>
          </p:cNvSpPr>
          <p:nvPr/>
        </p:nvSpPr>
        <p:spPr bwMode="auto">
          <a:xfrm>
            <a:off x="1336675" y="9528"/>
            <a:ext cx="4991100" cy="45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Arterial Stiffness</a:t>
            </a:r>
          </a:p>
        </p:txBody>
      </p:sp>
      <p:grpSp>
        <p:nvGrpSpPr>
          <p:cNvPr id="32771" name="Group 1044"/>
          <p:cNvGrpSpPr>
            <a:grpSpLocks/>
          </p:cNvGrpSpPr>
          <p:nvPr/>
        </p:nvGrpSpPr>
        <p:grpSpPr bwMode="auto">
          <a:xfrm>
            <a:off x="381002" y="1543054"/>
            <a:ext cx="3303590" cy="3167066"/>
            <a:chOff x="240" y="1296"/>
            <a:chExt cx="2081" cy="2660"/>
          </a:xfrm>
        </p:grpSpPr>
        <p:pic>
          <p:nvPicPr>
            <p:cNvPr id="32779" name="Picture 1045"/>
            <p:cNvPicPr>
              <a:picLocks noChangeArrowheads="1"/>
            </p:cNvPicPr>
            <p:nvPr/>
          </p:nvPicPr>
          <p:blipFill>
            <a:blip r:embed="rId3" cstate="print"/>
            <a:srcRect t="7980" r="1489" b="4350"/>
            <a:stretch>
              <a:fillRect/>
            </a:stretch>
          </p:blipFill>
          <p:spPr bwMode="auto">
            <a:xfrm>
              <a:off x="240" y="1296"/>
              <a:ext cx="1188" cy="2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0" name="AutoShape 1046"/>
            <p:cNvSpPr>
              <a:spLocks noChangeArrowheads="1"/>
            </p:cNvSpPr>
            <p:nvPr/>
          </p:nvSpPr>
          <p:spPr bwMode="auto">
            <a:xfrm>
              <a:off x="912" y="1392"/>
              <a:ext cx="952" cy="136"/>
            </a:xfrm>
            <a:prstGeom prst="leftArrow">
              <a:avLst>
                <a:gd name="adj1" fmla="val 50000"/>
                <a:gd name="adj2" fmla="val 349968"/>
              </a:avLst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81" name="AutoShape 1047"/>
            <p:cNvSpPr>
              <a:spLocks noChangeArrowheads="1"/>
            </p:cNvSpPr>
            <p:nvPr/>
          </p:nvSpPr>
          <p:spPr bwMode="auto">
            <a:xfrm>
              <a:off x="1056" y="3024"/>
              <a:ext cx="952" cy="136"/>
            </a:xfrm>
            <a:prstGeom prst="leftArrow">
              <a:avLst>
                <a:gd name="adj1" fmla="val 50000"/>
                <a:gd name="adj2" fmla="val 349968"/>
              </a:avLst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82" name="Text Box 1048"/>
            <p:cNvSpPr txBox="1">
              <a:spLocks noChangeArrowheads="1"/>
            </p:cNvSpPr>
            <p:nvPr/>
          </p:nvSpPr>
          <p:spPr bwMode="auto">
            <a:xfrm>
              <a:off x="2064" y="2976"/>
              <a:ext cx="257" cy="3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2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32783" name="Text Box 1049"/>
            <p:cNvSpPr txBox="1">
              <a:spLocks noChangeArrowheads="1"/>
            </p:cNvSpPr>
            <p:nvPr/>
          </p:nvSpPr>
          <p:spPr bwMode="auto">
            <a:xfrm>
              <a:off x="1920" y="1344"/>
              <a:ext cx="257" cy="3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2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  <p:sp>
        <p:nvSpPr>
          <p:cNvPr id="32772" name="Text Box 1051"/>
          <p:cNvSpPr txBox="1">
            <a:spLocks noChangeArrowheads="1"/>
          </p:cNvSpPr>
          <p:nvPr/>
        </p:nvSpPr>
        <p:spPr bwMode="auto">
          <a:xfrm>
            <a:off x="3491880" y="1707654"/>
            <a:ext cx="5486400" cy="89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Delay time from the R-top (ECG) to the 10% arterial diameter increase with pulse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Non-simultaneous recording</a:t>
            </a:r>
            <a:endParaRPr lang="el-GR" sz="1600" b="1" i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3" name="Rectangle 10"/>
          <p:cNvSpPr>
            <a:spLocks noGrp="1" noChangeArrowheads="1"/>
          </p:cNvSpPr>
          <p:nvPr>
            <p:ph sz="half" idx="1"/>
          </p:nvPr>
        </p:nvSpPr>
        <p:spPr>
          <a:xfrm>
            <a:off x="4986701" y="2787256"/>
            <a:ext cx="2663825" cy="1028700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en-US" dirty="0"/>
              <a:t>Distance </a:t>
            </a:r>
          </a:p>
        </p:txBody>
      </p:sp>
      <p:sp>
        <p:nvSpPr>
          <p:cNvPr id="32774" name="Line 11"/>
          <p:cNvSpPr>
            <a:spLocks noChangeShapeType="1"/>
          </p:cNvSpPr>
          <p:nvPr/>
        </p:nvSpPr>
        <p:spPr bwMode="auto">
          <a:xfrm>
            <a:off x="5167670" y="3219450"/>
            <a:ext cx="1981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5" name="Rectangle 12"/>
          <p:cNvSpPr>
            <a:spLocks noChangeArrowheads="1"/>
          </p:cNvSpPr>
          <p:nvPr/>
        </p:nvSpPr>
        <p:spPr bwMode="auto">
          <a:xfrm>
            <a:off x="3719870" y="3032522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Pct val="75000"/>
            </a:pP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PWV =</a:t>
            </a:r>
          </a:p>
        </p:txBody>
      </p:sp>
      <p:pic>
        <p:nvPicPr>
          <p:cNvPr id="3277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1"/>
            <a:ext cx="24114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19 - Ορθογώνιο"/>
          <p:cNvSpPr>
            <a:spLocks noChangeArrowheads="1"/>
          </p:cNvSpPr>
          <p:nvPr/>
        </p:nvSpPr>
        <p:spPr bwMode="auto">
          <a:xfrm>
            <a:off x="7" y="411957"/>
            <a:ext cx="6659563" cy="12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Measurement of arterial stiffness by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applanation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tonometry</a:t>
            </a:r>
            <a:r>
              <a:rPr lang="en-US" b="1" baseline="30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with pulse-wave velocity has been the gold-standard method and</a:t>
            </a:r>
            <a:r>
              <a:rPr lang="en-US" b="1" baseline="30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is well-validated in large populations as a strong predictor</a:t>
            </a:r>
            <a:r>
              <a:rPr lang="en-US" b="1" baseline="30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of adverse cardiovascular outcomes. </a:t>
            </a:r>
            <a:endParaRPr lang="el-GR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8" name="20 - Ορθογώνιο"/>
          <p:cNvSpPr>
            <a:spLocks noChangeArrowheads="1"/>
          </p:cNvSpPr>
          <p:nvPr/>
        </p:nvSpPr>
        <p:spPr bwMode="auto">
          <a:xfrm>
            <a:off x="5508104" y="4889607"/>
            <a:ext cx="4176464" cy="25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Cavalcante</a:t>
            </a:r>
            <a:r>
              <a:rPr lang="en-US" sz="1050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JL, et al. </a:t>
            </a:r>
            <a:r>
              <a:rPr lang="en-US" sz="105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 Am </a:t>
            </a:r>
            <a:r>
              <a:rPr lang="en-US" sz="1050" b="1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Coll</a:t>
            </a:r>
            <a:r>
              <a:rPr lang="en-US" sz="105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Cardiol</a:t>
            </a:r>
            <a:r>
              <a:rPr lang="en-US" sz="1050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2011; 57:1511-22</a:t>
            </a:r>
            <a:endParaRPr lang="el-GR" sz="1050" i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62410" y="2733770"/>
            <a:ext cx="3672408" cy="102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spcCol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58558" y="3273828"/>
            <a:ext cx="2290967" cy="523198"/>
          </a:xfrm>
          <a:prstGeom prst="rect">
            <a:avLst/>
          </a:prstGeom>
        </p:spPr>
        <p:txBody>
          <a:bodyPr wrap="none" lIns="91418" tIns="45709" rIns="91418" bIns="457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Transit time</a:t>
            </a:r>
          </a:p>
        </p:txBody>
      </p:sp>
    </p:spTree>
    <p:extLst>
      <p:ext uri="{BB962C8B-B14F-4D97-AF65-F5344CB8AC3E}">
        <p14:creationId xmlns:p14="http://schemas.microsoft.com/office/powerpoint/2010/main" val="22091764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with systemic vascular dysfunction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9512" y="627534"/>
            <a:ext cx="8928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 useBgFill="1">
        <p:nvSpPr>
          <p:cNvPr id="12" name="TextBox 11"/>
          <p:cNvSpPr txBox="1"/>
          <p:nvPr/>
        </p:nvSpPr>
        <p:spPr>
          <a:xfrm>
            <a:off x="0" y="804074"/>
            <a:ext cx="9144000" cy="1610687"/>
          </a:xfrm>
          <a:prstGeom prst="rect">
            <a:avLst/>
          </a:prstGeom>
        </p:spPr>
        <p:txBody>
          <a:bodyPr wrap="square" lIns="91431" tIns="45715" rIns="91431" bIns="45715" rtlCol="0">
            <a:spAutoFit/>
          </a:bodyPr>
          <a:lstStyle/>
          <a:p>
            <a:pPr marL="2857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composite marker FMD/PWV </a:t>
            </a:r>
          </a:p>
          <a:p>
            <a:pPr marL="7429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index of systemic vascular function</a:t>
            </a:r>
          </a:p>
          <a:p>
            <a:pPr marL="7429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4854959"/>
            <a:ext cx="482453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N, et al.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Prev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Cardiol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2017; 24:1405-7</a:t>
            </a:r>
            <a:endParaRPr lang="en-GB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91630"/>
            <a:ext cx="6302375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7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– Retinal Circulation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99592" y="627534"/>
            <a:ext cx="74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36512" y="699545"/>
            <a:ext cx="9144000" cy="362918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800" b="1" dirty="0">
                <a:solidFill>
                  <a:prstClr val="black"/>
                </a:solidFill>
                <a:cs typeface="Calibri" pitchFamily="34" charset="0"/>
              </a:rPr>
              <a:t>Arterial System</a:t>
            </a:r>
          </a:p>
          <a:p>
            <a:pPr marL="358775" lvl="2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Central Retinal Artery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single endothelium layer on a collagenous zone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internal elastic lamina separates intima from media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media consists mainly of smooth muscle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adventitia is composed of loose connective tissue</a:t>
            </a:r>
          </a:p>
          <a:p>
            <a:pPr marL="358775" lvl="2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Retinal Arterioles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walls contain smooth muscle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internal elastic lamina is discontinuous (</a:t>
            </a:r>
            <a:r>
              <a:rPr lang="en-US" sz="1050" dirty="0" err="1">
                <a:solidFill>
                  <a:prstClr val="black"/>
                </a:solidFill>
                <a:cs typeface="Calibri" pitchFamily="34" charset="0"/>
              </a:rPr>
              <a:t>vs</a:t>
            </a: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 arteries)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1840" y="4748540"/>
            <a:ext cx="61206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Remington LA (2012). Clinical Anatomy and Physiology of the Visual System (3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147924" y="720002"/>
            <a:ext cx="4744556" cy="3924000"/>
            <a:chOff x="4147924" y="720002"/>
            <a:chExt cx="4744556" cy="3924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6" t="10513" r="5236"/>
            <a:stretch/>
          </p:blipFill>
          <p:spPr>
            <a:xfrm>
              <a:off x="4147924" y="720002"/>
              <a:ext cx="4456419" cy="3924000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084168" y="3003798"/>
              <a:ext cx="1106976" cy="12961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092280" y="4299942"/>
              <a:ext cx="1800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rgbClr val="C00000"/>
                  </a:solidFill>
                </a:rPr>
                <a:t>1cm behind the globe</a:t>
              </a:r>
              <a:endParaRPr lang="el-GR" sz="105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4722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with systemic vascular dysfunction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9512" y="627534"/>
            <a:ext cx="8928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 useBgFill="1">
        <p:nvSpPr>
          <p:cNvPr id="12" name="TextBox 11"/>
          <p:cNvSpPr txBox="1"/>
          <p:nvPr/>
        </p:nvSpPr>
        <p:spPr>
          <a:xfrm>
            <a:off x="0" y="804074"/>
            <a:ext cx="9144000" cy="4219094"/>
          </a:xfrm>
          <a:prstGeom prst="rect">
            <a:avLst/>
          </a:prstGeom>
        </p:spPr>
        <p:txBody>
          <a:bodyPr wrap="square" lIns="91431" tIns="45715" rIns="91431" bIns="45715" rtlCol="0">
            <a:spAutoFit/>
          </a:bodyPr>
          <a:lstStyle/>
          <a:p>
            <a:pPr marL="2857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The Framingham Study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: T2DM </a:t>
            </a:r>
          </a:p>
          <a:p>
            <a:pPr marL="7429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association between DR and </a:t>
            </a:r>
            <a:r>
              <a:rPr lang="en-US" sz="1400" dirty="0" err="1">
                <a:solidFill>
                  <a:prstClr val="black"/>
                </a:solidFill>
                <a:cs typeface="Calibri" pitchFamily="34" charset="0"/>
              </a:rPr>
              <a:t>macroangiopathy</a:t>
            </a: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1200150" lvl="5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i="1" dirty="0">
                <a:solidFill>
                  <a:prstClr val="black"/>
                </a:solidFill>
                <a:cs typeface="Calibri" pitchFamily="34" charset="0"/>
              </a:rPr>
              <a:t>several common RFs between macro- and micro-</a:t>
            </a:r>
            <a:r>
              <a:rPr lang="en-US" sz="1400" i="1" dirty="0" err="1">
                <a:solidFill>
                  <a:prstClr val="black"/>
                </a:solidFill>
                <a:cs typeface="Calibri" pitchFamily="34" charset="0"/>
              </a:rPr>
              <a:t>angiopathy</a:t>
            </a:r>
            <a:endParaRPr lang="en-US" sz="1400" i="1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3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DR and endothelial dysfunction in T2DM</a:t>
            </a:r>
          </a:p>
          <a:p>
            <a:pPr marL="742950" lvl="4" indent="-285750" fontAlgn="base"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strongly, positively and independently associated</a:t>
            </a:r>
          </a:p>
          <a:p>
            <a:pPr marL="742950" lvl="4" indent="-285750" fontAlgn="base"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impaired FMD values</a:t>
            </a:r>
          </a:p>
          <a:p>
            <a:pPr marL="1200150" lvl="5" indent="-285750" fontAlgn="base"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i="1" dirty="0">
                <a:solidFill>
                  <a:prstClr val="black"/>
                </a:solidFill>
                <a:cs typeface="Calibri" pitchFamily="34" charset="0"/>
              </a:rPr>
              <a:t>independent predictor for DR progression</a:t>
            </a: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3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arterial stiffness</a:t>
            </a:r>
            <a:endParaRPr lang="en-US" sz="1600" b="1" dirty="0">
              <a:solidFill>
                <a:prstClr val="black"/>
              </a:solidFill>
              <a:cs typeface="Calibri" pitchFamily="34" charset="0"/>
            </a:endParaRPr>
          </a:p>
          <a:p>
            <a:pPr marL="7429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↑ PWV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in DR </a:t>
            </a:r>
            <a:r>
              <a:rPr lang="en-US" sz="1400" dirty="0" err="1">
                <a:solidFill>
                  <a:prstClr val="black"/>
                </a:solidFill>
                <a:cs typeface="Calibri" pitchFamily="34" charset="0"/>
              </a:rPr>
              <a:t>vs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non-DR </a:t>
            </a:r>
          </a:p>
          <a:p>
            <a:pPr marL="1200150" lvl="5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positive correlation among PWV, DM duration and the accumulation of AGEs in the aorta </a:t>
            </a:r>
          </a:p>
          <a:p>
            <a:pPr marL="1200150" lvl="5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DR progression associated with </a:t>
            </a:r>
          </a:p>
          <a:p>
            <a:pPr marL="1657350" lvl="6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DM duration</a:t>
            </a:r>
          </a:p>
          <a:p>
            <a:pPr marL="1657350" lvl="6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AGEs accumulation </a:t>
            </a:r>
          </a:p>
          <a:p>
            <a:pPr marL="2857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92080" y="4586957"/>
            <a:ext cx="410445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Hiller R,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 J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Epidemiol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1988; 128:402-9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Siasos G,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 Care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2015 ; 38:e9-e10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 Prospective Diabetes Study Group.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BMJ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1998;317:703–13</a:t>
            </a:r>
          </a:p>
        </p:txBody>
      </p:sp>
      <p:sp>
        <p:nvSpPr>
          <p:cNvPr id="2" name="Right Brace 1"/>
          <p:cNvSpPr/>
          <p:nvPr/>
        </p:nvSpPr>
        <p:spPr>
          <a:xfrm>
            <a:off x="3707904" y="4083918"/>
            <a:ext cx="144016" cy="50405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408391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</a:rPr>
              <a:t>AGEs accumulation due to long-term glycemic exposure: the common mechanism of arterial stiffness and DR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26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of DME with systemic vascular dysfunction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9512" y="627534"/>
            <a:ext cx="8928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EFED56-CFD6-43A1-A4FF-0F0EE1189495}"/>
              </a:ext>
            </a:extLst>
          </p:cNvPr>
          <p:cNvGrpSpPr/>
          <p:nvPr/>
        </p:nvGrpSpPr>
        <p:grpSpPr>
          <a:xfrm>
            <a:off x="137447" y="691969"/>
            <a:ext cx="4389269" cy="836223"/>
            <a:chOff x="0" y="731161"/>
            <a:chExt cx="5940152" cy="11205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8D4729-5513-4D20-92C7-EA4AFD744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488" t="4335" r="10967" b="22980"/>
            <a:stretch/>
          </p:blipFill>
          <p:spPr>
            <a:xfrm>
              <a:off x="107504" y="731161"/>
              <a:ext cx="5832648" cy="1120509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2B50AAC-7255-424F-ADD4-2AA7B926357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51670"/>
              <a:ext cx="594015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3CC79BA-3084-4B43-A520-DA123BC475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11" t="6311" r="10450" b="4943"/>
          <a:stretch/>
        </p:blipFill>
        <p:spPr>
          <a:xfrm>
            <a:off x="217275" y="1607475"/>
            <a:ext cx="4354725" cy="353602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ADC39DE-F618-4847-9116-017983EE59D0}"/>
              </a:ext>
            </a:extLst>
          </p:cNvPr>
          <p:cNvGrpSpPr/>
          <p:nvPr/>
        </p:nvGrpSpPr>
        <p:grpSpPr>
          <a:xfrm>
            <a:off x="4686550" y="709331"/>
            <a:ext cx="4354724" cy="3536024"/>
            <a:chOff x="4860032" y="753078"/>
            <a:chExt cx="4181241" cy="315856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2E89A06-6040-47A8-818A-C5137F0C8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84" t="11756" r="12391" b="76911"/>
            <a:stretch/>
          </p:blipFill>
          <p:spPr>
            <a:xfrm>
              <a:off x="4860032" y="753078"/>
              <a:ext cx="4176464" cy="58292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C4830EC-D988-4661-8939-87B9B80C1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28" r="50299" b="79426"/>
            <a:stretch/>
          </p:blipFill>
          <p:spPr>
            <a:xfrm>
              <a:off x="7059901" y="1484746"/>
              <a:ext cx="1976595" cy="105823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89564C4-4B8F-44CE-B93E-4CDB377627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3" t="38144" r="50262" b="42520"/>
            <a:stretch/>
          </p:blipFill>
          <p:spPr>
            <a:xfrm>
              <a:off x="4905316" y="1359594"/>
              <a:ext cx="1976595" cy="124092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ACEEBD-56CD-45D7-855E-4227217E6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61" t="51799" r="50343" b="28865"/>
            <a:stretch/>
          </p:blipFill>
          <p:spPr>
            <a:xfrm>
              <a:off x="4877160" y="2670715"/>
              <a:ext cx="1976595" cy="124092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A3CD6E-B5C4-4C81-9772-EC4294036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040"/>
            <a:stretch/>
          </p:blipFill>
          <p:spPr>
            <a:xfrm>
              <a:off x="7059901" y="2600521"/>
              <a:ext cx="1981372" cy="128826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8925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Findings NPDR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771800" y="627534"/>
            <a:ext cx="3744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40360" y="4910122"/>
            <a:ext cx="68762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11" name="Content Placeholder 37"/>
          <p:cNvSpPr>
            <a:spLocks noGrp="1"/>
          </p:cNvSpPr>
          <p:nvPr>
            <p:ph idx="1"/>
          </p:nvPr>
        </p:nvSpPr>
        <p:spPr>
          <a:xfrm>
            <a:off x="35496" y="821838"/>
            <a:ext cx="9108504" cy="4254479"/>
          </a:xfrm>
        </p:spPr>
        <p:txBody>
          <a:bodyPr numCol="2">
            <a:no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 err="1">
                <a:latin typeface="+mj-lt"/>
                <a:cs typeface="Arial" pitchFamily="34" charset="0"/>
              </a:rPr>
              <a:t>Microaneurysms</a:t>
            </a:r>
            <a:endParaRPr lang="el-GR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latin typeface="+mj-lt"/>
                <a:cs typeface="Arial" pitchFamily="34" charset="0"/>
              </a:rPr>
              <a:t>Retinal haemorrhages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flame shaped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dot blot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dark round</a:t>
            </a: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latin typeface="+mj-lt"/>
                <a:cs typeface="Arial" pitchFamily="34" charset="0"/>
              </a:rPr>
              <a:t>Exudates</a:t>
            </a:r>
            <a:endParaRPr lang="el-GR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latin typeface="+mj-lt"/>
                <a:cs typeface="Arial" pitchFamily="34" charset="0"/>
              </a:rPr>
              <a:t>DME 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focal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diffuse</a:t>
            </a:r>
            <a:endParaRPr lang="el-GR" sz="1400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latin typeface="+mj-lt"/>
                <a:cs typeface="Arial" pitchFamily="34" charset="0"/>
              </a:rPr>
              <a:t>Ischaemic retinopathy/</a:t>
            </a:r>
            <a:r>
              <a:rPr lang="en-GB" sz="1800" dirty="0" err="1">
                <a:latin typeface="+mj-lt"/>
                <a:cs typeface="Arial" pitchFamily="34" charset="0"/>
              </a:rPr>
              <a:t>maculopathy</a:t>
            </a:r>
            <a:endParaRPr lang="el-GR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latin typeface="+mj-lt"/>
                <a:cs typeface="Arial" pitchFamily="34" charset="0"/>
              </a:rPr>
              <a:t>Cotton wool spots</a:t>
            </a: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l-GR" sz="1800" dirty="0">
                <a:latin typeface="+mj-lt"/>
                <a:cs typeface="Arial" pitchFamily="34" charset="0"/>
              </a:rPr>
              <a:t>Venous </a:t>
            </a:r>
            <a:r>
              <a:rPr lang="en-GB" sz="1800" dirty="0">
                <a:latin typeface="+mj-lt"/>
                <a:cs typeface="Arial" pitchFamily="34" charset="0"/>
              </a:rPr>
              <a:t>changes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beading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dilatation and tortuosity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looping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‘sausage’ like segmentation</a:t>
            </a:r>
            <a:endParaRPr lang="en-GB" sz="1800" dirty="0">
              <a:solidFill>
                <a:prstClr val="black"/>
              </a:solidFill>
              <a:cs typeface="Arial" pitchFamily="34" charset="0"/>
            </a:endParaRPr>
          </a:p>
          <a:p>
            <a:pPr lvl="0"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solidFill>
                  <a:prstClr val="black"/>
                </a:solidFill>
                <a:cs typeface="Arial" pitchFamily="34" charset="0"/>
              </a:rPr>
              <a:t>IRMAs</a:t>
            </a:r>
          </a:p>
          <a:p>
            <a:pPr lvl="0"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solidFill>
                  <a:prstClr val="black"/>
                </a:solidFill>
                <a:cs typeface="Arial" pitchFamily="34" charset="0"/>
              </a:rPr>
              <a:t>Arterial Changes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peripheral narrowing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‘silver wiring’ 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obliteration</a:t>
            </a:r>
            <a:endParaRPr lang="el-GR" sz="1400" dirty="0">
              <a:solidFill>
                <a:prstClr val="black"/>
              </a:solidFill>
              <a:cs typeface="Arial" pitchFamily="34" charset="0"/>
            </a:endParaRPr>
          </a:p>
          <a:p>
            <a:pPr lvl="1">
              <a:lnSpc>
                <a:spcPct val="150000"/>
              </a:lnSpc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GB" sz="1400" dirty="0">
              <a:solidFill>
                <a:prstClr val="black"/>
              </a:solidFill>
              <a:cs typeface="Arial" pitchFamily="34" charset="0"/>
            </a:endParaRPr>
          </a:p>
          <a:p>
            <a:pPr lvl="0">
              <a:lnSpc>
                <a:spcPct val="150000"/>
              </a:lnSpc>
              <a:buClr>
                <a:srgbClr val="2DA2BF"/>
              </a:buClr>
            </a:pPr>
            <a:endParaRPr lang="el-GR" sz="28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834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Findings PDR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15816" y="627534"/>
            <a:ext cx="33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37151" y="4872356"/>
            <a:ext cx="60533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11" name="Content Placeholder 37"/>
          <p:cNvSpPr>
            <a:spLocks noGrp="1"/>
          </p:cNvSpPr>
          <p:nvPr>
            <p:ph idx="1"/>
          </p:nvPr>
        </p:nvSpPr>
        <p:spPr>
          <a:xfrm>
            <a:off x="35496" y="893838"/>
            <a:ext cx="9073008" cy="3550120"/>
          </a:xfrm>
        </p:spPr>
        <p:txBody>
          <a:bodyPr numCol="1">
            <a:no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2000" dirty="0">
                <a:latin typeface="+mj-lt"/>
                <a:cs typeface="Arial" pitchFamily="34" charset="0"/>
              </a:rPr>
              <a:t>retinal neovascularization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latin typeface="+mj-lt"/>
                <a:cs typeface="Arial" pitchFamily="34" charset="0"/>
              </a:rPr>
              <a:t>≥ ¼ of the retina non-perfused before PDR development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 err="1">
                <a:latin typeface="+mj-lt"/>
                <a:cs typeface="Arial" pitchFamily="34" charset="0"/>
              </a:rPr>
              <a:t>preretinal</a:t>
            </a:r>
            <a:r>
              <a:rPr lang="en-US" sz="1600" dirty="0">
                <a:latin typeface="+mj-lt"/>
                <a:cs typeface="Arial" pitchFamily="34" charset="0"/>
              </a:rPr>
              <a:t> neovascularization anywhere in the retina</a:t>
            </a:r>
          </a:p>
          <a:p>
            <a:pPr lvl="2"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dirty="0">
                <a:latin typeface="+mj-lt"/>
                <a:cs typeface="Arial" pitchFamily="34" charset="0"/>
              </a:rPr>
              <a:t>mainly at the posterior pole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latin typeface="+mj-lt"/>
                <a:cs typeface="Arial" pitchFamily="34" charset="0"/>
              </a:rPr>
              <a:t>fibrous tissue development along with the new vessels</a:t>
            </a:r>
            <a:endParaRPr lang="el-GR" sz="16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2000" dirty="0">
                <a:latin typeface="+mj-lt"/>
                <a:cs typeface="Arial" pitchFamily="34" charset="0"/>
              </a:rPr>
              <a:t>neovascularization of the optic disc (NVD)</a:t>
            </a:r>
            <a:endParaRPr lang="el-GR" sz="20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2000" dirty="0">
                <a:latin typeface="+mj-lt"/>
                <a:cs typeface="Arial" pitchFamily="34" charset="0"/>
              </a:rPr>
              <a:t>neovascularization of the iris (NVI)</a:t>
            </a: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2000" dirty="0">
                <a:latin typeface="+mj-lt"/>
                <a:cs typeface="Arial" pitchFamily="34" charset="0"/>
              </a:rPr>
              <a:t>vitreous/</a:t>
            </a:r>
            <a:r>
              <a:rPr lang="en-GB" sz="2000" dirty="0" err="1">
                <a:latin typeface="+mj-lt"/>
                <a:cs typeface="Arial" pitchFamily="34" charset="0"/>
              </a:rPr>
              <a:t>preretinal</a:t>
            </a:r>
            <a:r>
              <a:rPr lang="en-GB" sz="2000" dirty="0">
                <a:latin typeface="+mj-lt"/>
                <a:cs typeface="Arial" pitchFamily="34" charset="0"/>
              </a:rPr>
              <a:t> haemorrhages</a:t>
            </a: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2000" dirty="0" err="1">
                <a:latin typeface="+mj-lt"/>
                <a:cs typeface="Arial" pitchFamily="34" charset="0"/>
              </a:rPr>
              <a:t>tractional</a:t>
            </a:r>
            <a:r>
              <a:rPr lang="en-GB" sz="2000" dirty="0">
                <a:latin typeface="+mj-lt"/>
                <a:cs typeface="Arial" pitchFamily="34" charset="0"/>
              </a:rPr>
              <a:t> retinal detachment</a:t>
            </a:r>
            <a:endParaRPr lang="el-GR" sz="2000" dirty="0">
              <a:latin typeface="+mj-lt"/>
              <a:cs typeface="Arial" pitchFamily="34" charset="0"/>
            </a:endParaRPr>
          </a:p>
          <a:p>
            <a:pPr marL="393192" lvl="1" indent="0">
              <a:buClr>
                <a:srgbClr val="002060"/>
              </a:buClr>
              <a:buSzPct val="90000"/>
              <a:buNone/>
            </a:pPr>
            <a:endParaRPr lang="en-GB" sz="2000" dirty="0">
              <a:latin typeface="+mj-lt"/>
              <a:cs typeface="Arial" pitchFamily="34" charset="0"/>
            </a:endParaRPr>
          </a:p>
          <a:p>
            <a:pPr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marL="393192" lvl="1" indent="0">
              <a:buClr>
                <a:srgbClr val="002060"/>
              </a:buClr>
              <a:buSzPct val="90000"/>
              <a:buNone/>
            </a:pPr>
            <a:endParaRPr lang="en-GB" sz="1600" dirty="0">
              <a:latin typeface="+mj-lt"/>
              <a:cs typeface="Arial" pitchFamily="34" charset="0"/>
            </a:endParaRPr>
          </a:p>
          <a:p>
            <a:endParaRPr lang="el-G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701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90" y="267494"/>
            <a:ext cx="469624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37151" y="4872356"/>
            <a:ext cx="60533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851920" y="555526"/>
            <a:ext cx="1872208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11207" y="2324725"/>
            <a:ext cx="123866" cy="1692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96136" y="411526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flame shaped haemorrhages</a:t>
            </a:r>
          </a:p>
          <a:p>
            <a:endParaRPr lang="el-GR" dirty="0"/>
          </a:p>
        </p:txBody>
      </p:sp>
      <p:sp>
        <p:nvSpPr>
          <p:cNvPr id="15" name="TextBox 14"/>
          <p:cNvSpPr txBox="1"/>
          <p:nvPr/>
        </p:nvSpPr>
        <p:spPr>
          <a:xfrm>
            <a:off x="1836510" y="4083934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dot-blot haemorrhages</a:t>
            </a:r>
          </a:p>
          <a:p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5361977" y="2592217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exudates</a:t>
            </a:r>
          </a:p>
          <a:p>
            <a:endParaRPr lang="el-GR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74760" y="2067694"/>
            <a:ext cx="1061336" cy="648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83398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7151" y="4872356"/>
            <a:ext cx="60533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411526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flame shaped haemorrhages</a:t>
            </a:r>
          </a:p>
          <a:p>
            <a:endParaRPr lang="el-GR" dirty="0"/>
          </a:p>
        </p:txBody>
      </p:sp>
      <p:sp>
        <p:nvSpPr>
          <p:cNvPr id="15" name="TextBox 14"/>
          <p:cNvSpPr txBox="1"/>
          <p:nvPr/>
        </p:nvSpPr>
        <p:spPr>
          <a:xfrm>
            <a:off x="-12610" y="3592066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microaneurysms</a:t>
            </a:r>
            <a:endParaRPr lang="en-GB" sz="1600" dirty="0"/>
          </a:p>
          <a:p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2411760" y="3554370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exudates</a:t>
            </a:r>
          </a:p>
          <a:p>
            <a:endParaRPr lang="el-G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" y="146835"/>
            <a:ext cx="4953147" cy="321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539552" y="719287"/>
            <a:ext cx="339890" cy="28425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1033557" y="555526"/>
            <a:ext cx="4690595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87624" y="1419624"/>
            <a:ext cx="1447782" cy="21422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26114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7151" y="4872356"/>
            <a:ext cx="60533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56" y="3972200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diabetic macular edema </a:t>
            </a:r>
          </a:p>
          <a:p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5436096" y="2550264"/>
            <a:ext cx="349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ring of exudates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5" y="123494"/>
            <a:ext cx="4294791" cy="355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1389277" y="2139703"/>
            <a:ext cx="0" cy="18304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779912" y="2714785"/>
            <a:ext cx="1728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1196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7151" y="4872356"/>
            <a:ext cx="60533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741449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venous looping</a:t>
            </a:r>
          </a:p>
          <a:p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3168144" y="3950883"/>
            <a:ext cx="349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venous beading</a:t>
            </a:r>
          </a:p>
        </p:txBody>
      </p:sp>
      <p:pic>
        <p:nvPicPr>
          <p:cNvPr id="8194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1576" r="7352" b="70619"/>
          <a:stretch/>
        </p:blipFill>
        <p:spPr bwMode="auto">
          <a:xfrm>
            <a:off x="35496" y="51710"/>
            <a:ext cx="270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33478" r="7647" b="37557"/>
          <a:stretch/>
        </p:blipFill>
        <p:spPr bwMode="auto">
          <a:xfrm>
            <a:off x="3168144" y="1347614"/>
            <a:ext cx="270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t="66614" r="6177" b="1641"/>
          <a:stretch/>
        </p:blipFill>
        <p:spPr bwMode="auto">
          <a:xfrm>
            <a:off x="6372200" y="2706646"/>
            <a:ext cx="270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971600" y="1419622"/>
            <a:ext cx="0" cy="1287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11960" y="2943128"/>
            <a:ext cx="0" cy="10394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22200" y="2355727"/>
            <a:ext cx="0" cy="17644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00192" y="1995686"/>
            <a:ext cx="349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‘sausage’ like segmentation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592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5696" y="4732006"/>
            <a:ext cx="795886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Basic and Clinical Science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Cource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2019-2020 (2020). Retina and Vitreous (12).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American Academy of 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90004" y="51470"/>
            <a:ext cx="349436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IRMAs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arteriolar–</a:t>
            </a:r>
            <a:r>
              <a:rPr lang="en-US" sz="1400" dirty="0" err="1"/>
              <a:t>venular</a:t>
            </a:r>
            <a:r>
              <a:rPr lang="en-US" sz="1400" dirty="0"/>
              <a:t> shunts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bypass the capillaries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adjacent to areas of marked capillary </a:t>
            </a:r>
            <a:r>
              <a:rPr lang="en-US" sz="1400" dirty="0" err="1"/>
              <a:t>hypoperfusion</a:t>
            </a:r>
            <a:r>
              <a:rPr lang="en-US" sz="1400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do not cross major blood vessels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sign of retinal ischemia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/>
              <a:t>↑ </a:t>
            </a:r>
            <a:r>
              <a:rPr lang="en-US" sz="1400" dirty="0"/>
              <a:t>risk to PDR progression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better identified with fluorescein angiography (DD from </a:t>
            </a:r>
            <a:r>
              <a:rPr lang="en-US" sz="1400" dirty="0" err="1"/>
              <a:t>neovascuarization</a:t>
            </a:r>
            <a:r>
              <a:rPr lang="en-US" sz="1600" dirty="0"/>
              <a:t>)</a:t>
            </a: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1" y="195486"/>
            <a:ext cx="407857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2221063" y="195487"/>
            <a:ext cx="2168949" cy="13681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102" y="2499742"/>
            <a:ext cx="2586789" cy="221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113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36" y="1563654"/>
            <a:ext cx="3531740" cy="282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835696" y="4732006"/>
            <a:ext cx="795886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Basic and Clinical Science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Cource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2019-2020 (2020). Retina and Vitreous (12).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American Academy of 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46" y="123494"/>
            <a:ext cx="3678236" cy="322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2555776" y="627534"/>
            <a:ext cx="2430860" cy="14569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86636" y="458270"/>
            <a:ext cx="4121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neovascularization of optic disc (NVD)</a:t>
            </a:r>
          </a:p>
          <a:p>
            <a:r>
              <a:rPr lang="en-GB" sz="1600" dirty="0"/>
              <a:t>(up to 1 optic disc diameter from the optic disc margin)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878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– Retinal Circulation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99592" y="627534"/>
            <a:ext cx="74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36512" y="699558"/>
            <a:ext cx="9144000" cy="349710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800" b="1" dirty="0">
                <a:solidFill>
                  <a:prstClr val="black"/>
                </a:solidFill>
                <a:cs typeface="Calibri" pitchFamily="34" charset="0"/>
              </a:rPr>
              <a:t>Capillaries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supply inner 2/3 of retina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Capillary-free zones:</a:t>
            </a:r>
          </a:p>
          <a:p>
            <a:pPr marL="715963" lvl="4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around arterioles</a:t>
            </a:r>
          </a:p>
          <a:p>
            <a:pPr marL="715963" lvl="4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fovea (FAZ)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b="1" dirty="0">
                <a:solidFill>
                  <a:prstClr val="black"/>
                </a:solidFill>
                <a:cs typeface="Calibri" pitchFamily="34" charset="0"/>
              </a:rPr>
              <a:t>no smooth muscle and elastic tissue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walls consist of</a:t>
            </a:r>
          </a:p>
          <a:p>
            <a:pPr marL="715963" lvl="4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a </a:t>
            </a:r>
            <a:r>
              <a:rPr lang="en-US" sz="1050" b="1" dirty="0">
                <a:solidFill>
                  <a:prstClr val="black"/>
                </a:solidFill>
                <a:cs typeface="Calibri" pitchFamily="34" charset="0"/>
              </a:rPr>
              <a:t>layer of endothelial cells </a:t>
            </a: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on the basement membrane </a:t>
            </a:r>
          </a:p>
          <a:p>
            <a:pPr marL="715963" lvl="4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a </a:t>
            </a:r>
            <a:r>
              <a:rPr lang="en-US" sz="1050" b="1" dirty="0">
                <a:solidFill>
                  <a:prstClr val="black"/>
                </a:solidFill>
                <a:cs typeface="Calibri" pitchFamily="34" charset="0"/>
              </a:rPr>
              <a:t>basement membrane </a:t>
            </a:r>
          </a:p>
          <a:p>
            <a:pPr marL="715963" lvl="4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b="1" dirty="0" err="1">
                <a:solidFill>
                  <a:prstClr val="black"/>
                </a:solidFill>
                <a:cs typeface="Calibri" pitchFamily="34" charset="0"/>
              </a:rPr>
              <a:t>pericytes</a:t>
            </a:r>
            <a:endParaRPr lang="en-US" sz="1050" b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3848" y="4748540"/>
            <a:ext cx="61206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Coscas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 et al. Atlas OCT-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Angio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diabetic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maculopathy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L’europeenne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d’editions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1393" r="3987" b="27793"/>
          <a:stretch/>
        </p:blipFill>
        <p:spPr>
          <a:xfrm>
            <a:off x="4394234" y="1131590"/>
            <a:ext cx="4714270" cy="3672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7984" y="699543"/>
            <a:ext cx="4608512" cy="60016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100" b="1" dirty="0">
                <a:highlight>
                  <a:srgbClr val="FFFF00"/>
                </a:highlight>
              </a:rPr>
              <a:t>inner/superficia</a:t>
            </a:r>
            <a:r>
              <a:rPr lang="en-US" sz="1100" dirty="0">
                <a:highlight>
                  <a:srgbClr val="FFFF00"/>
                </a:highlight>
              </a:rPr>
              <a:t>l</a:t>
            </a:r>
            <a:r>
              <a:rPr lang="en-US" sz="1100" dirty="0"/>
              <a:t> capillary plexus at GCL</a:t>
            </a:r>
          </a:p>
          <a:p>
            <a:endParaRPr lang="en-US" sz="1100" dirty="0"/>
          </a:p>
          <a:p>
            <a:r>
              <a:rPr lang="en-US" sz="1100" b="1" dirty="0">
                <a:highlight>
                  <a:srgbClr val="FFFF00"/>
                </a:highlight>
              </a:rPr>
              <a:t>outer/deep</a:t>
            </a:r>
            <a:r>
              <a:rPr lang="en-US" sz="1100" dirty="0">
                <a:highlight>
                  <a:srgbClr val="FFFF00"/>
                </a:highlight>
              </a:rPr>
              <a:t> </a:t>
            </a:r>
            <a:r>
              <a:rPr lang="en-US" sz="1100" dirty="0"/>
              <a:t>capillary plexus at INL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080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35696" y="4732006"/>
            <a:ext cx="795886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Basic and Clinical Science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Cource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2019-2020 (2020). Retina and Vitreous (12).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American Academy of 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6512" y="3291846"/>
            <a:ext cx="3069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neovascularization elsewhere in the retina (NVE)</a:t>
            </a:r>
          </a:p>
        </p:txBody>
      </p:sp>
      <p:pic>
        <p:nvPicPr>
          <p:cNvPr id="11266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57"/>
          <a:stretch/>
        </p:blipFill>
        <p:spPr bwMode="auto">
          <a:xfrm>
            <a:off x="46948" y="51471"/>
            <a:ext cx="270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5"/>
          <a:stretch/>
        </p:blipFill>
        <p:spPr bwMode="auto">
          <a:xfrm>
            <a:off x="3059832" y="1491630"/>
            <a:ext cx="270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99742"/>
            <a:ext cx="270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187624" y="1419622"/>
            <a:ext cx="818376" cy="18981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211960" y="987575"/>
            <a:ext cx="504056" cy="11915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03154" y="721028"/>
            <a:ext cx="3069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fibrovascular tissue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326156" y="1851670"/>
            <a:ext cx="54156" cy="1934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884368" y="1991113"/>
            <a:ext cx="54156" cy="1934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43661" y="1513116"/>
            <a:ext cx="3069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pre-retinal haemorrhage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31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37876" y="4732006"/>
            <a:ext cx="795886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2080" y="458257"/>
            <a:ext cx="4121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iris neovascularization (NVI)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262"/>
            <a:ext cx="4855418" cy="378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3382910" y="796812"/>
            <a:ext cx="1981178" cy="1907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382910" y="796812"/>
            <a:ext cx="2738220" cy="11268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30739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51904" y="843558"/>
            <a:ext cx="1944000" cy="1440000"/>
            <a:chOff x="8604448" y="1902346"/>
            <a:chExt cx="2448192" cy="1803810"/>
          </a:xfrm>
        </p:grpSpPr>
        <p:pic>
          <p:nvPicPr>
            <p:cNvPr id="14338" name="Picture 2"/>
            <p:cNvPicPr>
              <a:picLocks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30" t="7666"/>
            <a:stretch/>
          </p:blipFill>
          <p:spPr bwMode="auto">
            <a:xfrm>
              <a:off x="9468624" y="1902346"/>
              <a:ext cx="720000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39" name="Picture 3"/>
            <p:cNvPicPr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42" t="28006" r="16804" b="7232"/>
            <a:stretch/>
          </p:blipFill>
          <p:spPr bwMode="auto">
            <a:xfrm>
              <a:off x="10332640" y="1902346"/>
              <a:ext cx="720000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40" name="Picture 4"/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67" t="31533" r="21866" b="10119"/>
            <a:stretch/>
          </p:blipFill>
          <p:spPr bwMode="auto">
            <a:xfrm>
              <a:off x="8604448" y="1906156"/>
              <a:ext cx="720000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Examination Techniques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47904" y="627534"/>
            <a:ext cx="60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771574"/>
            <a:ext cx="9091396" cy="335731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ophthalmoscopy after pupils dilation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direct ophthalmoscopy 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indirect ophthalmoscopy 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slit-lamp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biomicroscopy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fundus photography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fluorescein angiography (FA)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optical coherence tomography (OCT)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OCT angiography (OCT-A)</a:t>
            </a:r>
          </a:p>
        </p:txBody>
      </p:sp>
      <p:sp>
        <p:nvSpPr>
          <p:cNvPr id="7" name="Rectangle 6"/>
          <p:cNvSpPr/>
          <p:nvPr/>
        </p:nvSpPr>
        <p:spPr>
          <a:xfrm>
            <a:off x="5677684" y="4850942"/>
            <a:ext cx="345638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Wong TY,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2018;125:1608-22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083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27534"/>
            <a:ext cx="6012160" cy="451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876" y="483518"/>
            <a:ext cx="34830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less experienced examiners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refractive errors in patient’s and examiner’s eye are corrected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erect and magnified </a:t>
            </a:r>
            <a:r>
              <a:rPr lang="el-GR" sz="1600" dirty="0"/>
              <a:t>(~ </a:t>
            </a:r>
            <a:r>
              <a:rPr lang="en-US" sz="1600" dirty="0"/>
              <a:t>x15</a:t>
            </a:r>
            <a:r>
              <a:rPr lang="el-GR" sz="1600" dirty="0"/>
              <a:t>)</a:t>
            </a:r>
            <a:r>
              <a:rPr lang="en-US" sz="1600" dirty="0"/>
              <a:t> retina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in a slightly darkened room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dilated patient’s pupils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available green filter</a:t>
            </a:r>
            <a:endParaRPr lang="el-GR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6046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9143999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3"/>
            <a:ext cx="9126396" cy="5133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"/>
            <a:ext cx="9126396" cy="5133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268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44" y="-1146"/>
            <a:ext cx="6874556" cy="514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003798"/>
            <a:ext cx="2438400" cy="206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95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1095" r="1270" b="6090"/>
          <a:stretch/>
        </p:blipFill>
        <p:spPr bwMode="auto">
          <a:xfrm>
            <a:off x="-36512" y="-20538"/>
            <a:ext cx="9180512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034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Fundus Photography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980384" y="627534"/>
            <a:ext cx="5111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699542"/>
            <a:ext cx="9197280" cy="359071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color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red-free (a green filter ~540–570nm blocks red wavelengths of light)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superficial lesions 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DR assessment and progression: vascular abnormalities, hemorrhages, IRMAs, NVD, NVE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dilation frequently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not required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useful in eyes with bad dilation (</a:t>
            </a:r>
            <a:r>
              <a:rPr lang="en-GB" sz="1400" dirty="0">
                <a:solidFill>
                  <a:prstClr val="black"/>
                </a:solidFill>
                <a:cs typeface="Calibri" pitchFamily="34" charset="0"/>
              </a:rPr>
              <a:t>e.g. </a:t>
            </a:r>
            <a:r>
              <a:rPr lang="en-GB" sz="1400" dirty="0" err="1">
                <a:solidFill>
                  <a:prstClr val="black"/>
                </a:solidFill>
                <a:cs typeface="Calibri" pitchFamily="34" charset="0"/>
              </a:rPr>
              <a:t>pseudoexfoliation</a:t>
            </a:r>
            <a:r>
              <a:rPr lang="en-GB" sz="1400" dirty="0">
                <a:solidFill>
                  <a:prstClr val="black"/>
                </a:solidFill>
                <a:cs typeface="Calibri" pitchFamily="34" charset="0"/>
              </a:rPr>
              <a:t> syndrome, a-blockers) &amp; </a:t>
            </a:r>
            <a:r>
              <a:rPr lang="en-GB" sz="1400" b="1" u="sng" dirty="0">
                <a:solidFill>
                  <a:prstClr val="black"/>
                </a:solidFill>
                <a:cs typeface="Calibri" pitchFamily="34" charset="0"/>
              </a:rPr>
              <a:t>during pregnancy and lactation </a:t>
            </a:r>
            <a:r>
              <a:rPr lang="en-GB" sz="1400" dirty="0">
                <a:solidFill>
                  <a:prstClr val="black"/>
                </a:solidFill>
                <a:cs typeface="Calibri" pitchFamily="34" charset="0"/>
              </a:rPr>
              <a:t>(!!!)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drops used for dilation are classified as “</a:t>
            </a:r>
            <a:r>
              <a:rPr lang="en-US" sz="1400" b="1" u="sng" dirty="0">
                <a:solidFill>
                  <a:prstClr val="black"/>
                </a:solidFill>
                <a:cs typeface="Calibri" pitchFamily="34" charset="0"/>
              </a:rPr>
              <a:t>category C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” in pregnancy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unknown whether they are excreted in human milk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disease progression monitored over time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4910122"/>
            <a:ext cx="475252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 E, et al (2014). Ophthalmological Imaging and Applications.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CRC Press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737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t="7338" r="21718" b="4056"/>
          <a:stretch/>
        </p:blipFill>
        <p:spPr bwMode="auto">
          <a:xfrm>
            <a:off x="1" y="2"/>
            <a:ext cx="4211960" cy="388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13409" r="3465" b="13998"/>
          <a:stretch/>
        </p:blipFill>
        <p:spPr bwMode="auto">
          <a:xfrm>
            <a:off x="4355976" y="1337760"/>
            <a:ext cx="4788024" cy="376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696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Fluorescein Angiography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475656" y="627534"/>
            <a:ext cx="61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771567"/>
            <a:ext cx="9150836" cy="368304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fluorescence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molecules emit a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wavelength light after stimulation by a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↓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wavelength light 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fluorescein: excitation peak 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~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490nm (blue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spectrum)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, </a:t>
            </a: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s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timulated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molecules: emit yellow–green light (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~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530nm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)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endParaRPr lang="el-GR" dirty="0">
              <a:solidFill>
                <a:prstClr val="black"/>
              </a:solidFill>
              <a:cs typeface="Calibri" pitchFamily="34" charset="0"/>
            </a:endParaRPr>
          </a:p>
          <a:p>
            <a:pPr marL="358775" lvl="3" indent="-358775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fluorescein (sodium fluorescein)</a:t>
            </a:r>
            <a:endParaRPr lang="el-GR" dirty="0">
              <a:solidFill>
                <a:prstClr val="black"/>
              </a:solidFill>
              <a:cs typeface="Calibri" pitchFamily="34" charset="0"/>
            </a:endParaRPr>
          </a:p>
          <a:p>
            <a:pPr marL="815975" lvl="4" indent="-358775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orange water-soluble dye</a:t>
            </a:r>
            <a:endParaRPr lang="el-GR" sz="1600" dirty="0">
              <a:solidFill>
                <a:prstClr val="black"/>
              </a:solidFill>
              <a:cs typeface="Calibri" pitchFamily="34" charset="0"/>
            </a:endParaRPr>
          </a:p>
          <a:p>
            <a:pPr marL="815975" lvl="4" indent="-358775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after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intravenous injection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→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mainly intravascular (&gt;70% bound to serum proteins)</a:t>
            </a:r>
          </a:p>
          <a:p>
            <a:pPr marL="815975" lvl="4" indent="-358775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urine excretion over 24–36 hours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fluorescein angiography (FA)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photographic surveillance of the passage of fluorescein through the retinal and choroidal circulations after intravenous injection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4996" y="4857476"/>
            <a:ext cx="600900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24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– Retinal Circulation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99592" y="627534"/>
            <a:ext cx="74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8520" y="699543"/>
            <a:ext cx="9144000" cy="7386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800" b="1" dirty="0">
                <a:solidFill>
                  <a:prstClr val="black"/>
                </a:solidFill>
                <a:cs typeface="Calibri" pitchFamily="34" charset="0"/>
              </a:rPr>
              <a:t>Venous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3848" y="4876006"/>
            <a:ext cx="61206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2" name="Rectangle 1"/>
          <p:cNvSpPr/>
          <p:nvPr/>
        </p:nvSpPr>
        <p:spPr>
          <a:xfrm>
            <a:off x="216024" y="1275622"/>
            <a:ext cx="4572000" cy="2444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drain blood from the capillaries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100" dirty="0" err="1">
                <a:solidFill>
                  <a:prstClr val="black"/>
                </a:solidFill>
                <a:cs typeface="Calibri" pitchFamily="34" charset="0"/>
              </a:rPr>
              <a:t>venules</a:t>
            </a: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 larger than capillaries, with similar structure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larger </a:t>
            </a:r>
            <a:r>
              <a:rPr lang="en-US" sz="1100" dirty="0" err="1">
                <a:solidFill>
                  <a:prstClr val="black"/>
                </a:solidFill>
                <a:cs typeface="Calibri" pitchFamily="34" charset="0"/>
              </a:rPr>
              <a:t>venules</a:t>
            </a: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 contain smooth muscle and form veins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veins: small amount of smooth muscle and elastic tissue in their walls 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relatively distensible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diameter gradually enlarges as they pass posteriorly towards the central retinal vein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415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03848" y="4876006"/>
            <a:ext cx="61775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-20538"/>
            <a:ext cx="4355976" cy="2736304"/>
            <a:chOff x="1984966" y="699541"/>
            <a:chExt cx="5184000" cy="325548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966" y="699541"/>
              <a:ext cx="5184000" cy="3255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4535656" y="843558"/>
              <a:ext cx="900440" cy="288032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Oval 9"/>
            <p:cNvSpPr/>
            <p:nvPr/>
          </p:nvSpPr>
          <p:spPr>
            <a:xfrm>
              <a:off x="4535656" y="2499742"/>
              <a:ext cx="900440" cy="288032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5544" r="51857" b="10621"/>
          <a:stretch/>
        </p:blipFill>
        <p:spPr bwMode="auto">
          <a:xfrm>
            <a:off x="5724129" y="106352"/>
            <a:ext cx="3409940" cy="260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3938" r="2153" b="15448"/>
          <a:stretch/>
        </p:blipFill>
        <p:spPr bwMode="auto">
          <a:xfrm>
            <a:off x="2956592" y="2715767"/>
            <a:ext cx="2993565" cy="214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7956376" y="2571751"/>
            <a:ext cx="0" cy="720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44208" y="3356635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accent2"/>
                </a:solidFill>
              </a:rPr>
              <a:t>in DM possibly extended time</a:t>
            </a:r>
            <a:endParaRPr lang="el-GR" sz="1400" i="1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0146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308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3"/>
          <a:stretch/>
        </p:blipFill>
        <p:spPr bwMode="auto">
          <a:xfrm>
            <a:off x="4783086" y="0"/>
            <a:ext cx="4360914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203848" y="4876006"/>
            <a:ext cx="61775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6194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19872" y="51486"/>
            <a:ext cx="5544616" cy="256479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intact inner BRB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neither bound nor free fluorescein can pass</a:t>
            </a:r>
          </a:p>
          <a:p>
            <a:pPr marL="355600" lvl="3" indent="-3556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355600" lvl="3" indent="-3556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disrupted inner BRB</a:t>
            </a:r>
          </a:p>
          <a:p>
            <a:pPr marL="812800" lvl="4" indent="-3556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leakage of both bound and free fluorescein into the extravascular space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96" y="51470"/>
            <a:ext cx="2669211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2195736" y="483518"/>
            <a:ext cx="1224136" cy="5400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339752" y="1815666"/>
            <a:ext cx="1224136" cy="5400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375" y="3651470"/>
            <a:ext cx="9249155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classifying disease severity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guiding laser therapy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evaluating response to therapy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required for anti-VEGF treatment approval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5856" y="4910122"/>
            <a:ext cx="61775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503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27734"/>
            <a:ext cx="288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36512" y="949"/>
            <a:ext cx="8984368" cy="4803050"/>
            <a:chOff x="-36512" y="51470"/>
            <a:chExt cx="8984368" cy="4803050"/>
          </a:xfrm>
        </p:grpSpPr>
        <p:pic>
          <p:nvPicPr>
            <p:cNvPr id="4100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1363500"/>
              <a:ext cx="2880000" cy="25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4" y="51470"/>
              <a:ext cx="2880000" cy="25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Straight Connector 12"/>
            <p:cNvCxnSpPr>
              <a:endCxn id="4" idx="0"/>
            </p:cNvCxnSpPr>
            <p:nvPr/>
          </p:nvCxnSpPr>
          <p:spPr>
            <a:xfrm flipH="1">
              <a:off x="971600" y="1667561"/>
              <a:ext cx="74052" cy="16399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36512" y="3307494"/>
              <a:ext cx="20162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microaneurysms</a:t>
              </a:r>
              <a:endParaRPr lang="el-GR" sz="1600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763688" y="1667561"/>
              <a:ext cx="71340" cy="27043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65631" y="4443958"/>
              <a:ext cx="20162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diffuse DME</a:t>
              </a:r>
              <a:endParaRPr lang="el-GR" sz="1600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3419874" y="945763"/>
              <a:ext cx="432046" cy="11056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131840" y="360988"/>
              <a:ext cx="28083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capillary non-perfusion</a:t>
              </a:r>
            </a:p>
            <a:p>
              <a:r>
                <a:rPr lang="en-GB" sz="1600" dirty="0"/>
                <a:t>ischemia</a:t>
              </a:r>
              <a:endParaRPr lang="el-GR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19874" y="4515966"/>
              <a:ext cx="23044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neocascularization</a:t>
              </a:r>
              <a:endParaRPr lang="el-GR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72200" y="2135784"/>
              <a:ext cx="2575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preretinal</a:t>
              </a:r>
              <a:r>
                <a:rPr lang="en-GB" sz="1600" dirty="0"/>
                <a:t> haemorrhage</a:t>
              </a:r>
              <a:endParaRPr lang="el-GR" sz="1600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7876051" y="2389397"/>
              <a:ext cx="0" cy="22958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519546" y="4613235"/>
              <a:ext cx="1068678" cy="923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3275856" y="4910122"/>
            <a:ext cx="61775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Dithmar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S,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Holz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FG (2007). Fluorescence Angiography in Ophthalmology.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Springer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5370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Coherence Tomography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83696" y="627534"/>
            <a:ext cx="781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228184" y="4876006"/>
            <a:ext cx="30963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Huang D,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1991; 254:1178-1181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06406"/>
            <a:ext cx="9134068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Optical Coherence Tomography (OCT)</a:t>
            </a:r>
          </a:p>
          <a:p>
            <a:pPr marL="715963" lvl="1" indent="-2587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non-invasive diagnostic technique </a:t>
            </a:r>
          </a:p>
          <a:p>
            <a:pPr marL="715963" lvl="1" indent="-2587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in vivo cross sectional view of the retina (at least 10-15 microns)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OCT in DR</a:t>
            </a:r>
          </a:p>
          <a:p>
            <a:pPr marL="715963" lvl="1" indent="-2587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presence and location</a:t>
            </a:r>
          </a:p>
          <a:p>
            <a:pPr marL="1200150" lvl="2" indent="-28575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/>
              <a:t>intraretinal and/or </a:t>
            </a:r>
          </a:p>
          <a:p>
            <a:pPr marL="1200150" lvl="2" indent="-28575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/>
              <a:t>subretinal fluid </a:t>
            </a:r>
          </a:p>
          <a:p>
            <a:pPr marL="715963" lvl="2" indent="-2667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retinal thickness evaluation</a:t>
            </a:r>
          </a:p>
          <a:p>
            <a:pPr marL="715963" lvl="2" indent="-2667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useful tool in monitoring whether the macular edema is responding to therapy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815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23228" y="4884972"/>
            <a:ext cx="33123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Mohandass</a:t>
            </a:r>
            <a:r>
              <a:rPr lang="en-GB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G, et al. 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Biomed </a:t>
            </a:r>
            <a:r>
              <a:rPr lang="en-GB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Pharmacol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 </a:t>
            </a:r>
            <a:r>
              <a:rPr lang="en-GB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2017;10(3)</a:t>
            </a:r>
            <a:endParaRPr lang="el-GR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3"/>
          <a:stretch/>
        </p:blipFill>
        <p:spPr>
          <a:xfrm>
            <a:off x="35528" y="411510"/>
            <a:ext cx="9051105" cy="4248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66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r="6250" b="53267"/>
          <a:stretch/>
        </p:blipFill>
        <p:spPr bwMode="auto">
          <a:xfrm>
            <a:off x="35495" y="51630"/>
            <a:ext cx="5760000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1" t="22340" b="18019"/>
          <a:stretch/>
        </p:blipFill>
        <p:spPr bwMode="auto">
          <a:xfrm>
            <a:off x="3347864" y="3507854"/>
            <a:ext cx="5760000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9" t="32173" b="16315"/>
          <a:stretch/>
        </p:blipFill>
        <p:spPr bwMode="auto">
          <a:xfrm>
            <a:off x="1547664" y="1779662"/>
            <a:ext cx="5760000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418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OCT-Angiography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267744" y="627534"/>
            <a:ext cx="460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771551"/>
            <a:ext cx="9160768" cy="380103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OCT angiography (OCT-A)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novel non-invasive technique for imaging the microvasculature of the retina and the choroid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laser light reflectance of the surface of moving red blood cells accurately depict vessels through different segmented areas of the eye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 DR:</a:t>
            </a:r>
          </a:p>
          <a:p>
            <a:pPr marL="1257300" lvl="4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identification of new vessels</a:t>
            </a:r>
          </a:p>
          <a:p>
            <a:pPr marL="1257300" lvl="4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quantification of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foveal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avascular zone </a:t>
            </a:r>
          </a:p>
          <a:p>
            <a:pPr marL="1257300" lvl="4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quantification of non-perfused areas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6056" y="4443959"/>
            <a:ext cx="3960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Koustenis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 J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2017; 101: 16-20</a:t>
            </a:r>
          </a:p>
          <a:p>
            <a:r>
              <a:rPr lang="en-GB" sz="1050" i="1" dirty="0">
                <a:solidFill>
                  <a:srgbClr val="212529"/>
                </a:solidFill>
                <a:latin typeface="Lato"/>
              </a:rPr>
              <a:t>Samara WA, et al. </a:t>
            </a:r>
            <a:r>
              <a:rPr lang="en-GB" sz="1050" b="1" i="1" dirty="0">
                <a:solidFill>
                  <a:srgbClr val="212529"/>
                </a:solidFill>
                <a:latin typeface="Lato"/>
              </a:rPr>
              <a:t>Ophthalmology</a:t>
            </a:r>
            <a:r>
              <a:rPr lang="en-GB" sz="1050" i="1" dirty="0">
                <a:solidFill>
                  <a:srgbClr val="212529"/>
                </a:solidFill>
                <a:latin typeface="Lato"/>
              </a:rPr>
              <a:t> 2017; 124:235-44</a:t>
            </a:r>
          </a:p>
          <a:p>
            <a:r>
              <a:rPr lang="en-GB" sz="1050" i="1" dirty="0" err="1">
                <a:solidFill>
                  <a:srgbClr val="212529"/>
                </a:solidFill>
                <a:latin typeface="Lato"/>
              </a:rPr>
              <a:t>Spaide</a:t>
            </a:r>
            <a:r>
              <a:rPr lang="en-GB" sz="1050" i="1" dirty="0">
                <a:solidFill>
                  <a:srgbClr val="212529"/>
                </a:solidFill>
                <a:latin typeface="Lato"/>
              </a:rPr>
              <a:t> RF. Et al. </a:t>
            </a:r>
            <a:r>
              <a:rPr lang="en-GB" sz="1050" b="1" i="1" dirty="0">
                <a:solidFill>
                  <a:srgbClr val="212529"/>
                </a:solidFill>
                <a:latin typeface="Lato"/>
              </a:rPr>
              <a:t>Am J </a:t>
            </a:r>
            <a:r>
              <a:rPr lang="en-GB" sz="1050" b="1" i="1" dirty="0" err="1">
                <a:solidFill>
                  <a:srgbClr val="212529"/>
                </a:solidFill>
                <a:latin typeface="Lato"/>
              </a:rPr>
              <a:t>Ophthalmol</a:t>
            </a:r>
            <a:r>
              <a:rPr lang="en-GB" sz="1050" i="1" dirty="0">
                <a:solidFill>
                  <a:srgbClr val="212529"/>
                </a:solidFill>
                <a:latin typeface="Lato"/>
              </a:rPr>
              <a:t> 2015; 160:1200-10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Fingler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Investig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Vis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2008; 49:5055-9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593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5896" y="4910122"/>
            <a:ext cx="61206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Coscas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 et al. Atlas OCT-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Angio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diabetic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maculopathy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L’europeenne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d’editions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3477"/>
            <a:ext cx="396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88" y="1995685"/>
            <a:ext cx="396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936" y="3444789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FAZ enlargement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dirty="0">
                <a:solidFill>
                  <a:prstClr val="black"/>
                </a:solidFill>
              </a:rPr>
              <a:t>hypo-intense lesions due to DME</a:t>
            </a:r>
            <a:endParaRPr lang="el-GR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259632" y="1707654"/>
            <a:ext cx="792088" cy="17371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051720" y="2139702"/>
            <a:ext cx="396044" cy="1809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44" y="2715766"/>
            <a:ext cx="567307" cy="123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355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Screening and Referral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71600" y="627534"/>
            <a:ext cx="72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1851670"/>
            <a:ext cx="9144000" cy="32649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American Academy of Ophthalmology guidelines </a:t>
            </a:r>
          </a:p>
          <a:p>
            <a:pPr marL="541338" lvl="3" indent="-185738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1</a:t>
            </a:r>
            <a:r>
              <a:rPr lang="en-US" sz="1600" baseline="30000" dirty="0">
                <a:solidFill>
                  <a:prstClr val="black"/>
                </a:solidFill>
                <a:cs typeface="Calibri" pitchFamily="34" charset="0"/>
              </a:rPr>
              <a:t>st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retinal examination for DM patients</a:t>
            </a:r>
          </a:p>
          <a:p>
            <a:pPr marL="896938" lvl="4" indent="-1778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T1DM: 3-5y after diagnosis</a:t>
            </a:r>
          </a:p>
          <a:p>
            <a:pPr marL="896938" lvl="4" indent="-1778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T2DM: at the time of diagnosis</a:t>
            </a:r>
          </a:p>
          <a:p>
            <a:pPr marL="896938" lvl="4" indent="-1778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Pregnancy (T1DM or T2DM) </a:t>
            </a:r>
          </a:p>
          <a:p>
            <a:pPr marL="1252538" lvl="5" indent="-1778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  <a:tabLst>
                <a:tab pos="1252538" algn="l"/>
              </a:tabLst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soon after conception </a:t>
            </a:r>
          </a:p>
          <a:p>
            <a:pPr marL="1252538" lvl="5" indent="-1778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  <a:tabLst>
                <a:tab pos="1252538" algn="l"/>
              </a:tabLst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early in the 1</a:t>
            </a:r>
            <a:r>
              <a:rPr lang="en-US" sz="1400" baseline="30000" dirty="0">
                <a:solidFill>
                  <a:prstClr val="black"/>
                </a:solidFill>
                <a:cs typeface="Calibri" pitchFamily="34" charset="0"/>
              </a:rPr>
              <a:t>st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trimester of pregnancy</a:t>
            </a:r>
          </a:p>
          <a:p>
            <a:pPr marL="544513" lvl="2" indent="-188913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eye examination not required if non-DM patients newly develop gestational diabetes during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pregnancy</a:t>
            </a:r>
            <a:endParaRPr lang="en-GB" sz="14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52120" y="4889584"/>
            <a:ext cx="34918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Flaxel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CJ,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2020; 127:P66-P145 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07728" y="678773"/>
            <a:ext cx="5402863" cy="1216389"/>
            <a:chOff x="1907704" y="897640"/>
            <a:chExt cx="5402863" cy="986578"/>
          </a:xfrm>
        </p:grpSpPr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47" b="20319"/>
            <a:stretch/>
          </p:blipFill>
          <p:spPr>
            <a:xfrm>
              <a:off x="1907704" y="1092134"/>
              <a:ext cx="5400000" cy="792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983"/>
            <a:stretch/>
          </p:blipFill>
          <p:spPr bwMode="auto">
            <a:xfrm>
              <a:off x="1908304" y="897640"/>
              <a:ext cx="5402263" cy="227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37915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– Blood Retinal Barrier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1560" y="627534"/>
            <a:ext cx="788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55576" y="4731990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Hosoya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K, et al (2008). Inner Blood—Retinal Barrier: Transport Biology and Methodology. In: </a:t>
            </a:r>
            <a:r>
              <a:rPr lang="en-US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Ehrhardt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C., Kim, KJ. (</a:t>
            </a:r>
            <a:r>
              <a:rPr lang="en-US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eds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Drug Absorption Studies. Biotechnology: Pharmaceutical Aspects, </a:t>
            </a:r>
            <a:r>
              <a:rPr lang="en-US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vol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VII. </a:t>
            </a:r>
            <a:r>
              <a:rPr lang="en-US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Springer, Boston, MA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9998"/>
            <a:ext cx="5574284" cy="4104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5796136" y="1851672"/>
            <a:ext cx="504056" cy="9003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15784" y="1330651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200" dirty="0"/>
              <a:t>normally 1:1 with endothelial cells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/>
              <a:t>contractile properties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/>
              <a:t>microvascular circulation</a:t>
            </a:r>
            <a:endParaRPr lang="el-GR" sz="1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err="1"/>
              <a:t>autoregulation</a:t>
            </a:r>
            <a:endParaRPr lang="el-GR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80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91880" y="627534"/>
            <a:ext cx="216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65"/>
            <a:ext cx="9144000" cy="332141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General 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patient‘s education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optimized diabetic control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optimized control of other RFs (e.g. hypertension,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hyperlipidaemia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, renal disease, anemia, smoking discontinuation) 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Fenofibrate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200mg/day (should be considered)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4733" y="4889584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Kang Q,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Redox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2020;37:101799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478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47864" y="627534"/>
            <a:ext cx="2592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65"/>
            <a:ext cx="9144000" cy="447813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DME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intravitreal injections of anti-VEGF agents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laser photocoagulation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grid or focal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micropulse</a:t>
            </a:r>
            <a:r>
              <a:rPr lang="en-US">
                <a:solidFill>
                  <a:prstClr val="black"/>
                </a:solidFill>
                <a:cs typeface="Calibri" pitchFamily="34" charset="0"/>
              </a:rPr>
              <a:t> subthreshold laser</a:t>
            </a: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intravitreal dexamethasone implant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intravitreal triamcinolone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pars plana vitrectomy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0" lvl="2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PDR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panretinal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photocoagulation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intravitreal injection of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ranibizumab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(anti-VEGF agent)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pars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plana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vitrectomy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1" r="5592"/>
          <a:stretch/>
        </p:blipFill>
        <p:spPr bwMode="auto">
          <a:xfrm>
            <a:off x="5963740" y="1203598"/>
            <a:ext cx="235267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8FDD08-2643-4A29-B12C-D8D635AFE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024"/>
          <a:stretch/>
        </p:blipFill>
        <p:spPr>
          <a:xfrm>
            <a:off x="5963740" y="3181350"/>
            <a:ext cx="2352676" cy="1962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024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1.3|11.9|2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23229</TotalTime>
  <Words>4651</Words>
  <Application>Microsoft Office PowerPoint</Application>
  <PresentationFormat>On-screen Show (16:9)</PresentationFormat>
  <Paragraphs>761</Paragraphs>
  <Slides>91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91</vt:i4>
      </vt:variant>
    </vt:vector>
  </HeadingPairs>
  <TitlesOfParts>
    <vt:vector size="112" baseType="lpstr">
      <vt:lpstr>Arial</vt:lpstr>
      <vt:lpstr>BlinkMacSystemFont</vt:lpstr>
      <vt:lpstr>Calibri</vt:lpstr>
      <vt:lpstr>Cambria</vt:lpstr>
      <vt:lpstr>Castellar</vt:lpstr>
      <vt:lpstr>Courier New</vt:lpstr>
      <vt:lpstr>Georgia</vt:lpstr>
      <vt:lpstr>Lato</vt:lpstr>
      <vt:lpstr>Lucida Sans Unicode</vt:lpstr>
      <vt:lpstr>Times New Roman</vt:lpstr>
      <vt:lpstr>Verdana</vt:lpstr>
      <vt:lpstr>Wingdings</vt:lpstr>
      <vt:lpstr>Wingdings 2</vt:lpstr>
      <vt:lpstr>Wingdings 3</vt:lpstr>
      <vt:lpstr>1_Concourse</vt:lpstr>
      <vt:lpstr>Concourse</vt:lpstr>
      <vt:lpstr>2_Concourse</vt:lpstr>
      <vt:lpstr>3_Concourse</vt:lpstr>
      <vt:lpstr>4_Concourse</vt:lpstr>
      <vt:lpstr>5_Concourse</vt:lpstr>
      <vt:lpstr>6_Concourse</vt:lpstr>
      <vt:lpstr>PowerPoint Presentation</vt:lpstr>
      <vt:lpstr>PowerPoint Presentation</vt:lpstr>
      <vt:lpstr>Anatomy</vt:lpstr>
      <vt:lpstr>Anatomy</vt:lpstr>
      <vt:lpstr>Anatomy</vt:lpstr>
      <vt:lpstr>Anatomy – Retinal Circulation</vt:lpstr>
      <vt:lpstr>Anatomy – Retinal Circulation</vt:lpstr>
      <vt:lpstr>Anatomy – Retinal Circulation</vt:lpstr>
      <vt:lpstr>Anatomy – Blood Retinal Barrier</vt:lpstr>
      <vt:lpstr>Anatomy – Blood Retinal Barrier</vt:lpstr>
      <vt:lpstr>Terminology</vt:lpstr>
      <vt:lpstr>Epidemiology</vt:lpstr>
      <vt:lpstr>PowerPoint Presentation</vt:lpstr>
      <vt:lpstr>Risk Factors</vt:lpstr>
      <vt:lpstr>Risk Factors</vt:lpstr>
      <vt:lpstr>Risk Factors</vt:lpstr>
      <vt:lpstr>PowerPoint Presentation</vt:lpstr>
      <vt:lpstr>PowerPoint Presentation</vt:lpstr>
      <vt:lpstr>PowerPoint Presentation</vt:lpstr>
      <vt:lpstr>Risk Factors</vt:lpstr>
      <vt:lpstr>Risk Factors</vt:lpstr>
      <vt:lpstr>Risk Factors</vt:lpstr>
      <vt:lpstr>Risk Factors</vt:lpstr>
      <vt:lpstr>Risk Factors</vt:lpstr>
      <vt:lpstr>Risk Factors -Heritability </vt:lpstr>
      <vt:lpstr>PowerPoint Presentation</vt:lpstr>
      <vt:lpstr>Classification</vt:lpstr>
      <vt:lpstr>Classification - ETDRS</vt:lpstr>
      <vt:lpstr>PowerPoint Presentation</vt:lpstr>
      <vt:lpstr>Pathophysiology</vt:lpstr>
      <vt:lpstr>Pathophysiology</vt:lpstr>
      <vt:lpstr>Pathophysiology NPDR</vt:lpstr>
      <vt:lpstr>Pathophysiology DME</vt:lpstr>
      <vt:lpstr>Pathophysiology PDR</vt:lpstr>
      <vt:lpstr>Pathological Processes</vt:lpstr>
      <vt:lpstr>Hyperglycemia &amp; metabolic pathways</vt:lpstr>
      <vt:lpstr>PowerPoint Presentation</vt:lpstr>
      <vt:lpstr>Hyperglycemia &amp; metabolic pathways</vt:lpstr>
      <vt:lpstr>Hyperglycemia &amp; metabolic pathways</vt:lpstr>
      <vt:lpstr>Hyperglycemia &amp; metabolic pathways</vt:lpstr>
      <vt:lpstr>Hyperglycemia &amp; metabolic pathways</vt:lpstr>
      <vt:lpstr>Hyperglycemia &amp; metabolic pathways</vt:lpstr>
      <vt:lpstr>PowerPoint Presentation</vt:lpstr>
      <vt:lpstr>PowerPoint Presentation</vt:lpstr>
      <vt:lpstr>Pathological Processes</vt:lpstr>
      <vt:lpstr>Inflammation</vt:lpstr>
      <vt:lpstr>Inflammation</vt:lpstr>
      <vt:lpstr>Inflammation</vt:lpstr>
      <vt:lpstr>PowerPoint Presentation</vt:lpstr>
      <vt:lpstr>Pathological Processes</vt:lpstr>
      <vt:lpstr>Oxidative stress</vt:lpstr>
      <vt:lpstr>Pathological Processes</vt:lpstr>
      <vt:lpstr>Vascular abnormalities and angiogenesis pathways</vt:lpstr>
      <vt:lpstr>Association with systemic vascular dysfunction</vt:lpstr>
      <vt:lpstr>PowerPoint Presentation</vt:lpstr>
      <vt:lpstr>PowerPoint Presentation</vt:lpstr>
      <vt:lpstr>Flow-mediated dilatation</vt:lpstr>
      <vt:lpstr>PowerPoint Presentation</vt:lpstr>
      <vt:lpstr>Association with systemic vascular dysfunction</vt:lpstr>
      <vt:lpstr>Association with systemic vascular dysfunction</vt:lpstr>
      <vt:lpstr>Association of DME with systemic vascular dysfunction</vt:lpstr>
      <vt:lpstr>Findings NPDR</vt:lpstr>
      <vt:lpstr>Findings PDR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Examination Techniques</vt:lpstr>
      <vt:lpstr>PowerPoint Presentation</vt:lpstr>
      <vt:lpstr>PowerPoint Presentation</vt:lpstr>
      <vt:lpstr>PowerPoint Presentation</vt:lpstr>
      <vt:lpstr>PowerPoint Presentation</vt:lpstr>
      <vt:lpstr>Fundus Photography</vt:lpstr>
      <vt:lpstr>PowerPoint Presentation</vt:lpstr>
      <vt:lpstr>Fluorescein Angiography</vt:lpstr>
      <vt:lpstr>PowerPoint Presentation</vt:lpstr>
      <vt:lpstr>PowerPoint Presentation</vt:lpstr>
      <vt:lpstr>PowerPoint Presentation</vt:lpstr>
      <vt:lpstr>PowerPoint Presentation</vt:lpstr>
      <vt:lpstr>Optical Coherence Tomography </vt:lpstr>
      <vt:lpstr>PowerPoint Presentation</vt:lpstr>
      <vt:lpstr>PowerPoint Presentation</vt:lpstr>
      <vt:lpstr>OCT-Angiography</vt:lpstr>
      <vt:lpstr>PowerPoint Presentation</vt:lpstr>
      <vt:lpstr>Initial Screening and Referral</vt:lpstr>
      <vt:lpstr>Treatment</vt:lpstr>
      <vt:lpstr>Treatment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Nikolaos Gouliopoulos</cp:lastModifiedBy>
  <cp:revision>229</cp:revision>
  <dcterms:created xsi:type="dcterms:W3CDTF">2023-03-04T18:32:18Z</dcterms:created>
  <dcterms:modified xsi:type="dcterms:W3CDTF">2024-05-20T18:33:26Z</dcterms:modified>
</cp:coreProperties>
</file>