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5" r:id="rId2"/>
  </p:sldMasterIdLst>
  <p:notesMasterIdLst>
    <p:notesMasterId r:id="rId73"/>
  </p:notesMasterIdLst>
  <p:sldIdLst>
    <p:sldId id="1881839854" r:id="rId3"/>
    <p:sldId id="320" r:id="rId4"/>
    <p:sldId id="1881840012" r:id="rId5"/>
    <p:sldId id="1881840015" r:id="rId6"/>
    <p:sldId id="1881840016" r:id="rId7"/>
    <p:sldId id="1881840018" r:id="rId8"/>
    <p:sldId id="1881840017" r:id="rId9"/>
    <p:sldId id="1881840019" r:id="rId10"/>
    <p:sldId id="1881840020" r:id="rId11"/>
    <p:sldId id="1881840021" r:id="rId12"/>
    <p:sldId id="1881840051" r:id="rId13"/>
    <p:sldId id="1881840052" r:id="rId14"/>
    <p:sldId id="1881840053" r:id="rId15"/>
    <p:sldId id="1881840054" r:id="rId16"/>
    <p:sldId id="1881840055" r:id="rId17"/>
    <p:sldId id="1881840056" r:id="rId18"/>
    <p:sldId id="1881840057" r:id="rId19"/>
    <p:sldId id="336" r:id="rId20"/>
    <p:sldId id="338" r:id="rId21"/>
    <p:sldId id="1881840058" r:id="rId22"/>
    <p:sldId id="370" r:id="rId23"/>
    <p:sldId id="1881840059" r:id="rId24"/>
    <p:sldId id="329" r:id="rId25"/>
    <p:sldId id="330" r:id="rId26"/>
    <p:sldId id="331" r:id="rId27"/>
    <p:sldId id="374" r:id="rId28"/>
    <p:sldId id="375" r:id="rId29"/>
    <p:sldId id="1881840060" r:id="rId30"/>
    <p:sldId id="1881840062" r:id="rId31"/>
    <p:sldId id="1881840061" r:id="rId32"/>
    <p:sldId id="1881840063" r:id="rId33"/>
    <p:sldId id="1881840064" r:id="rId34"/>
    <p:sldId id="1881840065" r:id="rId35"/>
    <p:sldId id="1881840066" r:id="rId36"/>
    <p:sldId id="1881840067" r:id="rId37"/>
    <p:sldId id="1881840072" r:id="rId38"/>
    <p:sldId id="1881839999" r:id="rId39"/>
    <p:sldId id="1881840002" r:id="rId40"/>
    <p:sldId id="1881840003" r:id="rId41"/>
    <p:sldId id="1881839998" r:id="rId42"/>
    <p:sldId id="1881840005" r:id="rId43"/>
    <p:sldId id="1881840073" r:id="rId44"/>
    <p:sldId id="1881840074" r:id="rId45"/>
    <p:sldId id="1881839892" r:id="rId46"/>
    <p:sldId id="1881840075" r:id="rId47"/>
    <p:sldId id="1881839971" r:id="rId48"/>
    <p:sldId id="1881840006" r:id="rId49"/>
    <p:sldId id="1881840009" r:id="rId50"/>
    <p:sldId id="1881840010" r:id="rId51"/>
    <p:sldId id="1881840011" r:id="rId52"/>
    <p:sldId id="1881840004" r:id="rId53"/>
    <p:sldId id="1881840068" r:id="rId54"/>
    <p:sldId id="1881840070" r:id="rId55"/>
    <p:sldId id="1881840071" r:id="rId56"/>
    <p:sldId id="1881839997" r:id="rId57"/>
    <p:sldId id="1881839977" r:id="rId58"/>
    <p:sldId id="1881839974" r:id="rId59"/>
    <p:sldId id="1881839975" r:id="rId60"/>
    <p:sldId id="1881839976" r:id="rId61"/>
    <p:sldId id="1881839979" r:id="rId62"/>
    <p:sldId id="1881839980" r:id="rId63"/>
    <p:sldId id="1881839986" r:id="rId64"/>
    <p:sldId id="1881839985" r:id="rId65"/>
    <p:sldId id="1881839941" r:id="rId66"/>
    <p:sldId id="594" r:id="rId67"/>
    <p:sldId id="1881839987" r:id="rId68"/>
    <p:sldId id="1881839984" r:id="rId69"/>
    <p:sldId id="1881839973" r:id="rId70"/>
    <p:sldId id="1881839972" r:id="rId71"/>
    <p:sldId id="1881840048" r:id="rId7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96" d="100"/>
          <a:sy n="96" d="100"/>
        </p:scale>
        <p:origin x="1116"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gelos Oikonomou" userId="7fc9de19c5bc988c" providerId="LiveId" clId="{BD811854-D8D8-4A3C-8F49-5F68D280386A}"/>
    <pc:docChg chg="delSld delMainMaster">
      <pc:chgData name="Evangelos Oikonomou" userId="7fc9de19c5bc988c" providerId="LiveId" clId="{BD811854-D8D8-4A3C-8F49-5F68D280386A}" dt="2024-03-23T16:00:16.142" v="0" actId="47"/>
      <pc:docMkLst>
        <pc:docMk/>
      </pc:docMkLst>
      <pc:sldChg chg="del">
        <pc:chgData name="Evangelos Oikonomou" userId="7fc9de19c5bc988c" providerId="LiveId" clId="{BD811854-D8D8-4A3C-8F49-5F68D280386A}" dt="2024-03-23T16:00:16.142" v="0" actId="47"/>
        <pc:sldMkLst>
          <pc:docMk/>
          <pc:sldMk cId="1907667230" sldId="256"/>
        </pc:sldMkLst>
      </pc:sldChg>
      <pc:sldChg chg="del">
        <pc:chgData name="Evangelos Oikonomou" userId="7fc9de19c5bc988c" providerId="LiveId" clId="{BD811854-D8D8-4A3C-8F49-5F68D280386A}" dt="2024-03-23T16:00:16.142" v="0" actId="47"/>
        <pc:sldMkLst>
          <pc:docMk/>
          <pc:sldMk cId="3832903364" sldId="264"/>
        </pc:sldMkLst>
      </pc:sldChg>
      <pc:sldChg chg="del">
        <pc:chgData name="Evangelos Oikonomou" userId="7fc9de19c5bc988c" providerId="LiveId" clId="{BD811854-D8D8-4A3C-8F49-5F68D280386A}" dt="2024-03-23T16:00:16.142" v="0" actId="47"/>
        <pc:sldMkLst>
          <pc:docMk/>
          <pc:sldMk cId="971570567" sldId="271"/>
        </pc:sldMkLst>
      </pc:sldChg>
      <pc:sldChg chg="del">
        <pc:chgData name="Evangelos Oikonomou" userId="7fc9de19c5bc988c" providerId="LiveId" clId="{BD811854-D8D8-4A3C-8F49-5F68D280386A}" dt="2024-03-23T16:00:16.142" v="0" actId="47"/>
        <pc:sldMkLst>
          <pc:docMk/>
          <pc:sldMk cId="3227169320" sldId="272"/>
        </pc:sldMkLst>
      </pc:sldChg>
      <pc:sldChg chg="del">
        <pc:chgData name="Evangelos Oikonomou" userId="7fc9de19c5bc988c" providerId="LiveId" clId="{BD811854-D8D8-4A3C-8F49-5F68D280386A}" dt="2024-03-23T16:00:16.142" v="0" actId="47"/>
        <pc:sldMkLst>
          <pc:docMk/>
          <pc:sldMk cId="2842354451" sldId="273"/>
        </pc:sldMkLst>
      </pc:sldChg>
      <pc:sldChg chg="del">
        <pc:chgData name="Evangelos Oikonomou" userId="7fc9de19c5bc988c" providerId="LiveId" clId="{BD811854-D8D8-4A3C-8F49-5F68D280386A}" dt="2024-03-23T16:00:16.142" v="0" actId="47"/>
        <pc:sldMkLst>
          <pc:docMk/>
          <pc:sldMk cId="0" sldId="621"/>
        </pc:sldMkLst>
      </pc:sldChg>
      <pc:sldChg chg="del">
        <pc:chgData name="Evangelos Oikonomou" userId="7fc9de19c5bc988c" providerId="LiveId" clId="{BD811854-D8D8-4A3C-8F49-5F68D280386A}" dt="2024-03-23T16:00:16.142" v="0" actId="47"/>
        <pc:sldMkLst>
          <pc:docMk/>
          <pc:sldMk cId="0" sldId="643"/>
        </pc:sldMkLst>
      </pc:sldChg>
      <pc:sldChg chg="del">
        <pc:chgData name="Evangelos Oikonomou" userId="7fc9de19c5bc988c" providerId="LiveId" clId="{BD811854-D8D8-4A3C-8F49-5F68D280386A}" dt="2024-03-23T16:00:16.142" v="0" actId="47"/>
        <pc:sldMkLst>
          <pc:docMk/>
          <pc:sldMk cId="0" sldId="644"/>
        </pc:sldMkLst>
      </pc:sldChg>
      <pc:sldChg chg="del">
        <pc:chgData name="Evangelos Oikonomou" userId="7fc9de19c5bc988c" providerId="LiveId" clId="{BD811854-D8D8-4A3C-8F49-5F68D280386A}" dt="2024-03-23T16:00:16.142" v="0" actId="47"/>
        <pc:sldMkLst>
          <pc:docMk/>
          <pc:sldMk cId="0" sldId="650"/>
        </pc:sldMkLst>
      </pc:sldChg>
      <pc:sldChg chg="del">
        <pc:chgData name="Evangelos Oikonomou" userId="7fc9de19c5bc988c" providerId="LiveId" clId="{BD811854-D8D8-4A3C-8F49-5F68D280386A}" dt="2024-03-23T16:00:16.142" v="0" actId="47"/>
        <pc:sldMkLst>
          <pc:docMk/>
          <pc:sldMk cId="720478818" sldId="661"/>
        </pc:sldMkLst>
      </pc:sldChg>
      <pc:sldChg chg="del">
        <pc:chgData name="Evangelos Oikonomou" userId="7fc9de19c5bc988c" providerId="LiveId" clId="{BD811854-D8D8-4A3C-8F49-5F68D280386A}" dt="2024-03-23T16:00:16.142" v="0" actId="47"/>
        <pc:sldMkLst>
          <pc:docMk/>
          <pc:sldMk cId="2618827662" sldId="1881839887"/>
        </pc:sldMkLst>
      </pc:sldChg>
      <pc:sldChg chg="del">
        <pc:chgData name="Evangelos Oikonomou" userId="7fc9de19c5bc988c" providerId="LiveId" clId="{BD811854-D8D8-4A3C-8F49-5F68D280386A}" dt="2024-03-23T16:00:16.142" v="0" actId="47"/>
        <pc:sldMkLst>
          <pc:docMk/>
          <pc:sldMk cId="2859010266" sldId="1881839888"/>
        </pc:sldMkLst>
      </pc:sldChg>
      <pc:sldChg chg="del">
        <pc:chgData name="Evangelos Oikonomou" userId="7fc9de19c5bc988c" providerId="LiveId" clId="{BD811854-D8D8-4A3C-8F49-5F68D280386A}" dt="2024-03-23T16:00:16.142" v="0" actId="47"/>
        <pc:sldMkLst>
          <pc:docMk/>
          <pc:sldMk cId="2362994109" sldId="1881839889"/>
        </pc:sldMkLst>
      </pc:sldChg>
      <pc:sldChg chg="del">
        <pc:chgData name="Evangelos Oikonomou" userId="7fc9de19c5bc988c" providerId="LiveId" clId="{BD811854-D8D8-4A3C-8F49-5F68D280386A}" dt="2024-03-23T16:00:16.142" v="0" actId="47"/>
        <pc:sldMkLst>
          <pc:docMk/>
          <pc:sldMk cId="4258199653" sldId="1881839890"/>
        </pc:sldMkLst>
      </pc:sldChg>
      <pc:sldChg chg="del">
        <pc:chgData name="Evangelos Oikonomou" userId="7fc9de19c5bc988c" providerId="LiveId" clId="{BD811854-D8D8-4A3C-8F49-5F68D280386A}" dt="2024-03-23T16:00:16.142" v="0" actId="47"/>
        <pc:sldMkLst>
          <pc:docMk/>
          <pc:sldMk cId="789918165" sldId="1881839893"/>
        </pc:sldMkLst>
      </pc:sldChg>
      <pc:sldChg chg="del">
        <pc:chgData name="Evangelos Oikonomou" userId="7fc9de19c5bc988c" providerId="LiveId" clId="{BD811854-D8D8-4A3C-8F49-5F68D280386A}" dt="2024-03-23T16:00:16.142" v="0" actId="47"/>
        <pc:sldMkLst>
          <pc:docMk/>
          <pc:sldMk cId="2975896314" sldId="1881839897"/>
        </pc:sldMkLst>
      </pc:sldChg>
      <pc:sldChg chg="del">
        <pc:chgData name="Evangelos Oikonomou" userId="7fc9de19c5bc988c" providerId="LiveId" clId="{BD811854-D8D8-4A3C-8F49-5F68D280386A}" dt="2024-03-23T16:00:16.142" v="0" actId="47"/>
        <pc:sldMkLst>
          <pc:docMk/>
          <pc:sldMk cId="3407959476" sldId="1881839898"/>
        </pc:sldMkLst>
      </pc:sldChg>
      <pc:sldChg chg="del">
        <pc:chgData name="Evangelos Oikonomou" userId="7fc9de19c5bc988c" providerId="LiveId" clId="{BD811854-D8D8-4A3C-8F49-5F68D280386A}" dt="2024-03-23T16:00:16.142" v="0" actId="47"/>
        <pc:sldMkLst>
          <pc:docMk/>
          <pc:sldMk cId="2830058514" sldId="1881839899"/>
        </pc:sldMkLst>
      </pc:sldChg>
      <pc:sldChg chg="del">
        <pc:chgData name="Evangelos Oikonomou" userId="7fc9de19c5bc988c" providerId="LiveId" clId="{BD811854-D8D8-4A3C-8F49-5F68D280386A}" dt="2024-03-23T16:00:16.142" v="0" actId="47"/>
        <pc:sldMkLst>
          <pc:docMk/>
          <pc:sldMk cId="1452639806" sldId="1881839900"/>
        </pc:sldMkLst>
      </pc:sldChg>
      <pc:sldChg chg="del">
        <pc:chgData name="Evangelos Oikonomou" userId="7fc9de19c5bc988c" providerId="LiveId" clId="{BD811854-D8D8-4A3C-8F49-5F68D280386A}" dt="2024-03-23T16:00:16.142" v="0" actId="47"/>
        <pc:sldMkLst>
          <pc:docMk/>
          <pc:sldMk cId="3422802886" sldId="1881839901"/>
        </pc:sldMkLst>
      </pc:sldChg>
      <pc:sldChg chg="del">
        <pc:chgData name="Evangelos Oikonomou" userId="7fc9de19c5bc988c" providerId="LiveId" clId="{BD811854-D8D8-4A3C-8F49-5F68D280386A}" dt="2024-03-23T16:00:16.142" v="0" actId="47"/>
        <pc:sldMkLst>
          <pc:docMk/>
          <pc:sldMk cId="556483971" sldId="1881839905"/>
        </pc:sldMkLst>
      </pc:sldChg>
      <pc:sldChg chg="del">
        <pc:chgData name="Evangelos Oikonomou" userId="7fc9de19c5bc988c" providerId="LiveId" clId="{BD811854-D8D8-4A3C-8F49-5F68D280386A}" dt="2024-03-23T16:00:16.142" v="0" actId="47"/>
        <pc:sldMkLst>
          <pc:docMk/>
          <pc:sldMk cId="1859490020" sldId="1881839909"/>
        </pc:sldMkLst>
      </pc:sldChg>
      <pc:sldChg chg="del">
        <pc:chgData name="Evangelos Oikonomou" userId="7fc9de19c5bc988c" providerId="LiveId" clId="{BD811854-D8D8-4A3C-8F49-5F68D280386A}" dt="2024-03-23T16:00:16.142" v="0" actId="47"/>
        <pc:sldMkLst>
          <pc:docMk/>
          <pc:sldMk cId="1286790299" sldId="1881839910"/>
        </pc:sldMkLst>
      </pc:sldChg>
      <pc:sldChg chg="del">
        <pc:chgData name="Evangelos Oikonomou" userId="7fc9de19c5bc988c" providerId="LiveId" clId="{BD811854-D8D8-4A3C-8F49-5F68D280386A}" dt="2024-03-23T16:00:16.142" v="0" actId="47"/>
        <pc:sldMkLst>
          <pc:docMk/>
          <pc:sldMk cId="367702678" sldId="1881839911"/>
        </pc:sldMkLst>
      </pc:sldChg>
      <pc:sldChg chg="del">
        <pc:chgData name="Evangelos Oikonomou" userId="7fc9de19c5bc988c" providerId="LiveId" clId="{BD811854-D8D8-4A3C-8F49-5F68D280386A}" dt="2024-03-23T16:00:16.142" v="0" actId="47"/>
        <pc:sldMkLst>
          <pc:docMk/>
          <pc:sldMk cId="2057911449" sldId="1881839916"/>
        </pc:sldMkLst>
      </pc:sldChg>
      <pc:sldChg chg="del">
        <pc:chgData name="Evangelos Oikonomou" userId="7fc9de19c5bc988c" providerId="LiveId" clId="{BD811854-D8D8-4A3C-8F49-5F68D280386A}" dt="2024-03-23T16:00:16.142" v="0" actId="47"/>
        <pc:sldMkLst>
          <pc:docMk/>
          <pc:sldMk cId="2242893683" sldId="1881839919"/>
        </pc:sldMkLst>
      </pc:sldChg>
      <pc:sldChg chg="del">
        <pc:chgData name="Evangelos Oikonomou" userId="7fc9de19c5bc988c" providerId="LiveId" clId="{BD811854-D8D8-4A3C-8F49-5F68D280386A}" dt="2024-03-23T16:00:16.142" v="0" actId="47"/>
        <pc:sldMkLst>
          <pc:docMk/>
          <pc:sldMk cId="1678960711" sldId="1881839921"/>
        </pc:sldMkLst>
      </pc:sldChg>
      <pc:sldChg chg="del">
        <pc:chgData name="Evangelos Oikonomou" userId="7fc9de19c5bc988c" providerId="LiveId" clId="{BD811854-D8D8-4A3C-8F49-5F68D280386A}" dt="2024-03-23T16:00:16.142" v="0" actId="47"/>
        <pc:sldMkLst>
          <pc:docMk/>
          <pc:sldMk cId="2680409981" sldId="1881839922"/>
        </pc:sldMkLst>
      </pc:sldChg>
      <pc:sldChg chg="del">
        <pc:chgData name="Evangelos Oikonomou" userId="7fc9de19c5bc988c" providerId="LiveId" clId="{BD811854-D8D8-4A3C-8F49-5F68D280386A}" dt="2024-03-23T16:00:16.142" v="0" actId="47"/>
        <pc:sldMkLst>
          <pc:docMk/>
          <pc:sldMk cId="1170241606" sldId="1881839924"/>
        </pc:sldMkLst>
      </pc:sldChg>
      <pc:sldChg chg="del">
        <pc:chgData name="Evangelos Oikonomou" userId="7fc9de19c5bc988c" providerId="LiveId" clId="{BD811854-D8D8-4A3C-8F49-5F68D280386A}" dt="2024-03-23T16:00:16.142" v="0" actId="47"/>
        <pc:sldMkLst>
          <pc:docMk/>
          <pc:sldMk cId="166498080" sldId="1881839928"/>
        </pc:sldMkLst>
      </pc:sldChg>
      <pc:sldChg chg="del">
        <pc:chgData name="Evangelos Oikonomou" userId="7fc9de19c5bc988c" providerId="LiveId" clId="{BD811854-D8D8-4A3C-8F49-5F68D280386A}" dt="2024-03-23T16:00:16.142" v="0" actId="47"/>
        <pc:sldMkLst>
          <pc:docMk/>
          <pc:sldMk cId="0" sldId="1881839929"/>
        </pc:sldMkLst>
      </pc:sldChg>
      <pc:sldChg chg="del">
        <pc:chgData name="Evangelos Oikonomou" userId="7fc9de19c5bc988c" providerId="LiveId" clId="{BD811854-D8D8-4A3C-8F49-5F68D280386A}" dt="2024-03-23T16:00:16.142" v="0" actId="47"/>
        <pc:sldMkLst>
          <pc:docMk/>
          <pc:sldMk cId="1009230486" sldId="1881839932"/>
        </pc:sldMkLst>
      </pc:sldChg>
      <pc:sldChg chg="del">
        <pc:chgData name="Evangelos Oikonomou" userId="7fc9de19c5bc988c" providerId="LiveId" clId="{BD811854-D8D8-4A3C-8F49-5F68D280386A}" dt="2024-03-23T16:00:16.142" v="0" actId="47"/>
        <pc:sldMkLst>
          <pc:docMk/>
          <pc:sldMk cId="1727027860" sldId="1881839933"/>
        </pc:sldMkLst>
      </pc:sldChg>
      <pc:sldChg chg="del">
        <pc:chgData name="Evangelos Oikonomou" userId="7fc9de19c5bc988c" providerId="LiveId" clId="{BD811854-D8D8-4A3C-8F49-5F68D280386A}" dt="2024-03-23T16:00:16.142" v="0" actId="47"/>
        <pc:sldMkLst>
          <pc:docMk/>
          <pc:sldMk cId="708029984" sldId="1881839934"/>
        </pc:sldMkLst>
      </pc:sldChg>
      <pc:sldChg chg="del">
        <pc:chgData name="Evangelos Oikonomou" userId="7fc9de19c5bc988c" providerId="LiveId" clId="{BD811854-D8D8-4A3C-8F49-5F68D280386A}" dt="2024-03-23T16:00:16.142" v="0" actId="47"/>
        <pc:sldMkLst>
          <pc:docMk/>
          <pc:sldMk cId="278347939" sldId="1881839935"/>
        </pc:sldMkLst>
      </pc:sldChg>
      <pc:sldChg chg="del">
        <pc:chgData name="Evangelos Oikonomou" userId="7fc9de19c5bc988c" providerId="LiveId" clId="{BD811854-D8D8-4A3C-8F49-5F68D280386A}" dt="2024-03-23T16:00:16.142" v="0" actId="47"/>
        <pc:sldMkLst>
          <pc:docMk/>
          <pc:sldMk cId="554613739" sldId="1881839940"/>
        </pc:sldMkLst>
      </pc:sldChg>
      <pc:sldChg chg="del">
        <pc:chgData name="Evangelos Oikonomou" userId="7fc9de19c5bc988c" providerId="LiveId" clId="{BD811854-D8D8-4A3C-8F49-5F68D280386A}" dt="2024-03-23T16:00:16.142" v="0" actId="47"/>
        <pc:sldMkLst>
          <pc:docMk/>
          <pc:sldMk cId="1621594020" sldId="1881839942"/>
        </pc:sldMkLst>
      </pc:sldChg>
      <pc:sldChg chg="del">
        <pc:chgData name="Evangelos Oikonomou" userId="7fc9de19c5bc988c" providerId="LiveId" clId="{BD811854-D8D8-4A3C-8F49-5F68D280386A}" dt="2024-03-23T16:00:16.142" v="0" actId="47"/>
        <pc:sldMkLst>
          <pc:docMk/>
          <pc:sldMk cId="2513184866" sldId="1881839943"/>
        </pc:sldMkLst>
      </pc:sldChg>
      <pc:sldChg chg="del">
        <pc:chgData name="Evangelos Oikonomou" userId="7fc9de19c5bc988c" providerId="LiveId" clId="{BD811854-D8D8-4A3C-8F49-5F68D280386A}" dt="2024-03-23T16:00:16.142" v="0" actId="47"/>
        <pc:sldMkLst>
          <pc:docMk/>
          <pc:sldMk cId="1810978471" sldId="1881839944"/>
        </pc:sldMkLst>
      </pc:sldChg>
      <pc:sldChg chg="del">
        <pc:chgData name="Evangelos Oikonomou" userId="7fc9de19c5bc988c" providerId="LiveId" clId="{BD811854-D8D8-4A3C-8F49-5F68D280386A}" dt="2024-03-23T16:00:16.142" v="0" actId="47"/>
        <pc:sldMkLst>
          <pc:docMk/>
          <pc:sldMk cId="100252785" sldId="1881839945"/>
        </pc:sldMkLst>
      </pc:sldChg>
      <pc:sldChg chg="del">
        <pc:chgData name="Evangelos Oikonomou" userId="7fc9de19c5bc988c" providerId="LiveId" clId="{BD811854-D8D8-4A3C-8F49-5F68D280386A}" dt="2024-03-23T16:00:16.142" v="0" actId="47"/>
        <pc:sldMkLst>
          <pc:docMk/>
          <pc:sldMk cId="0" sldId="1881839946"/>
        </pc:sldMkLst>
      </pc:sldChg>
      <pc:sldChg chg="del">
        <pc:chgData name="Evangelos Oikonomou" userId="7fc9de19c5bc988c" providerId="LiveId" clId="{BD811854-D8D8-4A3C-8F49-5F68D280386A}" dt="2024-03-23T16:00:16.142" v="0" actId="47"/>
        <pc:sldMkLst>
          <pc:docMk/>
          <pc:sldMk cId="0" sldId="1881839947"/>
        </pc:sldMkLst>
      </pc:sldChg>
      <pc:sldChg chg="del">
        <pc:chgData name="Evangelos Oikonomou" userId="7fc9de19c5bc988c" providerId="LiveId" clId="{BD811854-D8D8-4A3C-8F49-5F68D280386A}" dt="2024-03-23T16:00:16.142" v="0" actId="47"/>
        <pc:sldMkLst>
          <pc:docMk/>
          <pc:sldMk cId="0" sldId="1881839948"/>
        </pc:sldMkLst>
      </pc:sldChg>
      <pc:sldChg chg="del">
        <pc:chgData name="Evangelos Oikonomou" userId="7fc9de19c5bc988c" providerId="LiveId" clId="{BD811854-D8D8-4A3C-8F49-5F68D280386A}" dt="2024-03-23T16:00:16.142" v="0" actId="47"/>
        <pc:sldMkLst>
          <pc:docMk/>
          <pc:sldMk cId="1603313419" sldId="1881839960"/>
        </pc:sldMkLst>
      </pc:sldChg>
      <pc:sldChg chg="del">
        <pc:chgData name="Evangelos Oikonomou" userId="7fc9de19c5bc988c" providerId="LiveId" clId="{BD811854-D8D8-4A3C-8F49-5F68D280386A}" dt="2024-03-23T16:00:16.142" v="0" actId="47"/>
        <pc:sldMkLst>
          <pc:docMk/>
          <pc:sldMk cId="1589229647" sldId="1881839961"/>
        </pc:sldMkLst>
      </pc:sldChg>
      <pc:sldChg chg="del">
        <pc:chgData name="Evangelos Oikonomou" userId="7fc9de19c5bc988c" providerId="LiveId" clId="{BD811854-D8D8-4A3C-8F49-5F68D280386A}" dt="2024-03-23T16:00:16.142" v="0" actId="47"/>
        <pc:sldMkLst>
          <pc:docMk/>
          <pc:sldMk cId="3526316107" sldId="1881839962"/>
        </pc:sldMkLst>
      </pc:sldChg>
      <pc:sldChg chg="del">
        <pc:chgData name="Evangelos Oikonomou" userId="7fc9de19c5bc988c" providerId="LiveId" clId="{BD811854-D8D8-4A3C-8F49-5F68D280386A}" dt="2024-03-23T16:00:16.142" v="0" actId="47"/>
        <pc:sldMkLst>
          <pc:docMk/>
          <pc:sldMk cId="1210354269" sldId="1881839964"/>
        </pc:sldMkLst>
      </pc:sldChg>
      <pc:sldChg chg="del">
        <pc:chgData name="Evangelos Oikonomou" userId="7fc9de19c5bc988c" providerId="LiveId" clId="{BD811854-D8D8-4A3C-8F49-5F68D280386A}" dt="2024-03-23T16:00:16.142" v="0" actId="47"/>
        <pc:sldMkLst>
          <pc:docMk/>
          <pc:sldMk cId="2663041089" sldId="1881839965"/>
        </pc:sldMkLst>
      </pc:sldChg>
      <pc:sldChg chg="del">
        <pc:chgData name="Evangelos Oikonomou" userId="7fc9de19c5bc988c" providerId="LiveId" clId="{BD811854-D8D8-4A3C-8F49-5F68D280386A}" dt="2024-03-23T16:00:16.142" v="0" actId="47"/>
        <pc:sldMkLst>
          <pc:docMk/>
          <pc:sldMk cId="673053710" sldId="1881839966"/>
        </pc:sldMkLst>
      </pc:sldChg>
      <pc:sldMasterChg chg="del delSldLayout">
        <pc:chgData name="Evangelos Oikonomou" userId="7fc9de19c5bc988c" providerId="LiveId" clId="{BD811854-D8D8-4A3C-8F49-5F68D280386A}" dt="2024-03-23T16:00:16.142" v="0" actId="47"/>
        <pc:sldMasterMkLst>
          <pc:docMk/>
          <pc:sldMasterMk cId="1627142892" sldId="2147483685"/>
        </pc:sldMasterMkLst>
        <pc:sldLayoutChg chg="del">
          <pc:chgData name="Evangelos Oikonomou" userId="7fc9de19c5bc988c" providerId="LiveId" clId="{BD811854-D8D8-4A3C-8F49-5F68D280386A}" dt="2024-03-23T16:00:16.142" v="0" actId="47"/>
          <pc:sldLayoutMkLst>
            <pc:docMk/>
            <pc:sldMasterMk cId="1627142892" sldId="2147483685"/>
            <pc:sldLayoutMk cId="3408242846" sldId="2147483686"/>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2910264677" sldId="2147483687"/>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2255076952" sldId="2147483688"/>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2208398373" sldId="2147483689"/>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379971498" sldId="2147483690"/>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3065684575" sldId="2147483691"/>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1517857462" sldId="2147483692"/>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2863100758" sldId="2147483693"/>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3482330003" sldId="2147483694"/>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1104485572" sldId="2147483695"/>
          </pc:sldLayoutMkLst>
        </pc:sldLayoutChg>
        <pc:sldLayoutChg chg="del">
          <pc:chgData name="Evangelos Oikonomou" userId="7fc9de19c5bc988c" providerId="LiveId" clId="{BD811854-D8D8-4A3C-8F49-5F68D280386A}" dt="2024-03-23T16:00:16.142" v="0" actId="47"/>
          <pc:sldLayoutMkLst>
            <pc:docMk/>
            <pc:sldMasterMk cId="1627142892" sldId="2147483685"/>
            <pc:sldLayoutMk cId="489583645" sldId="2147483696"/>
          </pc:sldLayoutMkLst>
        </pc:sldLayoutChg>
      </pc:sldMasterChg>
      <pc:sldMasterChg chg="del delSldLayout">
        <pc:chgData name="Evangelos Oikonomou" userId="7fc9de19c5bc988c" providerId="LiveId" clId="{BD811854-D8D8-4A3C-8F49-5F68D280386A}" dt="2024-03-23T16:00:16.142" v="0" actId="47"/>
        <pc:sldMasterMkLst>
          <pc:docMk/>
          <pc:sldMasterMk cId="4350443" sldId="2147483823"/>
        </pc:sldMasterMkLst>
        <pc:sldLayoutChg chg="del">
          <pc:chgData name="Evangelos Oikonomou" userId="7fc9de19c5bc988c" providerId="LiveId" clId="{BD811854-D8D8-4A3C-8F49-5F68D280386A}" dt="2024-03-23T16:00:16.142" v="0" actId="47"/>
          <pc:sldLayoutMkLst>
            <pc:docMk/>
            <pc:sldMasterMk cId="4350443" sldId="2147483823"/>
            <pc:sldLayoutMk cId="4091135192" sldId="2147483824"/>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2897579117" sldId="2147483825"/>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243955171" sldId="2147483826"/>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1256217060" sldId="2147483827"/>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1772174499" sldId="2147483828"/>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3938582481" sldId="2147483829"/>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4140737285" sldId="2147483830"/>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2333846938" sldId="2147483831"/>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1714431014" sldId="2147483832"/>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248882053" sldId="2147483833"/>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3136587995" sldId="2147483834"/>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25315478" sldId="2147483835"/>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2245593676" sldId="2147483836"/>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709413635" sldId="2147483837"/>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906334648" sldId="2147483838"/>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2232061419" sldId="2147483839"/>
          </pc:sldLayoutMkLst>
        </pc:sldLayoutChg>
        <pc:sldLayoutChg chg="del">
          <pc:chgData name="Evangelos Oikonomou" userId="7fc9de19c5bc988c" providerId="LiveId" clId="{BD811854-D8D8-4A3C-8F49-5F68D280386A}" dt="2024-03-23T16:00:16.142" v="0" actId="47"/>
          <pc:sldLayoutMkLst>
            <pc:docMk/>
            <pc:sldMasterMk cId="4350443" sldId="2147483823"/>
            <pc:sldLayoutMk cId="1405886487" sldId="2147483840"/>
          </pc:sldLayoutMkLst>
        </pc:sldLayoutChg>
      </pc:sldMasterChg>
      <pc:sldMasterChg chg="del delSldLayout">
        <pc:chgData name="Evangelos Oikonomou" userId="7fc9de19c5bc988c" providerId="LiveId" clId="{BD811854-D8D8-4A3C-8F49-5F68D280386A}" dt="2024-03-23T16:00:16.142" v="0" actId="47"/>
        <pc:sldMasterMkLst>
          <pc:docMk/>
          <pc:sldMasterMk cId="3787097277" sldId="2147483841"/>
        </pc:sldMasterMkLst>
        <pc:sldLayoutChg chg="del">
          <pc:chgData name="Evangelos Oikonomou" userId="7fc9de19c5bc988c" providerId="LiveId" clId="{BD811854-D8D8-4A3C-8F49-5F68D280386A}" dt="2024-03-23T16:00:16.142" v="0" actId="47"/>
          <pc:sldLayoutMkLst>
            <pc:docMk/>
            <pc:sldMasterMk cId="3787097277" sldId="2147483841"/>
            <pc:sldLayoutMk cId="1960111548" sldId="2147483842"/>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1250557499" sldId="2147483843"/>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1143615498" sldId="2147483844"/>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1320168753" sldId="2147483845"/>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1330999679" sldId="2147483846"/>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401445417" sldId="2147483847"/>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4031927989" sldId="2147483848"/>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2989276801" sldId="2147483849"/>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4038526267" sldId="2147483850"/>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339222921" sldId="2147483851"/>
          </pc:sldLayoutMkLst>
        </pc:sldLayoutChg>
        <pc:sldLayoutChg chg="del">
          <pc:chgData name="Evangelos Oikonomou" userId="7fc9de19c5bc988c" providerId="LiveId" clId="{BD811854-D8D8-4A3C-8F49-5F68D280386A}" dt="2024-03-23T16:00:16.142" v="0" actId="47"/>
          <pc:sldLayoutMkLst>
            <pc:docMk/>
            <pc:sldMasterMk cId="3787097277" sldId="2147483841"/>
            <pc:sldLayoutMk cId="4293369473" sldId="21474838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07AD0-CDE9-4C07-9E83-8C8DC4CA32BA}" type="datetimeFigureOut">
              <a:rPr lang="el-GR" smtClean="0"/>
              <a:t>3/4/2024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4F9D4-62BD-40E3-ACE0-EAD0DB2E5F05}" type="slidenum">
              <a:rPr lang="el-GR" smtClean="0"/>
              <a:t>‹#›</a:t>
            </a:fld>
            <a:endParaRPr lang="el-GR"/>
          </a:p>
        </p:txBody>
      </p:sp>
    </p:spTree>
    <p:extLst>
      <p:ext uri="{BB962C8B-B14F-4D97-AF65-F5344CB8AC3E}">
        <p14:creationId xmlns:p14="http://schemas.microsoft.com/office/powerpoint/2010/main" val="310296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ncbi-nlm-nih-gov.myaccess.library.utoronto.ca/pubmed?term=Neil%20HA%5bAuthor%5d&amp;cauthor=true&amp;cauthor_uid=15325833" TargetMode="External"/><Relationship Id="rId13" Type="http://schemas.openxmlformats.org/officeDocument/2006/relationships/hyperlink" Target="http://www-ncbi-nlm-nih-gov.myaccess.library.utoronto.ca/pubmed?term=Fuller%20JH%5bAuthor%5d&amp;cauthor=true&amp;cauthor_uid=15325833" TargetMode="External"/><Relationship Id="rId3" Type="http://schemas.openxmlformats.org/officeDocument/2006/relationships/hyperlink" Target="http://www-ncbi-nlm-nih-gov.myaccess.library.utoronto.ca/pubmed?term=lancet%5bJour%5d+AND+364%5bvolume%5d+AND+685%5bpage%5d+AND+2004%5bpdat%5d&amp;cmd=detailssearch" TargetMode="External"/><Relationship Id="rId7" Type="http://schemas.openxmlformats.org/officeDocument/2006/relationships/hyperlink" Target="http://www-ncbi-nlm-nih-gov.myaccess.library.utoronto.ca/pubmed?term=Hitman%20GA%5bAuthor%5d&amp;cauthor=true&amp;cauthor_uid=15325833" TargetMode="External"/><Relationship Id="rId12" Type="http://schemas.openxmlformats.org/officeDocument/2006/relationships/hyperlink" Target="http://www-ncbi-nlm-nih-gov.myaccess.library.utoronto.ca/pubmed?term=Charlton-Menys%20V%5bAuthor%5d&amp;cauthor=true&amp;cauthor_uid=15325833"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ncbi-nlm-nih-gov.myaccess.library.utoronto.ca/pubmed?term=Durrington%20PN%5bAuthor%5d&amp;cauthor=true&amp;cauthor_uid=15325833" TargetMode="External"/><Relationship Id="rId11" Type="http://schemas.openxmlformats.org/officeDocument/2006/relationships/hyperlink" Target="http://www-ncbi-nlm-nih-gov.myaccess.library.utoronto.ca/pubmed?term=Mackness%20MI%5bAuthor%5d&amp;cauthor=true&amp;cauthor_uid=15325833" TargetMode="External"/><Relationship Id="rId5" Type="http://schemas.openxmlformats.org/officeDocument/2006/relationships/hyperlink" Target="http://www-ncbi-nlm-nih-gov.myaccess.library.utoronto.ca/pubmed?term=Betteridge%20DJ%5bAuthor%5d&amp;cauthor=true&amp;cauthor_uid=15325833" TargetMode="External"/><Relationship Id="rId10" Type="http://schemas.openxmlformats.org/officeDocument/2006/relationships/hyperlink" Target="http://www-ncbi-nlm-nih-gov.myaccess.library.utoronto.ca/pubmed?term=Thomason%20MJ%5bAuthor%5d&amp;cauthor=true&amp;cauthor_uid=15325833" TargetMode="External"/><Relationship Id="rId4" Type="http://schemas.openxmlformats.org/officeDocument/2006/relationships/hyperlink" Target="http://www-ncbi-nlm-nih-gov.myaccess.library.utoronto.ca/pubmed?term=Colhoun%20HM%5bAuthor%5d&amp;cauthor=true&amp;cauthor_uid=15325833" TargetMode="External"/><Relationship Id="rId9" Type="http://schemas.openxmlformats.org/officeDocument/2006/relationships/hyperlink" Target="http://www-ncbi-nlm-nih-gov.myaccess.library.utoronto.ca/pubmed?term=Livingstone%20SJ%5bAuthor%5d&amp;cauthor=true&amp;cauthor_uid=15325833" TargetMode="External"/><Relationship Id="rId14" Type="http://schemas.openxmlformats.org/officeDocument/2006/relationships/hyperlink" Target="http://www-ncbi-nlm-nih-gov.myaccess.library.utoronto.ca/pubmed?term=CARDS%20investigators%5bCorporate%20Author%5d"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ncbi-nlm-nih-gov.myaccess.library.utoronto.ca/pubmed/?term=Spinar%20J%5bAuthor%5d&amp;cauthor=true&amp;cauthor_uid=29263150" TargetMode="External"/><Relationship Id="rId13" Type="http://schemas.openxmlformats.org/officeDocument/2006/relationships/hyperlink" Target="https://www-ncbi-nlm-nih-gov.myaccess.library.utoronto.ca/pubmed/?term=IMPROVE-IT%20(IMProved%20Reduction%20of%20Outcomes:%20Vytorin%20Efficacy%20International%20Trial)%20Investigators%5bCorporate%20Author%5d" TargetMode="External"/><Relationship Id="rId3" Type="http://schemas.openxmlformats.org/officeDocument/2006/relationships/hyperlink" Target="https://www-ncbi-nlm-nih-gov.myaccess.library.utoronto.ca/pubmed/?term=Giugliano%20RP%5bAuthor%5d&amp;cauthor=true&amp;cauthor_uid=29263150" TargetMode="External"/><Relationship Id="rId7" Type="http://schemas.openxmlformats.org/officeDocument/2006/relationships/hyperlink" Target="https://www-ncbi-nlm-nih-gov.myaccess.library.utoronto.ca/pubmed/?term=Corbalan%20R%5bAuthor%5d&amp;cauthor=true&amp;cauthor_uid=29263150" TargetMode="External"/><Relationship Id="rId12" Type="http://schemas.openxmlformats.org/officeDocument/2006/relationships/hyperlink" Target="https://www-ncbi-nlm-nih-gov.myaccess.library.utoronto.ca/pubmed/?term=Braunwald%20E%5bAuthor%5d&amp;cauthor=true&amp;cauthor_uid=29263150"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ncbi-nlm-nih-gov.myaccess.library.utoronto.ca/pubmed/?term=Nicolau%20JC%5bAuthor%5d&amp;cauthor=true&amp;cauthor_uid=29263150" TargetMode="External"/><Relationship Id="rId11" Type="http://schemas.openxmlformats.org/officeDocument/2006/relationships/hyperlink" Target="https://www-ncbi-nlm-nih-gov.myaccess.library.utoronto.ca/pubmed/?term=Bohula%20E%5bAuthor%5d&amp;cauthor=true&amp;cauthor_uid=29263150" TargetMode="External"/><Relationship Id="rId5" Type="http://schemas.openxmlformats.org/officeDocument/2006/relationships/hyperlink" Target="https://www-ncbi-nlm-nih-gov.myaccess.library.utoronto.ca/pubmed/?term=Blazing%20MA%5bAuthor%5d&amp;cauthor=true&amp;cauthor_uid=29263150" TargetMode="External"/><Relationship Id="rId15" Type="http://schemas.openxmlformats.org/officeDocument/2006/relationships/hyperlink" Target="http://clinicaltrials.gov/show/NCT00202878" TargetMode="External"/><Relationship Id="rId10" Type="http://schemas.openxmlformats.org/officeDocument/2006/relationships/hyperlink" Target="https://www-ncbi-nlm-nih-gov.myaccess.library.utoronto.ca/pubmed/?term=White%20JA%5bAuthor%5d&amp;cauthor=true&amp;cauthor_uid=29263150" TargetMode="External"/><Relationship Id="rId4" Type="http://schemas.openxmlformats.org/officeDocument/2006/relationships/hyperlink" Target="https://www-ncbi-nlm-nih-gov.myaccess.library.utoronto.ca/pubmed/?term=Cannon%20CP%5bAuthor%5d&amp;cauthor=true&amp;cauthor_uid=29263150" TargetMode="External"/><Relationship Id="rId9" Type="http://schemas.openxmlformats.org/officeDocument/2006/relationships/hyperlink" Target="https://www-ncbi-nlm-nih-gov.myaccess.library.utoronto.ca/pubmed/?term=Park%20JG%5bAuthor%5d&amp;cauthor=true&amp;cauthor_uid=29263150" TargetMode="External"/><Relationship Id="rId14" Type="http://schemas.openxmlformats.org/officeDocument/2006/relationships/hyperlink" Target="https://www-ncbi-nlm-nih-gov.myaccess.library.utoronto.ca/pubmed/2926315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linicaltrials.gov/show/NCT0176463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myaccess.library.utoronto.ca/pubmed/12114036"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ncbi-nlm-nih-gov.myaccess.library.utoronto.ca/pubmed?term=Heart%20Protection%20Study%20Collaborative%20Group%5bCorporate%20Author%5d"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ncbi-nlm-nih-gov.myaccess.library.utoronto.ca/pubmed?term=Neil%20HA%5bAuthor%5d&amp;cauthor=true&amp;cauthor_uid=15325833" TargetMode="External"/><Relationship Id="rId13" Type="http://schemas.openxmlformats.org/officeDocument/2006/relationships/hyperlink" Target="http://www-ncbi-nlm-nih-gov.myaccess.library.utoronto.ca/pubmed?term=Fuller%20JH%5bAuthor%5d&amp;cauthor=true&amp;cauthor_uid=15325833" TargetMode="External"/><Relationship Id="rId3" Type="http://schemas.openxmlformats.org/officeDocument/2006/relationships/hyperlink" Target="http://www-ncbi-nlm-nih-gov.myaccess.library.utoronto.ca/pubmed?term=lancet%5bJour%5d+AND+364%5bvolume%5d+AND+685%5bpage%5d+AND+2004%5bpdat%5d&amp;cmd=detailssearch" TargetMode="External"/><Relationship Id="rId7" Type="http://schemas.openxmlformats.org/officeDocument/2006/relationships/hyperlink" Target="http://www-ncbi-nlm-nih-gov.myaccess.library.utoronto.ca/pubmed?term=Hitman%20GA%5bAuthor%5d&amp;cauthor=true&amp;cauthor_uid=15325833" TargetMode="External"/><Relationship Id="rId12" Type="http://schemas.openxmlformats.org/officeDocument/2006/relationships/hyperlink" Target="http://www-ncbi-nlm-nih-gov.myaccess.library.utoronto.ca/pubmed?term=Charlton-Menys%20V%5bAuthor%5d&amp;cauthor=true&amp;cauthor_uid=15325833"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ncbi-nlm-nih-gov.myaccess.library.utoronto.ca/pubmed?term=Durrington%20PN%5bAuthor%5d&amp;cauthor=true&amp;cauthor_uid=15325833" TargetMode="External"/><Relationship Id="rId11" Type="http://schemas.openxmlformats.org/officeDocument/2006/relationships/hyperlink" Target="http://www-ncbi-nlm-nih-gov.myaccess.library.utoronto.ca/pubmed?term=Mackness%20MI%5bAuthor%5d&amp;cauthor=true&amp;cauthor_uid=15325833" TargetMode="External"/><Relationship Id="rId5" Type="http://schemas.openxmlformats.org/officeDocument/2006/relationships/hyperlink" Target="http://www-ncbi-nlm-nih-gov.myaccess.library.utoronto.ca/pubmed?term=Betteridge%20DJ%5bAuthor%5d&amp;cauthor=true&amp;cauthor_uid=15325833" TargetMode="External"/><Relationship Id="rId10" Type="http://schemas.openxmlformats.org/officeDocument/2006/relationships/hyperlink" Target="http://www-ncbi-nlm-nih-gov.myaccess.library.utoronto.ca/pubmed?term=Thomason%20MJ%5bAuthor%5d&amp;cauthor=true&amp;cauthor_uid=15325833" TargetMode="External"/><Relationship Id="rId4" Type="http://schemas.openxmlformats.org/officeDocument/2006/relationships/hyperlink" Target="http://www-ncbi-nlm-nih-gov.myaccess.library.utoronto.ca/pubmed?term=Colhoun%20HM%5bAuthor%5d&amp;cauthor=true&amp;cauthor_uid=15325833" TargetMode="External"/><Relationship Id="rId9" Type="http://schemas.openxmlformats.org/officeDocument/2006/relationships/hyperlink" Target="http://www-ncbi-nlm-nih-gov.myaccess.library.utoronto.ca/pubmed?term=Livingstone%20SJ%5bAuthor%5d&amp;cauthor=true&amp;cauthor_uid=15325833" TargetMode="External"/><Relationship Id="rId14" Type="http://schemas.openxmlformats.org/officeDocument/2006/relationships/hyperlink" Target="http://www-ncbi-nlm-nih-gov.myaccess.library.utoronto.ca/pubmed?term=CARDS%20investigators%5bCorporate%20Author%5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933D889F-303F-4064-B1B2-A3493FDBEADA}" type="slidenum">
              <a:rPr lang="en-CA" sz="1200">
                <a:solidFill>
                  <a:srgbClr val="000000"/>
                </a:solidFill>
              </a:rPr>
              <a:pPr algn="r"/>
              <a:t>2</a:t>
            </a:fld>
            <a:endParaRPr lang="en-CA" sz="1200">
              <a:solidFill>
                <a:srgbClr val="000000"/>
              </a:solidFill>
            </a:endParaRPr>
          </a:p>
        </p:txBody>
      </p:sp>
      <p:sp>
        <p:nvSpPr>
          <p:cNvPr id="166914" name="Rectangle 2"/>
          <p:cNvSpPr>
            <a:spLocks noGrp="1" noRot="1" noChangeAspect="1" noTextEdit="1"/>
          </p:cNvSpPr>
          <p:nvPr>
            <p:ph type="sldImg"/>
          </p:nvPr>
        </p:nvSpPr>
        <p:spPr bwMode="auto">
          <a:xfrm>
            <a:off x="381000" y="684213"/>
            <a:ext cx="6097588" cy="3430587"/>
          </a:xfrm>
          <a:noFill/>
          <a:ln>
            <a:solidFill>
              <a:srgbClr val="000000"/>
            </a:solidFill>
            <a:miter lim="800000"/>
            <a:headEnd/>
            <a:tailEnd/>
          </a:ln>
        </p:spPr>
      </p:sp>
      <p:sp>
        <p:nvSpPr>
          <p:cNvPr id="166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latin typeface="Arial" charset="0"/>
                <a:ea typeface="ＭＳ Ｐゴシック" pitchFamily="34" charset="-128"/>
              </a:rPr>
              <a:t>The ICES study </a:t>
            </a:r>
            <a:r>
              <a:rPr lang="en-US" dirty="0">
                <a:solidFill>
                  <a:srgbClr val="FF0066"/>
                </a:solidFill>
                <a:latin typeface="Arial" charset="0"/>
                <a:ea typeface="ＭＳ Ｐゴシック" pitchFamily="34" charset="-128"/>
              </a:rPr>
              <a:t>was</a:t>
            </a:r>
            <a:r>
              <a:rPr lang="en-US" dirty="0">
                <a:latin typeface="Arial" charset="0"/>
                <a:ea typeface="ＭＳ Ｐゴシック" pitchFamily="34" charset="-128"/>
              </a:rPr>
              <a:t> a population-based retrospective cohort study using provincial health claims.  It identified all adults with (n=379 003) and without (n=9 018 082) diabetes mellitus living in Ontario, Canada, on April 1, 1994. Individuals were followed up to record CVD events until March 31, 2000. </a:t>
            </a:r>
          </a:p>
          <a:p>
            <a:pPr eaLnBrk="1" hangingPunct="1"/>
            <a:endParaRPr lang="en-US" dirty="0">
              <a:latin typeface="Arial" charset="0"/>
              <a:ea typeface="ＭＳ Ｐゴシック" pitchFamily="34" charset="-128"/>
            </a:endParaRPr>
          </a:p>
          <a:p>
            <a:pPr eaLnBrk="1" hangingPunct="1"/>
            <a:r>
              <a:rPr lang="en-US" dirty="0">
                <a:latin typeface="Arial" charset="0"/>
                <a:ea typeface="ＭＳ Ｐゴシック" pitchFamily="34" charset="-128"/>
              </a:rPr>
              <a:t>In both populations, the rate of AMI rose with age. Diabetes was associated with earlier CVD; diabetic men and women were about 15 years younger than those without diabetes in the same risk category. </a:t>
            </a:r>
          </a:p>
          <a:p>
            <a:pPr eaLnBrk="1" hangingPunct="1"/>
            <a:endParaRPr lang="en-US" dirty="0">
              <a:latin typeface="Arial" charset="0"/>
              <a:ea typeface="ＭＳ Ｐゴシック" pitchFamily="34" charset="-128"/>
            </a:endParaRPr>
          </a:p>
          <a:p>
            <a:pPr eaLnBrk="1" hangingPunct="1"/>
            <a:r>
              <a:rPr lang="en-US" dirty="0">
                <a:latin typeface="Arial" charset="0"/>
                <a:ea typeface="ＭＳ Ｐゴシック" pitchFamily="34" charset="-128"/>
              </a:rPr>
              <a:t>Reference:</a:t>
            </a:r>
          </a:p>
          <a:p>
            <a:pPr eaLnBrk="1" hangingPunct="1">
              <a:spcBef>
                <a:spcPct val="50000"/>
              </a:spcBef>
            </a:pPr>
            <a:r>
              <a:rPr lang="en-US" sz="1000" dirty="0">
                <a:latin typeface="Arial" charset="0"/>
                <a:ea typeface="ＭＳ Ｐゴシック" pitchFamily="34" charset="-128"/>
              </a:rPr>
              <a:t>Booth GL, et al. </a:t>
            </a:r>
            <a:r>
              <a:rPr lang="en-US" sz="1000" i="1" dirty="0">
                <a:latin typeface="Arial" charset="0"/>
                <a:ea typeface="ＭＳ Ｐゴシック" pitchFamily="34" charset="-128"/>
              </a:rPr>
              <a:t>Lancet</a:t>
            </a:r>
            <a:r>
              <a:rPr lang="en-US" sz="1000" dirty="0">
                <a:latin typeface="Arial" charset="0"/>
                <a:ea typeface="ＭＳ Ｐゴシック" pitchFamily="34" charset="-128"/>
              </a:rPr>
              <a:t> 2006;368:29-36.</a:t>
            </a:r>
          </a:p>
          <a:p>
            <a:pPr eaLnBrk="1" hangingPunct="1"/>
            <a:endParaRPr lang="en-US" sz="1000" dirty="0">
              <a:latin typeface="Arial" charset="0"/>
              <a:ea typeface="ＭＳ Ｐゴシック" pitchFamily="34" charset="-128"/>
            </a:endParaRPr>
          </a:p>
        </p:txBody>
      </p:sp>
    </p:spTree>
    <p:extLst>
      <p:ext uri="{BB962C8B-B14F-4D97-AF65-F5344CB8AC3E}">
        <p14:creationId xmlns:p14="http://schemas.microsoft.com/office/powerpoint/2010/main" val="193356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charset="0"/>
                <a:ea typeface="ＭＳ Ｐゴシック" pitchFamily="34" charset="-128"/>
                <a:hlinkClick r:id="rId3" invalidUrl="http://www-ncbi-nlm-nih-gov.myaccess.library.utoronto.ca/pubmed?term=lancet[Jour]+AND+364[volume]+AND+685[page]+AND+2004[pdat]&amp;cmd=detailssearch" tooltip="Lancet."/>
              </a:rPr>
              <a:t>Lancet.</a:t>
            </a:r>
            <a:r>
              <a:rPr lang="en-US">
                <a:latin typeface="Arial" charset="0"/>
                <a:ea typeface="ＭＳ Ｐゴシック" pitchFamily="34" charset="-128"/>
              </a:rPr>
              <a:t> 2004 Aug 21-27;364(9435):685-96.</a:t>
            </a:r>
          </a:p>
          <a:p>
            <a:r>
              <a:rPr lang="en-US" b="1">
                <a:latin typeface="Arial" charset="0"/>
                <a:ea typeface="ＭＳ Ｐゴシック" pitchFamily="34" charset="-128"/>
              </a:rPr>
              <a:t>Primary prevention of cardiovascular disease with atorvastatin in type 2 diabetes in the Collaborative Atorvastatin Diabetes Study (CARDS): multicentre randomised placebo-controlled trial.</a:t>
            </a:r>
          </a:p>
          <a:p>
            <a:r>
              <a:rPr lang="en-US">
                <a:latin typeface="Arial" charset="0"/>
                <a:ea typeface="ＭＳ Ｐゴシック" pitchFamily="34" charset="-128"/>
                <a:hlinkClick r:id="rId4" invalidUrl="http://www-ncbi-nlm-nih-gov.myaccess.library.utoronto.ca/pubmed?term=Colhoun HM[Author]&amp;cauthor=true&amp;cauthor_uid=15325833"/>
              </a:rPr>
              <a:t>Colhoun HM</a:t>
            </a:r>
            <a:r>
              <a:rPr lang="en-US">
                <a:latin typeface="Arial" charset="0"/>
                <a:ea typeface="ＭＳ Ｐゴシック" pitchFamily="34" charset="-128"/>
              </a:rPr>
              <a:t>, </a:t>
            </a:r>
            <a:r>
              <a:rPr lang="en-US">
                <a:latin typeface="Arial" charset="0"/>
                <a:ea typeface="ＭＳ Ｐゴシック" pitchFamily="34" charset="-128"/>
                <a:hlinkClick r:id="rId5" invalidUrl="http://www-ncbi-nlm-nih-gov.myaccess.library.utoronto.ca/pubmed?term=Betteridge DJ[Author]&amp;cauthor=true&amp;cauthor_uid=15325833"/>
              </a:rPr>
              <a:t>Betteridge DJ</a:t>
            </a:r>
            <a:r>
              <a:rPr lang="en-US">
                <a:latin typeface="Arial" charset="0"/>
                <a:ea typeface="ＭＳ Ｐゴシック" pitchFamily="34" charset="-128"/>
              </a:rPr>
              <a:t>, </a:t>
            </a:r>
            <a:r>
              <a:rPr lang="en-US">
                <a:latin typeface="Arial" charset="0"/>
                <a:ea typeface="ＭＳ Ｐゴシック" pitchFamily="34" charset="-128"/>
                <a:hlinkClick r:id="rId6" invalidUrl="http://www-ncbi-nlm-nih-gov.myaccess.library.utoronto.ca/pubmed?term=Durrington PN[Author]&amp;cauthor=true&amp;cauthor_uid=15325833"/>
              </a:rPr>
              <a:t>Durrington PN</a:t>
            </a:r>
            <a:r>
              <a:rPr lang="en-US">
                <a:latin typeface="Arial" charset="0"/>
                <a:ea typeface="ＭＳ Ｐゴシック" pitchFamily="34" charset="-128"/>
              </a:rPr>
              <a:t>, </a:t>
            </a:r>
            <a:r>
              <a:rPr lang="en-US">
                <a:latin typeface="Arial" charset="0"/>
                <a:ea typeface="ＭＳ Ｐゴシック" pitchFamily="34" charset="-128"/>
                <a:hlinkClick r:id="rId7" invalidUrl="http://www-ncbi-nlm-nih-gov.myaccess.library.utoronto.ca/pubmed?term=Hitman GA[Author]&amp;cauthor=true&amp;cauthor_uid=15325833"/>
              </a:rPr>
              <a:t>Hitman GA</a:t>
            </a:r>
            <a:r>
              <a:rPr lang="en-US">
                <a:latin typeface="Arial" charset="0"/>
                <a:ea typeface="ＭＳ Ｐゴシック" pitchFamily="34" charset="-128"/>
              </a:rPr>
              <a:t>, </a:t>
            </a:r>
            <a:r>
              <a:rPr lang="en-US">
                <a:latin typeface="Arial" charset="0"/>
                <a:ea typeface="ＭＳ Ｐゴシック" pitchFamily="34" charset="-128"/>
                <a:hlinkClick r:id="rId8" invalidUrl="http://www-ncbi-nlm-nih-gov.myaccess.library.utoronto.ca/pubmed?term=Neil HA[Author]&amp;cauthor=true&amp;cauthor_uid=15325833"/>
              </a:rPr>
              <a:t>Neil HA</a:t>
            </a:r>
            <a:r>
              <a:rPr lang="en-US">
                <a:latin typeface="Arial" charset="0"/>
                <a:ea typeface="ＭＳ Ｐゴシック" pitchFamily="34" charset="-128"/>
              </a:rPr>
              <a:t>, </a:t>
            </a:r>
            <a:r>
              <a:rPr lang="en-US">
                <a:latin typeface="Arial" charset="0"/>
                <a:ea typeface="ＭＳ Ｐゴシック" pitchFamily="34" charset="-128"/>
                <a:hlinkClick r:id="rId9" invalidUrl="http://www-ncbi-nlm-nih-gov.myaccess.library.utoronto.ca/pubmed?term=Livingstone SJ[Author]&amp;cauthor=true&amp;cauthor_uid=15325833"/>
              </a:rPr>
              <a:t>Livingstone SJ</a:t>
            </a:r>
            <a:r>
              <a:rPr lang="en-US">
                <a:latin typeface="Arial" charset="0"/>
                <a:ea typeface="ＭＳ Ｐゴシック" pitchFamily="34" charset="-128"/>
              </a:rPr>
              <a:t>, </a:t>
            </a:r>
            <a:r>
              <a:rPr lang="en-US">
                <a:latin typeface="Arial" charset="0"/>
                <a:ea typeface="ＭＳ Ｐゴシック" pitchFamily="34" charset="-128"/>
                <a:hlinkClick r:id="rId10" invalidUrl="http://www-ncbi-nlm-nih-gov.myaccess.library.utoronto.ca/pubmed?term=Thomason MJ[Author]&amp;cauthor=true&amp;cauthor_uid=15325833"/>
              </a:rPr>
              <a:t>Thomason MJ</a:t>
            </a:r>
            <a:r>
              <a:rPr lang="en-US">
                <a:latin typeface="Arial" charset="0"/>
                <a:ea typeface="ＭＳ Ｐゴシック" pitchFamily="34" charset="-128"/>
              </a:rPr>
              <a:t>, </a:t>
            </a:r>
            <a:r>
              <a:rPr lang="en-US">
                <a:latin typeface="Arial" charset="0"/>
                <a:ea typeface="ＭＳ Ｐゴシック" pitchFamily="34" charset="-128"/>
                <a:hlinkClick r:id="rId11" invalidUrl="http://www-ncbi-nlm-nih-gov.myaccess.library.utoronto.ca/pubmed?term=Mackness MI[Author]&amp;cauthor=true&amp;cauthor_uid=15325833"/>
              </a:rPr>
              <a:t>Mackness MI</a:t>
            </a:r>
            <a:r>
              <a:rPr lang="en-US">
                <a:latin typeface="Arial" charset="0"/>
                <a:ea typeface="ＭＳ Ｐゴシック" pitchFamily="34" charset="-128"/>
              </a:rPr>
              <a:t>, </a:t>
            </a:r>
            <a:r>
              <a:rPr lang="en-US">
                <a:latin typeface="Arial" charset="0"/>
                <a:ea typeface="ＭＳ Ｐゴシック" pitchFamily="34" charset="-128"/>
                <a:hlinkClick r:id="rId12" invalidUrl="http://www-ncbi-nlm-nih-gov.myaccess.library.utoronto.ca/pubmed?term=Charlton-Menys V[Author]&amp;cauthor=true&amp;cauthor_uid=15325833"/>
              </a:rPr>
              <a:t>Charlton-Menys V</a:t>
            </a:r>
            <a:r>
              <a:rPr lang="en-US">
                <a:latin typeface="Arial" charset="0"/>
                <a:ea typeface="ＭＳ Ｐゴシック" pitchFamily="34" charset="-128"/>
              </a:rPr>
              <a:t>, </a:t>
            </a:r>
            <a:r>
              <a:rPr lang="en-US">
                <a:latin typeface="Arial" charset="0"/>
                <a:ea typeface="ＭＳ Ｐゴシック" pitchFamily="34" charset="-128"/>
                <a:hlinkClick r:id="rId13" invalidUrl="http://www-ncbi-nlm-nih-gov.myaccess.library.utoronto.ca/pubmed?term=Fuller JH[Author]&amp;cauthor=true&amp;cauthor_uid=15325833"/>
              </a:rPr>
              <a:t>Fuller JH</a:t>
            </a:r>
            <a:r>
              <a:rPr lang="en-US">
                <a:latin typeface="Arial" charset="0"/>
                <a:ea typeface="ＭＳ Ｐゴシック" pitchFamily="34" charset="-128"/>
              </a:rPr>
              <a:t>; </a:t>
            </a:r>
            <a:r>
              <a:rPr lang="en-US">
                <a:latin typeface="Arial" charset="0"/>
                <a:ea typeface="ＭＳ Ｐゴシック" pitchFamily="34" charset="-128"/>
                <a:hlinkClick r:id="rId14" invalidUrl="http://www-ncbi-nlm-nih-gov.myaccess.library.utoronto.ca/pubmed?term=CARDS investigators[Corporate Author]"/>
              </a:rPr>
              <a:t>CARDS investigators</a:t>
            </a:r>
            <a:r>
              <a:rPr lang="en-US">
                <a:latin typeface="Arial" charset="0"/>
                <a:ea typeface="ＭＳ Ｐゴシック" pitchFamily="34" charset="-128"/>
              </a:rPr>
              <a:t>.</a:t>
            </a:r>
          </a:p>
          <a:p>
            <a:r>
              <a:rPr lang="en-US" b="1">
                <a:latin typeface="Arial" charset="0"/>
                <a:ea typeface="ＭＳ Ｐゴシック" pitchFamily="34" charset="-128"/>
              </a:rPr>
              <a:t>Source</a:t>
            </a:r>
          </a:p>
          <a:p>
            <a:r>
              <a:rPr lang="en-US">
                <a:latin typeface="Arial" charset="0"/>
                <a:ea typeface="ＭＳ Ｐゴシック" pitchFamily="34" charset="-128"/>
              </a:rPr>
              <a:t>EURODIAB, Department of Epidemiology and Public Health, Royal Free and University College Medical School, London, UK. helen.colhoun@ucd.ie</a:t>
            </a:r>
          </a:p>
          <a:p>
            <a:r>
              <a:rPr lang="en-US" b="1">
                <a:latin typeface="Arial" charset="0"/>
                <a:ea typeface="ＭＳ Ｐゴシック" pitchFamily="34" charset="-128"/>
              </a:rPr>
              <a:t>Abstract</a:t>
            </a:r>
          </a:p>
          <a:p>
            <a:r>
              <a:rPr lang="en-US" b="1">
                <a:latin typeface="Arial" charset="0"/>
                <a:ea typeface="ＭＳ Ｐゴシック" pitchFamily="34" charset="-128"/>
              </a:rPr>
              <a:t>BACKGROUND: </a:t>
            </a:r>
          </a:p>
          <a:p>
            <a:r>
              <a:rPr lang="en-US">
                <a:latin typeface="Arial" charset="0"/>
                <a:ea typeface="ＭＳ Ｐゴシック" pitchFamily="34" charset="-128"/>
              </a:rPr>
              <a:t>Type 2 diabetes is associated with a substantially increased risk of cardiovascular disease, but the role of lipid-lowering therapy with statins for the primary prevention of cardiovascular disease in diabetes is inadequately defined. We aimed to assess the effectiveness of atorvastatin 10 mg daily for primary prevention of major cardiovascular events in patients with type 2 diabetes without high concentrations of LDL-cholesterol.</a:t>
            </a:r>
          </a:p>
          <a:p>
            <a:r>
              <a:rPr lang="en-US" b="1">
                <a:latin typeface="Arial" charset="0"/>
                <a:ea typeface="ＭＳ Ｐゴシック" pitchFamily="34" charset="-128"/>
              </a:rPr>
              <a:t>METHODS: </a:t>
            </a:r>
          </a:p>
          <a:p>
            <a:r>
              <a:rPr lang="en-US">
                <a:latin typeface="Arial" charset="0"/>
                <a:ea typeface="ＭＳ Ｐゴシック" pitchFamily="34" charset="-128"/>
              </a:rPr>
              <a:t>2838 patients aged 40-75 years in 132 centres in the UK and Ireland were randomised to placebo (n=1410) or atorvastatin 10 mg daily (n=1428). Study entrants had no documented previous history of cardiovascular disease, an LDL-cholesterol concentration of 4.14 mmol/L or lower, a fasting triglyceride amount of 6.78 mmol/L or less, and at least one of the following: retinopathy, albuminuria, current smoking, or hypertension. The primary endpoint was time to first occurrence of the following: acute coronary heart disease events, coronary revascularisation, or stroke. Analysis was by intention to treat.</a:t>
            </a:r>
          </a:p>
          <a:p>
            <a:r>
              <a:rPr lang="en-US" b="1">
                <a:latin typeface="Arial" charset="0"/>
                <a:ea typeface="ＭＳ Ｐゴシック" pitchFamily="34" charset="-128"/>
              </a:rPr>
              <a:t>FINDINGS: </a:t>
            </a:r>
          </a:p>
          <a:p>
            <a:r>
              <a:rPr lang="en-US">
                <a:latin typeface="Arial" charset="0"/>
                <a:ea typeface="ＭＳ Ｐゴシック" pitchFamily="34" charset="-128"/>
              </a:rPr>
              <a:t>The trial was terminated 2 years earlier than expected because the prespecified early stopping rule for efficacy had been met. Median duration of follow-up was 3.9 years (IQR 3.0-4.7). 127 patients allocated placebo (2.46 per 100 person-years at risk) and 83 allocated atorvastatin (1.54 per 100 person-years at risk) had at least one major cardiovascular event (rate reduction 37% [95% CI -52 to -17], p=0.001). Treatment would be expected to prevent at least 37 major vascular events per 1000 such people treated for 4 years. Assessed separately, acute coronary heart disease events were reduced by 36% (-55 to -9), coronary revascularisations by 31% (-59 to 16), and rate of stroke by 48% (-69 to -11). Atorvastatin reduced the death rate by 27% (-48 to 1, p=0.059). No excess of adverse events was noted in the atorvastatin group.</a:t>
            </a:r>
          </a:p>
          <a:p>
            <a:r>
              <a:rPr lang="en-US" b="1">
                <a:latin typeface="Arial" charset="0"/>
                <a:ea typeface="ＭＳ Ｐゴシック" pitchFamily="34" charset="-128"/>
              </a:rPr>
              <a:t>INTERPRETATION: </a:t>
            </a:r>
          </a:p>
          <a:p>
            <a:r>
              <a:rPr lang="en-US">
                <a:latin typeface="Arial" charset="0"/>
                <a:ea typeface="ＭＳ Ｐゴシック" pitchFamily="34" charset="-128"/>
              </a:rPr>
              <a:t>Atorvastatin 10 mg daily is safe and efficacious in reducing the risk of first cardiovascular disease events, including stroke, in patients with type 2 diabetes without high LDL-cholesterol. No justification is available for having a particular threshold level of LDL-cholesterol as the sole arbiter of which patients with type 2 diabetes should receive statins. The debate about whether all people with this disorder warrant statin treatment should now focus on whether any patients are at sufficiently low risk for this treatment to be withheld.</a:t>
            </a:r>
          </a:p>
          <a:p>
            <a:endParaRPr lang="en-US">
              <a:latin typeface="Arial" charset="0"/>
              <a:ea typeface="ＭＳ Ｐゴシック" pitchFamily="34" charset="-128"/>
            </a:endParaRPr>
          </a:p>
        </p:txBody>
      </p:sp>
      <p:sp>
        <p:nvSpPr>
          <p:cNvPr id="190467" name="Slide Number Placeholder 3"/>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17284B47-DF59-46E0-97D5-C8FC02241916}" type="slidenum">
              <a:rPr lang="en-US" sz="1200"/>
              <a:pPr algn="r"/>
              <a:t>25</a:t>
            </a:fld>
            <a:endParaRPr lang="en-US" sz="1200"/>
          </a:p>
        </p:txBody>
      </p:sp>
    </p:spTree>
    <p:extLst>
      <p:ext uri="{BB962C8B-B14F-4D97-AF65-F5344CB8AC3E}">
        <p14:creationId xmlns:p14="http://schemas.microsoft.com/office/powerpoint/2010/main" val="157978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ea typeface="ＭＳ Ｐゴシック" pitchFamily="34" charset="-128"/>
              </a:rPr>
              <a:t>Benefit of Adding Ezetimibe to Statin Therapy on Cardiovascular Outcomes and Safety in Patients With vs. Without Diabetes: Results from IMPROVE-IT.</a:t>
            </a:r>
          </a:p>
          <a:p>
            <a:r>
              <a:rPr lang="en-US" dirty="0" err="1">
                <a:ea typeface="ＭＳ Ｐゴシック" pitchFamily="34" charset="-128"/>
                <a:hlinkClick r:id="rId3" invalidUrl="https://www-ncbi-nlm-nih-gov.myaccess.library.utoronto.ca/pubmed/?term=Giugliano RP[Author]&amp;cauthor=true&amp;cauthor_uid=29263150"/>
              </a:rPr>
              <a:t>Giugliano</a:t>
            </a:r>
            <a:r>
              <a:rPr lang="en-US" dirty="0">
                <a:ea typeface="ＭＳ Ｐゴシック" pitchFamily="34" charset="-128"/>
                <a:hlinkClick r:id="rId3" invalidUrl="https://www-ncbi-nlm-nih-gov.myaccess.library.utoronto.ca/pubmed/?term=Giugliano RP[Author]&amp;cauthor=true&amp;cauthor_uid=29263150"/>
              </a:rPr>
              <a:t> RP</a:t>
            </a:r>
            <a:r>
              <a:rPr lang="en-US" baseline="30000" dirty="0">
                <a:ea typeface="ＭＳ Ｐゴシック" pitchFamily="34" charset="-128"/>
              </a:rPr>
              <a:t>1</a:t>
            </a:r>
            <a:r>
              <a:rPr lang="en-US" dirty="0">
                <a:ea typeface="ＭＳ Ｐゴシック" pitchFamily="34" charset="-128"/>
              </a:rPr>
              <a:t>, </a:t>
            </a:r>
            <a:r>
              <a:rPr lang="en-US" dirty="0">
                <a:ea typeface="ＭＳ Ｐゴシック" pitchFamily="34" charset="-128"/>
                <a:hlinkClick r:id="rId4" invalidUrl="https://www-ncbi-nlm-nih-gov.myaccess.library.utoronto.ca/pubmed/?term=Cannon CP[Author]&amp;cauthor=true&amp;cauthor_uid=29263150"/>
              </a:rPr>
              <a:t>Cannon CP</a:t>
            </a:r>
            <a:r>
              <a:rPr lang="en-US" baseline="30000" dirty="0">
                <a:ea typeface="ＭＳ Ｐゴシック" pitchFamily="34" charset="-128"/>
              </a:rPr>
              <a:t>2</a:t>
            </a:r>
            <a:r>
              <a:rPr lang="en-US" dirty="0">
                <a:ea typeface="ＭＳ Ｐゴシック" pitchFamily="34" charset="-128"/>
              </a:rPr>
              <a:t>, </a:t>
            </a:r>
            <a:r>
              <a:rPr lang="en-US" dirty="0">
                <a:ea typeface="ＭＳ Ｐゴシック" pitchFamily="34" charset="-128"/>
                <a:hlinkClick r:id="rId5" invalidUrl="https://www-ncbi-nlm-nih-gov.myaccess.library.utoronto.ca/pubmed/?term=Blazing MA[Author]&amp;cauthor=true&amp;cauthor_uid=29263150"/>
              </a:rPr>
              <a:t>Blazing MA</a:t>
            </a:r>
            <a:r>
              <a:rPr lang="en-US" baseline="30000" dirty="0">
                <a:ea typeface="ＭＳ Ｐゴシック" pitchFamily="34" charset="-128"/>
              </a:rPr>
              <a:t>3</a:t>
            </a:r>
            <a:r>
              <a:rPr lang="en-US" dirty="0">
                <a:ea typeface="ＭＳ Ｐゴシック" pitchFamily="34" charset="-128"/>
              </a:rPr>
              <a:t>, </a:t>
            </a:r>
            <a:r>
              <a:rPr lang="en-US" dirty="0" err="1">
                <a:ea typeface="ＭＳ Ｐゴシック" pitchFamily="34" charset="-128"/>
                <a:hlinkClick r:id="rId6" invalidUrl="https://www-ncbi-nlm-nih-gov.myaccess.library.utoronto.ca/pubmed/?term=Nicolau JC[Author]&amp;cauthor=true&amp;cauthor_uid=29263150"/>
              </a:rPr>
              <a:t>Nicolau</a:t>
            </a:r>
            <a:r>
              <a:rPr lang="en-US" dirty="0">
                <a:ea typeface="ＭＳ Ｐゴシック" pitchFamily="34" charset="-128"/>
                <a:hlinkClick r:id="rId6" invalidUrl="https://www-ncbi-nlm-nih-gov.myaccess.library.utoronto.ca/pubmed/?term=Nicolau JC[Author]&amp;cauthor=true&amp;cauthor_uid=29263150"/>
              </a:rPr>
              <a:t> JC</a:t>
            </a:r>
            <a:r>
              <a:rPr lang="en-US" baseline="30000" dirty="0">
                <a:ea typeface="ＭＳ Ｐゴシック" pitchFamily="34" charset="-128"/>
              </a:rPr>
              <a:t>4</a:t>
            </a:r>
            <a:r>
              <a:rPr lang="en-US" dirty="0">
                <a:ea typeface="ＭＳ Ｐゴシック" pitchFamily="34" charset="-128"/>
              </a:rPr>
              <a:t>, </a:t>
            </a:r>
            <a:r>
              <a:rPr lang="en-US" dirty="0" err="1">
                <a:ea typeface="ＭＳ Ｐゴシック" pitchFamily="34" charset="-128"/>
                <a:hlinkClick r:id="rId7" invalidUrl="https://www-ncbi-nlm-nih-gov.myaccess.library.utoronto.ca/pubmed/?term=Corbalan R[Author]&amp;cauthor=true&amp;cauthor_uid=29263150"/>
              </a:rPr>
              <a:t>Corbalan</a:t>
            </a:r>
            <a:r>
              <a:rPr lang="en-US" dirty="0">
                <a:ea typeface="ＭＳ Ｐゴシック" pitchFamily="34" charset="-128"/>
                <a:hlinkClick r:id="rId7" invalidUrl="https://www-ncbi-nlm-nih-gov.myaccess.library.utoronto.ca/pubmed/?term=Corbalan R[Author]&amp;cauthor=true&amp;cauthor_uid=29263150"/>
              </a:rPr>
              <a:t> R</a:t>
            </a:r>
            <a:r>
              <a:rPr lang="en-US" baseline="30000" dirty="0">
                <a:ea typeface="ＭＳ Ｐゴシック" pitchFamily="34" charset="-128"/>
              </a:rPr>
              <a:t>5</a:t>
            </a:r>
            <a:r>
              <a:rPr lang="en-US" dirty="0">
                <a:ea typeface="ＭＳ Ｐゴシック" pitchFamily="34" charset="-128"/>
              </a:rPr>
              <a:t>, </a:t>
            </a:r>
            <a:r>
              <a:rPr lang="en-US" dirty="0" err="1">
                <a:ea typeface="ＭＳ Ｐゴシック" pitchFamily="34" charset="-128"/>
                <a:hlinkClick r:id="rId8" invalidUrl="https://www-ncbi-nlm-nih-gov.myaccess.library.utoronto.ca/pubmed/?term=Spinar J[Author]&amp;cauthor=true&amp;cauthor_uid=29263150"/>
              </a:rPr>
              <a:t>Spinar</a:t>
            </a:r>
            <a:r>
              <a:rPr lang="en-US" dirty="0">
                <a:ea typeface="ＭＳ Ｐゴシック" pitchFamily="34" charset="-128"/>
                <a:hlinkClick r:id="rId8" invalidUrl="https://www-ncbi-nlm-nih-gov.myaccess.library.utoronto.ca/pubmed/?term=Spinar J[Author]&amp;cauthor=true&amp;cauthor_uid=29263150"/>
              </a:rPr>
              <a:t> J</a:t>
            </a:r>
            <a:r>
              <a:rPr lang="en-US" baseline="30000" dirty="0">
                <a:ea typeface="ＭＳ Ｐゴシック" pitchFamily="34" charset="-128"/>
              </a:rPr>
              <a:t>6</a:t>
            </a:r>
            <a:r>
              <a:rPr lang="en-US" dirty="0">
                <a:ea typeface="ＭＳ Ｐゴシック" pitchFamily="34" charset="-128"/>
              </a:rPr>
              <a:t>, </a:t>
            </a:r>
            <a:r>
              <a:rPr lang="en-US" dirty="0">
                <a:ea typeface="ＭＳ Ｐゴシック" pitchFamily="34" charset="-128"/>
                <a:hlinkClick r:id="rId9" invalidUrl="https://www-ncbi-nlm-nih-gov.myaccess.library.utoronto.ca/pubmed/?term=Park JG[Author]&amp;cauthor=true&amp;cauthor_uid=29263150"/>
              </a:rPr>
              <a:t>Park JG</a:t>
            </a:r>
            <a:r>
              <a:rPr lang="en-US" baseline="30000" dirty="0">
                <a:ea typeface="ＭＳ Ｐゴシック" pitchFamily="34" charset="-128"/>
              </a:rPr>
              <a:t>2</a:t>
            </a:r>
            <a:r>
              <a:rPr lang="en-US" dirty="0">
                <a:ea typeface="ＭＳ Ｐゴシック" pitchFamily="34" charset="-128"/>
              </a:rPr>
              <a:t>, </a:t>
            </a:r>
            <a:r>
              <a:rPr lang="en-US" dirty="0">
                <a:ea typeface="ＭＳ Ｐゴシック" pitchFamily="34" charset="-128"/>
                <a:hlinkClick r:id="rId10" invalidUrl="https://www-ncbi-nlm-nih-gov.myaccess.library.utoronto.ca/pubmed/?term=White JA[Author]&amp;cauthor=true&amp;cauthor_uid=29263150"/>
              </a:rPr>
              <a:t>White JA</a:t>
            </a:r>
            <a:r>
              <a:rPr lang="en-US" baseline="30000" dirty="0">
                <a:ea typeface="ＭＳ Ｐゴシック" pitchFamily="34" charset="-128"/>
              </a:rPr>
              <a:t>3</a:t>
            </a:r>
            <a:r>
              <a:rPr lang="en-US" dirty="0">
                <a:ea typeface="ＭＳ Ｐゴシック" pitchFamily="34" charset="-128"/>
              </a:rPr>
              <a:t>, </a:t>
            </a:r>
            <a:r>
              <a:rPr lang="en-US" dirty="0" err="1">
                <a:ea typeface="ＭＳ Ｐゴシック" pitchFamily="34" charset="-128"/>
                <a:hlinkClick r:id="rId11" invalidUrl="https://www-ncbi-nlm-nih-gov.myaccess.library.utoronto.ca/pubmed/?term=Bohula E[Author]&amp;cauthor=true&amp;cauthor_uid=29263150"/>
              </a:rPr>
              <a:t>Bohula</a:t>
            </a:r>
            <a:r>
              <a:rPr lang="en-US" dirty="0">
                <a:ea typeface="ＭＳ Ｐゴシック" pitchFamily="34" charset="-128"/>
                <a:hlinkClick r:id="rId11" invalidUrl="https://www-ncbi-nlm-nih-gov.myaccess.library.utoronto.ca/pubmed/?term=Bohula E[Author]&amp;cauthor=true&amp;cauthor_uid=29263150"/>
              </a:rPr>
              <a:t> E</a:t>
            </a:r>
            <a:r>
              <a:rPr lang="en-US" baseline="30000" dirty="0">
                <a:ea typeface="ＭＳ Ｐゴシック" pitchFamily="34" charset="-128"/>
              </a:rPr>
              <a:t>2</a:t>
            </a:r>
            <a:r>
              <a:rPr lang="en-US" dirty="0">
                <a:ea typeface="ＭＳ Ｐゴシック" pitchFamily="34" charset="-128"/>
              </a:rPr>
              <a:t>, </a:t>
            </a:r>
            <a:r>
              <a:rPr lang="en-US" dirty="0" err="1">
                <a:ea typeface="ＭＳ Ｐゴシック" pitchFamily="34" charset="-128"/>
                <a:hlinkClick r:id="rId12" invalidUrl="https://www-ncbi-nlm-nih-gov.myaccess.library.utoronto.ca/pubmed/?term=Braunwald E[Author]&amp;cauthor=true&amp;cauthor_uid=29263150"/>
              </a:rPr>
              <a:t>Braunwald</a:t>
            </a:r>
            <a:r>
              <a:rPr lang="en-US" dirty="0">
                <a:ea typeface="ＭＳ Ｐゴシック" pitchFamily="34" charset="-128"/>
                <a:hlinkClick r:id="rId12" invalidUrl="https://www-ncbi-nlm-nih-gov.myaccess.library.utoronto.ca/pubmed/?term=Braunwald E[Author]&amp;cauthor=true&amp;cauthor_uid=29263150"/>
              </a:rPr>
              <a:t> E</a:t>
            </a:r>
            <a:r>
              <a:rPr lang="en-US" baseline="30000" dirty="0">
                <a:ea typeface="ＭＳ Ｐゴシック" pitchFamily="34" charset="-128"/>
              </a:rPr>
              <a:t>2</a:t>
            </a:r>
            <a:r>
              <a:rPr lang="en-US" dirty="0">
                <a:ea typeface="ＭＳ Ｐゴシック" pitchFamily="34" charset="-128"/>
              </a:rPr>
              <a:t>; </a:t>
            </a:r>
            <a:r>
              <a:rPr lang="en-US" dirty="0">
                <a:ea typeface="ＭＳ Ｐゴシック" pitchFamily="34" charset="-128"/>
                <a:hlinkClick r:id="rId13" invalidUrl="https://www-ncbi-nlm-nih-gov.myaccess.library.utoronto.ca/pubmed/?term=IMPROVE-IT (IMProved Reduction of Outcomes: Vytorin Efficacy International Trial) Investigators[Corporate Author]"/>
              </a:rPr>
              <a:t>IMPROVE-IT (</a:t>
            </a:r>
            <a:r>
              <a:rPr lang="en-US" dirty="0" err="1">
                <a:ea typeface="ＭＳ Ｐゴシック" pitchFamily="34" charset="-128"/>
                <a:hlinkClick r:id="rId13" invalidUrl="https://www-ncbi-nlm-nih-gov.myaccess.library.utoronto.ca/pubmed/?term=IMPROVE-IT (IMProved Reduction of Outcomes: Vytorin Efficacy International Trial) Investigators[Corporate Author]"/>
              </a:rPr>
              <a:t>IMProved</a:t>
            </a:r>
            <a:r>
              <a:rPr lang="en-US" dirty="0">
                <a:ea typeface="ＭＳ Ｐゴシック" pitchFamily="34" charset="-128"/>
                <a:hlinkClick r:id="rId13" invalidUrl="https://www-ncbi-nlm-nih-gov.myaccess.library.utoronto.ca/pubmed/?term=IMPROVE-IT (IMProved Reduction of Outcomes: Vytorin Efficacy International Trial) Investigators[Corporate Author]"/>
              </a:rPr>
              <a:t> Reduction of Outcomes: Vytorin Efficacy International Trial) Investigators</a:t>
            </a:r>
            <a:r>
              <a:rPr lang="en-US" dirty="0">
                <a:ea typeface="ＭＳ Ｐゴシック" pitchFamily="34" charset="-128"/>
              </a:rPr>
              <a:t>.</a:t>
            </a:r>
          </a:p>
          <a:p>
            <a:r>
              <a:rPr lang="en-US" b="1" dirty="0">
                <a:ea typeface="ＭＳ Ｐゴシック" pitchFamily="34" charset="-128"/>
                <a:hlinkClick r:id="rId14" tooltip="Open/close author information list"/>
              </a:rPr>
              <a:t>Author information</a:t>
            </a:r>
            <a:endParaRPr lang="en-US" b="1" dirty="0">
              <a:ea typeface="ＭＳ Ｐゴシック" pitchFamily="34" charset="-128"/>
            </a:endParaRPr>
          </a:p>
          <a:p>
            <a:r>
              <a:rPr lang="en-US" b="1" dirty="0">
                <a:ea typeface="ＭＳ Ｐゴシック" pitchFamily="34" charset="-128"/>
              </a:rPr>
              <a:t>Abstract</a:t>
            </a:r>
          </a:p>
          <a:p>
            <a:r>
              <a:rPr lang="en-US" dirty="0">
                <a:ea typeface="ＭＳ Ｐゴシック" pitchFamily="34" charset="-128"/>
              </a:rPr>
              <a:t>Background -Ezetimibe, when added to simvastatin, reduces cardiovascular events following acute coronary syndrome (ACS); we explored outcomes stratified by diabetes mellitus (DM). Methods -In IMPROVE-IT, 18,144 patients post ACS with LDL-C 50-125 mg/dL were randomized to ezetimibe/simvastatin-40mg (E/S) or placebo/simvastatin-40mg (P/S). The primary composite endpoint was cardiovascular death, major coronary events, and stroke. DM was a prespecified subgroup. Results -The 4933 (27%) patients with DM were more often older, female, with prior MI and revascularization, and presented more frequently with non-ST segment elevation ACS compared to non-DM (each p&lt;0.001). The median admission LDL-C was lower among patients with DM (89 vs. 97 mg/dL, p&lt;0.001). E/S achieved a significantly lower median time-weighted average LDL-C compared to P/S, irrespective of DM (DM: 49 vs. 67 mg/dL; No DM: 55 vs. 71 mg/dL, both P&lt;0.001). In DM patients, E/S reduced the 7-year Kaplan-Meier primary endpoint event rate by 5.5% absolute (HR 0.85; 95% CI, 0.78-0.94); in non-DM patients the absolute difference was 0.7% (HR 0.98; 95% CI, 0.91-1.04; </a:t>
            </a:r>
            <a:r>
              <a:rPr lang="en-US" dirty="0" err="1">
                <a:ea typeface="ＭＳ Ｐゴシック" pitchFamily="34" charset="-128"/>
              </a:rPr>
              <a:t>Pinteraction</a:t>
            </a:r>
            <a:r>
              <a:rPr lang="en-US" dirty="0">
                <a:ea typeface="ＭＳ Ｐゴシック" pitchFamily="34" charset="-128"/>
              </a:rPr>
              <a:t>=0.02). The largest relative reductions in DM patients were in MI (24%) and ischemic stroke (39%). No differences in safety outcomes by treatment were present regardless of DM. When stratified further by age, patients ≥75 years had a 20% relative reduction in the primary endpoint regardless of DM (</a:t>
            </a:r>
            <a:r>
              <a:rPr lang="en-US" dirty="0" err="1">
                <a:ea typeface="ＭＳ Ｐゴシック" pitchFamily="34" charset="-128"/>
              </a:rPr>
              <a:t>Pinteraction</a:t>
            </a:r>
            <a:r>
              <a:rPr lang="en-US" dirty="0">
                <a:ea typeface="ＭＳ Ｐゴシック" pitchFamily="34" charset="-128"/>
              </a:rPr>
              <a:t>=0.91), while patients &lt;75 years with DM had greater benefit than those without (</a:t>
            </a:r>
            <a:r>
              <a:rPr lang="en-US" dirty="0" err="1">
                <a:ea typeface="ＭＳ Ｐゴシック" pitchFamily="34" charset="-128"/>
              </a:rPr>
              <a:t>Pinteraction</a:t>
            </a:r>
            <a:r>
              <a:rPr lang="en-US" dirty="0">
                <a:ea typeface="ＭＳ Ｐゴシック" pitchFamily="34" charset="-128"/>
              </a:rPr>
              <a:t>=0.011). When stratified by the TIMI risk score for Secondary Prevention, all patients with DM demonstrated benefit with E/S regardless of risk. In contrast, among non-diabetics, patients with a high risk score experienced a significant 18% relative reduction in the composite of cardiovascular death, MI, and ischemic stroke with E/S compared to P/S, whereas non-diabetics at low or moderate risk demonstrated no benefit with the addition of ezetimibe to simvastatin (</a:t>
            </a:r>
            <a:r>
              <a:rPr lang="en-US" dirty="0" err="1">
                <a:ea typeface="ＭＳ Ｐゴシック" pitchFamily="34" charset="-128"/>
              </a:rPr>
              <a:t>Pinteraction</a:t>
            </a:r>
            <a:r>
              <a:rPr lang="en-US" dirty="0">
                <a:ea typeface="ＭＳ Ｐゴシック" pitchFamily="34" charset="-128"/>
              </a:rPr>
              <a:t> 0.034). Conclusions -In IMPROVE-IT the benefit of adding ezetimibe to statin was enhanced in patients with DM and in high-risk non-diabetics. Clinical Trial Registration -URL: https://clinicaltrials.gov Unique Identifier: </a:t>
            </a:r>
            <a:r>
              <a:rPr lang="en-US" dirty="0">
                <a:ea typeface="ＭＳ Ｐゴシック" pitchFamily="34" charset="-128"/>
                <a:hlinkClick r:id="rId15" tooltip="See in ClinicalTrials.gov"/>
              </a:rPr>
              <a:t>NCT00202878</a:t>
            </a:r>
            <a:r>
              <a:rPr lang="en-US" dirty="0">
                <a:ea typeface="ＭＳ Ｐゴシック" pitchFamily="34" charset="-128"/>
              </a:rPr>
              <a:t>.</a:t>
            </a:r>
          </a:p>
          <a:p>
            <a:endParaRPr lang="en-US" dirty="0">
              <a:ea typeface="ＭＳ Ｐゴシック" pitchFamily="34" charset="-128"/>
            </a:endParaRPr>
          </a:p>
        </p:txBody>
      </p:sp>
      <p:sp>
        <p:nvSpPr>
          <p:cNvPr id="195587" name="Slide Number Placeholder 3"/>
          <p:cNvSpPr>
            <a:spLocks noGrp="1"/>
          </p:cNvSpPr>
          <p:nvPr>
            <p:ph type="sldNum" sz="quarter" idx="5"/>
          </p:nvPr>
        </p:nvSpPr>
        <p:spPr bwMode="auto">
          <a:noFill/>
          <a:ln>
            <a:miter lim="800000"/>
            <a:headEnd/>
            <a:tailEnd/>
          </a:ln>
        </p:spPr>
        <p:txBody>
          <a:bodyPr/>
          <a:lstStyle/>
          <a:p>
            <a:fld id="{01F38B6B-4958-4C6B-BFB9-80A32CB38111}" type="slidenum">
              <a:rPr lang="en-US" smtClean="0">
                <a:solidFill>
                  <a:srgbClr val="000000"/>
                </a:solidFill>
                <a:latin typeface="Calibri" pitchFamily="34" charset="0"/>
                <a:ea typeface="ＭＳ Ｐゴシック" pitchFamily="34" charset="-128"/>
              </a:rPr>
              <a:pPr/>
              <a:t>26</a:t>
            </a:fld>
            <a:endParaRPr lang="en-US">
              <a:solidFill>
                <a:srgbClr val="000000"/>
              </a:solidFill>
              <a:latin typeface="Calibri" pitchFamily="34" charset="0"/>
              <a:ea typeface="ＭＳ Ｐゴシック" pitchFamily="34" charset="-128"/>
            </a:endParaRPr>
          </a:p>
        </p:txBody>
      </p:sp>
    </p:spTree>
    <p:extLst>
      <p:ext uri="{BB962C8B-B14F-4D97-AF65-F5344CB8AC3E}">
        <p14:creationId xmlns:p14="http://schemas.microsoft.com/office/powerpoint/2010/main" val="346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ea typeface="ＭＳ Ｐゴシック" pitchFamily="34" charset="-128"/>
              </a:rPr>
              <a:t>Abstract</a:t>
            </a:r>
          </a:p>
          <a:p>
            <a:r>
              <a:rPr lang="en-US" b="1">
                <a:ea typeface="ＭＳ Ｐゴシック" pitchFamily="34" charset="-128"/>
              </a:rPr>
              <a:t>BACKGROUND: </a:t>
            </a:r>
          </a:p>
          <a:p>
            <a:r>
              <a:rPr lang="en-US">
                <a:ea typeface="ＭＳ Ｐゴシック" pitchFamily="34" charset="-128"/>
              </a:rPr>
              <a:t>The proprotein convertase subtilisin/kexin type 9 (PCSK9) inhibitor evolocumab reduced LDL cholesterol and cardiovascular events in the FOURIER trial. In this prespecified analysis of FOURIER, we investigated the efficacy and safety of evolocumab by diabetes status and the effect of evolocumab on glycaemia and risk of developing diabetes.</a:t>
            </a:r>
          </a:p>
          <a:p>
            <a:r>
              <a:rPr lang="en-US" b="1">
                <a:ea typeface="ＭＳ Ｐゴシック" pitchFamily="34" charset="-128"/>
              </a:rPr>
              <a:t>METHODS: </a:t>
            </a:r>
          </a:p>
          <a:p>
            <a:r>
              <a:rPr lang="en-US">
                <a:ea typeface="ＭＳ Ｐゴシック" pitchFamily="34" charset="-128"/>
              </a:rPr>
              <a:t>FOURIER was a randomised trial of evolocumab (140 mg every 2 weeks or 420 mg once per month) versus placebo in 27 564 patients with atherosclerotic disease who were on statin therapy, followed up for a median of 2·2 years. In this prespecified analysis, we investigated the effect of evolocumab on cardiovascular events by diabetes status at baseline, defined on the basis of patient history, clinical events committee review of medical records, or baseline HbA1c of 6·5% (48 mmol/mol) or greater or fasting plasma glucose (FPG) of 7·0 mmol/L or greater. The primary endpoint was a composite of cardiovascular death, myocardial infarction, stroke, hospital admission for unstable angina, or coronary revascularisation. The key secondary endpoint was a composite of cardiovascular death, myocardial infarction, or stroke. We also assessed the effect of evolocumab on glycaemia, and on the risk of new-onset diabetes among patients without diabetes at baseline. HbA1c was measured at baseline then every 24 weeks and FPG was measured at baseline, week 12, week 24, and every 24 weeks thereafter, and potential cases of new-onset diabetes were adjudicated centrally. In a post-hoc analysis, we also investigated the effects on glycaemia and diabetes risk in patients with prediabetes (HbA1c 5·7-6·4% [39-46 mmol/mol] or FPG 5·6-6·9 mmol/L) at baseline. FOURIER is registered with ClinicalTrials.gov, number </a:t>
            </a:r>
            <a:r>
              <a:rPr lang="en-US">
                <a:ea typeface="ＭＳ Ｐゴシック" pitchFamily="34" charset="-128"/>
                <a:hlinkClick r:id="rId3" tooltip="See in ClinicalTrials.gov"/>
              </a:rPr>
              <a:t>NCT01764633</a:t>
            </a:r>
            <a:r>
              <a:rPr lang="en-US">
                <a:ea typeface="ＭＳ Ｐゴシック" pitchFamily="34" charset="-128"/>
              </a:rPr>
              <a:t>.</a:t>
            </a:r>
          </a:p>
          <a:p>
            <a:r>
              <a:rPr lang="en-US" b="1">
                <a:ea typeface="ＭＳ Ｐゴシック" pitchFamily="34" charset="-128"/>
              </a:rPr>
              <a:t>FINDINGS: </a:t>
            </a:r>
          </a:p>
          <a:p>
            <a:r>
              <a:rPr lang="en-US">
                <a:ea typeface="ＭＳ Ｐゴシック" pitchFamily="34" charset="-128"/>
              </a:rPr>
              <a:t>At study baseline, 11 031 patients (40%) had diabetes and 16 533 (60%) did not have diabetes (of whom 10 344 had prediabetes and 6189 had normoglycaemia). Evolocumab significantly reduced cardiovascular outcomes consistently in patients with and without diabetes at baseline. For the primary composite endpoint, the hazard ratios (HRs) were 0·83 (95% CI 0·75-0·93; p=0·0008) for patients with diabetes and 0·87 (0·79-0·96; p=0·0052) for patients without diabetes (p</a:t>
            </a:r>
            <a:r>
              <a:rPr lang="en-US" baseline="-25000">
                <a:ea typeface="ＭＳ Ｐゴシック" pitchFamily="34" charset="-128"/>
              </a:rPr>
              <a:t>interaction</a:t>
            </a:r>
            <a:r>
              <a:rPr lang="en-US">
                <a:ea typeface="ＭＳ Ｐゴシック" pitchFamily="34" charset="-128"/>
              </a:rPr>
              <a:t>=0·60). For the key secondary endpoint, the HRs were 0·82 (0·72-0·93; p=0·0021) for those with diabetes and 0·78 (0·69-0·89; p=0·0002) for those without diabetes (p</a:t>
            </a:r>
            <a:r>
              <a:rPr lang="en-US" baseline="-25000">
                <a:ea typeface="ＭＳ Ｐゴシック" pitchFamily="34" charset="-128"/>
              </a:rPr>
              <a:t>interaction</a:t>
            </a:r>
            <a:r>
              <a:rPr lang="en-US">
                <a:ea typeface="ＭＳ Ｐゴシック" pitchFamily="34" charset="-128"/>
              </a:rPr>
              <a:t>=0·65). Evolocumab did not increase the risk of new-onset diabetes in patients without diabetes at baseline (HR 1·05, 0·94-1·17), including in those with prediabetes (HR 1·00, 0·89-1·13). Levels of HbA</a:t>
            </a:r>
            <a:r>
              <a:rPr lang="en-US" baseline="-25000">
                <a:ea typeface="ＭＳ Ｐゴシック" pitchFamily="34" charset="-128"/>
              </a:rPr>
              <a:t>1c</a:t>
            </a:r>
            <a:r>
              <a:rPr lang="en-US">
                <a:ea typeface="ＭＳ Ｐゴシック" pitchFamily="34" charset="-128"/>
              </a:rPr>
              <a:t> and FPG were similar between the evolocumab and placebo groups over time in patients with diabetes, prediabetes, or normoglycaemia. Among patients with diabetes at baseline, the proportions of patients with adverse events were 78·5% (4327 of 5513 patients) in the evolocumab group and 78·3% (4307 of 5502 patients) in the placebo group; among patients without diabetes at baseline, the proportions with adverse events were 76·8% (6337 of 8256 patients) in the evolocumab group and 76·8% (6337 of 8254 patients) in the placebo group.</a:t>
            </a:r>
          </a:p>
          <a:p>
            <a:r>
              <a:rPr lang="en-US" b="1">
                <a:ea typeface="ＭＳ Ｐゴシック" pitchFamily="34" charset="-128"/>
              </a:rPr>
              <a:t>INTERPRETATION: </a:t>
            </a:r>
          </a:p>
          <a:p>
            <a:r>
              <a:rPr lang="en-US">
                <a:ea typeface="ＭＳ Ｐゴシック" pitchFamily="34" charset="-128"/>
              </a:rPr>
              <a:t>PCSK9 inhibition with evolocumab significantly reduced cardiovascular risk in patients with and without diabetes. Evolocumab did not increase the risk of new-onset diabetes, nor did it worsen glycaemia. These data suggest evolocumab use in patients with atherosclerotic disease is efficacious and safe in patients with and without diabetes.</a:t>
            </a:r>
          </a:p>
        </p:txBody>
      </p:sp>
      <p:sp>
        <p:nvSpPr>
          <p:cNvPr id="197635" name="Slide Number Placeholder 3"/>
          <p:cNvSpPr>
            <a:spLocks noGrp="1"/>
          </p:cNvSpPr>
          <p:nvPr>
            <p:ph type="sldNum" sz="quarter" idx="5"/>
          </p:nvPr>
        </p:nvSpPr>
        <p:spPr bwMode="auto">
          <a:noFill/>
          <a:ln>
            <a:miter lim="800000"/>
            <a:headEnd/>
            <a:tailEnd/>
          </a:ln>
        </p:spPr>
        <p:txBody>
          <a:bodyPr/>
          <a:lstStyle/>
          <a:p>
            <a:fld id="{ACF95BAF-E5B0-4149-9E46-0DCD53C08197}" type="slidenum">
              <a:rPr lang="en-US" smtClean="0">
                <a:solidFill>
                  <a:srgbClr val="000000"/>
                </a:solidFill>
                <a:latin typeface="Calibri" pitchFamily="34" charset="0"/>
                <a:ea typeface="ＭＳ Ｐゴシック" pitchFamily="34" charset="-128"/>
              </a:rPr>
              <a:pPr/>
              <a:t>27</a:t>
            </a:fld>
            <a:endParaRPr lang="en-US">
              <a:solidFill>
                <a:srgbClr val="000000"/>
              </a:solidFill>
              <a:latin typeface="Calibri" pitchFamily="34" charset="0"/>
              <a:ea typeface="ＭＳ Ｐゴシック" pitchFamily="34" charset="-128"/>
            </a:endParaRPr>
          </a:p>
        </p:txBody>
      </p:sp>
    </p:spTree>
    <p:extLst>
      <p:ext uri="{BB962C8B-B14F-4D97-AF65-F5344CB8AC3E}">
        <p14:creationId xmlns:p14="http://schemas.microsoft.com/office/powerpoint/2010/main" val="19281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ΜΟΝΟ </a:t>
            </a:r>
            <a:r>
              <a:rPr lang="de-DE" dirty="0"/>
              <a:t>&gt;=8 </a:t>
            </a:r>
            <a:r>
              <a:rPr lang="el-GR" dirty="0"/>
              <a:t>έτη μεγαλύτερη καρδιαγγειακή και ολική θνητότητα </a:t>
            </a:r>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28</a:t>
            </a:fld>
            <a:endParaRPr lang="el-GR"/>
          </a:p>
        </p:txBody>
      </p:sp>
    </p:spTree>
    <p:extLst>
      <p:ext uri="{BB962C8B-B14F-4D97-AF65-F5344CB8AC3E}">
        <p14:creationId xmlns:p14="http://schemas.microsoft.com/office/powerpoint/2010/main" val="314210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29</a:t>
            </a:fld>
            <a:endParaRPr lang="el-GR"/>
          </a:p>
        </p:txBody>
      </p:sp>
    </p:spTree>
    <p:extLst>
      <p:ext uri="{BB962C8B-B14F-4D97-AF65-F5344CB8AC3E}">
        <p14:creationId xmlns:p14="http://schemas.microsoft.com/office/powerpoint/2010/main" val="65753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Major CHD, Major CVD: Men </a:t>
            </a:r>
            <a:r>
              <a:rPr lang="de-DE" dirty="0" err="1"/>
              <a:t>with</a:t>
            </a:r>
            <a:r>
              <a:rPr lang="el-GR" dirty="0"/>
              <a:t> </a:t>
            </a:r>
            <a:r>
              <a:rPr lang="de-DE" dirty="0" err="1"/>
              <a:t>prior</a:t>
            </a:r>
            <a:r>
              <a:rPr lang="de-DE" dirty="0"/>
              <a:t> MI&gt; Early </a:t>
            </a:r>
            <a:r>
              <a:rPr lang="de-DE" dirty="0" err="1"/>
              <a:t>onset</a:t>
            </a:r>
            <a:r>
              <a:rPr lang="de-DE" dirty="0"/>
              <a:t> &gt;</a:t>
            </a:r>
            <a:r>
              <a:rPr lang="de-DE" dirty="0" err="1"/>
              <a:t>late</a:t>
            </a:r>
            <a:r>
              <a:rPr lang="de-DE" dirty="0"/>
              <a:t> </a:t>
            </a:r>
            <a:r>
              <a:rPr lang="de-DE" dirty="0" err="1"/>
              <a:t>onset</a:t>
            </a:r>
            <a:r>
              <a:rPr lang="de-DE" dirty="0"/>
              <a:t> </a:t>
            </a:r>
            <a:r>
              <a:rPr lang="el-GR" dirty="0"/>
              <a:t>ΑΛΛΑ </a:t>
            </a:r>
            <a:r>
              <a:rPr lang="de-DE" dirty="0" err="1"/>
              <a:t>mortality</a:t>
            </a:r>
            <a:r>
              <a:rPr lang="de-DE" dirty="0"/>
              <a:t> Early </a:t>
            </a:r>
            <a:r>
              <a:rPr lang="de-DE" dirty="0" err="1"/>
              <a:t>onset</a:t>
            </a:r>
            <a:r>
              <a:rPr lang="de-DE" dirty="0"/>
              <a:t> = Late </a:t>
            </a:r>
            <a:r>
              <a:rPr lang="de-DE" dirty="0" err="1"/>
              <a:t>onset</a:t>
            </a:r>
            <a:r>
              <a:rPr lang="de-DE" dirty="0"/>
              <a:t> </a:t>
            </a:r>
          </a:p>
        </p:txBody>
      </p:sp>
      <p:sp>
        <p:nvSpPr>
          <p:cNvPr id="4" name="Foliennummernplatzhalter 3"/>
          <p:cNvSpPr>
            <a:spLocks noGrp="1"/>
          </p:cNvSpPr>
          <p:nvPr>
            <p:ph type="sldNum" sz="quarter" idx="5"/>
          </p:nvPr>
        </p:nvSpPr>
        <p:spPr/>
        <p:txBody>
          <a:bodyPr/>
          <a:lstStyle/>
          <a:p>
            <a:fld id="{6D04F9D4-62BD-40E3-ACE0-EAD0DB2E5F05}" type="slidenum">
              <a:rPr lang="el-GR" smtClean="0"/>
              <a:t>30</a:t>
            </a:fld>
            <a:endParaRPr lang="el-GR"/>
          </a:p>
        </p:txBody>
      </p:sp>
    </p:spTree>
    <p:extLst>
      <p:ext uri="{BB962C8B-B14F-4D97-AF65-F5344CB8AC3E}">
        <p14:creationId xmlns:p14="http://schemas.microsoft.com/office/powerpoint/2010/main" val="96814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31</a:t>
            </a:fld>
            <a:endParaRPr lang="el-GR"/>
          </a:p>
        </p:txBody>
      </p:sp>
    </p:spTree>
    <p:extLst>
      <p:ext uri="{BB962C8B-B14F-4D97-AF65-F5344CB8AC3E}">
        <p14:creationId xmlns:p14="http://schemas.microsoft.com/office/powerpoint/2010/main" val="415442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32</a:t>
            </a:fld>
            <a:endParaRPr lang="el-GR"/>
          </a:p>
        </p:txBody>
      </p:sp>
    </p:spTree>
    <p:extLst>
      <p:ext uri="{BB962C8B-B14F-4D97-AF65-F5344CB8AC3E}">
        <p14:creationId xmlns:p14="http://schemas.microsoft.com/office/powerpoint/2010/main" val="411361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33</a:t>
            </a:fld>
            <a:endParaRPr lang="el-GR"/>
          </a:p>
        </p:txBody>
      </p:sp>
    </p:spTree>
    <p:extLst>
      <p:ext uri="{BB962C8B-B14F-4D97-AF65-F5344CB8AC3E}">
        <p14:creationId xmlns:p14="http://schemas.microsoft.com/office/powerpoint/2010/main" val="274125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34</a:t>
            </a:fld>
            <a:endParaRPr lang="el-GR"/>
          </a:p>
        </p:txBody>
      </p:sp>
    </p:spTree>
    <p:extLst>
      <p:ext uri="{BB962C8B-B14F-4D97-AF65-F5344CB8AC3E}">
        <p14:creationId xmlns:p14="http://schemas.microsoft.com/office/powerpoint/2010/main" val="312143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pitchFamily="34" charset="-128"/>
              </a:rPr>
              <a:t>Abstract</a:t>
            </a:r>
          </a:p>
          <a:p>
            <a:r>
              <a:rPr lang="en-US" b="1" dirty="0">
                <a:ea typeface="ＭＳ Ｐゴシック" pitchFamily="34" charset="-128"/>
              </a:rPr>
              <a:t>AIMS/HYPOTHESIS: </a:t>
            </a:r>
          </a:p>
          <a:p>
            <a:r>
              <a:rPr lang="en-US" dirty="0">
                <a:ea typeface="ＭＳ Ｐゴシック" pitchFamily="34" charset="-128"/>
              </a:rPr>
              <a:t>The aim of this work was to study the potential long-term impact of a 7.8 years intensified, multifactorial intervention in patients with type 2 diabetes mellitus and microalbuminuria in terms of gained years of life and years free from incident cardiovascular disease.</a:t>
            </a:r>
          </a:p>
          <a:p>
            <a:r>
              <a:rPr lang="en-US" b="1" dirty="0">
                <a:ea typeface="ＭＳ Ｐゴシック" pitchFamily="34" charset="-128"/>
              </a:rPr>
              <a:t>METHODS: </a:t>
            </a:r>
          </a:p>
          <a:p>
            <a:r>
              <a:rPr lang="en-US" dirty="0">
                <a:ea typeface="ＭＳ Ｐゴシック" pitchFamily="34" charset="-128"/>
              </a:rPr>
              <a:t>The original intervention (mean treatment duration 7.8 years) involved 160 patients with type 2 diabetes and microalbuminuria who were randomly assigned (using sealed envelopes) to receive either conventional therapy or intensified, multifactorial treatment including both </a:t>
            </a:r>
            <a:r>
              <a:rPr lang="en-US" dirty="0" err="1">
                <a:ea typeface="ＭＳ Ｐゴシック" pitchFamily="34" charset="-128"/>
              </a:rPr>
              <a:t>behavioural</a:t>
            </a:r>
            <a:r>
              <a:rPr lang="en-US" dirty="0">
                <a:ea typeface="ＭＳ Ｐゴシック" pitchFamily="34" charset="-128"/>
              </a:rPr>
              <a:t> and pharmacological approaches. After 7.8 years the study continued as an observational follow-up with all patients receiving treatment as for the original intensive-therapy group. The primary endpoint of this follow-up 21.2 years after intervention start was difference in median survival time between the original treatment groups with and without incident cardiovascular disease. Non-fatal endpoints and causes of death were adjudicated by an external endpoint committee blinded for treatment allocation.</a:t>
            </a:r>
          </a:p>
          <a:p>
            <a:r>
              <a:rPr lang="en-US" b="1" dirty="0">
                <a:ea typeface="ＭＳ Ｐゴシック" pitchFamily="34" charset="-128"/>
              </a:rPr>
              <a:t>RESULTS: </a:t>
            </a:r>
          </a:p>
          <a:p>
            <a:r>
              <a:rPr lang="en-US" dirty="0">
                <a:ea typeface="ＭＳ Ｐゴシック" pitchFamily="34" charset="-128"/>
              </a:rPr>
              <a:t>Thirty-eight intensive-therapy patients vs 55 conventional-therapy patients died during follow-up (HR 0.55 [95% CI 0.36, 0.83], p = 0.005). The patients in the intensive-therapy group survived for a median of 7.9 years longer than the conventional-therapy group patients. Median time before first cardiovascular event after </a:t>
            </a:r>
            <a:r>
              <a:rPr lang="en-US" dirty="0" err="1">
                <a:ea typeface="ＭＳ Ｐゴシック" pitchFamily="34" charset="-128"/>
              </a:rPr>
              <a:t>randomisation</a:t>
            </a:r>
            <a:r>
              <a:rPr lang="en-US" dirty="0">
                <a:ea typeface="ＭＳ Ｐゴシック" pitchFamily="34" charset="-128"/>
              </a:rPr>
              <a:t> was 8.1 years longer in the intensive-therapy group (p = 0.001). The hazard for all microvascular complications was decreased in the intensive-therapy group in the range 0.52 to 0.67, except for peripheral neuropathy (HR 1.12).</a:t>
            </a:r>
          </a:p>
          <a:p>
            <a:r>
              <a:rPr lang="en-US" b="1" dirty="0">
                <a:ea typeface="ＭＳ Ｐゴシック" pitchFamily="34" charset="-128"/>
              </a:rPr>
              <a:t>CONCLUSIONS/INTERPRETATION: </a:t>
            </a:r>
          </a:p>
          <a:p>
            <a:r>
              <a:rPr lang="en-US" dirty="0">
                <a:ea typeface="ＭＳ Ｐゴシック" pitchFamily="34" charset="-128"/>
              </a:rPr>
              <a:t>At 21.2 years of follow-up of 7.8 years of intensified, multifactorial, target-driven treatment of type 2 diabetes with microalbuminuria, we demonstrate a median of 7.9 years of gain of life. The increase in lifespan is matched by time free from incident cardiovascular disease.</a:t>
            </a:r>
          </a:p>
          <a:p>
            <a:r>
              <a:rPr lang="en-US" b="1" dirty="0">
                <a:ea typeface="ＭＳ Ｐゴシック" pitchFamily="34" charset="-128"/>
              </a:rPr>
              <a:t>TRIAL REGISTRATION: </a:t>
            </a:r>
          </a:p>
          <a:p>
            <a:r>
              <a:rPr lang="en-US" dirty="0" err="1">
                <a:ea typeface="ＭＳ Ｐゴシック" pitchFamily="34" charset="-128"/>
              </a:rPr>
              <a:t>ClinicalTrials.go</a:t>
            </a:r>
            <a:endParaRPr lang="en-US" dirty="0">
              <a:ea typeface="ＭＳ Ｐゴシック" pitchFamily="34" charset="-128"/>
            </a:endParaRPr>
          </a:p>
          <a:p>
            <a:endParaRPr lang="en-US" dirty="0">
              <a:ea typeface="ＭＳ Ｐゴシック" pitchFamily="34" charset="-128"/>
            </a:endParaRPr>
          </a:p>
          <a:p>
            <a:endParaRPr lang="LID4096" dirty="0"/>
          </a:p>
        </p:txBody>
      </p:sp>
      <p:sp>
        <p:nvSpPr>
          <p:cNvPr id="4" name="Slide Number Placeholder 3"/>
          <p:cNvSpPr>
            <a:spLocks noGrp="1"/>
          </p:cNvSpPr>
          <p:nvPr>
            <p:ph type="sldNum" sz="quarter" idx="5"/>
          </p:nvPr>
        </p:nvSpPr>
        <p:spPr/>
        <p:txBody>
          <a:bodyPr/>
          <a:lstStyle/>
          <a:p>
            <a:fld id="{6D04F9D4-62BD-40E3-ACE0-EAD0DB2E5F05}" type="slidenum">
              <a:rPr lang="el-GR" smtClean="0"/>
              <a:t>10</a:t>
            </a:fld>
            <a:endParaRPr lang="el-GR"/>
          </a:p>
        </p:txBody>
      </p:sp>
    </p:spTree>
    <p:extLst>
      <p:ext uri="{BB962C8B-B14F-4D97-AF65-F5344CB8AC3E}">
        <p14:creationId xmlns:p14="http://schemas.microsoft.com/office/powerpoint/2010/main" val="3355875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Συνεχόμενη γραμμή: χωρίς ΣΔ2, διακεκομμένη γραμμή ΜΕ ΣΔ2</a:t>
            </a:r>
            <a:endParaRPr lang="de-DE" dirty="0"/>
          </a:p>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35</a:t>
            </a:fld>
            <a:endParaRPr lang="el-GR"/>
          </a:p>
        </p:txBody>
      </p:sp>
    </p:spTree>
    <p:extLst>
      <p:ext uri="{BB962C8B-B14F-4D97-AF65-F5344CB8AC3E}">
        <p14:creationId xmlns:p14="http://schemas.microsoft.com/office/powerpoint/2010/main" val="319149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TOD end </a:t>
            </a:r>
            <a:r>
              <a:rPr lang="de-DE" dirty="0" err="1"/>
              <a:t>organ</a:t>
            </a:r>
            <a:r>
              <a:rPr lang="de-DE" dirty="0"/>
              <a:t> </a:t>
            </a:r>
            <a:r>
              <a:rPr lang="de-DE" dirty="0" err="1"/>
              <a:t>damage</a:t>
            </a:r>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57</a:t>
            </a:fld>
            <a:endParaRPr lang="el-GR"/>
          </a:p>
        </p:txBody>
      </p:sp>
    </p:spTree>
    <p:extLst>
      <p:ext uri="{BB962C8B-B14F-4D97-AF65-F5344CB8AC3E}">
        <p14:creationId xmlns:p14="http://schemas.microsoft.com/office/powerpoint/2010/main" val="278352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406EBB-5114-471F-8AEA-FFFA75D7938D}" type="slidenum">
              <a:rPr kumimoji="0" lang="el-G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l-G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4478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sz="1000" i="1" dirty="0">
                <a:latin typeface="Arial" charset="0"/>
                <a:ea typeface="ＭＳ Ｐゴシック" pitchFamily="34" charset="-128"/>
              </a:rPr>
              <a:t>Συσχέτιση των τιμών της συστολικής αρτηριακής υπέρτασης με την καρδιαγγειακή θνητότητα σε ασθενείς με ΣΔ2</a:t>
            </a:r>
            <a:endParaRPr lang="en-US" sz="1000" i="1" dirty="0">
              <a:latin typeface="Arial" charset="0"/>
              <a:ea typeface="ＭＳ Ｐゴシック" pitchFamily="34" charset="-128"/>
            </a:endParaRPr>
          </a:p>
          <a:p>
            <a:r>
              <a:rPr lang="en-US" sz="1000" i="1" dirty="0">
                <a:latin typeface="Arial" charset="0"/>
                <a:ea typeface="ＭＳ Ｐゴシック" pitchFamily="34" charset="-128"/>
              </a:rPr>
              <a:t>The presence of diabetes further increases the already elevated risk associated with hypertension for CV mortality. The higher the systolic blood pressure (SBP), the greater the absolute excess risk for cardiovascular (CV) mortality among diabetic patients.</a:t>
            </a:r>
          </a:p>
          <a:p>
            <a:pPr marL="215900" lvl="1" indent="-107950">
              <a:buFontTx/>
              <a:buChar char="•"/>
            </a:pPr>
            <a:r>
              <a:rPr lang="en-US" sz="1000" dirty="0">
                <a:latin typeface="Arial" charset="0"/>
                <a:ea typeface="ＭＳ Ｐゴシック" pitchFamily="34" charset="-128"/>
              </a:rPr>
              <a:t>In the large cohort of men screened for MRFIT (the Multiple Risk Factor Intervention Trial), the relationship of SBP and other CV risk factors to CV mortality was compared in men with diabetes (n=5163) and in men without diabetes (n=342,815).</a:t>
            </a:r>
          </a:p>
          <a:p>
            <a:pPr marL="215900" lvl="1" indent="-107950">
              <a:buFontTx/>
              <a:buChar char="•"/>
            </a:pPr>
            <a:r>
              <a:rPr lang="en-US" sz="1000" dirty="0">
                <a:latin typeface="Arial" charset="0"/>
                <a:ea typeface="ＭＳ Ｐゴシック" pitchFamily="34" charset="-128"/>
              </a:rPr>
              <a:t>The absolute risk of CV death was 3 times higher for men with diabetes than for men without diabetes after adjusting for age, race, income, serum cholesterol, SBP, and cigarette smoking (</a:t>
            </a:r>
            <a:r>
              <a:rPr lang="en-US" sz="1000" i="1" dirty="0">
                <a:latin typeface="Arial" charset="0"/>
                <a:ea typeface="ＭＳ Ｐゴシック" pitchFamily="34" charset="-128"/>
              </a:rPr>
              <a:t>P</a:t>
            </a:r>
            <a:r>
              <a:rPr lang="en-US" sz="1000" dirty="0">
                <a:latin typeface="Arial" charset="0"/>
                <a:ea typeface="ＭＳ Ｐゴシック" pitchFamily="34" charset="-128"/>
              </a:rPr>
              <a:t>&lt;0.0001).</a:t>
            </a:r>
          </a:p>
          <a:p>
            <a:pPr marL="215900" lvl="1" indent="-107950">
              <a:buFontTx/>
              <a:buChar char="•"/>
            </a:pPr>
            <a:r>
              <a:rPr lang="en-US" sz="1000" dirty="0">
                <a:latin typeface="Arial" charset="0"/>
                <a:ea typeface="ＭＳ Ｐゴシック" pitchFamily="34" charset="-128"/>
              </a:rPr>
              <a:t>SBP had a positive relationship with the risk of CV death, with a significant trend in subjects with or without diabetes (</a:t>
            </a:r>
            <a:r>
              <a:rPr lang="en-US" sz="1000" i="1" dirty="0">
                <a:latin typeface="Arial" charset="0"/>
                <a:ea typeface="ＭＳ Ｐゴシック" pitchFamily="34" charset="-128"/>
              </a:rPr>
              <a:t>P</a:t>
            </a:r>
            <a:r>
              <a:rPr lang="en-US" sz="1000" dirty="0">
                <a:latin typeface="Arial" charset="0"/>
                <a:ea typeface="ＭＳ Ｐゴシック" pitchFamily="34" charset="-128"/>
              </a:rPr>
              <a:t>&lt;0.001).</a:t>
            </a:r>
          </a:p>
          <a:p>
            <a:pPr marL="215900" lvl="1" indent="-107950">
              <a:buFontTx/>
              <a:buChar char="•"/>
            </a:pPr>
            <a:r>
              <a:rPr lang="en-US" sz="1000" dirty="0">
                <a:latin typeface="Arial" charset="0"/>
                <a:ea typeface="ＭＳ Ｐゴシック" pitchFamily="34" charset="-128"/>
              </a:rPr>
              <a:t>At every SBP level, CV death was much greater for men with diabetes than for men without diabetes.</a:t>
            </a:r>
          </a:p>
          <a:p>
            <a:pPr marL="215900" lvl="1" indent="-107950">
              <a:buFontTx/>
              <a:buChar char="•"/>
            </a:pPr>
            <a:r>
              <a:rPr lang="en-US" sz="1000" dirty="0">
                <a:latin typeface="Arial" charset="0"/>
                <a:ea typeface="ＭＳ Ｐゴシック" pitchFamily="34" charset="-128"/>
              </a:rPr>
              <a:t>With higher SBP levels, the CV mortality rate increased more steeply in men with diabetes than in men without diabetes.</a:t>
            </a:r>
          </a:p>
          <a:p>
            <a:pPr marL="215900" lvl="1" indent="-107950">
              <a:buFontTx/>
              <a:buChar char="•"/>
            </a:pPr>
            <a:r>
              <a:rPr lang="en-US" sz="1000" dirty="0">
                <a:latin typeface="Arial" charset="0"/>
                <a:ea typeface="ＭＳ Ｐゴシック" pitchFamily="34" charset="-128"/>
              </a:rPr>
              <a:t>The combination of diabetes and hypertension thus dramatically increases CV risk.</a:t>
            </a:r>
          </a:p>
          <a:p>
            <a:pPr marL="215900" lvl="1" indent="-107950">
              <a:buFontTx/>
              <a:buChar char="•"/>
            </a:pPr>
            <a:endParaRPr lang="en-US" sz="1000" dirty="0">
              <a:latin typeface="Arial" charset="0"/>
              <a:ea typeface="ＭＳ Ｐゴシック" pitchFamily="34" charset="-128"/>
            </a:endParaRPr>
          </a:p>
          <a:p>
            <a:r>
              <a:rPr lang="en-US" sz="1000" dirty="0">
                <a:latin typeface="Arial" charset="0"/>
                <a:ea typeface="ＭＳ Ｐゴシック" pitchFamily="34" charset="-128"/>
              </a:rPr>
              <a:t>References</a:t>
            </a:r>
          </a:p>
          <a:p>
            <a:r>
              <a:rPr lang="en-US" sz="1000" dirty="0" err="1">
                <a:latin typeface="Arial" charset="0"/>
                <a:ea typeface="ＭＳ Ｐゴシック" pitchFamily="34" charset="-128"/>
              </a:rPr>
              <a:t>Stamler</a:t>
            </a:r>
            <a:r>
              <a:rPr lang="en-US" sz="1000" dirty="0">
                <a:latin typeface="Arial" charset="0"/>
                <a:ea typeface="ＭＳ Ｐゴシック" pitchFamily="34" charset="-128"/>
              </a:rPr>
              <a:t> J, Vaccaro O, </a:t>
            </a:r>
            <a:r>
              <a:rPr lang="en-US" sz="1000" dirty="0" err="1">
                <a:latin typeface="Arial" charset="0"/>
                <a:ea typeface="ＭＳ Ｐゴシック" pitchFamily="34" charset="-128"/>
              </a:rPr>
              <a:t>Neaton</a:t>
            </a:r>
            <a:r>
              <a:rPr lang="en-US" sz="1000" dirty="0">
                <a:latin typeface="Arial" charset="0"/>
                <a:ea typeface="ＭＳ Ｐゴシック" pitchFamily="34" charset="-128"/>
              </a:rPr>
              <a:t> JD, et al. Diabetes, other risk factors, and 12-yr cardiovascular mortality for men screened in the Multiple Risk Factor Intervention Trial. </a:t>
            </a:r>
            <a:r>
              <a:rPr lang="en-US" sz="1000" i="1" dirty="0">
                <a:latin typeface="Arial" charset="0"/>
                <a:ea typeface="ＭＳ Ｐゴシック" pitchFamily="34" charset="-128"/>
              </a:rPr>
              <a:t>Diabetes Care. </a:t>
            </a:r>
            <a:r>
              <a:rPr lang="en-US" sz="1000" dirty="0">
                <a:latin typeface="Arial" charset="0"/>
                <a:ea typeface="ＭＳ Ｐゴシック" pitchFamily="34" charset="-128"/>
              </a:rPr>
              <a:t>1993;16:434-444.</a:t>
            </a:r>
          </a:p>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17</a:t>
            </a:fld>
            <a:endParaRPr lang="el-GR"/>
          </a:p>
        </p:txBody>
      </p:sp>
    </p:spTree>
    <p:extLst>
      <p:ext uri="{BB962C8B-B14F-4D97-AF65-F5344CB8AC3E}">
        <p14:creationId xmlns:p14="http://schemas.microsoft.com/office/powerpoint/2010/main" val="66574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pitchFamily="34" charset="-128"/>
                <a:cs typeface="Arial" charset="0"/>
              </a:rPr>
              <a:t>In the UKPDS study, tight BP control aimed to reduce BP to less than 140/80 mmHg. The achieved BP was 144/82 mmHg. In the usual-care control, the achieved BP was 154/87 mmHg.</a:t>
            </a:r>
          </a:p>
          <a:p>
            <a:pPr eaLnBrk="1" hangingPunct="1">
              <a:spcBef>
                <a:spcPct val="0"/>
              </a:spcBef>
            </a:pPr>
            <a:endParaRPr lang="en-US">
              <a:latin typeface="Arial" charset="0"/>
              <a:ea typeface="ＭＳ Ｐゴシック" pitchFamily="34" charset="-128"/>
              <a:cs typeface="Arial" charset="0"/>
            </a:endParaRPr>
          </a:p>
          <a:p>
            <a:pPr eaLnBrk="1" hangingPunct="1">
              <a:spcBef>
                <a:spcPct val="0"/>
              </a:spcBef>
            </a:pPr>
            <a:r>
              <a:rPr lang="en-US">
                <a:latin typeface="Arial" charset="0"/>
                <a:ea typeface="ＭＳ Ｐゴシック" pitchFamily="34" charset="-128"/>
                <a:cs typeface="Arial" charset="0"/>
              </a:rPr>
              <a:t>Cardiovascular events were reduced 24% by enhanced BP control. In addition, death due to diabetes, and the incidence of heart failure, stroke, and microvascular disease were significantly reduced.</a:t>
            </a:r>
          </a:p>
          <a:p>
            <a:pPr eaLnBrk="1" hangingPunct="1">
              <a:spcBef>
                <a:spcPct val="0"/>
              </a:spcBef>
            </a:pPr>
            <a:endParaRPr lang="en-US" sz="900">
              <a:latin typeface="Arial" charset="0"/>
              <a:ea typeface="ＭＳ Ｐゴシック" pitchFamily="34" charset="-128"/>
              <a:cs typeface="Arial" charset="0"/>
            </a:endParaRPr>
          </a:p>
          <a:p>
            <a:pPr eaLnBrk="1" hangingPunct="1">
              <a:spcBef>
                <a:spcPct val="0"/>
              </a:spcBef>
            </a:pPr>
            <a:r>
              <a:rPr lang="en-US" sz="900">
                <a:latin typeface="Arial" charset="0"/>
                <a:ea typeface="ＭＳ Ｐゴシック" pitchFamily="34" charset="-128"/>
                <a:cs typeface="Arial" charset="0"/>
              </a:rPr>
              <a:t>Reference:</a:t>
            </a:r>
          </a:p>
          <a:p>
            <a:pPr eaLnBrk="1" hangingPunct="1">
              <a:spcBef>
                <a:spcPct val="0"/>
              </a:spcBef>
            </a:pPr>
            <a:r>
              <a:rPr lang="en-US" sz="900">
                <a:latin typeface="Arial" charset="0"/>
                <a:ea typeface="ＭＳ Ｐゴシック" pitchFamily="34" charset="-128"/>
                <a:cs typeface="Arial" charset="0"/>
              </a:rPr>
              <a:t>UKPDS Study Group. Tight blood pressure control and risk of macrovascular and microvascular complications in type 2 diabetes: UKPDS 38. BMJ 1998; 317:703-13.</a:t>
            </a:r>
          </a:p>
          <a:p>
            <a:pPr eaLnBrk="1" hangingPunct="1">
              <a:spcBef>
                <a:spcPct val="0"/>
              </a:spcBef>
            </a:pPr>
            <a:endParaRPr lang="en-US">
              <a:latin typeface="Arial" charset="0"/>
              <a:ea typeface="ＭＳ Ｐゴシック" pitchFamily="34" charset="-128"/>
              <a:cs typeface="Arial" charset="0"/>
            </a:endParaRPr>
          </a:p>
        </p:txBody>
      </p:sp>
      <p:sp>
        <p:nvSpPr>
          <p:cNvPr id="203779" name="Slide Number Placeholder 3"/>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CA28F046-3B59-45E6-9B7E-A24FF26F713C}" type="slidenum">
              <a:rPr lang="en-US" sz="1200">
                <a:solidFill>
                  <a:srgbClr val="000000"/>
                </a:solidFill>
              </a:rPr>
              <a:pPr algn="r"/>
              <a:t>18</a:t>
            </a:fld>
            <a:endParaRPr lang="en-US" sz="1200">
              <a:solidFill>
                <a:srgbClr val="000000"/>
              </a:solidFill>
            </a:endParaRPr>
          </a:p>
        </p:txBody>
      </p:sp>
    </p:spTree>
    <p:extLst>
      <p:ext uri="{BB962C8B-B14F-4D97-AF65-F5344CB8AC3E}">
        <p14:creationId xmlns:p14="http://schemas.microsoft.com/office/powerpoint/2010/main" val="153938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8FB67FBB-7A42-43E2-91BC-3E4539CAB468}" type="slidenum">
              <a:rPr lang="en-US" sz="1200">
                <a:solidFill>
                  <a:srgbClr val="000000"/>
                </a:solidFill>
              </a:rPr>
              <a:pPr algn="r"/>
              <a:t>19</a:t>
            </a:fld>
            <a:endParaRPr lang="en-US" sz="1200">
              <a:solidFill>
                <a:srgbClr val="000000"/>
              </a:solidFill>
            </a:endParaRPr>
          </a:p>
        </p:txBody>
      </p:sp>
      <p:sp>
        <p:nvSpPr>
          <p:cNvPr id="207874" name="Rectangle 2"/>
          <p:cNvSpPr>
            <a:spLocks noGrp="1" noRot="1" noChangeAspect="1" noTextEdit="1"/>
          </p:cNvSpPr>
          <p:nvPr>
            <p:ph type="sldImg"/>
          </p:nvPr>
        </p:nvSpPr>
        <p:spPr bwMode="auto">
          <a:noFill/>
          <a:ln>
            <a:solidFill>
              <a:srgbClr val="000000"/>
            </a:solidFill>
            <a:miter lim="800000"/>
            <a:headEnd/>
            <a:tailEnd/>
          </a:ln>
        </p:spPr>
      </p:sp>
      <p:sp>
        <p:nvSpPr>
          <p:cNvPr id="207875" name="Rectangle 3"/>
          <p:cNvSpPr>
            <a:spLocks noGrp="1"/>
          </p:cNvSpPr>
          <p:nvPr>
            <p:ph type="body" idx="1"/>
          </p:nvPr>
        </p:nvSpPr>
        <p:spPr bwMode="auto">
          <a:xfrm>
            <a:off x="685800" y="4341813"/>
            <a:ext cx="5486400" cy="4116387"/>
          </a:xfrm>
          <a:noFill/>
        </p:spPr>
        <p:txBody>
          <a:bodyPr wrap="square" numCol="1" anchor="t" anchorCtr="0" compatLnSpc="1">
            <a:prstTxWarp prst="textNoShape">
              <a:avLst/>
            </a:prstTxWarp>
          </a:bodyPr>
          <a:lstStyle/>
          <a:p>
            <a:pPr>
              <a:spcAft>
                <a:spcPct val="30000"/>
              </a:spcAft>
            </a:pPr>
            <a:r>
              <a:rPr lang="en-CA">
                <a:latin typeface="Arial" charset="0"/>
                <a:ea typeface="ＭＳ Ｐゴシック" pitchFamily="34" charset="-128"/>
              </a:rPr>
              <a:t>The illustrated results and relative risks are for the 3577 people with diabetes who were allocated to ramipril or placebo. </a:t>
            </a:r>
          </a:p>
          <a:p>
            <a:pPr>
              <a:spcAft>
                <a:spcPct val="30000"/>
              </a:spcAft>
            </a:pPr>
            <a:r>
              <a:rPr lang="en-CA">
                <a:latin typeface="Arial" charset="0"/>
                <a:ea typeface="ＭＳ Ｐゴシック" pitchFamily="34" charset="-128"/>
              </a:rPr>
              <a:t>Ramipril had a clear and consistent protective effect on the primary outcome as well as on each component of the composite primary outcome.</a:t>
            </a:r>
          </a:p>
          <a:p>
            <a:pPr>
              <a:spcAft>
                <a:spcPct val="30000"/>
              </a:spcAft>
            </a:pPr>
            <a:r>
              <a:rPr lang="en-CA">
                <a:latin typeface="Arial" charset="0"/>
                <a:ea typeface="ＭＳ Ｐゴシック" pitchFamily="34" charset="-128"/>
              </a:rPr>
              <a:t>Not shown is the fact that the benefit was consistent across every clinical subgroup (type 1 vs. type 2 diabetes, men vs. women, microalbuminuria vs. no microalbuminuria, previous CV disease vs. no previous CV disease, and insulin therapy vs. no insulin.  </a:t>
            </a:r>
          </a:p>
          <a:p>
            <a:pPr>
              <a:spcAft>
                <a:spcPct val="30000"/>
              </a:spcAft>
            </a:pPr>
            <a:r>
              <a:rPr lang="en-CA">
                <a:latin typeface="Arial" charset="0"/>
                <a:ea typeface="ＭＳ Ｐゴシック" pitchFamily="34" charset="-128"/>
              </a:rPr>
              <a:t>Also not shown is the fact that the BP reduction with ramipril was 1.9 mm systolic and 3.3 mm diastolic, vs. a rise in the placebo group of 0.55 mm systolic and a fall of 2.3 mm diastolic. This change in blood pressure is much too small to account for the CV benefits that were observed.  That is, from epidemiologic studies a BP fall of 10 mm systolic and 5 mm diastolic is needed to effect a 38% reduction in stroke and a 16% reduction in CHD. In this study, risk reductions of &gt; 20% for both these outcomes were noted for much more modest blood pressure effects. </a:t>
            </a:r>
          </a:p>
        </p:txBody>
      </p:sp>
    </p:spTree>
    <p:extLst>
      <p:ext uri="{BB962C8B-B14F-4D97-AF65-F5344CB8AC3E}">
        <p14:creationId xmlns:p14="http://schemas.microsoft.com/office/powerpoint/2010/main" val="202223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ea typeface="ＭＳ Ｐゴシック" pitchFamily="34" charset="-128"/>
            </a:endParaRPr>
          </a:p>
        </p:txBody>
      </p:sp>
      <p:sp>
        <p:nvSpPr>
          <p:cNvPr id="211971" name="Slide Number Placeholder 3"/>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B56A1FA5-1118-40DB-ADD6-534D7E6AF715}" type="slidenum">
              <a:rPr lang="en-US" sz="1200">
                <a:solidFill>
                  <a:srgbClr val="000000"/>
                </a:solidFill>
              </a:rPr>
              <a:pPr algn="r"/>
              <a:t>21</a:t>
            </a:fld>
            <a:endParaRPr lang="en-US" sz="1200">
              <a:solidFill>
                <a:srgbClr val="000000"/>
              </a:solidFill>
            </a:endParaRPr>
          </a:p>
        </p:txBody>
      </p:sp>
    </p:spTree>
    <p:extLst>
      <p:ext uri="{BB962C8B-B14F-4D97-AF65-F5344CB8AC3E}">
        <p14:creationId xmlns:p14="http://schemas.microsoft.com/office/powerpoint/2010/main" val="6443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4F9D4-62BD-40E3-ACE0-EAD0DB2E5F05}" type="slidenum">
              <a:rPr lang="el-GR" smtClean="0"/>
              <a:t>22</a:t>
            </a:fld>
            <a:endParaRPr lang="el-GR"/>
          </a:p>
        </p:txBody>
      </p:sp>
    </p:spTree>
    <p:extLst>
      <p:ext uri="{BB962C8B-B14F-4D97-AF65-F5344CB8AC3E}">
        <p14:creationId xmlns:p14="http://schemas.microsoft.com/office/powerpoint/2010/main" val="272379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47E391B9-F03C-41CC-8FD7-927CA46E0BF5}" type="slidenum">
              <a:rPr lang="en-US" sz="1200">
                <a:solidFill>
                  <a:srgbClr val="000000"/>
                </a:solidFill>
              </a:rPr>
              <a:pPr algn="r"/>
              <a:t>23</a:t>
            </a:fld>
            <a:endParaRPr lang="en-US" sz="1200">
              <a:solidFill>
                <a:srgbClr val="000000"/>
              </a:solidFill>
            </a:endParaRPr>
          </a:p>
        </p:txBody>
      </p:sp>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bwMode="auto">
          <a:xfrm>
            <a:off x="912813" y="4341813"/>
            <a:ext cx="5032375" cy="4116387"/>
          </a:xfrm>
          <a:noFill/>
        </p:spPr>
        <p:txBody>
          <a:bodyPr wrap="square" numCol="1" anchor="t" anchorCtr="0" compatLnSpc="1">
            <a:prstTxWarp prst="textNoShape">
              <a:avLst/>
            </a:prstTxWarp>
          </a:bodyPr>
          <a:lstStyle/>
          <a:p>
            <a:r>
              <a:rPr lang="en-US">
                <a:latin typeface="Arial" charset="0"/>
                <a:ea typeface="ＭＳ Ｐゴシック" pitchFamily="34" charset="-128"/>
                <a:hlinkClick r:id="rId3" tooltip="Lancet."/>
              </a:rPr>
              <a:t>Lancet.</a:t>
            </a:r>
            <a:r>
              <a:rPr lang="en-US">
                <a:latin typeface="Arial" charset="0"/>
                <a:ea typeface="ＭＳ Ｐゴシック" pitchFamily="34" charset="-128"/>
              </a:rPr>
              <a:t> 2002 Jul 6;360(9326):7-22.</a:t>
            </a:r>
          </a:p>
          <a:p>
            <a:r>
              <a:rPr lang="en-US" b="1">
                <a:latin typeface="Arial" charset="0"/>
                <a:ea typeface="ＭＳ Ｐゴシック" pitchFamily="34" charset="-128"/>
              </a:rPr>
              <a:t>MRC/BHF Heart Protection Study of cholesterol lowering with simvastatin in 20,536 high-risk individuals: a randomised placebo-controlled trial.</a:t>
            </a:r>
          </a:p>
          <a:p>
            <a:r>
              <a:rPr lang="en-US">
                <a:latin typeface="Arial" charset="0"/>
                <a:ea typeface="ＭＳ Ｐゴシック" pitchFamily="34" charset="-128"/>
                <a:hlinkClick r:id="rId4" invalidUrl="http://www-ncbi-nlm-nih-gov.myaccess.library.utoronto.ca/pubmed?term=Heart Protection Study Collaborative Group[Corporate Author]"/>
              </a:rPr>
              <a:t>Heart Protection Study Collaborative Group</a:t>
            </a:r>
            <a:r>
              <a:rPr lang="en-US">
                <a:latin typeface="Arial" charset="0"/>
                <a:ea typeface="ＭＳ Ｐゴシック" pitchFamily="34" charset="-128"/>
              </a:rPr>
              <a:t>.</a:t>
            </a:r>
          </a:p>
          <a:p>
            <a:r>
              <a:rPr lang="en-US" b="1">
                <a:latin typeface="Arial" charset="0"/>
                <a:ea typeface="ＭＳ Ｐゴシック" pitchFamily="34" charset="-128"/>
              </a:rPr>
              <a:t>Abstract</a:t>
            </a:r>
          </a:p>
          <a:p>
            <a:r>
              <a:rPr lang="en-US" b="1">
                <a:latin typeface="Arial" charset="0"/>
                <a:ea typeface="ＭＳ Ｐゴシック" pitchFamily="34" charset="-128"/>
              </a:rPr>
              <a:t>BACKGROUND: </a:t>
            </a:r>
          </a:p>
          <a:p>
            <a:r>
              <a:rPr lang="en-US">
                <a:latin typeface="Arial" charset="0"/>
                <a:ea typeface="ＭＳ Ｐゴシック" pitchFamily="34" charset="-128"/>
              </a:rPr>
              <a:t>Throughout the usual LDL cholesterol range in Western populations, lower blood concentrations are associated with lower cardiovascular disease risk. In such populations, therefore, reducing LDL cholesterol may reduce the development of vascular disease, largely irrespective of initial cholesterol concentrations.</a:t>
            </a:r>
          </a:p>
          <a:p>
            <a:r>
              <a:rPr lang="en-US" b="1">
                <a:latin typeface="Arial" charset="0"/>
                <a:ea typeface="ＭＳ Ｐゴシック" pitchFamily="34" charset="-128"/>
              </a:rPr>
              <a:t>METHODS: </a:t>
            </a:r>
          </a:p>
          <a:p>
            <a:r>
              <a:rPr lang="en-US">
                <a:latin typeface="Arial" charset="0"/>
                <a:ea typeface="ＭＳ Ｐゴシック" pitchFamily="34" charset="-128"/>
              </a:rPr>
              <a:t>20,536 UK adults (aged 40-80 years) with coronary disease, other occlusive arterial disease, or diabetes were randomly allocated to receive 40 mg simvastatin daily (average compliance: 85%) or matching placebo (average non-study statin use: 17%). Analyses are of the first occurrence of particular events, and compare all simvastatin-allocated versus all placebo-allocated participants. These "intention-to-treat" comparisons assess the effects of about two-thirds (85% minus 17%) taking a statin during the scheduled 5-year treatment period, which yielded an average difference in LDL cholesterol of 1.0 mmol/L (about two-thirds of the effect of actual use of 40 mg simvastatin daily). Primary outcomes were mortality (for overall analyses) and fatal or non-fatal vascular events (for subcategory analyses), with subsidiary assessments of cancer and of other major morbidity.</a:t>
            </a:r>
          </a:p>
          <a:p>
            <a:r>
              <a:rPr lang="en-US" b="1">
                <a:latin typeface="Arial" charset="0"/>
                <a:ea typeface="ＭＳ Ｐゴシック" pitchFamily="34" charset="-128"/>
              </a:rPr>
              <a:t>FINDINGS: </a:t>
            </a:r>
          </a:p>
          <a:p>
            <a:r>
              <a:rPr lang="en-US">
                <a:latin typeface="Arial" charset="0"/>
                <a:ea typeface="ＭＳ Ｐゴシック" pitchFamily="34" charset="-128"/>
              </a:rPr>
              <a:t>All-cause mortality was significantly reduced (1328 [12.9%] deaths among 10,269 allocated simvastatin versus 1507 [14.7%] among 10,267 allocated placebo; p=0.0003), due to a highly significant 18% (SE 5) proportional reduction in the coronary death rate (587 [5.7%] vs 707 [6.9%]; p=0.0005), a marginally significant reduction in other vascular deaths (194 [1.9%] vs 230 [2.2%]; p=0.07), and a non-significant reduction in non-vascular deaths (547 [5.3%] vs 570 [5.6%]; p=0.4). There were highly significant reductions of about one-quarter in the first event rate for non-fatal myocardial infarction or coronary death (898 [8.7%] vs 1212 [11.8%]; p&lt;0.0001), for non-fatal or fatal stroke (444 [4.3%] vs 585 [5.7%]; p&lt;0.0001), and for coronary or non-coronary revascularisation (939 [9.1%] vs 1205 [11.7%]; p&lt;0.0001). For the first occurrence of any of these major vascular events, there was a definite 24% (SE 3; 95% CI 19-28) reduction in the event rate (2033 [19.8%] vs 2585 [25.2%] affected individuals; p&lt;0.0001). During the first year the reduction in major vascular events was not significant, but subsequently it was highly significant during each separate year. The proportional reduction in the event rate was similar (and significant) in each subcategory of participant studied, including: those without diagnosed coronary disease who had cerebrovascular disease, or had peripheral artery disease, or had diabetes; men and, separately, women; those aged either under or over 70 years at entry; and--most notably--even those who presented with LDL cholesterol below 3.0 mmol/L (116 mg/dL), or total cholesterol below 5.0 mmol/L (193 mg/dL). The benefits of simvastatin were additional to those of other cardioprotective treatments. The annual excess risk of myopathy with this regimen was about 0.01%. There were no significant adverse effects on cancer incidence or on hospitalisation for any other non-vascular cause.</a:t>
            </a:r>
          </a:p>
          <a:p>
            <a:r>
              <a:rPr lang="en-US" b="1">
                <a:latin typeface="Arial" charset="0"/>
                <a:ea typeface="ＭＳ Ｐゴシック" pitchFamily="34" charset="-128"/>
              </a:rPr>
              <a:t>INTERPRETATION: </a:t>
            </a:r>
          </a:p>
          <a:p>
            <a:r>
              <a:rPr lang="en-US">
                <a:latin typeface="Arial" charset="0"/>
                <a:ea typeface="ＭＳ Ｐゴシック" pitchFamily="34" charset="-128"/>
              </a:rPr>
              <a:t>Adding simvastatin to existing treatments safely produces substantial additional benefits for a wide range of high-risk patients, irrespective of their initial cholesterol concentrations. Allocation to 40 mg simvastatin daily reduced the rates of myocardial infarction, of stroke, and of revascularisation by about one-quarter. After making allowance for non-compliance, actual use of this regimen would probably reduce these rates by about one-third. Hence, among the many types of high-risk individual studied, 5 years of simvastatin would prevent about 70-100 people per 1000 from suffering at least one of these major vascular events (and longer treatment should produce further benefit). The size of the 5-year benefit depends chiefly on such individuals' overall risk of major vascular events, rather than on their blood lipid concentrations alone.</a:t>
            </a:r>
          </a:p>
          <a:p>
            <a:pPr>
              <a:spcAft>
                <a:spcPct val="30000"/>
              </a:spcAft>
            </a:pPr>
            <a:endParaRPr lang="en-US">
              <a:latin typeface="Arial" charset="0"/>
              <a:ea typeface="ＭＳ Ｐゴシック" pitchFamily="34" charset="-128"/>
            </a:endParaRPr>
          </a:p>
        </p:txBody>
      </p:sp>
    </p:spTree>
    <p:extLst>
      <p:ext uri="{BB962C8B-B14F-4D97-AF65-F5344CB8AC3E}">
        <p14:creationId xmlns:p14="http://schemas.microsoft.com/office/powerpoint/2010/main" val="49522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charset="0"/>
                <a:ea typeface="ＭＳ Ｐゴシック" pitchFamily="34" charset="-128"/>
                <a:hlinkClick r:id="rId3" invalidUrl="http://www-ncbi-nlm-nih-gov.myaccess.library.utoronto.ca/pubmed?term=lancet[Jour]+AND+364[volume]+AND+685[page]+AND+2004[pdat]&amp;cmd=detailssearch" tooltip="Lancet."/>
              </a:rPr>
              <a:t>Lancet.</a:t>
            </a:r>
            <a:r>
              <a:rPr lang="en-US">
                <a:latin typeface="Arial" charset="0"/>
                <a:ea typeface="ＭＳ Ｐゴシック" pitchFamily="34" charset="-128"/>
              </a:rPr>
              <a:t> 2004 Aug 21-27;364(9435):685-96.</a:t>
            </a:r>
          </a:p>
          <a:p>
            <a:r>
              <a:rPr lang="en-US" b="1">
                <a:latin typeface="Arial" charset="0"/>
                <a:ea typeface="ＭＳ Ｐゴシック" pitchFamily="34" charset="-128"/>
              </a:rPr>
              <a:t>Primary prevention of cardiovascular disease with atorvastatin in type 2 diabetes in the Collaborative Atorvastatin Diabetes Study (CARDS): multicentre randomised placebo-controlled trial.</a:t>
            </a:r>
          </a:p>
          <a:p>
            <a:r>
              <a:rPr lang="en-US">
                <a:latin typeface="Arial" charset="0"/>
                <a:ea typeface="ＭＳ Ｐゴシック" pitchFamily="34" charset="-128"/>
                <a:hlinkClick r:id="rId4" invalidUrl="http://www-ncbi-nlm-nih-gov.myaccess.library.utoronto.ca/pubmed?term=Colhoun HM[Author]&amp;cauthor=true&amp;cauthor_uid=15325833"/>
              </a:rPr>
              <a:t>Colhoun HM</a:t>
            </a:r>
            <a:r>
              <a:rPr lang="en-US">
                <a:latin typeface="Arial" charset="0"/>
                <a:ea typeface="ＭＳ Ｐゴシック" pitchFamily="34" charset="-128"/>
              </a:rPr>
              <a:t>, </a:t>
            </a:r>
            <a:r>
              <a:rPr lang="en-US">
                <a:latin typeface="Arial" charset="0"/>
                <a:ea typeface="ＭＳ Ｐゴシック" pitchFamily="34" charset="-128"/>
                <a:hlinkClick r:id="rId5" invalidUrl="http://www-ncbi-nlm-nih-gov.myaccess.library.utoronto.ca/pubmed?term=Betteridge DJ[Author]&amp;cauthor=true&amp;cauthor_uid=15325833"/>
              </a:rPr>
              <a:t>Betteridge DJ</a:t>
            </a:r>
            <a:r>
              <a:rPr lang="en-US">
                <a:latin typeface="Arial" charset="0"/>
                <a:ea typeface="ＭＳ Ｐゴシック" pitchFamily="34" charset="-128"/>
              </a:rPr>
              <a:t>, </a:t>
            </a:r>
            <a:r>
              <a:rPr lang="en-US">
                <a:latin typeface="Arial" charset="0"/>
                <a:ea typeface="ＭＳ Ｐゴシック" pitchFamily="34" charset="-128"/>
                <a:hlinkClick r:id="rId6" invalidUrl="http://www-ncbi-nlm-nih-gov.myaccess.library.utoronto.ca/pubmed?term=Durrington PN[Author]&amp;cauthor=true&amp;cauthor_uid=15325833"/>
              </a:rPr>
              <a:t>Durrington PN</a:t>
            </a:r>
            <a:r>
              <a:rPr lang="en-US">
                <a:latin typeface="Arial" charset="0"/>
                <a:ea typeface="ＭＳ Ｐゴシック" pitchFamily="34" charset="-128"/>
              </a:rPr>
              <a:t>, </a:t>
            </a:r>
            <a:r>
              <a:rPr lang="en-US">
                <a:latin typeface="Arial" charset="0"/>
                <a:ea typeface="ＭＳ Ｐゴシック" pitchFamily="34" charset="-128"/>
                <a:hlinkClick r:id="rId7" invalidUrl="http://www-ncbi-nlm-nih-gov.myaccess.library.utoronto.ca/pubmed?term=Hitman GA[Author]&amp;cauthor=true&amp;cauthor_uid=15325833"/>
              </a:rPr>
              <a:t>Hitman GA</a:t>
            </a:r>
            <a:r>
              <a:rPr lang="en-US">
                <a:latin typeface="Arial" charset="0"/>
                <a:ea typeface="ＭＳ Ｐゴシック" pitchFamily="34" charset="-128"/>
              </a:rPr>
              <a:t>, </a:t>
            </a:r>
            <a:r>
              <a:rPr lang="en-US">
                <a:latin typeface="Arial" charset="0"/>
                <a:ea typeface="ＭＳ Ｐゴシック" pitchFamily="34" charset="-128"/>
                <a:hlinkClick r:id="rId8" invalidUrl="http://www-ncbi-nlm-nih-gov.myaccess.library.utoronto.ca/pubmed?term=Neil HA[Author]&amp;cauthor=true&amp;cauthor_uid=15325833"/>
              </a:rPr>
              <a:t>Neil HA</a:t>
            </a:r>
            <a:r>
              <a:rPr lang="en-US">
                <a:latin typeface="Arial" charset="0"/>
                <a:ea typeface="ＭＳ Ｐゴシック" pitchFamily="34" charset="-128"/>
              </a:rPr>
              <a:t>, </a:t>
            </a:r>
            <a:r>
              <a:rPr lang="en-US">
                <a:latin typeface="Arial" charset="0"/>
                <a:ea typeface="ＭＳ Ｐゴシック" pitchFamily="34" charset="-128"/>
                <a:hlinkClick r:id="rId9" invalidUrl="http://www-ncbi-nlm-nih-gov.myaccess.library.utoronto.ca/pubmed?term=Livingstone SJ[Author]&amp;cauthor=true&amp;cauthor_uid=15325833"/>
              </a:rPr>
              <a:t>Livingstone SJ</a:t>
            </a:r>
            <a:r>
              <a:rPr lang="en-US">
                <a:latin typeface="Arial" charset="0"/>
                <a:ea typeface="ＭＳ Ｐゴシック" pitchFamily="34" charset="-128"/>
              </a:rPr>
              <a:t>, </a:t>
            </a:r>
            <a:r>
              <a:rPr lang="en-US">
                <a:latin typeface="Arial" charset="0"/>
                <a:ea typeface="ＭＳ Ｐゴシック" pitchFamily="34" charset="-128"/>
                <a:hlinkClick r:id="rId10" invalidUrl="http://www-ncbi-nlm-nih-gov.myaccess.library.utoronto.ca/pubmed?term=Thomason MJ[Author]&amp;cauthor=true&amp;cauthor_uid=15325833"/>
              </a:rPr>
              <a:t>Thomason MJ</a:t>
            </a:r>
            <a:r>
              <a:rPr lang="en-US">
                <a:latin typeface="Arial" charset="0"/>
                <a:ea typeface="ＭＳ Ｐゴシック" pitchFamily="34" charset="-128"/>
              </a:rPr>
              <a:t>, </a:t>
            </a:r>
            <a:r>
              <a:rPr lang="en-US">
                <a:latin typeface="Arial" charset="0"/>
                <a:ea typeface="ＭＳ Ｐゴシック" pitchFamily="34" charset="-128"/>
                <a:hlinkClick r:id="rId11" invalidUrl="http://www-ncbi-nlm-nih-gov.myaccess.library.utoronto.ca/pubmed?term=Mackness MI[Author]&amp;cauthor=true&amp;cauthor_uid=15325833"/>
              </a:rPr>
              <a:t>Mackness MI</a:t>
            </a:r>
            <a:r>
              <a:rPr lang="en-US">
                <a:latin typeface="Arial" charset="0"/>
                <a:ea typeface="ＭＳ Ｐゴシック" pitchFamily="34" charset="-128"/>
              </a:rPr>
              <a:t>, </a:t>
            </a:r>
            <a:r>
              <a:rPr lang="en-US">
                <a:latin typeface="Arial" charset="0"/>
                <a:ea typeface="ＭＳ Ｐゴシック" pitchFamily="34" charset="-128"/>
                <a:hlinkClick r:id="rId12" invalidUrl="http://www-ncbi-nlm-nih-gov.myaccess.library.utoronto.ca/pubmed?term=Charlton-Menys V[Author]&amp;cauthor=true&amp;cauthor_uid=15325833"/>
              </a:rPr>
              <a:t>Charlton-Menys V</a:t>
            </a:r>
            <a:r>
              <a:rPr lang="en-US">
                <a:latin typeface="Arial" charset="0"/>
                <a:ea typeface="ＭＳ Ｐゴシック" pitchFamily="34" charset="-128"/>
              </a:rPr>
              <a:t>, </a:t>
            </a:r>
            <a:r>
              <a:rPr lang="en-US">
                <a:latin typeface="Arial" charset="0"/>
                <a:ea typeface="ＭＳ Ｐゴシック" pitchFamily="34" charset="-128"/>
                <a:hlinkClick r:id="rId13" invalidUrl="http://www-ncbi-nlm-nih-gov.myaccess.library.utoronto.ca/pubmed?term=Fuller JH[Author]&amp;cauthor=true&amp;cauthor_uid=15325833"/>
              </a:rPr>
              <a:t>Fuller JH</a:t>
            </a:r>
            <a:r>
              <a:rPr lang="en-US">
                <a:latin typeface="Arial" charset="0"/>
                <a:ea typeface="ＭＳ Ｐゴシック" pitchFamily="34" charset="-128"/>
              </a:rPr>
              <a:t>; </a:t>
            </a:r>
            <a:r>
              <a:rPr lang="en-US">
                <a:latin typeface="Arial" charset="0"/>
                <a:ea typeface="ＭＳ Ｐゴシック" pitchFamily="34" charset="-128"/>
                <a:hlinkClick r:id="rId14" invalidUrl="http://www-ncbi-nlm-nih-gov.myaccess.library.utoronto.ca/pubmed?term=CARDS investigators[Corporate Author]"/>
              </a:rPr>
              <a:t>CARDS investigators</a:t>
            </a:r>
            <a:r>
              <a:rPr lang="en-US">
                <a:latin typeface="Arial" charset="0"/>
                <a:ea typeface="ＭＳ Ｐゴシック" pitchFamily="34" charset="-128"/>
              </a:rPr>
              <a:t>.</a:t>
            </a:r>
          </a:p>
          <a:p>
            <a:r>
              <a:rPr lang="en-US" b="1">
                <a:latin typeface="Arial" charset="0"/>
                <a:ea typeface="ＭＳ Ｐゴシック" pitchFamily="34" charset="-128"/>
              </a:rPr>
              <a:t>Source</a:t>
            </a:r>
          </a:p>
          <a:p>
            <a:r>
              <a:rPr lang="en-US">
                <a:latin typeface="Arial" charset="0"/>
                <a:ea typeface="ＭＳ Ｐゴシック" pitchFamily="34" charset="-128"/>
              </a:rPr>
              <a:t>EURODIAB, Department of Epidemiology and Public Health, Royal Free and University College Medical School, London, UK. helen.colhoun@ucd.ie</a:t>
            </a:r>
          </a:p>
          <a:p>
            <a:r>
              <a:rPr lang="en-US" b="1">
                <a:latin typeface="Arial" charset="0"/>
                <a:ea typeface="ＭＳ Ｐゴシック" pitchFamily="34" charset="-128"/>
              </a:rPr>
              <a:t>Abstract</a:t>
            </a:r>
          </a:p>
          <a:p>
            <a:r>
              <a:rPr lang="en-US" b="1">
                <a:latin typeface="Arial" charset="0"/>
                <a:ea typeface="ＭＳ Ｐゴシック" pitchFamily="34" charset="-128"/>
              </a:rPr>
              <a:t>BACKGROUND: </a:t>
            </a:r>
          </a:p>
          <a:p>
            <a:r>
              <a:rPr lang="en-US">
                <a:latin typeface="Arial" charset="0"/>
                <a:ea typeface="ＭＳ Ｐゴシック" pitchFamily="34" charset="-128"/>
              </a:rPr>
              <a:t>Type 2 diabetes is associated with a substantially increased risk of cardiovascular disease, but the role of lipid-lowering therapy with statins for the primary prevention of cardiovascular disease in diabetes is inadequately defined. We aimed to assess the effectiveness of atorvastatin 10 mg daily for primary prevention of major cardiovascular events in patients with type 2 diabetes without high concentrations of LDL-cholesterol.</a:t>
            </a:r>
          </a:p>
          <a:p>
            <a:r>
              <a:rPr lang="en-US" b="1">
                <a:latin typeface="Arial" charset="0"/>
                <a:ea typeface="ＭＳ Ｐゴシック" pitchFamily="34" charset="-128"/>
              </a:rPr>
              <a:t>METHODS: </a:t>
            </a:r>
          </a:p>
          <a:p>
            <a:r>
              <a:rPr lang="en-US">
                <a:latin typeface="Arial" charset="0"/>
                <a:ea typeface="ＭＳ Ｐゴシック" pitchFamily="34" charset="-128"/>
              </a:rPr>
              <a:t>2838 patients aged 40-75 years in 132 centres in the UK and Ireland were randomised to placebo (n=1410) or atorvastatin 10 mg daily (n=1428). Study entrants had no documented previous history of cardiovascular disease, an LDL-cholesterol concentration of 4.14 mmol/L or lower, a fasting triglyceride amount of 6.78 mmol/L or less, and at least one of the following: retinopathy, albuminuria, current smoking, or hypertension. The primary endpoint was time to first occurrence of the following: acute coronary heart disease events, coronary revascularisation, or stroke. Analysis was by intention to treat.</a:t>
            </a:r>
          </a:p>
          <a:p>
            <a:r>
              <a:rPr lang="en-US" b="1">
                <a:latin typeface="Arial" charset="0"/>
                <a:ea typeface="ＭＳ Ｐゴシック" pitchFamily="34" charset="-128"/>
              </a:rPr>
              <a:t>FINDINGS: </a:t>
            </a:r>
          </a:p>
          <a:p>
            <a:r>
              <a:rPr lang="en-US">
                <a:latin typeface="Arial" charset="0"/>
                <a:ea typeface="ＭＳ Ｐゴシック" pitchFamily="34" charset="-128"/>
              </a:rPr>
              <a:t>The trial was terminated 2 years earlier than expected because the prespecified early stopping rule for efficacy had been met. Median duration of follow-up was 3.9 years (IQR 3.0-4.7). 127 patients allocated placebo (2.46 per 100 person-years at risk) and 83 allocated atorvastatin (1.54 per 100 person-years at risk) had at least one major cardiovascular event (rate reduction 37% [95% CI -52 to -17], p=0.001). Treatment would be expected to prevent at least 37 major vascular events per 1000 such people treated for 4 years. Assessed separately, acute coronary heart disease events were reduced by 36% (-55 to -9), coronary revascularisations by 31% (-59 to 16), and rate of stroke by 48% (-69 to -11). Atorvastatin reduced the death rate by 27% (-48 to 1, p=0.059). No excess of adverse events was noted in the atorvastatin group.</a:t>
            </a:r>
          </a:p>
          <a:p>
            <a:r>
              <a:rPr lang="en-US" b="1">
                <a:latin typeface="Arial" charset="0"/>
                <a:ea typeface="ＭＳ Ｐゴシック" pitchFamily="34" charset="-128"/>
              </a:rPr>
              <a:t>INTERPRETATION: </a:t>
            </a:r>
          </a:p>
          <a:p>
            <a:r>
              <a:rPr lang="en-US">
                <a:latin typeface="Arial" charset="0"/>
                <a:ea typeface="ＭＳ Ｐゴシック" pitchFamily="34" charset="-128"/>
              </a:rPr>
              <a:t>Atorvastatin 10 mg daily is safe and efficacious in reducing the risk of first cardiovascular disease events, including stroke, in patients with type 2 diabetes without high LDL-cholesterol. No justification is available for having a particular threshold level of LDL-cholesterol as the sole arbiter of which patients with type 2 diabetes should receive statins. The debate about whether all people with this disorder warrant statin treatment should now focus on whether any patients are at sufficiently low risk for this treatment to be withheld.</a:t>
            </a:r>
          </a:p>
          <a:p>
            <a:endParaRPr lang="en-US">
              <a:latin typeface="Arial" charset="0"/>
              <a:ea typeface="ＭＳ Ｐゴシック" pitchFamily="34" charset="-128"/>
            </a:endParaRPr>
          </a:p>
        </p:txBody>
      </p:sp>
      <p:sp>
        <p:nvSpPr>
          <p:cNvPr id="188419" name="Slide Number Placeholder 3"/>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A1AE243F-E6B8-4F5B-8DF7-6818C4C02C9F}" type="slidenum">
              <a:rPr lang="en-US" sz="1200"/>
              <a:pPr algn="r"/>
              <a:t>24</a:t>
            </a:fld>
            <a:endParaRPr lang="en-US" sz="1200"/>
          </a:p>
        </p:txBody>
      </p:sp>
    </p:spTree>
    <p:extLst>
      <p:ext uri="{BB962C8B-B14F-4D97-AF65-F5344CB8AC3E}">
        <p14:creationId xmlns:p14="http://schemas.microsoft.com/office/powerpoint/2010/main" val="170561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282840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156096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189047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369799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194581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225951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352152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2542094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46618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881198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318912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1599062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332096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72282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5312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2906515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483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53048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1582077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3706660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60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227225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15611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203658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279422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275935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64955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a:defRPr/>
            </a:pPr>
            <a:fld id="{7280DF24-D7AA-463D-8889-E41589FAE60D}" type="datetimeFigureOut">
              <a:rPr lang="el-GR" smtClean="0"/>
              <a:pPr>
                <a:defRPr/>
              </a:pPr>
              <a:t>3/4/2024</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99EBD0A6-6297-4EFA-A80A-6FC151C40B45}" type="slidenum">
              <a:rPr lang="el-GR" smtClean="0"/>
              <a:pPr>
                <a:defRPr/>
              </a:pPr>
              <a:t>‹#›</a:t>
            </a:fld>
            <a:endParaRPr lang="el-GR"/>
          </a:p>
        </p:txBody>
      </p:sp>
    </p:spTree>
    <p:extLst>
      <p:ext uri="{BB962C8B-B14F-4D97-AF65-F5344CB8AC3E}">
        <p14:creationId xmlns:p14="http://schemas.microsoft.com/office/powerpoint/2010/main" val="293777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267491298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4992C0C-8A50-423E-A006-060738F93DB3}" type="datetime1">
              <a:rPr lang="de-DE" smtClean="0"/>
              <a:pPr>
                <a:defRPr/>
              </a:pPr>
              <a:t>03.04.2024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145D85-65E3-4C0D-93AB-5C0FF96D9F24}" type="slidenum">
              <a:rPr lang="en-US" altLang="el-GR" smtClean="0"/>
              <a:pPr/>
              <a:t>‹#›</a:t>
            </a:fld>
            <a:endParaRPr lang="en-US" altLang="el-GR"/>
          </a:p>
        </p:txBody>
      </p:sp>
    </p:spTree>
    <p:extLst>
      <p:ext uri="{BB962C8B-B14F-4D97-AF65-F5344CB8AC3E}">
        <p14:creationId xmlns:p14="http://schemas.microsoft.com/office/powerpoint/2010/main" val="375140018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67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46BAF-6675-4A8F-998F-917962C6635D}"/>
              </a:ext>
            </a:extLst>
          </p:cNvPr>
          <p:cNvSpPr txBox="1"/>
          <p:nvPr/>
        </p:nvSpPr>
        <p:spPr>
          <a:xfrm>
            <a:off x="1242646" y="4145678"/>
            <a:ext cx="970670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0" cap="none" spc="0" normalizeH="0" baseline="0" noProof="0" dirty="0">
                <a:ln>
                  <a:noFill/>
                </a:ln>
                <a:solidFill>
                  <a:srgbClr val="002060"/>
                </a:solidFill>
                <a:effectLst/>
                <a:uLnTx/>
                <a:uFillTx/>
                <a:latin typeface="Calibri"/>
                <a:ea typeface="+mn-ea"/>
                <a:cs typeface="+mn-cs"/>
              </a:rPr>
              <a:t>Κωνσταντίνος Μουρούζης</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i="1" kern="0" dirty="0">
                <a:solidFill>
                  <a:srgbClr val="002060"/>
                </a:solidFill>
                <a:latin typeface="Calibri"/>
              </a:rPr>
              <a:t>MD, </a:t>
            </a:r>
            <a:r>
              <a:rPr lang="de-DE" sz="2000" b="1" i="1" kern="0" dirty="0" err="1">
                <a:solidFill>
                  <a:srgbClr val="002060"/>
                </a:solidFill>
                <a:latin typeface="Calibri"/>
              </a:rPr>
              <a:t>MSc</a:t>
            </a:r>
            <a:r>
              <a:rPr lang="de-DE" sz="2000" b="1" i="1" kern="0" dirty="0">
                <a:solidFill>
                  <a:srgbClr val="002060"/>
                </a:solidFill>
                <a:latin typeface="Calibri"/>
              </a:rPr>
              <a:t>, MHBA</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i="1" kern="0" dirty="0">
                <a:solidFill>
                  <a:srgbClr val="002060"/>
                </a:solidFill>
                <a:latin typeface="Calibri"/>
              </a:rPr>
              <a:t>Διδάκτωρ του Πανεπιστημίου Αθηνών</a:t>
            </a:r>
            <a:endParaRPr lang="de-DE" sz="2000" b="1" i="1" kern="0" dirty="0">
              <a:solidFill>
                <a:srgbClr val="00206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000" b="1" i="1" kern="0" dirty="0">
              <a:solidFill>
                <a:srgbClr val="00206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0" cap="none" spc="0" normalizeH="0" baseline="0" noProof="0" dirty="0">
                <a:ln>
                  <a:noFill/>
                </a:ln>
                <a:solidFill>
                  <a:srgbClr val="002060"/>
                </a:solidFill>
                <a:effectLst/>
                <a:uLnTx/>
                <a:uFillTx/>
                <a:latin typeface="Calibri"/>
                <a:ea typeface="+mn-ea"/>
                <a:cs typeface="+mn-cs"/>
              </a:rPr>
              <a:t>Ειδικευόμενος Καρδιολογίας</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i="1" kern="0" dirty="0">
                <a:solidFill>
                  <a:srgbClr val="002060"/>
                </a:solidFill>
                <a:latin typeface="Calibri"/>
              </a:rPr>
              <a:t>Medizinische Klinik und Poliklinik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1" u="none" strike="noStrike" kern="0" cap="none" spc="0" normalizeH="0" baseline="0" noProof="0" dirty="0">
                <a:ln>
                  <a:noFill/>
                </a:ln>
                <a:solidFill>
                  <a:srgbClr val="002060"/>
                </a:solidFill>
                <a:effectLst/>
                <a:uLnTx/>
                <a:uFillTx/>
                <a:latin typeface="Calibri"/>
                <a:ea typeface="+mn-ea"/>
                <a:cs typeface="+mn-cs"/>
              </a:rPr>
              <a:t>Klinikum der Universität, Standort Großhadern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1" u="none" strike="noStrike" kern="0" cap="none" spc="0" normalizeH="0" baseline="0" noProof="0" dirty="0">
                <a:ln>
                  <a:noFill/>
                </a:ln>
                <a:solidFill>
                  <a:srgbClr val="002060"/>
                </a:solidFill>
                <a:effectLst/>
                <a:uLnTx/>
                <a:uFillTx/>
                <a:latin typeface="Calibri"/>
                <a:ea typeface="+mn-ea"/>
                <a:cs typeface="+mn-cs"/>
              </a:rPr>
              <a:t>Ludwig-Maximilians-Universität</a:t>
            </a:r>
            <a:endParaRPr kumimoji="0" lang="el-GR" sz="2000" b="1" i="1" u="none" strike="noStrike" kern="0" cap="none" spc="0" normalizeH="0" baseline="0" noProof="0" dirty="0">
              <a:ln>
                <a:noFill/>
              </a:ln>
              <a:solidFill>
                <a:srgbClr val="002060"/>
              </a:solidFill>
              <a:effectLst/>
              <a:uLnTx/>
              <a:uFillTx/>
              <a:latin typeface="Calibri"/>
              <a:ea typeface="+mn-ea"/>
              <a:cs typeface="+mn-cs"/>
            </a:endParaRPr>
          </a:p>
        </p:txBody>
      </p:sp>
      <p:sp>
        <p:nvSpPr>
          <p:cNvPr id="3" name="TextBox 2">
            <a:extLst>
              <a:ext uri="{FF2B5EF4-FFF2-40B4-BE49-F238E27FC236}">
                <a16:creationId xmlns:a16="http://schemas.microsoft.com/office/drawing/2014/main" id="{C05A2FCA-EBDC-40CF-9E86-58371C950A90}"/>
              </a:ext>
            </a:extLst>
          </p:cNvPr>
          <p:cNvSpPr txBox="1"/>
          <p:nvPr/>
        </p:nvSpPr>
        <p:spPr>
          <a:xfrm>
            <a:off x="815905" y="1823905"/>
            <a:ext cx="10399408" cy="2062103"/>
          </a:xfrm>
          <a:prstGeom prst="rect">
            <a:avLst/>
          </a:prstGeom>
          <a:solidFill>
            <a:srgbClr val="F79646">
              <a:lumMod val="40000"/>
              <a:lumOff val="6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1" u="none" strike="noStrike" kern="0" cap="none" spc="0" normalizeH="0" baseline="0" noProof="0" dirty="0">
                <a:ln>
                  <a:noFill/>
                </a:ln>
                <a:solidFill>
                  <a:srgbClr val="002060"/>
                </a:solidFill>
                <a:effectLst/>
                <a:uLnTx/>
                <a:uFillTx/>
                <a:latin typeface="Calibri"/>
                <a:ea typeface="+mn-ea"/>
                <a:cs typeface="+mn-cs"/>
              </a:rPr>
              <a:t>Εργαλεία εκτίμησης καρδιαγγειακού κινδύνου σε ασθενείς με ΣΔ </a:t>
            </a:r>
            <a:endParaRPr lang="el-GR" sz="3600" b="1" i="1" kern="0" dirty="0">
              <a:solidFill>
                <a:srgbClr val="00206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3600" b="1" i="1" u="none" strike="noStrike" kern="0" cap="none" spc="0" normalizeH="0" baseline="0" noProof="0" dirty="0">
              <a:ln>
                <a:noFill/>
              </a:ln>
              <a:solidFill>
                <a:srgbClr val="00206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u="none" strike="noStrike" kern="0" cap="none" spc="0" normalizeH="0" baseline="0" noProof="0" dirty="0">
                <a:ln>
                  <a:noFill/>
                </a:ln>
                <a:solidFill>
                  <a:srgbClr val="002060"/>
                </a:solidFill>
                <a:effectLst/>
                <a:uLnTx/>
                <a:uFillTx/>
                <a:latin typeface="Calibri"/>
                <a:ea typeface="+mn-ea"/>
                <a:cs typeface="+mn-cs"/>
              </a:rPr>
              <a:t>ΠΜΣ</a:t>
            </a:r>
            <a:r>
              <a:rPr kumimoji="0" lang="de-DE" sz="2000" b="1" u="none" strike="noStrike" kern="0" cap="none" spc="0" normalizeH="0" baseline="0" noProof="0" dirty="0">
                <a:ln>
                  <a:noFill/>
                </a:ln>
                <a:solidFill>
                  <a:srgbClr val="002060"/>
                </a:solidFill>
                <a:effectLst/>
                <a:uLnTx/>
                <a:uFillTx/>
                <a:latin typeface="Calibri"/>
                <a:ea typeface="+mn-ea"/>
                <a:cs typeface="+mn-cs"/>
              </a:rPr>
              <a:t> </a:t>
            </a:r>
            <a:r>
              <a:rPr kumimoji="0" lang="el-GR" sz="2000" b="1" u="none" strike="noStrike" kern="0" cap="none" spc="0" normalizeH="0" baseline="0" noProof="0" dirty="0">
                <a:ln>
                  <a:noFill/>
                </a:ln>
                <a:solidFill>
                  <a:srgbClr val="002060"/>
                </a:solidFill>
                <a:effectLst/>
                <a:uLnTx/>
                <a:uFillTx/>
                <a:latin typeface="Calibri"/>
                <a:ea typeface="+mn-ea"/>
                <a:cs typeface="+mn-cs"/>
              </a:rPr>
              <a:t>«ΚΑΡΔΙΟΜΕΤΑΒΟΛΙΚΗ ΙΑΤΡΙΚΗ»</a:t>
            </a:r>
            <a:endParaRPr kumimoji="0" lang="el-GR" sz="2000" b="1" u="none" strike="noStrike" kern="0" cap="none" spc="0" normalizeH="0" baseline="0" noProof="0" dirty="0">
              <a:ln>
                <a:noFill/>
              </a:ln>
              <a:solidFill>
                <a:srgbClr val="FF0000"/>
              </a:solidFill>
              <a:effectLst/>
              <a:uLnTx/>
              <a:uFillTx/>
              <a:latin typeface="Calibri"/>
              <a:ea typeface="+mn-ea"/>
              <a:cs typeface="+mn-cs"/>
            </a:endParaRPr>
          </a:p>
        </p:txBody>
      </p:sp>
      <p:pic>
        <p:nvPicPr>
          <p:cNvPr id="5" name="Εικόνα 4">
            <a:extLst>
              <a:ext uri="{FF2B5EF4-FFF2-40B4-BE49-F238E27FC236}">
                <a16:creationId xmlns:a16="http://schemas.microsoft.com/office/drawing/2014/main" id="{3607D763-BF2E-91E9-A26E-65621E1D96A2}"/>
              </a:ext>
            </a:extLst>
          </p:cNvPr>
          <p:cNvPicPr>
            <a:picLocks noChangeAspect="1"/>
          </p:cNvPicPr>
          <p:nvPr/>
        </p:nvPicPr>
        <p:blipFill>
          <a:blip r:embed="rId2"/>
          <a:stretch>
            <a:fillRect/>
          </a:stretch>
        </p:blipFill>
        <p:spPr>
          <a:xfrm>
            <a:off x="815905" y="497343"/>
            <a:ext cx="3688400" cy="1066892"/>
          </a:xfrm>
          <a:prstGeom prst="rect">
            <a:avLst/>
          </a:prstGeom>
        </p:spPr>
      </p:pic>
    </p:spTree>
    <p:extLst>
      <p:ext uri="{BB962C8B-B14F-4D97-AF65-F5344CB8AC3E}">
        <p14:creationId xmlns:p14="http://schemas.microsoft.com/office/powerpoint/2010/main" val="168504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0B220-1CB0-0AD9-4E14-377B4148B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CE6CE-11B8-5A8E-46EB-8312D9C8DFF7}"/>
              </a:ext>
            </a:extLst>
          </p:cNvPr>
          <p:cNvSpPr>
            <a:spLocks noGrp="1"/>
          </p:cNvSpPr>
          <p:nvPr>
            <p:ph type="title"/>
          </p:nvPr>
        </p:nvSpPr>
        <p:spPr>
          <a:xfrm>
            <a:off x="628650" y="365125"/>
            <a:ext cx="7886700" cy="1325563"/>
          </a:xfrm>
        </p:spPr>
        <p:txBody>
          <a:bodyPr/>
          <a:lstStyle/>
          <a:p>
            <a:r>
              <a:rPr lang="en-US" dirty="0"/>
              <a:t>STENO-2: 21-years follow up </a:t>
            </a:r>
          </a:p>
        </p:txBody>
      </p:sp>
      <p:pic>
        <p:nvPicPr>
          <p:cNvPr id="3" name="Picture 2">
            <a:extLst>
              <a:ext uri="{FF2B5EF4-FFF2-40B4-BE49-F238E27FC236}">
                <a16:creationId xmlns:a16="http://schemas.microsoft.com/office/drawing/2014/main" id="{99BCD24F-15C9-A30F-5555-B66A99B248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6050"/>
            <a:ext cx="9144000" cy="4756150"/>
          </a:xfrm>
          <a:prstGeom prst="rect">
            <a:avLst/>
          </a:prstGeom>
          <a:noFill/>
          <a:ln w="9525">
            <a:noFill/>
            <a:miter lim="800000"/>
            <a:headEnd/>
            <a:tailEnd/>
          </a:ln>
        </p:spPr>
      </p:pic>
      <p:sp>
        <p:nvSpPr>
          <p:cNvPr id="4" name="Text Box 10">
            <a:extLst>
              <a:ext uri="{FF2B5EF4-FFF2-40B4-BE49-F238E27FC236}">
                <a16:creationId xmlns:a16="http://schemas.microsoft.com/office/drawing/2014/main" id="{3E5CB982-4E0B-F845-66FC-16A4CCE2B123}"/>
              </a:ext>
            </a:extLst>
          </p:cNvPr>
          <p:cNvSpPr txBox="1">
            <a:spLocks noChangeArrowheads="1"/>
          </p:cNvSpPr>
          <p:nvPr/>
        </p:nvSpPr>
        <p:spPr bwMode="auto">
          <a:xfrm>
            <a:off x="122238" y="6472238"/>
            <a:ext cx="6705600" cy="277812"/>
          </a:xfrm>
          <a:prstGeom prst="rect">
            <a:avLst/>
          </a:prstGeom>
          <a:noFill/>
          <a:ln w="9525">
            <a:noFill/>
            <a:miter lim="800000"/>
            <a:headEnd/>
            <a:tailEnd/>
          </a:ln>
        </p:spPr>
        <p:txBody>
          <a:bodyPr>
            <a:spAutoFit/>
          </a:bodyPr>
          <a:lstStyle/>
          <a:p>
            <a:pPr>
              <a:spcBef>
                <a:spcPct val="50000"/>
              </a:spcBef>
            </a:pPr>
            <a:r>
              <a:rPr lang="en-GB" sz="1200">
                <a:latin typeface="Open Sans"/>
                <a:ea typeface="Open Sans"/>
              </a:rPr>
              <a:t>Gaede</a:t>
            </a:r>
            <a:r>
              <a:rPr lang="en-US" sz="1200">
                <a:latin typeface="Open Sans"/>
                <a:ea typeface="Open Sans"/>
              </a:rPr>
              <a:t> et al. </a:t>
            </a:r>
            <a:r>
              <a:rPr lang="en-US" sz="1200" i="1">
                <a:latin typeface="Open Sans"/>
                <a:ea typeface="Open Sans"/>
              </a:rPr>
              <a:t>Diabetologia</a:t>
            </a:r>
            <a:r>
              <a:rPr lang="en-US" sz="1200">
                <a:latin typeface="Open Sans"/>
                <a:ea typeface="Open Sans"/>
              </a:rPr>
              <a:t> 2016;</a:t>
            </a:r>
            <a:r>
              <a:rPr lang="is-IS" sz="1200">
                <a:latin typeface="Open Sans"/>
                <a:ea typeface="Open Sans"/>
              </a:rPr>
              <a:t>59(11):2298-2307</a:t>
            </a:r>
            <a:endParaRPr lang="en-US" sz="1200">
              <a:latin typeface="Open Sans"/>
              <a:ea typeface="Open Sans"/>
            </a:endParaRPr>
          </a:p>
        </p:txBody>
      </p:sp>
      <p:sp>
        <p:nvSpPr>
          <p:cNvPr id="5" name="Rectangle 4">
            <a:extLst>
              <a:ext uri="{FF2B5EF4-FFF2-40B4-BE49-F238E27FC236}">
                <a16:creationId xmlns:a16="http://schemas.microsoft.com/office/drawing/2014/main" id="{C4E12901-8813-201C-A1C3-758717030216}"/>
              </a:ext>
            </a:extLst>
          </p:cNvPr>
          <p:cNvSpPr/>
          <p:nvPr/>
        </p:nvSpPr>
        <p:spPr>
          <a:xfrm>
            <a:off x="577850" y="2036763"/>
            <a:ext cx="1698625" cy="3397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70B6BF17-C3F8-2CB0-0D29-75815636F2EF}"/>
              </a:ext>
            </a:extLst>
          </p:cNvPr>
          <p:cNvSpPr/>
          <p:nvPr/>
        </p:nvSpPr>
        <p:spPr>
          <a:xfrm>
            <a:off x="879475" y="2616200"/>
            <a:ext cx="1408113" cy="2508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A07A130F-FAAD-B38F-3835-79C6BA7A14F0}"/>
              </a:ext>
            </a:extLst>
          </p:cNvPr>
          <p:cNvSpPr/>
          <p:nvPr/>
        </p:nvSpPr>
        <p:spPr>
          <a:xfrm>
            <a:off x="204788" y="3659188"/>
            <a:ext cx="2108200" cy="27781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A44B7C8E-042C-6A16-252B-B7A2C8A39239}"/>
              </a:ext>
            </a:extLst>
          </p:cNvPr>
          <p:cNvSpPr/>
          <p:nvPr/>
        </p:nvSpPr>
        <p:spPr>
          <a:xfrm>
            <a:off x="193675" y="4141788"/>
            <a:ext cx="2132013" cy="5492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7913C7C7-EA50-2069-3824-FB55EBDDC684}"/>
              </a:ext>
            </a:extLst>
          </p:cNvPr>
          <p:cNvSpPr/>
          <p:nvPr/>
        </p:nvSpPr>
        <p:spPr>
          <a:xfrm>
            <a:off x="603250" y="4992688"/>
            <a:ext cx="1673225" cy="2381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7810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p:txBody>
          <a:bodyPr/>
          <a:lstStyle/>
          <a:p>
            <a:r>
              <a:rPr lang="el-GR" dirty="0"/>
              <a:t>Διάκριση του ασθενούς με αυξημένο καρδιαγγειακό κίνδυνο</a:t>
            </a:r>
            <a:endParaRPr lang="de-DE" dirty="0"/>
          </a:p>
        </p:txBody>
      </p:sp>
      <p:sp>
        <p:nvSpPr>
          <p:cNvPr id="3" name="Inhaltsplatzhalter 2">
            <a:extLst>
              <a:ext uri="{FF2B5EF4-FFF2-40B4-BE49-F238E27FC236}">
                <a16:creationId xmlns:a16="http://schemas.microsoft.com/office/drawing/2014/main" id="{B033DC36-E9BD-4B22-BAE1-97FD8C9BF240}"/>
              </a:ext>
            </a:extLst>
          </p:cNvPr>
          <p:cNvSpPr>
            <a:spLocks noGrp="1"/>
          </p:cNvSpPr>
          <p:nvPr>
            <p:ph idx="1"/>
          </p:nvPr>
        </p:nvSpPr>
        <p:spPr>
          <a:xfrm>
            <a:off x="677334" y="2160589"/>
            <a:ext cx="4143144" cy="3880773"/>
          </a:xfrm>
        </p:spPr>
        <p:txBody>
          <a:bodyPr>
            <a:normAutofit/>
          </a:bodyPr>
          <a:lstStyle/>
          <a:p>
            <a:r>
              <a:rPr lang="el-GR" b="1" u="sng" dirty="0"/>
              <a:t>Παράγοντες κινδύνου</a:t>
            </a:r>
          </a:p>
          <a:p>
            <a:pPr lvl="1"/>
            <a:r>
              <a:rPr lang="el-GR" dirty="0"/>
              <a:t>Ηλικία</a:t>
            </a:r>
          </a:p>
          <a:p>
            <a:pPr lvl="1"/>
            <a:r>
              <a:rPr lang="el-GR" dirty="0"/>
              <a:t>Φύλο</a:t>
            </a:r>
          </a:p>
          <a:p>
            <a:pPr lvl="1"/>
            <a:r>
              <a:rPr lang="el-GR" dirty="0"/>
              <a:t>Ιστορικό καρδιαγγειακής νόσου</a:t>
            </a:r>
          </a:p>
          <a:p>
            <a:pPr lvl="1"/>
            <a:r>
              <a:rPr lang="el-GR" dirty="0"/>
              <a:t>Κάπνισμα</a:t>
            </a:r>
          </a:p>
          <a:p>
            <a:pPr lvl="1"/>
            <a:r>
              <a:rPr lang="el-GR" dirty="0"/>
              <a:t>Αρτηριακή υπέρταση</a:t>
            </a:r>
          </a:p>
          <a:p>
            <a:pPr lvl="1"/>
            <a:r>
              <a:rPr lang="el-GR" dirty="0"/>
              <a:t>Δυσλιπιδαιμία</a:t>
            </a:r>
          </a:p>
          <a:p>
            <a:pPr lvl="1"/>
            <a:r>
              <a:rPr lang="el-GR" dirty="0"/>
              <a:t>Διάρκεια ΣΔ2</a:t>
            </a:r>
          </a:p>
          <a:p>
            <a:pPr lvl="1"/>
            <a:r>
              <a:rPr lang="el-GR" sz="1600" dirty="0">
                <a:solidFill>
                  <a:schemeClr val="tx1">
                    <a:lumMod val="75000"/>
                    <a:lumOff val="25000"/>
                  </a:schemeClr>
                </a:solidFill>
              </a:rPr>
              <a:t>Χρόνια υπεργλυκαιμία</a:t>
            </a:r>
          </a:p>
          <a:p>
            <a:pPr lvl="1"/>
            <a:r>
              <a:rPr lang="el-GR" sz="1600" dirty="0">
                <a:solidFill>
                  <a:schemeClr val="tx1">
                    <a:lumMod val="75000"/>
                    <a:lumOff val="25000"/>
                  </a:schemeClr>
                </a:solidFill>
              </a:rPr>
              <a:t>Σοβαρή υπογλυκαιμία</a:t>
            </a:r>
          </a:p>
          <a:p>
            <a:pPr lvl="1"/>
            <a:endParaRPr lang="el-GR" dirty="0"/>
          </a:p>
          <a:p>
            <a:pPr lvl="1"/>
            <a:endParaRPr lang="el-GR" dirty="0"/>
          </a:p>
        </p:txBody>
      </p:sp>
      <p:sp>
        <p:nvSpPr>
          <p:cNvPr id="6" name="Inhaltsplatzhalter 2">
            <a:extLst>
              <a:ext uri="{FF2B5EF4-FFF2-40B4-BE49-F238E27FC236}">
                <a16:creationId xmlns:a16="http://schemas.microsoft.com/office/drawing/2014/main" id="{CE3E7EE8-3EE6-4CCD-AEB1-6434C5BB928B}"/>
              </a:ext>
            </a:extLst>
          </p:cNvPr>
          <p:cNvSpPr txBox="1">
            <a:spLocks/>
          </p:cNvSpPr>
          <p:nvPr/>
        </p:nvSpPr>
        <p:spPr>
          <a:xfrm>
            <a:off x="4288551" y="2578032"/>
            <a:ext cx="5779787"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l-GR" sz="1600" dirty="0">
                <a:solidFill>
                  <a:schemeClr val="tx1">
                    <a:lumMod val="75000"/>
                    <a:lumOff val="25000"/>
                  </a:schemeClr>
                </a:solidFill>
              </a:rPr>
              <a:t>Πρωτεϊνουρία και ρυθμός σπειραματικής διήθησης</a:t>
            </a:r>
          </a:p>
          <a:p>
            <a:pPr lvl="1"/>
            <a:r>
              <a:rPr lang="el-GR" sz="1600" dirty="0">
                <a:solidFill>
                  <a:schemeClr val="tx1">
                    <a:lumMod val="75000"/>
                    <a:lumOff val="25000"/>
                  </a:schemeClr>
                </a:solidFill>
              </a:rPr>
              <a:t>Μη αλκοολική λιπώδης ηπατική νόσος</a:t>
            </a:r>
          </a:p>
          <a:p>
            <a:pPr lvl="1"/>
            <a:r>
              <a:rPr lang="el-GR" sz="1600" dirty="0">
                <a:solidFill>
                  <a:schemeClr val="tx1">
                    <a:lumMod val="75000"/>
                    <a:lumOff val="25000"/>
                  </a:schemeClr>
                </a:solidFill>
              </a:rPr>
              <a:t>Στυτική δυσλειτουργία</a:t>
            </a:r>
          </a:p>
          <a:p>
            <a:pPr lvl="1"/>
            <a:r>
              <a:rPr lang="el-GR" sz="1600" dirty="0">
                <a:solidFill>
                  <a:schemeClr val="tx1">
                    <a:lumMod val="75000"/>
                    <a:lumOff val="25000"/>
                  </a:schemeClr>
                </a:solidFill>
              </a:rPr>
              <a:t>Μεταβολικό σύνδρομο</a:t>
            </a:r>
          </a:p>
          <a:p>
            <a:pPr lvl="1"/>
            <a:r>
              <a:rPr lang="el-GR" sz="1600" dirty="0">
                <a:solidFill>
                  <a:schemeClr val="tx1">
                    <a:lumMod val="75000"/>
                    <a:lumOff val="25000"/>
                  </a:schemeClr>
                </a:solidFill>
              </a:rPr>
              <a:t>Αποφρακτική υπνική άπνοια</a:t>
            </a:r>
          </a:p>
          <a:p>
            <a:pPr lvl="1"/>
            <a:r>
              <a:rPr lang="de-DE" dirty="0"/>
              <a:t>C-</a:t>
            </a:r>
            <a:r>
              <a:rPr lang="el-GR" dirty="0"/>
              <a:t>αντιδρώσα πρωτεϊνη</a:t>
            </a:r>
          </a:p>
        </p:txBody>
      </p:sp>
    </p:spTree>
    <p:extLst>
      <p:ext uri="{BB962C8B-B14F-4D97-AF65-F5344CB8AC3E}">
        <p14:creationId xmlns:p14="http://schemas.microsoft.com/office/powerpoint/2010/main" val="264897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p:txBody>
          <a:bodyPr/>
          <a:lstStyle/>
          <a:p>
            <a:r>
              <a:rPr lang="el-GR" dirty="0"/>
              <a:t>Διάκριση του ασθενούς με αυξημένο καρδιαγγειακό κίνδυνο: Ηλικία</a:t>
            </a:r>
            <a:endParaRPr lang="de-DE" dirty="0"/>
          </a:p>
        </p:txBody>
      </p:sp>
      <p:sp>
        <p:nvSpPr>
          <p:cNvPr id="3" name="Inhaltsplatzhalter 2">
            <a:extLst>
              <a:ext uri="{FF2B5EF4-FFF2-40B4-BE49-F238E27FC236}">
                <a16:creationId xmlns:a16="http://schemas.microsoft.com/office/drawing/2014/main" id="{B033DC36-E9BD-4B22-BAE1-97FD8C9BF240}"/>
              </a:ext>
            </a:extLst>
          </p:cNvPr>
          <p:cNvSpPr>
            <a:spLocks noGrp="1"/>
          </p:cNvSpPr>
          <p:nvPr>
            <p:ph idx="1"/>
          </p:nvPr>
        </p:nvSpPr>
        <p:spPr/>
        <p:txBody>
          <a:bodyPr>
            <a:normAutofit fontScale="92500" lnSpcReduction="10000"/>
          </a:bodyPr>
          <a:lstStyle/>
          <a:p>
            <a:r>
              <a:rPr lang="el-GR" b="1" u="sng" dirty="0"/>
              <a:t>Η ηλικία είναι ο ισχυρότερος, μη τροποποιήσιμος παράγοντας κινδύνου για καρδιαγγειακή νόσο.</a:t>
            </a:r>
          </a:p>
          <a:p>
            <a:r>
              <a:rPr lang="de-DE" dirty="0"/>
              <a:t>Boot GL et al (Lancet</a:t>
            </a:r>
            <a:r>
              <a:rPr lang="el-GR" dirty="0"/>
              <a:t> 2006</a:t>
            </a:r>
            <a:r>
              <a:rPr lang="de-DE" dirty="0"/>
              <a:t>)</a:t>
            </a:r>
            <a:endParaRPr lang="el-GR" dirty="0"/>
          </a:p>
          <a:p>
            <a:pPr lvl="1"/>
            <a:r>
              <a:rPr lang="el-GR" dirty="0"/>
              <a:t>Μεγάλη αναδρομική μελέτη με 379,003 ασθενείς ΣΔ2 </a:t>
            </a:r>
            <a:r>
              <a:rPr lang="de-DE" dirty="0"/>
              <a:t>vs. 9,018,082 </a:t>
            </a:r>
            <a:r>
              <a:rPr lang="el-GR" dirty="0"/>
              <a:t>ασθενείς χωρίς ΣΔ2 </a:t>
            </a:r>
          </a:p>
          <a:p>
            <a:pPr lvl="1"/>
            <a:r>
              <a:rPr lang="el-GR" dirty="0"/>
              <a:t>Η μετάβαση από μια κατηγορία μέτριου καρδιαγγειακού κινδύνου σε υψηλού καρδιαγγειακού κινδύνου (κίνδυνος &gt;20% για 10 έτη) για την εκδήλωση του συνδυασμού του εμφράγματος του μυοκαρδίου εγκεφαλικού επεισοδίου και θανάτου από οποιαδήποτε αιτία συμβαίνει σε ηλικία </a:t>
            </a:r>
            <a:r>
              <a:rPr lang="el-GR" u="sng" dirty="0"/>
              <a:t>48 ετών για άνδρες και 54 έτη για γυναίκες</a:t>
            </a:r>
            <a:r>
              <a:rPr lang="el-GR" dirty="0"/>
              <a:t>. </a:t>
            </a:r>
          </a:p>
          <a:p>
            <a:pPr lvl="1"/>
            <a:r>
              <a:rPr lang="el-GR" dirty="0"/>
              <a:t>Η συμπερίληψη επέμβασης επαναγγείωσης κατέβασε την ηλικία-χρόνο καμπής στα 41 έτη για άνδρες και 48 έτη για γυναίκες.</a:t>
            </a:r>
          </a:p>
          <a:p>
            <a:pPr lvl="1"/>
            <a:r>
              <a:rPr lang="el-GR" dirty="0"/>
              <a:t>Η μετάβαση από κατηγορία χαμηλού κινδύνου σε κατηγορία μετρίου κινδύνου (&gt;10% κίνδυνος για ΟΕΜ, ΑΕΕ, επαναγγείωση και θάνατο) βρέθηκε στα </a:t>
            </a:r>
            <a:r>
              <a:rPr lang="el-GR" u="sng" dirty="0"/>
              <a:t>35 έτη για άνδρες και 45 έτη </a:t>
            </a:r>
            <a:r>
              <a:rPr lang="el-GR" dirty="0"/>
              <a:t>για γυναίκες χωρίς την ύπαρξη άλλων παραγόντων κινδύνου.</a:t>
            </a:r>
          </a:p>
          <a:p>
            <a:pPr lvl="1"/>
            <a:r>
              <a:rPr lang="el-GR" u="sng" dirty="0"/>
              <a:t>Παρεμβάσεις: &gt;35 ετών για άνδρες και &gt;45 ετών για γυναίκες</a:t>
            </a:r>
            <a:r>
              <a:rPr lang="el-GR" dirty="0"/>
              <a:t>.</a:t>
            </a:r>
          </a:p>
        </p:txBody>
      </p:sp>
    </p:spTree>
    <p:extLst>
      <p:ext uri="{BB962C8B-B14F-4D97-AF65-F5344CB8AC3E}">
        <p14:creationId xmlns:p14="http://schemas.microsoft.com/office/powerpoint/2010/main" val="274882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p:txBody>
          <a:bodyPr/>
          <a:lstStyle/>
          <a:p>
            <a:r>
              <a:rPr lang="el-GR" dirty="0"/>
              <a:t>Διάκριση του ασθενούς με αυξημένο καρδιαγγειακό κίνδυνο: Φύλο</a:t>
            </a:r>
            <a:endParaRPr lang="de-DE" dirty="0"/>
          </a:p>
        </p:txBody>
      </p:sp>
      <p:pic>
        <p:nvPicPr>
          <p:cNvPr id="4098" name="Picture 2">
            <a:extLst>
              <a:ext uri="{FF2B5EF4-FFF2-40B4-BE49-F238E27FC236}">
                <a16:creationId xmlns:a16="http://schemas.microsoft.com/office/drawing/2014/main" id="{E28A8862-0E00-4354-AC08-EE5C0CCAD0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2938" y="4000166"/>
            <a:ext cx="4750905" cy="2664961"/>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a:extLst>
              <a:ext uri="{FF2B5EF4-FFF2-40B4-BE49-F238E27FC236}">
                <a16:creationId xmlns:a16="http://schemas.microsoft.com/office/drawing/2014/main" id="{38CC1762-8D27-4236-88BE-B1CAD51B4EBA}"/>
              </a:ext>
            </a:extLst>
          </p:cNvPr>
          <p:cNvSpPr>
            <a:spLocks noGrp="1"/>
          </p:cNvSpPr>
          <p:nvPr>
            <p:ph idx="1"/>
          </p:nvPr>
        </p:nvSpPr>
        <p:spPr>
          <a:xfrm>
            <a:off x="677334" y="2173175"/>
            <a:ext cx="10573762" cy="1826991"/>
          </a:xfrm>
        </p:spPr>
        <p:txBody>
          <a:bodyPr>
            <a:normAutofit/>
          </a:bodyPr>
          <a:lstStyle/>
          <a:p>
            <a:r>
              <a:rPr lang="de-DE" dirty="0">
                <a:latin typeface="+mj-lt"/>
              </a:rPr>
              <a:t>Huxley et al (BMJ 2006)</a:t>
            </a:r>
          </a:p>
          <a:p>
            <a:pPr lvl="1"/>
            <a:r>
              <a:rPr lang="el-GR" sz="1200" dirty="0">
                <a:latin typeface="+mj-lt"/>
              </a:rPr>
              <a:t>Μετα-ανάλυση 37 μελετών με </a:t>
            </a:r>
            <a:r>
              <a:rPr lang="de-DE" sz="1200" b="0" i="0" dirty="0">
                <a:solidFill>
                  <a:srgbClr val="333333"/>
                </a:solidFill>
                <a:effectLst/>
                <a:latin typeface="+mj-lt"/>
              </a:rPr>
              <a:t>447.064 </a:t>
            </a:r>
            <a:r>
              <a:rPr lang="el-GR" sz="1200" b="0" i="0" dirty="0">
                <a:solidFill>
                  <a:srgbClr val="333333"/>
                </a:solidFill>
                <a:effectLst/>
                <a:latin typeface="+mj-lt"/>
              </a:rPr>
              <a:t>ασθενείς με ΣΔ2.</a:t>
            </a:r>
          </a:p>
          <a:p>
            <a:pPr lvl="1"/>
            <a:r>
              <a:rPr lang="el-GR" sz="1200" dirty="0">
                <a:solidFill>
                  <a:srgbClr val="333333"/>
                </a:solidFill>
                <a:latin typeface="+mj-lt"/>
              </a:rPr>
              <a:t>Οι γυναίκες εμφανίζουν σημαντικά αυξημένο κίνδυνο για την εκδήλωση θανατηφόρου συμβάντος λόγω στεφανιαίας νόσου.</a:t>
            </a:r>
          </a:p>
          <a:p>
            <a:pPr lvl="1"/>
            <a:r>
              <a:rPr lang="el-GR" sz="1200" dirty="0">
                <a:solidFill>
                  <a:srgbClr val="333333"/>
                </a:solidFill>
                <a:latin typeface="+mj-lt"/>
              </a:rPr>
              <a:t>Γυναίκες με ΣΔ2 συνήθως με χειρότερη ρύθμιση ΑΥ και δυσλιπιδαιμίας.</a:t>
            </a:r>
          </a:p>
        </p:txBody>
      </p:sp>
    </p:spTree>
    <p:extLst>
      <p:ext uri="{BB962C8B-B14F-4D97-AF65-F5344CB8AC3E}">
        <p14:creationId xmlns:p14="http://schemas.microsoft.com/office/powerpoint/2010/main" val="273671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p:txBody>
          <a:bodyPr/>
          <a:lstStyle/>
          <a:p>
            <a:r>
              <a:rPr lang="el-GR" dirty="0"/>
              <a:t>Διάκριση του ασθενούς με αυξημένο καρδιαγγειακό κίνδυνο: Φύλο</a:t>
            </a:r>
            <a:endParaRPr lang="de-DE" dirty="0"/>
          </a:p>
        </p:txBody>
      </p:sp>
      <p:sp>
        <p:nvSpPr>
          <p:cNvPr id="7" name="Inhaltsplatzhalter 2">
            <a:extLst>
              <a:ext uri="{FF2B5EF4-FFF2-40B4-BE49-F238E27FC236}">
                <a16:creationId xmlns:a16="http://schemas.microsoft.com/office/drawing/2014/main" id="{38CC1762-8D27-4236-88BE-B1CAD51B4EBA}"/>
              </a:ext>
            </a:extLst>
          </p:cNvPr>
          <p:cNvSpPr>
            <a:spLocks noGrp="1"/>
          </p:cNvSpPr>
          <p:nvPr>
            <p:ph idx="1"/>
          </p:nvPr>
        </p:nvSpPr>
        <p:spPr>
          <a:xfrm>
            <a:off x="229288" y="1930400"/>
            <a:ext cx="4332773" cy="3203894"/>
          </a:xfrm>
        </p:spPr>
        <p:txBody>
          <a:bodyPr>
            <a:normAutofit/>
          </a:bodyPr>
          <a:lstStyle/>
          <a:p>
            <a:r>
              <a:rPr lang="de-DE" dirty="0"/>
              <a:t>Booth et al (Lancet 2006)</a:t>
            </a:r>
          </a:p>
          <a:p>
            <a:pPr lvl="1"/>
            <a:r>
              <a:rPr lang="el-GR" sz="1200" dirty="0">
                <a:solidFill>
                  <a:srgbClr val="333333"/>
                </a:solidFill>
                <a:latin typeface="Georgia" panose="02040502050405020303" pitchFamily="18" charset="0"/>
              </a:rPr>
              <a:t>Γυναίκες και άνδρες με ΣΔ2 εμφανίζουν μικρότερες διαφορές όσο αφορά την πιθανότητα νέου ΟΣΣ από ότι ασθενείς στο γενικό πληθυσμό χωρίς ΣΔ2</a:t>
            </a:r>
            <a:r>
              <a:rPr lang="de-DE" sz="1200" dirty="0">
                <a:solidFill>
                  <a:srgbClr val="333333"/>
                </a:solidFill>
                <a:latin typeface="Georgia" panose="02040502050405020303" pitchFamily="18" charset="0"/>
              </a:rPr>
              <a:t>, </a:t>
            </a:r>
            <a:r>
              <a:rPr lang="el-GR" sz="1200" dirty="0">
                <a:solidFill>
                  <a:srgbClr val="333333"/>
                </a:solidFill>
                <a:latin typeface="Georgia" panose="02040502050405020303" pitchFamily="18" charset="0"/>
              </a:rPr>
              <a:t>όπου ο κίνδυνος για τους άνδρες είναι εμφανώς μεγαλύτερος, </a:t>
            </a:r>
            <a:r>
              <a:rPr lang="de-DE" sz="1200" dirty="0">
                <a:solidFill>
                  <a:srgbClr val="333333"/>
                </a:solidFill>
                <a:latin typeface="Georgia" panose="02040502050405020303" pitchFamily="18" charset="0"/>
              </a:rPr>
              <a:t>HR: 2.56 (2.53–2.60)</a:t>
            </a:r>
            <a:r>
              <a:rPr lang="el-GR" sz="1200" dirty="0">
                <a:solidFill>
                  <a:srgbClr val="333333"/>
                </a:solidFill>
                <a:latin typeface="Georgia" panose="02040502050405020303" pitchFamily="18" charset="0"/>
              </a:rPr>
              <a:t>. </a:t>
            </a:r>
          </a:p>
          <a:p>
            <a:pPr lvl="1"/>
            <a:r>
              <a:rPr lang="el-GR" sz="1200" b="1" dirty="0">
                <a:solidFill>
                  <a:srgbClr val="333333"/>
                </a:solidFill>
                <a:latin typeface="Georgia" panose="02040502050405020303" pitchFamily="18" charset="0"/>
              </a:rPr>
              <a:t>Γυναίκες με ΣΔ2 φαίνεται να χάνουν το πλεονέκτημα φύλου που παρουσιάζεται στην στεφανιαία νόσο</a:t>
            </a:r>
            <a:r>
              <a:rPr lang="de-DE" sz="1200" b="1" dirty="0">
                <a:solidFill>
                  <a:srgbClr val="333333"/>
                </a:solidFill>
                <a:latin typeface="Georgia" panose="02040502050405020303" pitchFamily="18" charset="0"/>
              </a:rPr>
              <a:t> </a:t>
            </a:r>
            <a:r>
              <a:rPr lang="el-GR" sz="1200" b="1" dirty="0">
                <a:solidFill>
                  <a:srgbClr val="333333"/>
                </a:solidFill>
                <a:latin typeface="Georgia" panose="02040502050405020303" pitchFamily="18" charset="0"/>
              </a:rPr>
              <a:t>στο γενικό πληθυσμό !!!</a:t>
            </a:r>
            <a:endParaRPr lang="el-GR" sz="1200" b="1" dirty="0"/>
          </a:p>
        </p:txBody>
      </p:sp>
      <p:sp>
        <p:nvSpPr>
          <p:cNvPr id="4" name="AutoShape 4">
            <a:extLst>
              <a:ext uri="{FF2B5EF4-FFF2-40B4-BE49-F238E27FC236}">
                <a16:creationId xmlns:a16="http://schemas.microsoft.com/office/drawing/2014/main" id="{84581C39-A6AD-4AC7-9ADA-BB18FEECC823}"/>
              </a:ext>
            </a:extLst>
          </p:cNvPr>
          <p:cNvSpPr>
            <a:spLocks noChangeAspect="1" noChangeArrowheads="1"/>
          </p:cNvSpPr>
          <p:nvPr/>
        </p:nvSpPr>
        <p:spPr bwMode="auto">
          <a:xfrm>
            <a:off x="5943599" y="3276599"/>
            <a:ext cx="2872409" cy="2872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a:extLst>
              <a:ext uri="{FF2B5EF4-FFF2-40B4-BE49-F238E27FC236}">
                <a16:creationId xmlns:a16="http://schemas.microsoft.com/office/drawing/2014/main" id="{64D74782-98C0-4944-8D19-496F9FFB0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7587" y="1930400"/>
            <a:ext cx="5943600" cy="4853353"/>
          </a:xfrm>
          <a:prstGeom prst="rect">
            <a:avLst/>
          </a:prstGeom>
        </p:spPr>
      </p:pic>
    </p:spTree>
    <p:extLst>
      <p:ext uri="{BB962C8B-B14F-4D97-AF65-F5344CB8AC3E}">
        <p14:creationId xmlns:p14="http://schemas.microsoft.com/office/powerpoint/2010/main" val="66238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503055" y="176833"/>
            <a:ext cx="9122649" cy="1320800"/>
          </a:xfrm>
        </p:spPr>
        <p:txBody>
          <a:bodyPr>
            <a:normAutofit fontScale="90000"/>
          </a:bodyPr>
          <a:lstStyle/>
          <a:p>
            <a:r>
              <a:rPr lang="el-GR" dirty="0"/>
              <a:t>Διάκριση του ασθενούς με αυξημένο καρδιαγγειακό κίνδυνο: Οικογενειακό ιστορικό</a:t>
            </a:r>
            <a:endParaRPr lang="de-DE" dirty="0"/>
          </a:p>
        </p:txBody>
      </p:sp>
      <p:sp>
        <p:nvSpPr>
          <p:cNvPr id="7" name="Inhaltsplatzhalter 2">
            <a:extLst>
              <a:ext uri="{FF2B5EF4-FFF2-40B4-BE49-F238E27FC236}">
                <a16:creationId xmlns:a16="http://schemas.microsoft.com/office/drawing/2014/main" id="{38CC1762-8D27-4236-88BE-B1CAD51B4EBA}"/>
              </a:ext>
            </a:extLst>
          </p:cNvPr>
          <p:cNvSpPr>
            <a:spLocks noGrp="1"/>
          </p:cNvSpPr>
          <p:nvPr>
            <p:ph idx="1"/>
          </p:nvPr>
        </p:nvSpPr>
        <p:spPr>
          <a:xfrm>
            <a:off x="229288" y="1930400"/>
            <a:ext cx="5286929" cy="3203894"/>
          </a:xfrm>
        </p:spPr>
        <p:txBody>
          <a:bodyPr>
            <a:normAutofit/>
          </a:bodyPr>
          <a:lstStyle/>
          <a:p>
            <a:r>
              <a:rPr lang="de-DE" dirty="0" err="1"/>
              <a:t>Rongling</a:t>
            </a:r>
            <a:r>
              <a:rPr lang="de-DE" dirty="0"/>
              <a:t> et al (</a:t>
            </a:r>
            <a:r>
              <a:rPr lang="pt-BR" dirty="0"/>
              <a:t>Diabetes Metab Res Rev. 2009</a:t>
            </a:r>
            <a:r>
              <a:rPr lang="de-DE" dirty="0"/>
              <a:t>)</a:t>
            </a:r>
          </a:p>
          <a:p>
            <a:r>
              <a:rPr lang="el-GR" sz="1400" dirty="0">
                <a:solidFill>
                  <a:srgbClr val="333333"/>
                </a:solidFill>
                <a:latin typeface="Georgia" panose="02040502050405020303" pitchFamily="18" charset="0"/>
              </a:rPr>
              <a:t>Σε σύγκριση με ασθενείς με ΣΔ2 χωρίς οικογενειακό ιστορικό ΣΝ, η συχνότητα εμφάνισης ΣΝ σε αυτούς με τουλάχιστον 1 συγγενή πρώτου βαθμού ήταν 50% υψηλότερη (HR = 1,50 95% CI 1,20–1,87 p = 0,0003). </a:t>
            </a:r>
          </a:p>
          <a:p>
            <a:r>
              <a:rPr lang="el-GR" sz="1400" dirty="0">
                <a:solidFill>
                  <a:srgbClr val="333333"/>
                </a:solidFill>
                <a:latin typeface="Georgia" panose="02040502050405020303" pitchFamily="18" charset="0"/>
              </a:rPr>
              <a:t>Σε εκείνους που είχαν 2 ή περισσότερους προσβεβλημένους συγγενείς πρώτου βαθμού, η συχνότητα εμφάνισης ΣΝ ήταν 79% υψηλότερη (HR = 1,79 95% CI 1,36–2,35 p = 0,0001).</a:t>
            </a:r>
          </a:p>
          <a:p>
            <a:r>
              <a:rPr lang="el-GR" sz="1400" dirty="0">
                <a:solidFill>
                  <a:srgbClr val="333333"/>
                </a:solidFill>
                <a:latin typeface="Georgia" panose="02040502050405020303" pitchFamily="18" charset="0"/>
              </a:rPr>
              <a:t>Η συνάρτηση επιβίωσης επηρεάστηκε τόσο από τον αριθμό των συγγενών με ΣΝ (p = 0,0002) όσο και από το πότε η ΣΝ θεωρήθηκε πρόωρη (p = 0,004).</a:t>
            </a:r>
            <a:endParaRPr lang="el-GR" sz="1400" b="1" dirty="0"/>
          </a:p>
        </p:txBody>
      </p:sp>
      <p:sp>
        <p:nvSpPr>
          <p:cNvPr id="4" name="AutoShape 4">
            <a:extLst>
              <a:ext uri="{FF2B5EF4-FFF2-40B4-BE49-F238E27FC236}">
                <a16:creationId xmlns:a16="http://schemas.microsoft.com/office/drawing/2014/main" id="{84581C39-A6AD-4AC7-9ADA-BB18FEECC823}"/>
              </a:ext>
            </a:extLst>
          </p:cNvPr>
          <p:cNvSpPr>
            <a:spLocks noChangeAspect="1" noChangeArrowheads="1"/>
          </p:cNvSpPr>
          <p:nvPr/>
        </p:nvSpPr>
        <p:spPr bwMode="auto">
          <a:xfrm>
            <a:off x="5943599" y="3276599"/>
            <a:ext cx="2872409" cy="2872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 name="Grafik 4">
            <a:extLst>
              <a:ext uri="{FF2B5EF4-FFF2-40B4-BE49-F238E27FC236}">
                <a16:creationId xmlns:a16="http://schemas.microsoft.com/office/drawing/2014/main" id="{B3E8C849-ED57-4E0F-91DF-E2D624550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3986" y="1381539"/>
            <a:ext cx="3947251" cy="5299628"/>
          </a:xfrm>
          <a:prstGeom prst="rect">
            <a:avLst/>
          </a:prstGeom>
        </p:spPr>
      </p:pic>
    </p:spTree>
    <p:extLst>
      <p:ext uri="{BB962C8B-B14F-4D97-AF65-F5344CB8AC3E}">
        <p14:creationId xmlns:p14="http://schemas.microsoft.com/office/powerpoint/2010/main" val="64243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122649" cy="1320800"/>
          </a:xfrm>
        </p:spPr>
        <p:txBody>
          <a:bodyPr>
            <a:normAutofit/>
          </a:bodyPr>
          <a:lstStyle/>
          <a:p>
            <a:r>
              <a:rPr lang="el-GR" dirty="0"/>
              <a:t>Διάκριση του ασθενούς με αυξημένο καρδιαγγειακό κίνδυνο: Κάπνισμα</a:t>
            </a:r>
            <a:endParaRPr lang="de-DE" dirty="0"/>
          </a:p>
        </p:txBody>
      </p:sp>
      <p:sp>
        <p:nvSpPr>
          <p:cNvPr id="7" name="Inhaltsplatzhalter 2">
            <a:extLst>
              <a:ext uri="{FF2B5EF4-FFF2-40B4-BE49-F238E27FC236}">
                <a16:creationId xmlns:a16="http://schemas.microsoft.com/office/drawing/2014/main" id="{38CC1762-8D27-4236-88BE-B1CAD51B4EBA}"/>
              </a:ext>
            </a:extLst>
          </p:cNvPr>
          <p:cNvSpPr>
            <a:spLocks noGrp="1"/>
          </p:cNvSpPr>
          <p:nvPr>
            <p:ph idx="1"/>
          </p:nvPr>
        </p:nvSpPr>
        <p:spPr>
          <a:xfrm>
            <a:off x="229288" y="1312601"/>
            <a:ext cx="11270286" cy="1767690"/>
          </a:xfrm>
        </p:spPr>
        <p:txBody>
          <a:bodyPr>
            <a:normAutofit/>
          </a:bodyPr>
          <a:lstStyle/>
          <a:p>
            <a:r>
              <a:rPr lang="de-DE" sz="1600" b="0" i="0" dirty="0">
                <a:solidFill>
                  <a:srgbClr val="333333"/>
                </a:solidFill>
                <a:effectLst/>
                <a:latin typeface="+mj-lt"/>
              </a:rPr>
              <a:t>Qin </a:t>
            </a:r>
            <a:r>
              <a:rPr lang="de-DE" sz="1600" dirty="0">
                <a:latin typeface="+mj-lt"/>
              </a:rPr>
              <a:t>et al (</a:t>
            </a:r>
            <a:r>
              <a:rPr lang="pt-BR" sz="1600" dirty="0">
                <a:latin typeface="+mj-lt"/>
              </a:rPr>
              <a:t>Int J Cardiol. 2013</a:t>
            </a:r>
            <a:r>
              <a:rPr lang="de-DE" sz="1600" dirty="0">
                <a:latin typeface="+mj-lt"/>
              </a:rPr>
              <a:t>)</a:t>
            </a:r>
            <a:r>
              <a:rPr lang="el-GR" sz="1600" dirty="0">
                <a:latin typeface="+mj-lt"/>
              </a:rPr>
              <a:t>, Μετα-ανάλυση 46 μελετών με 130.000 ασθενείς με ΣΔ2</a:t>
            </a:r>
            <a:endParaRPr lang="de-DE" sz="1600" dirty="0">
              <a:latin typeface="+mj-lt"/>
            </a:endParaRPr>
          </a:p>
          <a:p>
            <a:pPr marL="0" indent="0">
              <a:buNone/>
            </a:pPr>
            <a:r>
              <a:rPr lang="el-GR" sz="1600" dirty="0">
                <a:latin typeface="+mj-lt"/>
              </a:rPr>
              <a:t>Καπνιστές με ΣΔ2 εμφανίζουν αυξημένο κίνδυνο για ολική θνητότητα, καρδιαγγειακή θνητότητα, για καρδιαγγειακά συμβάματα, για ΑΕΕ και ΟΣΣ.</a:t>
            </a:r>
          </a:p>
          <a:p>
            <a:r>
              <a:rPr lang="de-DE" sz="1600" dirty="0">
                <a:solidFill>
                  <a:srgbClr val="333333"/>
                </a:solidFill>
                <a:latin typeface="+mj-lt"/>
              </a:rPr>
              <a:t>Pan </a:t>
            </a:r>
            <a:r>
              <a:rPr lang="de-DE" sz="1600" dirty="0">
                <a:latin typeface="+mj-lt"/>
              </a:rPr>
              <a:t>et al (</a:t>
            </a:r>
            <a:r>
              <a:rPr lang="de-DE" sz="1600" dirty="0" err="1">
                <a:latin typeface="+mj-lt"/>
              </a:rPr>
              <a:t>Circulation</a:t>
            </a:r>
            <a:r>
              <a:rPr lang="de-DE" sz="1600" dirty="0">
                <a:latin typeface="+mj-lt"/>
              </a:rPr>
              <a:t>,</a:t>
            </a:r>
            <a:r>
              <a:rPr lang="pt-BR" sz="1600" dirty="0">
                <a:latin typeface="+mj-lt"/>
              </a:rPr>
              <a:t> 2015</a:t>
            </a:r>
            <a:r>
              <a:rPr lang="de-DE" sz="1600" dirty="0">
                <a:latin typeface="+mj-lt"/>
              </a:rPr>
              <a:t>)</a:t>
            </a:r>
            <a:r>
              <a:rPr lang="el-GR" sz="1600" dirty="0">
                <a:latin typeface="+mj-lt"/>
              </a:rPr>
              <a:t>, Μετα-ανάλυση </a:t>
            </a:r>
            <a:r>
              <a:rPr lang="de-DE" sz="1600" dirty="0">
                <a:latin typeface="+mj-lt"/>
              </a:rPr>
              <a:t>16</a:t>
            </a:r>
            <a:r>
              <a:rPr lang="el-GR" sz="1600" dirty="0">
                <a:latin typeface="+mj-lt"/>
              </a:rPr>
              <a:t> μελετών με 1</a:t>
            </a:r>
            <a:r>
              <a:rPr lang="de-DE" sz="1600" dirty="0">
                <a:latin typeface="+mj-lt"/>
              </a:rPr>
              <a:t>,</a:t>
            </a:r>
            <a:r>
              <a:rPr lang="el-GR" sz="1600" dirty="0">
                <a:latin typeface="+mj-lt"/>
              </a:rPr>
              <a:t>028</a:t>
            </a:r>
            <a:r>
              <a:rPr lang="de-DE" sz="1600" dirty="0">
                <a:latin typeface="+mj-lt"/>
              </a:rPr>
              <a:t>,</a:t>
            </a:r>
            <a:r>
              <a:rPr lang="el-GR" sz="1600" dirty="0">
                <a:latin typeface="+mj-lt"/>
              </a:rPr>
              <a:t>982 ασθενείς με ΣΔ2</a:t>
            </a:r>
            <a:endParaRPr lang="de-DE" sz="1600" dirty="0">
              <a:latin typeface="+mj-lt"/>
            </a:endParaRPr>
          </a:p>
          <a:p>
            <a:pPr marL="0" indent="0">
              <a:buNone/>
            </a:pPr>
            <a:r>
              <a:rPr lang="el-GR" sz="1600" dirty="0">
                <a:latin typeface="+mj-lt"/>
              </a:rPr>
              <a:t>Ενεργοί καπνιστές με ΣΔ2 εμφανίζουν &gt; κίνδυνο από παλαιούς καπνιστές&gt;καθόλου καπνιστές για ολική θνητότητα</a:t>
            </a:r>
          </a:p>
          <a:p>
            <a:endParaRPr lang="el-GR" sz="1600" dirty="0">
              <a:latin typeface="+mj-lt"/>
            </a:endParaRPr>
          </a:p>
        </p:txBody>
      </p:sp>
      <p:sp>
        <p:nvSpPr>
          <p:cNvPr id="4" name="AutoShape 4">
            <a:extLst>
              <a:ext uri="{FF2B5EF4-FFF2-40B4-BE49-F238E27FC236}">
                <a16:creationId xmlns:a16="http://schemas.microsoft.com/office/drawing/2014/main" id="{84581C39-A6AD-4AC7-9ADA-BB18FEECC823}"/>
              </a:ext>
            </a:extLst>
          </p:cNvPr>
          <p:cNvSpPr>
            <a:spLocks noChangeAspect="1" noChangeArrowheads="1"/>
          </p:cNvSpPr>
          <p:nvPr/>
        </p:nvSpPr>
        <p:spPr bwMode="auto">
          <a:xfrm>
            <a:off x="5943599" y="3276599"/>
            <a:ext cx="2872409" cy="2872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a:extLst>
              <a:ext uri="{FF2B5EF4-FFF2-40B4-BE49-F238E27FC236}">
                <a16:creationId xmlns:a16="http://schemas.microsoft.com/office/drawing/2014/main" id="{4D47DB3D-BE9D-41D4-8725-B16A4D0C50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768" y="2951921"/>
            <a:ext cx="5437440" cy="3668745"/>
          </a:xfrm>
          <a:prstGeom prst="rect">
            <a:avLst/>
          </a:prstGeom>
        </p:spPr>
      </p:pic>
      <p:sp>
        <p:nvSpPr>
          <p:cNvPr id="9" name="Inhaltsplatzhalter 2">
            <a:extLst>
              <a:ext uri="{FF2B5EF4-FFF2-40B4-BE49-F238E27FC236}">
                <a16:creationId xmlns:a16="http://schemas.microsoft.com/office/drawing/2014/main" id="{A97652EA-FC14-4EA3-B741-DE07EE39D45D}"/>
              </a:ext>
            </a:extLst>
          </p:cNvPr>
          <p:cNvSpPr txBox="1">
            <a:spLocks/>
          </p:cNvSpPr>
          <p:nvPr/>
        </p:nvSpPr>
        <p:spPr>
          <a:xfrm>
            <a:off x="642638" y="6526080"/>
            <a:ext cx="5811107" cy="26559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DE" dirty="0"/>
              <a:t>HR 1.36 (1.22-1.52) </a:t>
            </a:r>
            <a:r>
              <a:rPr lang="el-GR" dirty="0"/>
              <a:t>για καρδιαγγειακή θνητότητα.</a:t>
            </a:r>
          </a:p>
        </p:txBody>
      </p:sp>
    </p:spTree>
    <p:extLst>
      <p:ext uri="{BB962C8B-B14F-4D97-AF65-F5344CB8AC3E}">
        <p14:creationId xmlns:p14="http://schemas.microsoft.com/office/powerpoint/2010/main" val="161954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122649" cy="1320800"/>
          </a:xfrm>
        </p:spPr>
        <p:txBody>
          <a:bodyPr>
            <a:normAutofit fontScale="90000"/>
          </a:bodyPr>
          <a:lstStyle/>
          <a:p>
            <a:r>
              <a:rPr lang="el-GR" dirty="0"/>
              <a:t>Διάκριση του ασθενούς με αυξημένο καρδιαγγειακό κίνδυνο: Αρτηριακή υπέρταση</a:t>
            </a:r>
            <a:endParaRPr lang="de-DE" dirty="0"/>
          </a:p>
        </p:txBody>
      </p:sp>
      <p:sp>
        <p:nvSpPr>
          <p:cNvPr id="4" name="AutoShape 4">
            <a:extLst>
              <a:ext uri="{FF2B5EF4-FFF2-40B4-BE49-F238E27FC236}">
                <a16:creationId xmlns:a16="http://schemas.microsoft.com/office/drawing/2014/main" id="{84581C39-A6AD-4AC7-9ADA-BB18FEECC823}"/>
              </a:ext>
            </a:extLst>
          </p:cNvPr>
          <p:cNvSpPr>
            <a:spLocks noChangeAspect="1" noChangeArrowheads="1"/>
          </p:cNvSpPr>
          <p:nvPr/>
        </p:nvSpPr>
        <p:spPr bwMode="auto">
          <a:xfrm>
            <a:off x="5943599" y="3276599"/>
            <a:ext cx="2872409" cy="2872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 Box 3">
            <a:extLst>
              <a:ext uri="{FF2B5EF4-FFF2-40B4-BE49-F238E27FC236}">
                <a16:creationId xmlns:a16="http://schemas.microsoft.com/office/drawing/2014/main" id="{FADC822D-898F-465E-BC57-26074BA052E6}"/>
              </a:ext>
            </a:extLst>
          </p:cNvPr>
          <p:cNvSpPr txBox="1">
            <a:spLocks noChangeArrowheads="1"/>
          </p:cNvSpPr>
          <p:nvPr/>
        </p:nvSpPr>
        <p:spPr bwMode="auto">
          <a:xfrm>
            <a:off x="2438400" y="1636713"/>
            <a:ext cx="628650" cy="366712"/>
          </a:xfrm>
          <a:prstGeom prst="rect">
            <a:avLst/>
          </a:prstGeom>
          <a:noFill/>
          <a:ln w="9525">
            <a:noFill/>
            <a:miter lim="800000"/>
            <a:headEnd/>
            <a:tailEnd/>
          </a:ln>
        </p:spPr>
        <p:txBody>
          <a:bodyPr>
            <a:spAutoFit/>
          </a:bodyPr>
          <a:lstStyle/>
          <a:p>
            <a:pPr algn="r" defTabSz="762000">
              <a:spcBef>
                <a:spcPct val="50000"/>
              </a:spcBef>
            </a:pPr>
            <a:r>
              <a:rPr lang="en-US"/>
              <a:t>250</a:t>
            </a:r>
          </a:p>
        </p:txBody>
      </p:sp>
      <p:sp>
        <p:nvSpPr>
          <p:cNvPr id="11" name="Text Box 4">
            <a:extLst>
              <a:ext uri="{FF2B5EF4-FFF2-40B4-BE49-F238E27FC236}">
                <a16:creationId xmlns:a16="http://schemas.microsoft.com/office/drawing/2014/main" id="{D41F34B5-3939-47A0-8DE3-FF795783EC2E}"/>
              </a:ext>
            </a:extLst>
          </p:cNvPr>
          <p:cNvSpPr txBox="1">
            <a:spLocks noChangeArrowheads="1"/>
          </p:cNvSpPr>
          <p:nvPr/>
        </p:nvSpPr>
        <p:spPr bwMode="auto">
          <a:xfrm>
            <a:off x="2438400" y="2411413"/>
            <a:ext cx="628650" cy="366712"/>
          </a:xfrm>
          <a:prstGeom prst="rect">
            <a:avLst/>
          </a:prstGeom>
          <a:noFill/>
          <a:ln w="9525">
            <a:noFill/>
            <a:miter lim="800000"/>
            <a:headEnd/>
            <a:tailEnd/>
          </a:ln>
        </p:spPr>
        <p:txBody>
          <a:bodyPr>
            <a:spAutoFit/>
          </a:bodyPr>
          <a:lstStyle/>
          <a:p>
            <a:pPr algn="r" defTabSz="762000">
              <a:spcBef>
                <a:spcPct val="50000"/>
              </a:spcBef>
            </a:pPr>
            <a:r>
              <a:rPr lang="en-US"/>
              <a:t>200</a:t>
            </a:r>
          </a:p>
        </p:txBody>
      </p:sp>
      <p:sp>
        <p:nvSpPr>
          <p:cNvPr id="12" name="Text Box 5">
            <a:extLst>
              <a:ext uri="{FF2B5EF4-FFF2-40B4-BE49-F238E27FC236}">
                <a16:creationId xmlns:a16="http://schemas.microsoft.com/office/drawing/2014/main" id="{D3301900-E6E5-4D65-BAFC-8C13FFD2CC9A}"/>
              </a:ext>
            </a:extLst>
          </p:cNvPr>
          <p:cNvSpPr txBox="1">
            <a:spLocks noChangeArrowheads="1"/>
          </p:cNvSpPr>
          <p:nvPr/>
        </p:nvSpPr>
        <p:spPr bwMode="auto">
          <a:xfrm>
            <a:off x="2438400" y="3119438"/>
            <a:ext cx="628650" cy="366712"/>
          </a:xfrm>
          <a:prstGeom prst="rect">
            <a:avLst/>
          </a:prstGeom>
          <a:noFill/>
          <a:ln w="9525">
            <a:noFill/>
            <a:miter lim="800000"/>
            <a:headEnd/>
            <a:tailEnd/>
          </a:ln>
        </p:spPr>
        <p:txBody>
          <a:bodyPr>
            <a:spAutoFit/>
          </a:bodyPr>
          <a:lstStyle/>
          <a:p>
            <a:pPr algn="r" defTabSz="762000">
              <a:spcBef>
                <a:spcPct val="50000"/>
              </a:spcBef>
            </a:pPr>
            <a:r>
              <a:rPr lang="en-US"/>
              <a:t>150</a:t>
            </a:r>
          </a:p>
        </p:txBody>
      </p:sp>
      <p:sp>
        <p:nvSpPr>
          <p:cNvPr id="13" name="Text Box 6">
            <a:extLst>
              <a:ext uri="{FF2B5EF4-FFF2-40B4-BE49-F238E27FC236}">
                <a16:creationId xmlns:a16="http://schemas.microsoft.com/office/drawing/2014/main" id="{48AFA574-574C-40F0-9D20-DE9337D38749}"/>
              </a:ext>
            </a:extLst>
          </p:cNvPr>
          <p:cNvSpPr txBox="1">
            <a:spLocks noChangeArrowheads="1"/>
          </p:cNvSpPr>
          <p:nvPr/>
        </p:nvSpPr>
        <p:spPr bwMode="auto">
          <a:xfrm>
            <a:off x="2438400" y="3813176"/>
            <a:ext cx="628650" cy="366713"/>
          </a:xfrm>
          <a:prstGeom prst="rect">
            <a:avLst/>
          </a:prstGeom>
          <a:noFill/>
          <a:ln w="9525">
            <a:noFill/>
            <a:miter lim="800000"/>
            <a:headEnd/>
            <a:tailEnd/>
          </a:ln>
        </p:spPr>
        <p:txBody>
          <a:bodyPr>
            <a:spAutoFit/>
          </a:bodyPr>
          <a:lstStyle/>
          <a:p>
            <a:pPr algn="r" defTabSz="762000">
              <a:spcBef>
                <a:spcPct val="50000"/>
              </a:spcBef>
            </a:pPr>
            <a:r>
              <a:rPr lang="en-US"/>
              <a:t>100</a:t>
            </a:r>
          </a:p>
        </p:txBody>
      </p:sp>
      <p:sp>
        <p:nvSpPr>
          <p:cNvPr id="14" name="Text Box 7">
            <a:extLst>
              <a:ext uri="{FF2B5EF4-FFF2-40B4-BE49-F238E27FC236}">
                <a16:creationId xmlns:a16="http://schemas.microsoft.com/office/drawing/2014/main" id="{BB0F1377-C433-406B-84C1-A8C9865F1933}"/>
              </a:ext>
            </a:extLst>
          </p:cNvPr>
          <p:cNvSpPr txBox="1">
            <a:spLocks noChangeArrowheads="1"/>
          </p:cNvSpPr>
          <p:nvPr/>
        </p:nvSpPr>
        <p:spPr bwMode="auto">
          <a:xfrm>
            <a:off x="2438400" y="4549776"/>
            <a:ext cx="628650" cy="366713"/>
          </a:xfrm>
          <a:prstGeom prst="rect">
            <a:avLst/>
          </a:prstGeom>
          <a:noFill/>
          <a:ln w="9525">
            <a:noFill/>
            <a:miter lim="800000"/>
            <a:headEnd/>
            <a:tailEnd/>
          </a:ln>
        </p:spPr>
        <p:txBody>
          <a:bodyPr>
            <a:spAutoFit/>
          </a:bodyPr>
          <a:lstStyle/>
          <a:p>
            <a:pPr algn="r" defTabSz="762000">
              <a:spcBef>
                <a:spcPct val="50000"/>
              </a:spcBef>
            </a:pPr>
            <a:r>
              <a:rPr lang="en-US"/>
              <a:t>50</a:t>
            </a:r>
          </a:p>
        </p:txBody>
      </p:sp>
      <p:sp>
        <p:nvSpPr>
          <p:cNvPr id="15" name="Text Box 8">
            <a:extLst>
              <a:ext uri="{FF2B5EF4-FFF2-40B4-BE49-F238E27FC236}">
                <a16:creationId xmlns:a16="http://schemas.microsoft.com/office/drawing/2014/main" id="{A3FDBD9A-0410-4329-A0F7-E846CA1D16A4}"/>
              </a:ext>
            </a:extLst>
          </p:cNvPr>
          <p:cNvSpPr txBox="1">
            <a:spLocks noChangeArrowheads="1"/>
          </p:cNvSpPr>
          <p:nvPr/>
        </p:nvSpPr>
        <p:spPr bwMode="auto">
          <a:xfrm>
            <a:off x="2536826" y="5205413"/>
            <a:ext cx="530225" cy="366712"/>
          </a:xfrm>
          <a:prstGeom prst="rect">
            <a:avLst/>
          </a:prstGeom>
          <a:noFill/>
          <a:ln w="9525">
            <a:noFill/>
            <a:miter lim="800000"/>
            <a:headEnd/>
            <a:tailEnd/>
          </a:ln>
        </p:spPr>
        <p:txBody>
          <a:bodyPr>
            <a:spAutoFit/>
          </a:bodyPr>
          <a:lstStyle/>
          <a:p>
            <a:pPr algn="r" defTabSz="762000">
              <a:spcBef>
                <a:spcPct val="50000"/>
              </a:spcBef>
            </a:pPr>
            <a:r>
              <a:rPr lang="en-US"/>
              <a:t>0</a:t>
            </a:r>
          </a:p>
        </p:txBody>
      </p:sp>
      <p:sp>
        <p:nvSpPr>
          <p:cNvPr id="16" name="Rectangle 9">
            <a:extLst>
              <a:ext uri="{FF2B5EF4-FFF2-40B4-BE49-F238E27FC236}">
                <a16:creationId xmlns:a16="http://schemas.microsoft.com/office/drawing/2014/main" id="{BE027E42-D670-4F6E-A332-D1A102826898}"/>
              </a:ext>
            </a:extLst>
          </p:cNvPr>
          <p:cNvSpPr>
            <a:spLocks noChangeArrowheads="1"/>
          </p:cNvSpPr>
          <p:nvPr/>
        </p:nvSpPr>
        <p:spPr bwMode="invGray">
          <a:xfrm>
            <a:off x="3375026" y="5241925"/>
            <a:ext cx="455613" cy="523220"/>
          </a:xfrm>
          <a:prstGeom prst="rect">
            <a:avLst/>
          </a:prstGeom>
          <a:solidFill>
            <a:srgbClr val="FFCC00"/>
          </a:solidFill>
          <a:ln w="12700">
            <a:solidFill>
              <a:schemeClr val="tx2"/>
            </a:solidFill>
            <a:miter lim="800000"/>
            <a:headEnd type="none" w="sm" len="sm"/>
            <a:tailEnd type="none" w="sm" len="sm"/>
          </a:ln>
        </p:spPr>
        <p:txBody>
          <a:bodyPr>
            <a:spAutoFit/>
          </a:bodyPr>
          <a:lstStyle/>
          <a:p>
            <a:endParaRPr lang="en-CA" sz="2800">
              <a:solidFill>
                <a:srgbClr val="000000"/>
              </a:solidFill>
              <a:latin typeface="Arial" charset="0"/>
            </a:endParaRPr>
          </a:p>
        </p:txBody>
      </p:sp>
      <p:sp>
        <p:nvSpPr>
          <p:cNvPr id="17" name="Rectangle 10">
            <a:extLst>
              <a:ext uri="{FF2B5EF4-FFF2-40B4-BE49-F238E27FC236}">
                <a16:creationId xmlns:a16="http://schemas.microsoft.com/office/drawing/2014/main" id="{FB57638F-22C8-4A10-B1B1-D5A88DC9BA4B}"/>
              </a:ext>
            </a:extLst>
          </p:cNvPr>
          <p:cNvSpPr>
            <a:spLocks noChangeArrowheads="1"/>
          </p:cNvSpPr>
          <p:nvPr/>
        </p:nvSpPr>
        <p:spPr bwMode="invGray">
          <a:xfrm>
            <a:off x="3830638" y="4673600"/>
            <a:ext cx="455612" cy="523220"/>
          </a:xfrm>
          <a:prstGeom prst="rect">
            <a:avLst/>
          </a:prstGeom>
          <a:solidFill>
            <a:srgbClr val="FF3300"/>
          </a:solidFill>
          <a:ln w="9525">
            <a:noFill/>
            <a:miter lim="800000"/>
            <a:headEnd/>
            <a:tailEnd/>
          </a:ln>
        </p:spPr>
        <p:txBody>
          <a:bodyPr>
            <a:spAutoFit/>
          </a:bodyPr>
          <a:lstStyle/>
          <a:p>
            <a:endParaRPr lang="en-CA" sz="2800">
              <a:solidFill>
                <a:srgbClr val="000000"/>
              </a:solidFill>
              <a:latin typeface="Arial" charset="0"/>
            </a:endParaRPr>
          </a:p>
        </p:txBody>
      </p:sp>
      <p:sp>
        <p:nvSpPr>
          <p:cNvPr id="18" name="Rectangle 11">
            <a:extLst>
              <a:ext uri="{FF2B5EF4-FFF2-40B4-BE49-F238E27FC236}">
                <a16:creationId xmlns:a16="http://schemas.microsoft.com/office/drawing/2014/main" id="{C9708258-A991-45B0-92E4-DD36AF16C15D}"/>
              </a:ext>
            </a:extLst>
          </p:cNvPr>
          <p:cNvSpPr>
            <a:spLocks noChangeArrowheads="1"/>
          </p:cNvSpPr>
          <p:nvPr/>
        </p:nvSpPr>
        <p:spPr bwMode="invGray">
          <a:xfrm>
            <a:off x="4462463" y="5178425"/>
            <a:ext cx="455612" cy="523220"/>
          </a:xfrm>
          <a:prstGeom prst="rect">
            <a:avLst/>
          </a:prstGeom>
          <a:solidFill>
            <a:srgbClr val="FFCC00"/>
          </a:solidFill>
          <a:ln w="12700">
            <a:solidFill>
              <a:schemeClr val="tx2"/>
            </a:solidFill>
            <a:miter lim="800000"/>
            <a:headEnd type="none" w="sm" len="sm"/>
            <a:tailEnd type="none" w="sm" len="sm"/>
          </a:ln>
        </p:spPr>
        <p:txBody>
          <a:bodyPr>
            <a:spAutoFit/>
          </a:bodyPr>
          <a:lstStyle/>
          <a:p>
            <a:endParaRPr lang="en-CA" sz="2800">
              <a:solidFill>
                <a:srgbClr val="000000"/>
              </a:solidFill>
              <a:latin typeface="Arial" charset="0"/>
            </a:endParaRPr>
          </a:p>
        </p:txBody>
      </p:sp>
      <p:sp>
        <p:nvSpPr>
          <p:cNvPr id="19" name="Rectangle 12">
            <a:extLst>
              <a:ext uri="{FF2B5EF4-FFF2-40B4-BE49-F238E27FC236}">
                <a16:creationId xmlns:a16="http://schemas.microsoft.com/office/drawing/2014/main" id="{5DE71313-C3ED-476D-9F12-96332102740B}"/>
              </a:ext>
            </a:extLst>
          </p:cNvPr>
          <p:cNvSpPr>
            <a:spLocks noChangeArrowheads="1"/>
          </p:cNvSpPr>
          <p:nvPr/>
        </p:nvSpPr>
        <p:spPr bwMode="invGray">
          <a:xfrm>
            <a:off x="4918076" y="4505325"/>
            <a:ext cx="455613" cy="523220"/>
          </a:xfrm>
          <a:prstGeom prst="rect">
            <a:avLst/>
          </a:prstGeom>
          <a:solidFill>
            <a:srgbClr val="FF3300"/>
          </a:solidFill>
          <a:ln w="9525">
            <a:noFill/>
            <a:miter lim="800000"/>
            <a:headEnd/>
            <a:tailEnd/>
          </a:ln>
        </p:spPr>
        <p:txBody>
          <a:bodyPr>
            <a:spAutoFit/>
          </a:bodyPr>
          <a:lstStyle/>
          <a:p>
            <a:endParaRPr lang="en-CA" sz="2800">
              <a:solidFill>
                <a:srgbClr val="000000"/>
              </a:solidFill>
              <a:latin typeface="Arial" charset="0"/>
            </a:endParaRPr>
          </a:p>
        </p:txBody>
      </p:sp>
      <p:sp>
        <p:nvSpPr>
          <p:cNvPr id="20" name="Rectangle 13">
            <a:extLst>
              <a:ext uri="{FF2B5EF4-FFF2-40B4-BE49-F238E27FC236}">
                <a16:creationId xmlns:a16="http://schemas.microsoft.com/office/drawing/2014/main" id="{F9D67DF1-634B-4E42-AA38-590D3F7FBF03}"/>
              </a:ext>
            </a:extLst>
          </p:cNvPr>
          <p:cNvSpPr>
            <a:spLocks noChangeArrowheads="1"/>
          </p:cNvSpPr>
          <p:nvPr/>
        </p:nvSpPr>
        <p:spPr bwMode="invGray">
          <a:xfrm>
            <a:off x="5549900" y="4927600"/>
            <a:ext cx="457200" cy="523220"/>
          </a:xfrm>
          <a:prstGeom prst="rect">
            <a:avLst/>
          </a:prstGeom>
          <a:solidFill>
            <a:srgbClr val="FFCC00"/>
          </a:solidFill>
          <a:ln w="12700">
            <a:solidFill>
              <a:schemeClr val="tx2"/>
            </a:solidFill>
            <a:miter lim="800000"/>
            <a:headEnd type="none" w="sm" len="sm"/>
            <a:tailEnd type="none" w="sm" len="sm"/>
          </a:ln>
        </p:spPr>
        <p:txBody>
          <a:bodyPr>
            <a:spAutoFit/>
          </a:bodyPr>
          <a:lstStyle/>
          <a:p>
            <a:endParaRPr lang="en-CA" sz="2800">
              <a:solidFill>
                <a:srgbClr val="000000"/>
              </a:solidFill>
              <a:latin typeface="Arial" charset="0"/>
            </a:endParaRPr>
          </a:p>
        </p:txBody>
      </p:sp>
      <p:sp>
        <p:nvSpPr>
          <p:cNvPr id="21" name="Rectangle 14">
            <a:extLst>
              <a:ext uri="{FF2B5EF4-FFF2-40B4-BE49-F238E27FC236}">
                <a16:creationId xmlns:a16="http://schemas.microsoft.com/office/drawing/2014/main" id="{C9A8A5B0-7B06-401D-B1B0-7E695D6428E0}"/>
              </a:ext>
            </a:extLst>
          </p:cNvPr>
          <p:cNvSpPr>
            <a:spLocks noChangeArrowheads="1"/>
          </p:cNvSpPr>
          <p:nvPr/>
        </p:nvSpPr>
        <p:spPr bwMode="invGray">
          <a:xfrm>
            <a:off x="6007101" y="3857625"/>
            <a:ext cx="455613" cy="523220"/>
          </a:xfrm>
          <a:prstGeom prst="rect">
            <a:avLst/>
          </a:prstGeom>
          <a:solidFill>
            <a:srgbClr val="FF3300"/>
          </a:solidFill>
          <a:ln w="9525">
            <a:noFill/>
            <a:miter lim="800000"/>
            <a:headEnd/>
            <a:tailEnd/>
          </a:ln>
        </p:spPr>
        <p:txBody>
          <a:bodyPr>
            <a:spAutoFit/>
          </a:bodyPr>
          <a:lstStyle/>
          <a:p>
            <a:endParaRPr lang="en-CA" sz="2800">
              <a:solidFill>
                <a:srgbClr val="000000"/>
              </a:solidFill>
              <a:latin typeface="Arial" charset="0"/>
            </a:endParaRPr>
          </a:p>
        </p:txBody>
      </p:sp>
      <p:sp>
        <p:nvSpPr>
          <p:cNvPr id="22" name="Rectangle 15">
            <a:extLst>
              <a:ext uri="{FF2B5EF4-FFF2-40B4-BE49-F238E27FC236}">
                <a16:creationId xmlns:a16="http://schemas.microsoft.com/office/drawing/2014/main" id="{D8BA8745-66A3-459E-8F6D-4AF7B94C593D}"/>
              </a:ext>
            </a:extLst>
          </p:cNvPr>
          <p:cNvSpPr>
            <a:spLocks noChangeArrowheads="1"/>
          </p:cNvSpPr>
          <p:nvPr/>
        </p:nvSpPr>
        <p:spPr bwMode="invGray">
          <a:xfrm>
            <a:off x="6638926" y="4619625"/>
            <a:ext cx="455613" cy="523220"/>
          </a:xfrm>
          <a:prstGeom prst="rect">
            <a:avLst/>
          </a:prstGeom>
          <a:solidFill>
            <a:srgbClr val="FFCC00"/>
          </a:solidFill>
          <a:ln w="12700">
            <a:solidFill>
              <a:schemeClr val="tx2"/>
            </a:solidFill>
            <a:miter lim="800000"/>
            <a:headEnd type="none" w="sm" len="sm"/>
            <a:tailEnd type="none" w="sm" len="sm"/>
          </a:ln>
        </p:spPr>
        <p:txBody>
          <a:bodyPr>
            <a:spAutoFit/>
          </a:bodyPr>
          <a:lstStyle/>
          <a:p>
            <a:endParaRPr lang="en-CA" sz="2800">
              <a:solidFill>
                <a:srgbClr val="000000"/>
              </a:solidFill>
              <a:latin typeface="Arial" charset="0"/>
            </a:endParaRPr>
          </a:p>
        </p:txBody>
      </p:sp>
      <p:sp>
        <p:nvSpPr>
          <p:cNvPr id="23" name="Rectangle 16">
            <a:extLst>
              <a:ext uri="{FF2B5EF4-FFF2-40B4-BE49-F238E27FC236}">
                <a16:creationId xmlns:a16="http://schemas.microsoft.com/office/drawing/2014/main" id="{2233B07C-1AD8-4279-A49C-7BFAD4D927DB}"/>
              </a:ext>
            </a:extLst>
          </p:cNvPr>
          <p:cNvSpPr>
            <a:spLocks noChangeArrowheads="1"/>
          </p:cNvSpPr>
          <p:nvPr/>
        </p:nvSpPr>
        <p:spPr bwMode="invGray">
          <a:xfrm>
            <a:off x="7094538" y="3133725"/>
            <a:ext cx="455612" cy="523220"/>
          </a:xfrm>
          <a:prstGeom prst="rect">
            <a:avLst/>
          </a:prstGeom>
          <a:solidFill>
            <a:srgbClr val="FF3300"/>
          </a:solidFill>
          <a:ln w="9525">
            <a:noFill/>
            <a:miter lim="800000"/>
            <a:headEnd/>
            <a:tailEnd/>
          </a:ln>
        </p:spPr>
        <p:txBody>
          <a:bodyPr>
            <a:spAutoFit/>
          </a:bodyPr>
          <a:lstStyle/>
          <a:p>
            <a:endParaRPr lang="en-CA" sz="2800">
              <a:solidFill>
                <a:srgbClr val="000000"/>
              </a:solidFill>
              <a:latin typeface="Arial" charset="0"/>
            </a:endParaRPr>
          </a:p>
        </p:txBody>
      </p:sp>
      <p:sp>
        <p:nvSpPr>
          <p:cNvPr id="24" name="Rectangle 17">
            <a:extLst>
              <a:ext uri="{FF2B5EF4-FFF2-40B4-BE49-F238E27FC236}">
                <a16:creationId xmlns:a16="http://schemas.microsoft.com/office/drawing/2014/main" id="{82525C29-2474-47DA-BC6C-51DB05974E5F}"/>
              </a:ext>
            </a:extLst>
          </p:cNvPr>
          <p:cNvSpPr>
            <a:spLocks noChangeArrowheads="1"/>
          </p:cNvSpPr>
          <p:nvPr/>
        </p:nvSpPr>
        <p:spPr bwMode="invGray">
          <a:xfrm>
            <a:off x="7726363" y="4230688"/>
            <a:ext cx="455612" cy="523220"/>
          </a:xfrm>
          <a:prstGeom prst="rect">
            <a:avLst/>
          </a:prstGeom>
          <a:solidFill>
            <a:srgbClr val="FFCC00"/>
          </a:solidFill>
          <a:ln w="12700">
            <a:solidFill>
              <a:schemeClr val="tx2"/>
            </a:solidFill>
            <a:miter lim="800000"/>
            <a:headEnd type="none" w="sm" len="sm"/>
            <a:tailEnd type="none" w="sm" len="sm"/>
          </a:ln>
        </p:spPr>
        <p:txBody>
          <a:bodyPr>
            <a:spAutoFit/>
          </a:bodyPr>
          <a:lstStyle/>
          <a:p>
            <a:endParaRPr lang="en-CA" sz="2800">
              <a:solidFill>
                <a:srgbClr val="000000"/>
              </a:solidFill>
              <a:latin typeface="Arial" charset="0"/>
            </a:endParaRPr>
          </a:p>
        </p:txBody>
      </p:sp>
      <p:sp>
        <p:nvSpPr>
          <p:cNvPr id="25" name="Rectangle 18">
            <a:extLst>
              <a:ext uri="{FF2B5EF4-FFF2-40B4-BE49-F238E27FC236}">
                <a16:creationId xmlns:a16="http://schemas.microsoft.com/office/drawing/2014/main" id="{1467E731-A54E-4A93-915E-A149BB1250FD}"/>
              </a:ext>
            </a:extLst>
          </p:cNvPr>
          <p:cNvSpPr>
            <a:spLocks noChangeArrowheads="1"/>
          </p:cNvSpPr>
          <p:nvPr/>
        </p:nvSpPr>
        <p:spPr bwMode="invGray">
          <a:xfrm>
            <a:off x="8181976" y="3222625"/>
            <a:ext cx="455613" cy="523220"/>
          </a:xfrm>
          <a:prstGeom prst="rect">
            <a:avLst/>
          </a:prstGeom>
          <a:solidFill>
            <a:srgbClr val="FF3300"/>
          </a:solidFill>
          <a:ln w="9525">
            <a:noFill/>
            <a:miter lim="800000"/>
            <a:headEnd/>
            <a:tailEnd/>
          </a:ln>
        </p:spPr>
        <p:txBody>
          <a:bodyPr>
            <a:spAutoFit/>
          </a:bodyPr>
          <a:lstStyle/>
          <a:p>
            <a:endParaRPr lang="en-CA" sz="2800">
              <a:solidFill>
                <a:srgbClr val="000000"/>
              </a:solidFill>
              <a:latin typeface="Arial" charset="0"/>
            </a:endParaRPr>
          </a:p>
        </p:txBody>
      </p:sp>
      <p:sp>
        <p:nvSpPr>
          <p:cNvPr id="26" name="Rectangle 19">
            <a:extLst>
              <a:ext uri="{FF2B5EF4-FFF2-40B4-BE49-F238E27FC236}">
                <a16:creationId xmlns:a16="http://schemas.microsoft.com/office/drawing/2014/main" id="{5451932D-978D-4159-989F-54C3BCBD120C}"/>
              </a:ext>
            </a:extLst>
          </p:cNvPr>
          <p:cNvSpPr>
            <a:spLocks noChangeArrowheads="1"/>
          </p:cNvSpPr>
          <p:nvPr/>
        </p:nvSpPr>
        <p:spPr bwMode="invGray">
          <a:xfrm>
            <a:off x="8813800" y="3578225"/>
            <a:ext cx="457200" cy="523220"/>
          </a:xfrm>
          <a:prstGeom prst="rect">
            <a:avLst/>
          </a:prstGeom>
          <a:solidFill>
            <a:srgbClr val="FFCC00"/>
          </a:solidFill>
          <a:ln w="12700">
            <a:solidFill>
              <a:schemeClr val="tx2"/>
            </a:solidFill>
            <a:miter lim="800000"/>
            <a:headEnd type="none" w="sm" len="sm"/>
            <a:tailEnd type="none" w="sm" len="sm"/>
          </a:ln>
        </p:spPr>
        <p:txBody>
          <a:bodyPr>
            <a:spAutoFit/>
          </a:bodyPr>
          <a:lstStyle/>
          <a:p>
            <a:endParaRPr lang="en-CA" sz="2800">
              <a:solidFill>
                <a:srgbClr val="000000"/>
              </a:solidFill>
              <a:latin typeface="Arial" charset="0"/>
            </a:endParaRPr>
          </a:p>
        </p:txBody>
      </p:sp>
      <p:sp>
        <p:nvSpPr>
          <p:cNvPr id="27" name="Rectangle 20">
            <a:extLst>
              <a:ext uri="{FF2B5EF4-FFF2-40B4-BE49-F238E27FC236}">
                <a16:creationId xmlns:a16="http://schemas.microsoft.com/office/drawing/2014/main" id="{A6B217B3-ABB7-4AB4-BE8D-592327796296}"/>
              </a:ext>
            </a:extLst>
          </p:cNvPr>
          <p:cNvSpPr>
            <a:spLocks noChangeArrowheads="1"/>
          </p:cNvSpPr>
          <p:nvPr/>
        </p:nvSpPr>
        <p:spPr bwMode="invGray">
          <a:xfrm>
            <a:off x="9271001" y="1939925"/>
            <a:ext cx="455613" cy="523220"/>
          </a:xfrm>
          <a:prstGeom prst="rect">
            <a:avLst/>
          </a:prstGeom>
          <a:solidFill>
            <a:srgbClr val="FF3300"/>
          </a:solidFill>
          <a:ln w="9525">
            <a:noFill/>
            <a:miter lim="800000"/>
            <a:headEnd/>
            <a:tailEnd/>
          </a:ln>
        </p:spPr>
        <p:txBody>
          <a:bodyPr>
            <a:spAutoFit/>
          </a:bodyPr>
          <a:lstStyle/>
          <a:p>
            <a:endParaRPr lang="en-CA" sz="2800">
              <a:solidFill>
                <a:srgbClr val="000000"/>
              </a:solidFill>
              <a:latin typeface="Arial" charset="0"/>
            </a:endParaRPr>
          </a:p>
        </p:txBody>
      </p:sp>
      <p:sp>
        <p:nvSpPr>
          <p:cNvPr id="28" name="Text Box 21">
            <a:extLst>
              <a:ext uri="{FF2B5EF4-FFF2-40B4-BE49-F238E27FC236}">
                <a16:creationId xmlns:a16="http://schemas.microsoft.com/office/drawing/2014/main" id="{FC1C2B8A-1C54-4CF8-A1E0-AA2C1790ECD2}"/>
              </a:ext>
            </a:extLst>
          </p:cNvPr>
          <p:cNvSpPr txBox="1">
            <a:spLocks noChangeArrowheads="1"/>
          </p:cNvSpPr>
          <p:nvPr/>
        </p:nvSpPr>
        <p:spPr bwMode="auto">
          <a:xfrm>
            <a:off x="3438525" y="5414963"/>
            <a:ext cx="744538" cy="366712"/>
          </a:xfrm>
          <a:prstGeom prst="rect">
            <a:avLst/>
          </a:prstGeom>
          <a:noFill/>
          <a:ln w="9525">
            <a:noFill/>
            <a:miter lim="800000"/>
            <a:headEnd/>
            <a:tailEnd/>
          </a:ln>
        </p:spPr>
        <p:txBody>
          <a:bodyPr>
            <a:spAutoFit/>
          </a:bodyPr>
          <a:lstStyle/>
          <a:p>
            <a:pPr algn="ctr" defTabSz="762000">
              <a:spcBef>
                <a:spcPct val="50000"/>
              </a:spcBef>
            </a:pPr>
            <a:r>
              <a:rPr lang="en-US"/>
              <a:t>&lt;120</a:t>
            </a:r>
          </a:p>
        </p:txBody>
      </p:sp>
      <p:sp>
        <p:nvSpPr>
          <p:cNvPr id="29" name="Text Box 22">
            <a:extLst>
              <a:ext uri="{FF2B5EF4-FFF2-40B4-BE49-F238E27FC236}">
                <a16:creationId xmlns:a16="http://schemas.microsoft.com/office/drawing/2014/main" id="{BE674C5A-F79C-4E07-AAD4-92DBF298834D}"/>
              </a:ext>
            </a:extLst>
          </p:cNvPr>
          <p:cNvSpPr txBox="1">
            <a:spLocks noChangeArrowheads="1"/>
          </p:cNvSpPr>
          <p:nvPr/>
        </p:nvSpPr>
        <p:spPr bwMode="auto">
          <a:xfrm>
            <a:off x="4346575" y="5414963"/>
            <a:ext cx="1149350" cy="366712"/>
          </a:xfrm>
          <a:prstGeom prst="rect">
            <a:avLst/>
          </a:prstGeom>
          <a:noFill/>
          <a:ln w="9525">
            <a:noFill/>
            <a:miter lim="800000"/>
            <a:headEnd/>
            <a:tailEnd/>
          </a:ln>
        </p:spPr>
        <p:txBody>
          <a:bodyPr>
            <a:spAutoFit/>
          </a:bodyPr>
          <a:lstStyle/>
          <a:p>
            <a:pPr algn="ctr" defTabSz="762000">
              <a:spcBef>
                <a:spcPct val="50000"/>
              </a:spcBef>
            </a:pPr>
            <a:r>
              <a:rPr lang="en-US"/>
              <a:t>120-139</a:t>
            </a:r>
          </a:p>
        </p:txBody>
      </p:sp>
      <p:sp>
        <p:nvSpPr>
          <p:cNvPr id="30" name="Text Box 23">
            <a:extLst>
              <a:ext uri="{FF2B5EF4-FFF2-40B4-BE49-F238E27FC236}">
                <a16:creationId xmlns:a16="http://schemas.microsoft.com/office/drawing/2014/main" id="{F3B16CD3-EEB0-40AD-8C4C-FC4FF8DEB8FB}"/>
              </a:ext>
            </a:extLst>
          </p:cNvPr>
          <p:cNvSpPr txBox="1">
            <a:spLocks noChangeArrowheads="1"/>
          </p:cNvSpPr>
          <p:nvPr/>
        </p:nvSpPr>
        <p:spPr bwMode="auto">
          <a:xfrm>
            <a:off x="5378451" y="5414963"/>
            <a:ext cx="1223963" cy="366712"/>
          </a:xfrm>
          <a:prstGeom prst="rect">
            <a:avLst/>
          </a:prstGeom>
          <a:noFill/>
          <a:ln w="9525">
            <a:noFill/>
            <a:miter lim="800000"/>
            <a:headEnd/>
            <a:tailEnd/>
          </a:ln>
        </p:spPr>
        <p:txBody>
          <a:bodyPr>
            <a:spAutoFit/>
          </a:bodyPr>
          <a:lstStyle/>
          <a:p>
            <a:pPr algn="ctr" defTabSz="762000">
              <a:spcBef>
                <a:spcPct val="50000"/>
              </a:spcBef>
            </a:pPr>
            <a:r>
              <a:rPr lang="en-US"/>
              <a:t>140-159</a:t>
            </a:r>
          </a:p>
        </p:txBody>
      </p:sp>
      <p:sp>
        <p:nvSpPr>
          <p:cNvPr id="31" name="Text Box 24">
            <a:extLst>
              <a:ext uri="{FF2B5EF4-FFF2-40B4-BE49-F238E27FC236}">
                <a16:creationId xmlns:a16="http://schemas.microsoft.com/office/drawing/2014/main" id="{78BBA11B-5339-4CF8-9EC5-E0455DABDEA7}"/>
              </a:ext>
            </a:extLst>
          </p:cNvPr>
          <p:cNvSpPr txBox="1">
            <a:spLocks noChangeArrowheads="1"/>
          </p:cNvSpPr>
          <p:nvPr/>
        </p:nvSpPr>
        <p:spPr bwMode="auto">
          <a:xfrm>
            <a:off x="6484938" y="5414963"/>
            <a:ext cx="1179512" cy="366712"/>
          </a:xfrm>
          <a:prstGeom prst="rect">
            <a:avLst/>
          </a:prstGeom>
          <a:noFill/>
          <a:ln w="9525">
            <a:noFill/>
            <a:miter lim="800000"/>
            <a:headEnd/>
            <a:tailEnd/>
          </a:ln>
        </p:spPr>
        <p:txBody>
          <a:bodyPr>
            <a:spAutoFit/>
          </a:bodyPr>
          <a:lstStyle/>
          <a:p>
            <a:pPr algn="ctr" defTabSz="762000">
              <a:spcBef>
                <a:spcPct val="50000"/>
              </a:spcBef>
            </a:pPr>
            <a:r>
              <a:rPr lang="en-US"/>
              <a:t>160-179</a:t>
            </a:r>
          </a:p>
        </p:txBody>
      </p:sp>
      <p:sp>
        <p:nvSpPr>
          <p:cNvPr id="32" name="Text Box 25">
            <a:extLst>
              <a:ext uri="{FF2B5EF4-FFF2-40B4-BE49-F238E27FC236}">
                <a16:creationId xmlns:a16="http://schemas.microsoft.com/office/drawing/2014/main" id="{4243A90B-7762-4154-A003-693CA5F1C682}"/>
              </a:ext>
            </a:extLst>
          </p:cNvPr>
          <p:cNvSpPr txBox="1">
            <a:spLocks noChangeArrowheads="1"/>
          </p:cNvSpPr>
          <p:nvPr/>
        </p:nvSpPr>
        <p:spPr bwMode="auto">
          <a:xfrm>
            <a:off x="7651750" y="5414963"/>
            <a:ext cx="1049338" cy="366712"/>
          </a:xfrm>
          <a:prstGeom prst="rect">
            <a:avLst/>
          </a:prstGeom>
          <a:noFill/>
          <a:ln w="9525">
            <a:noFill/>
            <a:miter lim="800000"/>
            <a:headEnd/>
            <a:tailEnd/>
          </a:ln>
        </p:spPr>
        <p:txBody>
          <a:bodyPr>
            <a:spAutoFit/>
          </a:bodyPr>
          <a:lstStyle/>
          <a:p>
            <a:pPr algn="ctr" defTabSz="762000">
              <a:spcBef>
                <a:spcPct val="50000"/>
              </a:spcBef>
            </a:pPr>
            <a:r>
              <a:rPr lang="en-US"/>
              <a:t>180-199</a:t>
            </a:r>
          </a:p>
        </p:txBody>
      </p:sp>
      <p:sp>
        <p:nvSpPr>
          <p:cNvPr id="33" name="Text Box 26">
            <a:extLst>
              <a:ext uri="{FF2B5EF4-FFF2-40B4-BE49-F238E27FC236}">
                <a16:creationId xmlns:a16="http://schemas.microsoft.com/office/drawing/2014/main" id="{CAC86AA1-A219-4867-B00C-931D5B3F5AD6}"/>
              </a:ext>
            </a:extLst>
          </p:cNvPr>
          <p:cNvSpPr txBox="1">
            <a:spLocks noChangeArrowheads="1"/>
          </p:cNvSpPr>
          <p:nvPr/>
        </p:nvSpPr>
        <p:spPr bwMode="auto">
          <a:xfrm>
            <a:off x="3041651" y="5805488"/>
            <a:ext cx="6677025" cy="366712"/>
          </a:xfrm>
          <a:prstGeom prst="rect">
            <a:avLst/>
          </a:prstGeom>
          <a:noFill/>
          <a:ln w="9525">
            <a:noFill/>
            <a:miter lim="800000"/>
            <a:headEnd/>
            <a:tailEnd/>
          </a:ln>
        </p:spPr>
        <p:txBody>
          <a:bodyPr>
            <a:spAutoFit/>
          </a:bodyPr>
          <a:lstStyle/>
          <a:p>
            <a:pPr algn="ctr" defTabSz="762000">
              <a:spcBef>
                <a:spcPct val="50000"/>
              </a:spcBef>
            </a:pPr>
            <a:r>
              <a:rPr lang="en-US">
                <a:latin typeface="Open Sans"/>
                <a:ea typeface="Open Sans"/>
              </a:rPr>
              <a:t>SBP (mmHg)</a:t>
            </a:r>
          </a:p>
        </p:txBody>
      </p:sp>
      <p:sp>
        <p:nvSpPr>
          <p:cNvPr id="34" name="Text Box 27">
            <a:extLst>
              <a:ext uri="{FF2B5EF4-FFF2-40B4-BE49-F238E27FC236}">
                <a16:creationId xmlns:a16="http://schemas.microsoft.com/office/drawing/2014/main" id="{75FCBF31-5E09-4A6C-9048-19BD5E09D263}"/>
              </a:ext>
            </a:extLst>
          </p:cNvPr>
          <p:cNvSpPr txBox="1">
            <a:spLocks noChangeArrowheads="1"/>
          </p:cNvSpPr>
          <p:nvPr/>
        </p:nvSpPr>
        <p:spPr bwMode="auto">
          <a:xfrm rot="-5400000">
            <a:off x="697707" y="3136107"/>
            <a:ext cx="2987675" cy="646112"/>
          </a:xfrm>
          <a:prstGeom prst="rect">
            <a:avLst/>
          </a:prstGeom>
          <a:noFill/>
          <a:ln w="9525">
            <a:noFill/>
            <a:miter lim="800000"/>
            <a:headEnd/>
            <a:tailEnd/>
          </a:ln>
        </p:spPr>
        <p:txBody>
          <a:bodyPr>
            <a:spAutoFit/>
          </a:bodyPr>
          <a:lstStyle/>
          <a:p>
            <a:pPr algn="ctr" defTabSz="762000"/>
            <a:r>
              <a:rPr lang="en-US">
                <a:latin typeface="Open Sans"/>
                <a:ea typeface="Open Sans"/>
              </a:rPr>
              <a:t>CV mortality rate</a:t>
            </a:r>
          </a:p>
          <a:p>
            <a:pPr algn="ctr" defTabSz="762000"/>
            <a:r>
              <a:rPr lang="en-US">
                <a:latin typeface="Open Sans"/>
                <a:ea typeface="Open Sans"/>
              </a:rPr>
              <a:t>Per 10,000 person-years</a:t>
            </a:r>
          </a:p>
        </p:txBody>
      </p:sp>
      <p:sp>
        <p:nvSpPr>
          <p:cNvPr id="35" name="Text Box 28">
            <a:extLst>
              <a:ext uri="{FF2B5EF4-FFF2-40B4-BE49-F238E27FC236}">
                <a16:creationId xmlns:a16="http://schemas.microsoft.com/office/drawing/2014/main" id="{E81A7313-3C3D-446B-8295-DB00E218FF80}"/>
              </a:ext>
            </a:extLst>
          </p:cNvPr>
          <p:cNvSpPr txBox="1">
            <a:spLocks noChangeArrowheads="1"/>
          </p:cNvSpPr>
          <p:nvPr/>
        </p:nvSpPr>
        <p:spPr bwMode="auto">
          <a:xfrm>
            <a:off x="3768725" y="1903413"/>
            <a:ext cx="1638300" cy="646112"/>
          </a:xfrm>
          <a:prstGeom prst="rect">
            <a:avLst/>
          </a:prstGeom>
          <a:noFill/>
          <a:ln w="9525">
            <a:noFill/>
            <a:miter lim="800000"/>
            <a:headEnd/>
            <a:tailEnd/>
          </a:ln>
        </p:spPr>
        <p:txBody>
          <a:bodyPr>
            <a:spAutoFit/>
          </a:bodyPr>
          <a:lstStyle/>
          <a:p>
            <a:pPr defTabSz="762000"/>
            <a:r>
              <a:rPr lang="en-US">
                <a:latin typeface="Open Sans"/>
                <a:ea typeface="Open Sans"/>
              </a:rPr>
              <a:t>No diabetes</a:t>
            </a:r>
          </a:p>
          <a:p>
            <a:pPr defTabSz="762000"/>
            <a:r>
              <a:rPr lang="en-US">
                <a:latin typeface="Open Sans"/>
                <a:ea typeface="Open Sans"/>
              </a:rPr>
              <a:t>Diabetes</a:t>
            </a:r>
          </a:p>
        </p:txBody>
      </p:sp>
      <p:sp>
        <p:nvSpPr>
          <p:cNvPr id="36" name="Line 30">
            <a:extLst>
              <a:ext uri="{FF2B5EF4-FFF2-40B4-BE49-F238E27FC236}">
                <a16:creationId xmlns:a16="http://schemas.microsoft.com/office/drawing/2014/main" id="{B76F0A9D-8FD8-434A-B9BE-556E5485089C}"/>
              </a:ext>
            </a:extLst>
          </p:cNvPr>
          <p:cNvSpPr>
            <a:spLocks noChangeShapeType="1"/>
          </p:cNvSpPr>
          <p:nvPr/>
        </p:nvSpPr>
        <p:spPr bwMode="auto">
          <a:xfrm>
            <a:off x="3140075" y="5414963"/>
            <a:ext cx="6770688" cy="0"/>
          </a:xfrm>
          <a:prstGeom prst="line">
            <a:avLst/>
          </a:prstGeom>
          <a:noFill/>
          <a:ln w="12700">
            <a:solidFill>
              <a:schemeClr val="tx1"/>
            </a:solidFill>
            <a:round/>
            <a:headEnd type="none" w="sm" len="sm"/>
            <a:tailEnd type="none" w="sm" len="sm"/>
          </a:ln>
        </p:spPr>
        <p:txBody>
          <a:bodyPr anchor="ctr">
            <a:spAutoFit/>
          </a:bodyPr>
          <a:lstStyle/>
          <a:p>
            <a:endParaRPr lang="en-US"/>
          </a:p>
        </p:txBody>
      </p:sp>
      <p:sp>
        <p:nvSpPr>
          <p:cNvPr id="37" name="Line 31">
            <a:extLst>
              <a:ext uri="{FF2B5EF4-FFF2-40B4-BE49-F238E27FC236}">
                <a16:creationId xmlns:a16="http://schemas.microsoft.com/office/drawing/2014/main" id="{748FF595-F70B-4B31-A674-933760328647}"/>
              </a:ext>
            </a:extLst>
          </p:cNvPr>
          <p:cNvSpPr>
            <a:spLocks noChangeShapeType="1"/>
          </p:cNvSpPr>
          <p:nvPr/>
        </p:nvSpPr>
        <p:spPr bwMode="auto">
          <a:xfrm>
            <a:off x="3149600" y="1820864"/>
            <a:ext cx="0" cy="3590925"/>
          </a:xfrm>
          <a:prstGeom prst="line">
            <a:avLst/>
          </a:prstGeom>
          <a:noFill/>
          <a:ln w="12700">
            <a:solidFill>
              <a:schemeClr val="tx2"/>
            </a:solidFill>
            <a:round/>
            <a:headEnd type="none" w="sm" len="sm"/>
            <a:tailEnd type="none" w="sm" len="sm"/>
          </a:ln>
        </p:spPr>
        <p:txBody>
          <a:bodyPr anchor="ctr">
            <a:spAutoFit/>
          </a:bodyPr>
          <a:lstStyle/>
          <a:p>
            <a:endParaRPr lang="en-US"/>
          </a:p>
        </p:txBody>
      </p:sp>
      <p:sp>
        <p:nvSpPr>
          <p:cNvPr id="38" name="Line 32">
            <a:extLst>
              <a:ext uri="{FF2B5EF4-FFF2-40B4-BE49-F238E27FC236}">
                <a16:creationId xmlns:a16="http://schemas.microsoft.com/office/drawing/2014/main" id="{4980E0B2-E363-4AC0-9AAC-BC2EFD971F66}"/>
              </a:ext>
            </a:extLst>
          </p:cNvPr>
          <p:cNvSpPr>
            <a:spLocks noChangeShapeType="1"/>
          </p:cNvSpPr>
          <p:nvPr/>
        </p:nvSpPr>
        <p:spPr bwMode="auto">
          <a:xfrm>
            <a:off x="3040064" y="1825625"/>
            <a:ext cx="109537" cy="0"/>
          </a:xfrm>
          <a:prstGeom prst="line">
            <a:avLst/>
          </a:prstGeom>
          <a:noFill/>
          <a:ln w="12700">
            <a:solidFill>
              <a:schemeClr val="bg1"/>
            </a:solidFill>
            <a:round/>
            <a:headEnd type="none" w="sm" len="sm"/>
            <a:tailEnd type="none" w="sm" len="sm"/>
          </a:ln>
        </p:spPr>
        <p:txBody>
          <a:bodyPr anchor="ctr">
            <a:spAutoFit/>
          </a:bodyPr>
          <a:lstStyle/>
          <a:p>
            <a:endParaRPr lang="en-US"/>
          </a:p>
        </p:txBody>
      </p:sp>
      <p:sp>
        <p:nvSpPr>
          <p:cNvPr id="39" name="Line 33">
            <a:extLst>
              <a:ext uri="{FF2B5EF4-FFF2-40B4-BE49-F238E27FC236}">
                <a16:creationId xmlns:a16="http://schemas.microsoft.com/office/drawing/2014/main" id="{2A411210-3EED-4D27-8F38-37198F734AD3}"/>
              </a:ext>
            </a:extLst>
          </p:cNvPr>
          <p:cNvSpPr>
            <a:spLocks noChangeShapeType="1"/>
          </p:cNvSpPr>
          <p:nvPr/>
        </p:nvSpPr>
        <p:spPr bwMode="auto">
          <a:xfrm>
            <a:off x="3040064" y="2606675"/>
            <a:ext cx="109537" cy="0"/>
          </a:xfrm>
          <a:prstGeom prst="line">
            <a:avLst/>
          </a:prstGeom>
          <a:noFill/>
          <a:ln w="12700">
            <a:solidFill>
              <a:schemeClr val="bg1"/>
            </a:solidFill>
            <a:round/>
            <a:headEnd type="none" w="sm" len="sm"/>
            <a:tailEnd type="none" w="sm" len="sm"/>
          </a:ln>
        </p:spPr>
        <p:txBody>
          <a:bodyPr anchor="ctr">
            <a:spAutoFit/>
          </a:bodyPr>
          <a:lstStyle/>
          <a:p>
            <a:endParaRPr lang="en-US"/>
          </a:p>
        </p:txBody>
      </p:sp>
      <p:sp>
        <p:nvSpPr>
          <p:cNvPr id="40" name="Line 34">
            <a:extLst>
              <a:ext uri="{FF2B5EF4-FFF2-40B4-BE49-F238E27FC236}">
                <a16:creationId xmlns:a16="http://schemas.microsoft.com/office/drawing/2014/main" id="{594487B7-3500-43F6-9772-F2E24A14441D}"/>
              </a:ext>
            </a:extLst>
          </p:cNvPr>
          <p:cNvSpPr>
            <a:spLocks noChangeShapeType="1"/>
          </p:cNvSpPr>
          <p:nvPr/>
        </p:nvSpPr>
        <p:spPr bwMode="auto">
          <a:xfrm>
            <a:off x="3040064" y="3298825"/>
            <a:ext cx="109537" cy="0"/>
          </a:xfrm>
          <a:prstGeom prst="line">
            <a:avLst/>
          </a:prstGeom>
          <a:noFill/>
          <a:ln w="12700">
            <a:solidFill>
              <a:schemeClr val="bg1"/>
            </a:solidFill>
            <a:round/>
            <a:headEnd type="none" w="sm" len="sm"/>
            <a:tailEnd type="none" w="sm" len="sm"/>
          </a:ln>
        </p:spPr>
        <p:txBody>
          <a:bodyPr anchor="ctr">
            <a:spAutoFit/>
          </a:bodyPr>
          <a:lstStyle/>
          <a:p>
            <a:endParaRPr lang="en-US"/>
          </a:p>
        </p:txBody>
      </p:sp>
      <p:sp>
        <p:nvSpPr>
          <p:cNvPr id="41" name="Line 35">
            <a:extLst>
              <a:ext uri="{FF2B5EF4-FFF2-40B4-BE49-F238E27FC236}">
                <a16:creationId xmlns:a16="http://schemas.microsoft.com/office/drawing/2014/main" id="{116B425B-1004-4038-8F74-A084E8CC4CC6}"/>
              </a:ext>
            </a:extLst>
          </p:cNvPr>
          <p:cNvSpPr>
            <a:spLocks noChangeShapeType="1"/>
          </p:cNvSpPr>
          <p:nvPr/>
        </p:nvSpPr>
        <p:spPr bwMode="auto">
          <a:xfrm>
            <a:off x="3040064" y="3990975"/>
            <a:ext cx="109537" cy="0"/>
          </a:xfrm>
          <a:prstGeom prst="line">
            <a:avLst/>
          </a:prstGeom>
          <a:noFill/>
          <a:ln w="12700">
            <a:solidFill>
              <a:schemeClr val="bg1"/>
            </a:solidFill>
            <a:round/>
            <a:headEnd type="none" w="sm" len="sm"/>
            <a:tailEnd type="none" w="sm" len="sm"/>
          </a:ln>
        </p:spPr>
        <p:txBody>
          <a:bodyPr anchor="ctr">
            <a:spAutoFit/>
          </a:bodyPr>
          <a:lstStyle/>
          <a:p>
            <a:endParaRPr lang="en-US"/>
          </a:p>
        </p:txBody>
      </p:sp>
      <p:sp>
        <p:nvSpPr>
          <p:cNvPr id="42" name="Line 36">
            <a:extLst>
              <a:ext uri="{FF2B5EF4-FFF2-40B4-BE49-F238E27FC236}">
                <a16:creationId xmlns:a16="http://schemas.microsoft.com/office/drawing/2014/main" id="{9AC5182C-2D62-49E5-8B3F-1C42AD5116AB}"/>
              </a:ext>
            </a:extLst>
          </p:cNvPr>
          <p:cNvSpPr>
            <a:spLocks noChangeShapeType="1"/>
          </p:cNvSpPr>
          <p:nvPr/>
        </p:nvSpPr>
        <p:spPr bwMode="auto">
          <a:xfrm>
            <a:off x="3040064" y="4733925"/>
            <a:ext cx="109537" cy="0"/>
          </a:xfrm>
          <a:prstGeom prst="line">
            <a:avLst/>
          </a:prstGeom>
          <a:noFill/>
          <a:ln w="12700">
            <a:solidFill>
              <a:schemeClr val="bg1"/>
            </a:solidFill>
            <a:round/>
            <a:headEnd type="none" w="sm" len="sm"/>
            <a:tailEnd type="none" w="sm" len="sm"/>
          </a:ln>
        </p:spPr>
        <p:txBody>
          <a:bodyPr anchor="ctr">
            <a:spAutoFit/>
          </a:bodyPr>
          <a:lstStyle/>
          <a:p>
            <a:endParaRPr lang="en-US"/>
          </a:p>
        </p:txBody>
      </p:sp>
      <p:sp>
        <p:nvSpPr>
          <p:cNvPr id="43" name="Line 37">
            <a:extLst>
              <a:ext uri="{FF2B5EF4-FFF2-40B4-BE49-F238E27FC236}">
                <a16:creationId xmlns:a16="http://schemas.microsoft.com/office/drawing/2014/main" id="{FAD47626-ECCD-4905-A2DF-600D569AFC85}"/>
              </a:ext>
            </a:extLst>
          </p:cNvPr>
          <p:cNvSpPr>
            <a:spLocks noChangeShapeType="1"/>
          </p:cNvSpPr>
          <p:nvPr/>
        </p:nvSpPr>
        <p:spPr bwMode="auto">
          <a:xfrm>
            <a:off x="3040064" y="5419725"/>
            <a:ext cx="109537" cy="0"/>
          </a:xfrm>
          <a:prstGeom prst="line">
            <a:avLst/>
          </a:prstGeom>
          <a:noFill/>
          <a:ln w="12700">
            <a:solidFill>
              <a:schemeClr val="bg1"/>
            </a:solidFill>
            <a:round/>
            <a:headEnd type="none" w="sm" len="sm"/>
            <a:tailEnd type="none" w="sm" len="sm"/>
          </a:ln>
        </p:spPr>
        <p:txBody>
          <a:bodyPr anchor="ctr">
            <a:spAutoFit/>
          </a:bodyPr>
          <a:lstStyle/>
          <a:p>
            <a:endParaRPr lang="en-US"/>
          </a:p>
        </p:txBody>
      </p:sp>
      <p:sp>
        <p:nvSpPr>
          <p:cNvPr id="44" name="Rectangle 38">
            <a:extLst>
              <a:ext uri="{FF2B5EF4-FFF2-40B4-BE49-F238E27FC236}">
                <a16:creationId xmlns:a16="http://schemas.microsoft.com/office/drawing/2014/main" id="{CA0E6F61-DC82-42D3-BD60-05D50C3745BE}"/>
              </a:ext>
            </a:extLst>
          </p:cNvPr>
          <p:cNvSpPr>
            <a:spLocks noChangeArrowheads="1"/>
          </p:cNvSpPr>
          <p:nvPr/>
        </p:nvSpPr>
        <p:spPr bwMode="invGray">
          <a:xfrm>
            <a:off x="3530600" y="2020888"/>
            <a:ext cx="228600" cy="523220"/>
          </a:xfrm>
          <a:prstGeom prst="rect">
            <a:avLst/>
          </a:prstGeom>
          <a:solidFill>
            <a:srgbClr val="FFCC00"/>
          </a:solidFill>
          <a:ln w="12700">
            <a:solidFill>
              <a:schemeClr val="tx2"/>
            </a:solidFill>
            <a:miter lim="800000"/>
            <a:headEnd/>
            <a:tailEnd/>
          </a:ln>
        </p:spPr>
        <p:txBody>
          <a:bodyPr>
            <a:spAutoFit/>
          </a:bodyPr>
          <a:lstStyle/>
          <a:p>
            <a:endParaRPr lang="en-CA" sz="2800">
              <a:solidFill>
                <a:srgbClr val="000000"/>
              </a:solidFill>
              <a:latin typeface="Arial" charset="0"/>
            </a:endParaRPr>
          </a:p>
        </p:txBody>
      </p:sp>
      <p:sp>
        <p:nvSpPr>
          <p:cNvPr id="45" name="Rectangle 39">
            <a:extLst>
              <a:ext uri="{FF2B5EF4-FFF2-40B4-BE49-F238E27FC236}">
                <a16:creationId xmlns:a16="http://schemas.microsoft.com/office/drawing/2014/main" id="{7BEB4418-4F0C-49BF-B1BD-A491D07B3096}"/>
              </a:ext>
            </a:extLst>
          </p:cNvPr>
          <p:cNvSpPr>
            <a:spLocks noChangeArrowheads="1"/>
          </p:cNvSpPr>
          <p:nvPr/>
        </p:nvSpPr>
        <p:spPr bwMode="auto">
          <a:xfrm>
            <a:off x="3530600" y="2375866"/>
            <a:ext cx="228600" cy="157163"/>
          </a:xfrm>
          <a:prstGeom prst="rect">
            <a:avLst/>
          </a:prstGeom>
          <a:solidFill>
            <a:srgbClr val="FF3300"/>
          </a:solidFill>
          <a:ln w="9525">
            <a:noFill/>
            <a:miter lim="800000"/>
            <a:headEnd/>
            <a:tailEnd/>
          </a:ln>
        </p:spPr>
        <p:txBody>
          <a:bodyPr wrap="none" anchor="ctr"/>
          <a:lstStyle/>
          <a:p>
            <a:endParaRPr lang="en-CA" sz="2800">
              <a:solidFill>
                <a:srgbClr val="000000"/>
              </a:solidFill>
              <a:latin typeface="Arial" charset="0"/>
            </a:endParaRPr>
          </a:p>
        </p:txBody>
      </p:sp>
      <p:sp>
        <p:nvSpPr>
          <p:cNvPr id="46" name="Text Box 40">
            <a:extLst>
              <a:ext uri="{FF2B5EF4-FFF2-40B4-BE49-F238E27FC236}">
                <a16:creationId xmlns:a16="http://schemas.microsoft.com/office/drawing/2014/main" id="{B45E08EB-52B8-4042-8689-E0856041156E}"/>
              </a:ext>
            </a:extLst>
          </p:cNvPr>
          <p:cNvSpPr txBox="1">
            <a:spLocks noChangeArrowheads="1"/>
          </p:cNvSpPr>
          <p:nvPr/>
        </p:nvSpPr>
        <p:spPr bwMode="auto">
          <a:xfrm>
            <a:off x="8916988" y="5414963"/>
            <a:ext cx="690562" cy="366712"/>
          </a:xfrm>
          <a:prstGeom prst="rect">
            <a:avLst/>
          </a:prstGeom>
          <a:noFill/>
          <a:ln w="9525">
            <a:noFill/>
            <a:miter lim="800000"/>
            <a:headEnd/>
            <a:tailEnd/>
          </a:ln>
        </p:spPr>
        <p:txBody>
          <a:bodyPr wrap="none">
            <a:spAutoFit/>
          </a:bodyPr>
          <a:lstStyle/>
          <a:p>
            <a:r>
              <a:rPr lang="en-US"/>
              <a:t>≥200</a:t>
            </a:r>
          </a:p>
        </p:txBody>
      </p:sp>
      <p:sp>
        <p:nvSpPr>
          <p:cNvPr id="47" name="TextBox 40">
            <a:extLst>
              <a:ext uri="{FF2B5EF4-FFF2-40B4-BE49-F238E27FC236}">
                <a16:creationId xmlns:a16="http://schemas.microsoft.com/office/drawing/2014/main" id="{5A1591F5-5583-4BB4-B361-E135144633D7}"/>
              </a:ext>
            </a:extLst>
          </p:cNvPr>
          <p:cNvSpPr txBox="1">
            <a:spLocks noChangeArrowheads="1"/>
          </p:cNvSpPr>
          <p:nvPr/>
        </p:nvSpPr>
        <p:spPr bwMode="auto">
          <a:xfrm>
            <a:off x="1795463" y="6245226"/>
            <a:ext cx="5334000" cy="276999"/>
          </a:xfrm>
          <a:prstGeom prst="rect">
            <a:avLst/>
          </a:prstGeom>
          <a:noFill/>
          <a:ln w="9525">
            <a:noFill/>
            <a:miter lim="800000"/>
            <a:headEnd/>
            <a:tailEnd/>
          </a:ln>
        </p:spPr>
        <p:txBody>
          <a:bodyPr>
            <a:spAutoFit/>
          </a:bodyPr>
          <a:lstStyle/>
          <a:p>
            <a:r>
              <a:rPr lang="en-US" sz="1200" dirty="0" err="1">
                <a:latin typeface="Open Sans"/>
                <a:ea typeface="Open Sans"/>
              </a:rPr>
              <a:t>Stamler</a:t>
            </a:r>
            <a:r>
              <a:rPr lang="en-US" sz="1200" dirty="0">
                <a:latin typeface="Open Sans"/>
                <a:ea typeface="Open Sans"/>
              </a:rPr>
              <a:t> J, et al. </a:t>
            </a:r>
            <a:r>
              <a:rPr lang="en-US" sz="1200" i="1" dirty="0">
                <a:latin typeface="Open Sans"/>
                <a:ea typeface="Open Sans"/>
              </a:rPr>
              <a:t>Diabetes Care. </a:t>
            </a:r>
            <a:r>
              <a:rPr lang="en-US" sz="1200" dirty="0">
                <a:latin typeface="Open Sans"/>
                <a:ea typeface="Open Sans"/>
              </a:rPr>
              <a:t>1993;16:434-444.</a:t>
            </a:r>
          </a:p>
        </p:txBody>
      </p:sp>
      <p:sp>
        <p:nvSpPr>
          <p:cNvPr id="49" name="Textfeld 48">
            <a:extLst>
              <a:ext uri="{FF2B5EF4-FFF2-40B4-BE49-F238E27FC236}">
                <a16:creationId xmlns:a16="http://schemas.microsoft.com/office/drawing/2014/main" id="{535A5AD2-B023-4493-B8EB-6654CE8EEB6B}"/>
              </a:ext>
            </a:extLst>
          </p:cNvPr>
          <p:cNvSpPr txBox="1"/>
          <p:nvPr/>
        </p:nvSpPr>
        <p:spPr>
          <a:xfrm>
            <a:off x="3438525" y="1199983"/>
            <a:ext cx="6465677" cy="646331"/>
          </a:xfrm>
          <a:prstGeom prst="rect">
            <a:avLst/>
          </a:prstGeom>
          <a:noFill/>
        </p:spPr>
        <p:txBody>
          <a:bodyPr wrap="square">
            <a:spAutoFit/>
          </a:bodyPr>
          <a:lstStyle/>
          <a:p>
            <a:r>
              <a:rPr lang="el-GR" sz="1800" i="1" dirty="0">
                <a:latin typeface="Arial" charset="0"/>
                <a:ea typeface="ＭＳ Ｐゴシック" pitchFamily="34" charset="-128"/>
              </a:rPr>
              <a:t>Συσχέτιση των τιμών της συστολικής αρτηριακής υπέρτασης με την καρδιαγγειακή θνητότητα σε ασθενείς με ΣΔ2</a:t>
            </a:r>
            <a:endParaRPr lang="en-US" sz="1800" i="1" dirty="0">
              <a:latin typeface="Arial" charset="0"/>
              <a:ea typeface="ＭＳ Ｐゴシック" pitchFamily="34" charset="-128"/>
            </a:endParaRPr>
          </a:p>
        </p:txBody>
      </p:sp>
    </p:spTree>
    <p:extLst>
      <p:ext uri="{BB962C8B-B14F-4D97-AF65-F5344CB8AC3E}">
        <p14:creationId xmlns:p14="http://schemas.microsoft.com/office/powerpoint/2010/main" val="8058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ext Box 6"/>
          <p:cNvSpPr txBox="1">
            <a:spLocks noChangeArrowheads="1"/>
          </p:cNvSpPr>
          <p:nvPr/>
        </p:nvSpPr>
        <p:spPr bwMode="auto">
          <a:xfrm>
            <a:off x="1778000" y="6291263"/>
            <a:ext cx="3270250" cy="457200"/>
          </a:xfrm>
          <a:prstGeom prst="rect">
            <a:avLst/>
          </a:prstGeom>
          <a:noFill/>
          <a:ln w="9525">
            <a:noFill/>
            <a:miter lim="800000"/>
            <a:headEnd/>
            <a:tailEnd/>
          </a:ln>
        </p:spPr>
        <p:txBody>
          <a:bodyPr wrap="none" anchor="b">
            <a:spAutoFit/>
          </a:bodyPr>
          <a:lstStyle/>
          <a:p>
            <a:r>
              <a:rPr lang="en-US" sz="1200">
                <a:latin typeface="Open Sans"/>
                <a:ea typeface="Open Sans"/>
              </a:rPr>
              <a:t>UKPDS Study Group. </a:t>
            </a:r>
            <a:r>
              <a:rPr lang="en-US" sz="1200" i="1">
                <a:latin typeface="Open Sans"/>
                <a:ea typeface="Open Sans"/>
              </a:rPr>
              <a:t>BMJ 1</a:t>
            </a:r>
            <a:r>
              <a:rPr lang="en-US" sz="1200">
                <a:latin typeface="Open Sans"/>
                <a:ea typeface="Open Sans"/>
              </a:rPr>
              <a:t>998; 317:703-13.</a:t>
            </a:r>
          </a:p>
          <a:p>
            <a:r>
              <a:rPr lang="en-US" sz="1200" i="1">
                <a:latin typeface="Open Sans"/>
                <a:ea typeface="Open Sans"/>
              </a:rPr>
              <a:t>BP</a:t>
            </a:r>
            <a:r>
              <a:rPr lang="en-US" sz="1200">
                <a:latin typeface="Open Sans"/>
                <a:ea typeface="Open Sans"/>
              </a:rPr>
              <a:t>, blood pressure; </a:t>
            </a:r>
            <a:r>
              <a:rPr lang="en-US" sz="1200" i="1">
                <a:latin typeface="Open Sans"/>
                <a:ea typeface="Open Sans"/>
              </a:rPr>
              <a:t>CV,</a:t>
            </a:r>
            <a:r>
              <a:rPr lang="en-US" sz="1200">
                <a:latin typeface="Open Sans"/>
                <a:ea typeface="Open Sans"/>
              </a:rPr>
              <a:t> cardiovascular </a:t>
            </a:r>
          </a:p>
        </p:txBody>
      </p:sp>
      <p:cxnSp>
        <p:nvCxnSpPr>
          <p:cNvPr id="147459" name="Straight Connector 4"/>
          <p:cNvCxnSpPr>
            <a:cxnSpLocks noChangeShapeType="1"/>
          </p:cNvCxnSpPr>
          <p:nvPr/>
        </p:nvCxnSpPr>
        <p:spPr bwMode="auto">
          <a:xfrm rot="5400000">
            <a:off x="1753394" y="3656806"/>
            <a:ext cx="3810000" cy="1588"/>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147460" name="Straight Connector 5"/>
          <p:cNvCxnSpPr>
            <a:cxnSpLocks noChangeShapeType="1"/>
          </p:cNvCxnSpPr>
          <p:nvPr/>
        </p:nvCxnSpPr>
        <p:spPr bwMode="auto">
          <a:xfrm>
            <a:off x="3657600" y="5559425"/>
            <a:ext cx="5943600" cy="1588"/>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sp>
        <p:nvSpPr>
          <p:cNvPr id="65540" name="Freeform 10"/>
          <p:cNvSpPr>
            <a:spLocks noChangeArrowheads="1"/>
          </p:cNvSpPr>
          <p:nvPr/>
        </p:nvSpPr>
        <p:spPr bwMode="auto">
          <a:xfrm>
            <a:off x="3683000" y="1885950"/>
            <a:ext cx="5892800" cy="3651250"/>
          </a:xfrm>
          <a:custGeom>
            <a:avLst/>
            <a:gdLst>
              <a:gd name="T0" fmla="*/ 0 w 5892800"/>
              <a:gd name="T1" fmla="*/ 3651250 h 3651250"/>
              <a:gd name="T2" fmla="*/ 101600 w 5892800"/>
              <a:gd name="T3" fmla="*/ 3613150 h 3651250"/>
              <a:gd name="T4" fmla="*/ 209550 w 5892800"/>
              <a:gd name="T5" fmla="*/ 3422650 h 3651250"/>
              <a:gd name="T6" fmla="*/ 311150 w 5892800"/>
              <a:gd name="T7" fmla="*/ 3327400 h 3651250"/>
              <a:gd name="T8" fmla="*/ 444500 w 5892800"/>
              <a:gd name="T9" fmla="*/ 3270250 h 3651250"/>
              <a:gd name="T10" fmla="*/ 584200 w 5892800"/>
              <a:gd name="T11" fmla="*/ 3213100 h 3651250"/>
              <a:gd name="T12" fmla="*/ 628650 w 5892800"/>
              <a:gd name="T13" fmla="*/ 3111500 h 3651250"/>
              <a:gd name="T14" fmla="*/ 863600 w 5892800"/>
              <a:gd name="T15" fmla="*/ 3022600 h 3651250"/>
              <a:gd name="T16" fmla="*/ 1028700 w 5892800"/>
              <a:gd name="T17" fmla="*/ 2952750 h 3651250"/>
              <a:gd name="T18" fmla="*/ 1193800 w 5892800"/>
              <a:gd name="T19" fmla="*/ 2787650 h 3651250"/>
              <a:gd name="T20" fmla="*/ 1327150 w 5892800"/>
              <a:gd name="T21" fmla="*/ 2762250 h 3651250"/>
              <a:gd name="T22" fmla="*/ 1371600 w 5892800"/>
              <a:gd name="T23" fmla="*/ 2730500 h 3651250"/>
              <a:gd name="T24" fmla="*/ 1460500 w 5892800"/>
              <a:gd name="T25" fmla="*/ 2711450 h 3651250"/>
              <a:gd name="T26" fmla="*/ 1676400 w 5892800"/>
              <a:gd name="T27" fmla="*/ 2622550 h 3651250"/>
              <a:gd name="T28" fmla="*/ 1816100 w 5892800"/>
              <a:gd name="T29" fmla="*/ 2432050 h 3651250"/>
              <a:gd name="T30" fmla="*/ 1892300 w 5892800"/>
              <a:gd name="T31" fmla="*/ 2419350 h 3651250"/>
              <a:gd name="T32" fmla="*/ 2000250 w 5892800"/>
              <a:gd name="T33" fmla="*/ 2330450 h 3651250"/>
              <a:gd name="T34" fmla="*/ 2070100 w 5892800"/>
              <a:gd name="T35" fmla="*/ 2317750 h 3651250"/>
              <a:gd name="T36" fmla="*/ 2260600 w 5892800"/>
              <a:gd name="T37" fmla="*/ 2178050 h 3651250"/>
              <a:gd name="T38" fmla="*/ 2559050 w 5892800"/>
              <a:gd name="T39" fmla="*/ 1955800 h 3651250"/>
              <a:gd name="T40" fmla="*/ 2641600 w 5892800"/>
              <a:gd name="T41" fmla="*/ 1943100 h 3651250"/>
              <a:gd name="T42" fmla="*/ 2743200 w 5892800"/>
              <a:gd name="T43" fmla="*/ 1866900 h 3651250"/>
              <a:gd name="T44" fmla="*/ 3175000 w 5892800"/>
              <a:gd name="T45" fmla="*/ 1784350 h 3651250"/>
              <a:gd name="T46" fmla="*/ 3244850 w 5892800"/>
              <a:gd name="T47" fmla="*/ 1708150 h 3651250"/>
              <a:gd name="T48" fmla="*/ 3321050 w 5892800"/>
              <a:gd name="T49" fmla="*/ 1701800 h 3651250"/>
              <a:gd name="T50" fmla="*/ 3397250 w 5892800"/>
              <a:gd name="T51" fmla="*/ 1651000 h 3651250"/>
              <a:gd name="T52" fmla="*/ 3486150 w 5892800"/>
              <a:gd name="T53" fmla="*/ 1638300 h 3651250"/>
              <a:gd name="T54" fmla="*/ 3632200 w 5892800"/>
              <a:gd name="T55" fmla="*/ 1524000 h 3651250"/>
              <a:gd name="T56" fmla="*/ 3702050 w 5892800"/>
              <a:gd name="T57" fmla="*/ 1511300 h 3651250"/>
              <a:gd name="T58" fmla="*/ 3803650 w 5892800"/>
              <a:gd name="T59" fmla="*/ 1403350 h 3651250"/>
              <a:gd name="T60" fmla="*/ 3835400 w 5892800"/>
              <a:gd name="T61" fmla="*/ 1339850 h 3651250"/>
              <a:gd name="T62" fmla="*/ 3956050 w 5892800"/>
              <a:gd name="T63" fmla="*/ 1270000 h 3651250"/>
              <a:gd name="T64" fmla="*/ 4025900 w 5892800"/>
              <a:gd name="T65" fmla="*/ 1168400 h 3651250"/>
              <a:gd name="T66" fmla="*/ 4064000 w 5892800"/>
              <a:gd name="T67" fmla="*/ 1155700 h 3651250"/>
              <a:gd name="T68" fmla="*/ 4248149 w 5892800"/>
              <a:gd name="T69" fmla="*/ 965200 h 3651250"/>
              <a:gd name="T70" fmla="*/ 4349749 w 5892800"/>
              <a:gd name="T71" fmla="*/ 939800 h 3651250"/>
              <a:gd name="T72" fmla="*/ 4546600 w 5892800"/>
              <a:gd name="T73" fmla="*/ 787400 h 3651250"/>
              <a:gd name="T74" fmla="*/ 4692648 w 5892800"/>
              <a:gd name="T75" fmla="*/ 781050 h 3651250"/>
              <a:gd name="T76" fmla="*/ 4838700 w 5892800"/>
              <a:gd name="T77" fmla="*/ 647700 h 3651250"/>
              <a:gd name="T78" fmla="*/ 4978400 w 5892800"/>
              <a:gd name="T79" fmla="*/ 609600 h 3651250"/>
              <a:gd name="T80" fmla="*/ 5060948 w 5892800"/>
              <a:gd name="T81" fmla="*/ 488950 h 3651250"/>
              <a:gd name="T82" fmla="*/ 5257800 w 5892800"/>
              <a:gd name="T83" fmla="*/ 400050 h 3651250"/>
              <a:gd name="T84" fmla="*/ 5505448 w 5892800"/>
              <a:gd name="T85" fmla="*/ 234950 h 3651250"/>
              <a:gd name="T86" fmla="*/ 5626100 w 5892800"/>
              <a:gd name="T87" fmla="*/ 165100 h 3651250"/>
              <a:gd name="T88" fmla="*/ 5778500 w 5892800"/>
              <a:gd name="T89" fmla="*/ 127000 h 3651250"/>
              <a:gd name="T90" fmla="*/ 5797548 w 5892800"/>
              <a:gd name="T91" fmla="*/ 63500 h 3651250"/>
              <a:gd name="T92" fmla="*/ 5892800 w 5892800"/>
              <a:gd name="T93" fmla="*/ 0 h 3651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92800"/>
              <a:gd name="T142" fmla="*/ 0 h 3651250"/>
              <a:gd name="T143" fmla="*/ 5892800 w 5892800"/>
              <a:gd name="T144" fmla="*/ 3651250 h 3651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92800" h="3651250">
                <a:moveTo>
                  <a:pt x="0" y="3651250"/>
                </a:moveTo>
                <a:lnTo>
                  <a:pt x="101600" y="3613150"/>
                </a:lnTo>
                <a:lnTo>
                  <a:pt x="209550" y="3422650"/>
                </a:lnTo>
                <a:lnTo>
                  <a:pt x="311150" y="3327400"/>
                </a:lnTo>
                <a:lnTo>
                  <a:pt x="444500" y="3270250"/>
                </a:lnTo>
                <a:lnTo>
                  <a:pt x="584200" y="3213100"/>
                </a:lnTo>
                <a:lnTo>
                  <a:pt x="628650" y="3111500"/>
                </a:lnTo>
                <a:lnTo>
                  <a:pt x="863600" y="3022600"/>
                </a:lnTo>
                <a:lnTo>
                  <a:pt x="1028700" y="2952750"/>
                </a:lnTo>
                <a:lnTo>
                  <a:pt x="1193800" y="2787650"/>
                </a:lnTo>
                <a:cubicBezTo>
                  <a:pt x="1322876" y="2761835"/>
                  <a:pt x="1277628" y="2762250"/>
                  <a:pt x="1327150" y="2762250"/>
                </a:cubicBezTo>
                <a:lnTo>
                  <a:pt x="1371600" y="2730500"/>
                </a:lnTo>
                <a:lnTo>
                  <a:pt x="1460500" y="2711450"/>
                </a:lnTo>
                <a:cubicBezTo>
                  <a:pt x="1671999" y="2621723"/>
                  <a:pt x="1594174" y="2622550"/>
                  <a:pt x="1676400" y="2622550"/>
                </a:cubicBezTo>
                <a:lnTo>
                  <a:pt x="1816100" y="2432050"/>
                </a:lnTo>
                <a:lnTo>
                  <a:pt x="1892300" y="2419350"/>
                </a:lnTo>
                <a:lnTo>
                  <a:pt x="2000250" y="2330450"/>
                </a:lnTo>
                <a:lnTo>
                  <a:pt x="2070100" y="2317750"/>
                </a:lnTo>
                <a:lnTo>
                  <a:pt x="2260600" y="2178050"/>
                </a:lnTo>
                <a:lnTo>
                  <a:pt x="2559050" y="1955800"/>
                </a:lnTo>
                <a:lnTo>
                  <a:pt x="2641600" y="1943100"/>
                </a:lnTo>
                <a:lnTo>
                  <a:pt x="2743200" y="1866900"/>
                </a:lnTo>
                <a:lnTo>
                  <a:pt x="3175000" y="1784350"/>
                </a:lnTo>
                <a:lnTo>
                  <a:pt x="3244850" y="1708150"/>
                </a:lnTo>
                <a:cubicBezTo>
                  <a:pt x="3316808" y="1701608"/>
                  <a:pt x="3291321" y="1701800"/>
                  <a:pt x="3321050" y="1701800"/>
                </a:cubicBezTo>
                <a:lnTo>
                  <a:pt x="3397250" y="1651000"/>
                </a:lnTo>
                <a:lnTo>
                  <a:pt x="3486150" y="1638300"/>
                </a:lnTo>
                <a:lnTo>
                  <a:pt x="3632200" y="1524000"/>
                </a:lnTo>
                <a:lnTo>
                  <a:pt x="3702050" y="1511300"/>
                </a:lnTo>
                <a:lnTo>
                  <a:pt x="3803650" y="1403350"/>
                </a:lnTo>
                <a:lnTo>
                  <a:pt x="3835400" y="1339850"/>
                </a:lnTo>
                <a:lnTo>
                  <a:pt x="3956050" y="1270000"/>
                </a:lnTo>
                <a:lnTo>
                  <a:pt x="4025900" y="1168400"/>
                </a:lnTo>
                <a:lnTo>
                  <a:pt x="4064000" y="1155700"/>
                </a:lnTo>
                <a:lnTo>
                  <a:pt x="4248150" y="965200"/>
                </a:lnTo>
                <a:cubicBezTo>
                  <a:pt x="4351830" y="945760"/>
                  <a:pt x="4349750" y="980607"/>
                  <a:pt x="4349750" y="939800"/>
                </a:cubicBezTo>
                <a:lnTo>
                  <a:pt x="4546600" y="787400"/>
                </a:lnTo>
                <a:lnTo>
                  <a:pt x="4692650" y="781050"/>
                </a:lnTo>
                <a:lnTo>
                  <a:pt x="4838700" y="647700"/>
                </a:lnTo>
                <a:lnTo>
                  <a:pt x="4978400" y="609600"/>
                </a:lnTo>
                <a:lnTo>
                  <a:pt x="5060950" y="488950"/>
                </a:lnTo>
                <a:lnTo>
                  <a:pt x="5257800" y="400050"/>
                </a:lnTo>
                <a:lnTo>
                  <a:pt x="5505450" y="234950"/>
                </a:lnTo>
                <a:lnTo>
                  <a:pt x="5626100" y="165100"/>
                </a:lnTo>
                <a:lnTo>
                  <a:pt x="5778500" y="127000"/>
                </a:lnTo>
                <a:lnTo>
                  <a:pt x="5797550" y="63500"/>
                </a:lnTo>
                <a:lnTo>
                  <a:pt x="5892800" y="0"/>
                </a:ln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extLst>
        </p:spPr>
        <p:txBody>
          <a:bodyPr anchor="ctr"/>
          <a:lstStyle/>
          <a:p>
            <a:pPr>
              <a:defRPr/>
            </a:pPr>
            <a:endParaRPr lang="en-US">
              <a:latin typeface="+mj-lt"/>
              <a:ea typeface="ＭＳ Ｐゴシック" charset="0"/>
              <a:cs typeface="ＭＳ Ｐゴシック" charset="0"/>
            </a:endParaRPr>
          </a:p>
        </p:txBody>
      </p:sp>
      <p:sp>
        <p:nvSpPr>
          <p:cNvPr id="65541" name="Freeform 11"/>
          <p:cNvSpPr>
            <a:spLocks noChangeArrowheads="1"/>
          </p:cNvSpPr>
          <p:nvPr/>
        </p:nvSpPr>
        <p:spPr bwMode="auto">
          <a:xfrm>
            <a:off x="3695700" y="2781300"/>
            <a:ext cx="5880100" cy="2743200"/>
          </a:xfrm>
          <a:custGeom>
            <a:avLst/>
            <a:gdLst>
              <a:gd name="T0" fmla="*/ 0 w 5880100"/>
              <a:gd name="T1" fmla="*/ 2743200 h 2743200"/>
              <a:gd name="T2" fmla="*/ 95250 w 5880100"/>
              <a:gd name="T3" fmla="*/ 2654300 h 2743200"/>
              <a:gd name="T4" fmla="*/ 139700 w 5880100"/>
              <a:gd name="T5" fmla="*/ 2578100 h 2743200"/>
              <a:gd name="T6" fmla="*/ 393700 w 5880100"/>
              <a:gd name="T7" fmla="*/ 2489200 h 2743200"/>
              <a:gd name="T8" fmla="*/ 596900 w 5880100"/>
              <a:gd name="T9" fmla="*/ 2406650 h 2743200"/>
              <a:gd name="T10" fmla="*/ 647700 w 5880100"/>
              <a:gd name="T11" fmla="*/ 2336800 h 2743200"/>
              <a:gd name="T12" fmla="*/ 850900 w 5880100"/>
              <a:gd name="T13" fmla="*/ 2228850 h 2743200"/>
              <a:gd name="T14" fmla="*/ 1016000 w 5880100"/>
              <a:gd name="T15" fmla="*/ 2165350 h 2743200"/>
              <a:gd name="T16" fmla="*/ 1085850 w 5880100"/>
              <a:gd name="T17" fmla="*/ 2082800 h 2743200"/>
              <a:gd name="T18" fmla="*/ 1231900 w 5880100"/>
              <a:gd name="T19" fmla="*/ 2057400 h 2743200"/>
              <a:gd name="T20" fmla="*/ 1409700 w 5880100"/>
              <a:gd name="T21" fmla="*/ 1930400 h 2743200"/>
              <a:gd name="T22" fmla="*/ 1517650 w 5880100"/>
              <a:gd name="T23" fmla="*/ 1892300 h 2743200"/>
              <a:gd name="T24" fmla="*/ 1638300 w 5880100"/>
              <a:gd name="T25" fmla="*/ 1841500 h 2743200"/>
              <a:gd name="T26" fmla="*/ 1860550 w 5880100"/>
              <a:gd name="T27" fmla="*/ 1758950 h 2743200"/>
              <a:gd name="T28" fmla="*/ 2120900 w 5880100"/>
              <a:gd name="T29" fmla="*/ 1651000 h 2743200"/>
              <a:gd name="T30" fmla="*/ 2362200 w 5880100"/>
              <a:gd name="T31" fmla="*/ 1492250 h 2743200"/>
              <a:gd name="T32" fmla="*/ 2578100 w 5880100"/>
              <a:gd name="T33" fmla="*/ 1352550 h 2743200"/>
              <a:gd name="T34" fmla="*/ 2698750 w 5880100"/>
              <a:gd name="T35" fmla="*/ 1301750 h 2743200"/>
              <a:gd name="T36" fmla="*/ 2755900 w 5880100"/>
              <a:gd name="T37" fmla="*/ 1257300 h 2743200"/>
              <a:gd name="T38" fmla="*/ 2940050 w 5880100"/>
              <a:gd name="T39" fmla="*/ 1231900 h 2743200"/>
              <a:gd name="T40" fmla="*/ 3181350 w 5880100"/>
              <a:gd name="T41" fmla="*/ 1136650 h 2743200"/>
              <a:gd name="T42" fmla="*/ 3403600 w 5880100"/>
              <a:gd name="T43" fmla="*/ 1073150 h 2743200"/>
              <a:gd name="T44" fmla="*/ 3714750 w 5880100"/>
              <a:gd name="T45" fmla="*/ 895350 h 2743200"/>
              <a:gd name="T46" fmla="*/ 3854450 w 5880100"/>
              <a:gd name="T47" fmla="*/ 831850 h 2743200"/>
              <a:gd name="T48" fmla="*/ 4025900 w 5880100"/>
              <a:gd name="T49" fmla="*/ 679450 h 2743200"/>
              <a:gd name="T50" fmla="*/ 4133850 w 5880100"/>
              <a:gd name="T51" fmla="*/ 654050 h 2743200"/>
              <a:gd name="T52" fmla="*/ 4337049 w 5880100"/>
              <a:gd name="T53" fmla="*/ 539750 h 2743200"/>
              <a:gd name="T54" fmla="*/ 4375149 w 5880100"/>
              <a:gd name="T55" fmla="*/ 469900 h 2743200"/>
              <a:gd name="T56" fmla="*/ 4749800 w 5880100"/>
              <a:gd name="T57" fmla="*/ 381000 h 2743200"/>
              <a:gd name="T58" fmla="*/ 4838700 w 5880100"/>
              <a:gd name="T59" fmla="*/ 323850 h 2743200"/>
              <a:gd name="T60" fmla="*/ 5003800 w 5880100"/>
              <a:gd name="T61" fmla="*/ 311150 h 2743200"/>
              <a:gd name="T62" fmla="*/ 5257800 w 5880100"/>
              <a:gd name="T63" fmla="*/ 228600 h 2743200"/>
              <a:gd name="T64" fmla="*/ 5410200 w 5880100"/>
              <a:gd name="T65" fmla="*/ 184150 h 2743200"/>
              <a:gd name="T66" fmla="*/ 5549900 w 5880100"/>
              <a:gd name="T67" fmla="*/ 114300 h 2743200"/>
              <a:gd name="T68" fmla="*/ 5619748 w 5880100"/>
              <a:gd name="T69" fmla="*/ 120650 h 2743200"/>
              <a:gd name="T70" fmla="*/ 5810248 w 5880100"/>
              <a:gd name="T71" fmla="*/ 63500 h 2743200"/>
              <a:gd name="T72" fmla="*/ 5880100 w 5880100"/>
              <a:gd name="T73" fmla="*/ 0 h 27432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80100"/>
              <a:gd name="T112" fmla="*/ 0 h 2743200"/>
              <a:gd name="T113" fmla="*/ 5880100 w 5880100"/>
              <a:gd name="T114" fmla="*/ 2743200 h 27432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80100" h="2743200">
                <a:moveTo>
                  <a:pt x="0" y="2743200"/>
                </a:moveTo>
                <a:cubicBezTo>
                  <a:pt x="96850" y="2659264"/>
                  <a:pt x="95250" y="2702665"/>
                  <a:pt x="95250" y="2654300"/>
                </a:cubicBezTo>
                <a:lnTo>
                  <a:pt x="139700" y="2578100"/>
                </a:lnTo>
                <a:lnTo>
                  <a:pt x="393700" y="2489200"/>
                </a:lnTo>
                <a:lnTo>
                  <a:pt x="596900" y="2406650"/>
                </a:lnTo>
                <a:lnTo>
                  <a:pt x="647700" y="2336800"/>
                </a:lnTo>
                <a:lnTo>
                  <a:pt x="850900" y="2228850"/>
                </a:lnTo>
                <a:lnTo>
                  <a:pt x="1016000" y="2165350"/>
                </a:lnTo>
                <a:lnTo>
                  <a:pt x="1085850" y="2082800"/>
                </a:lnTo>
                <a:cubicBezTo>
                  <a:pt x="1233999" y="2063476"/>
                  <a:pt x="1231900" y="2112846"/>
                  <a:pt x="1231900" y="2057400"/>
                </a:cubicBezTo>
                <a:lnTo>
                  <a:pt x="1409700" y="1930400"/>
                </a:lnTo>
                <a:lnTo>
                  <a:pt x="1517650" y="1892300"/>
                </a:lnTo>
                <a:lnTo>
                  <a:pt x="1638300" y="1841500"/>
                </a:lnTo>
                <a:lnTo>
                  <a:pt x="1860550" y="1758950"/>
                </a:lnTo>
                <a:lnTo>
                  <a:pt x="2120900" y="1651000"/>
                </a:lnTo>
                <a:lnTo>
                  <a:pt x="2362200" y="1492250"/>
                </a:lnTo>
                <a:lnTo>
                  <a:pt x="2578100" y="1352550"/>
                </a:lnTo>
                <a:lnTo>
                  <a:pt x="2698750" y="1301750"/>
                </a:lnTo>
                <a:lnTo>
                  <a:pt x="2755900" y="1257300"/>
                </a:lnTo>
                <a:lnTo>
                  <a:pt x="2940050" y="1231900"/>
                </a:lnTo>
                <a:lnTo>
                  <a:pt x="3181350" y="1136650"/>
                </a:lnTo>
                <a:lnTo>
                  <a:pt x="3403600" y="1073150"/>
                </a:lnTo>
                <a:lnTo>
                  <a:pt x="3714750" y="895350"/>
                </a:lnTo>
                <a:lnTo>
                  <a:pt x="3854450" y="831850"/>
                </a:lnTo>
                <a:lnTo>
                  <a:pt x="4025900" y="679450"/>
                </a:lnTo>
                <a:lnTo>
                  <a:pt x="4133850" y="654050"/>
                </a:lnTo>
                <a:lnTo>
                  <a:pt x="4337050" y="539750"/>
                </a:lnTo>
                <a:lnTo>
                  <a:pt x="4375150" y="469900"/>
                </a:lnTo>
                <a:lnTo>
                  <a:pt x="4749800" y="381000"/>
                </a:lnTo>
                <a:lnTo>
                  <a:pt x="4838700" y="323850"/>
                </a:lnTo>
                <a:lnTo>
                  <a:pt x="5003800" y="311150"/>
                </a:lnTo>
                <a:cubicBezTo>
                  <a:pt x="5253458" y="227931"/>
                  <a:pt x="5164435" y="228600"/>
                  <a:pt x="5257800" y="228600"/>
                </a:cubicBezTo>
                <a:lnTo>
                  <a:pt x="5410200" y="184150"/>
                </a:lnTo>
                <a:lnTo>
                  <a:pt x="5549900" y="114300"/>
                </a:lnTo>
                <a:lnTo>
                  <a:pt x="5619750" y="120650"/>
                </a:lnTo>
                <a:lnTo>
                  <a:pt x="5810250" y="63500"/>
                </a:lnTo>
                <a:lnTo>
                  <a:pt x="5880100" y="0"/>
                </a:lnTo>
              </a:path>
            </a:pathLst>
          </a:custGeom>
          <a:noFill/>
          <a:ln w="25400">
            <a:solidFill>
              <a:srgbClr val="FF0000"/>
            </a:solidFill>
            <a:miter lim="800000"/>
            <a:headEnd/>
            <a:tailEnd/>
          </a:ln>
          <a:effectLst>
            <a:outerShdw dist="20000" dir="5400000" rotWithShape="0">
              <a:srgbClr val="808080">
                <a:alpha val="37999"/>
              </a:srgbClr>
            </a:outerShdw>
          </a:effectLst>
          <a:extLst>
            <a:ext uri="{909E8E84-426E-40dd-AFC4-6F175D3DCCD1}"/>
          </a:extLst>
        </p:spPr>
        <p:txBody>
          <a:bodyPr anchor="ctr"/>
          <a:lstStyle/>
          <a:p>
            <a:pPr>
              <a:defRPr/>
            </a:pPr>
            <a:endParaRPr lang="en-US">
              <a:latin typeface="+mj-lt"/>
              <a:ea typeface="ＭＳ Ｐゴシック" charset="0"/>
              <a:cs typeface="ＭＳ Ｐゴシック" charset="0"/>
            </a:endParaRPr>
          </a:p>
        </p:txBody>
      </p:sp>
      <p:sp>
        <p:nvSpPr>
          <p:cNvPr id="65542" name="TextBox 12"/>
          <p:cNvSpPr txBox="1">
            <a:spLocks noChangeArrowheads="1"/>
          </p:cNvSpPr>
          <p:nvPr/>
        </p:nvSpPr>
        <p:spPr bwMode="auto">
          <a:xfrm>
            <a:off x="2668588" y="1557339"/>
            <a:ext cx="889000" cy="4256087"/>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r" eaLnBrk="1" hangingPunct="1">
              <a:spcAft>
                <a:spcPts val="3800"/>
              </a:spcAft>
              <a:defRPr/>
            </a:pPr>
            <a:r>
              <a:rPr lang="en-US" sz="1800">
                <a:latin typeface="+mj-lt"/>
              </a:rPr>
              <a:t>50</a:t>
            </a:r>
          </a:p>
          <a:p>
            <a:pPr algn="r" eaLnBrk="1" hangingPunct="1">
              <a:spcAft>
                <a:spcPts val="3800"/>
              </a:spcAft>
              <a:defRPr/>
            </a:pPr>
            <a:r>
              <a:rPr lang="en-US" sz="1800">
                <a:latin typeface="+mj-lt"/>
              </a:rPr>
              <a:t>40</a:t>
            </a:r>
          </a:p>
          <a:p>
            <a:pPr algn="r" eaLnBrk="1" hangingPunct="1">
              <a:spcAft>
                <a:spcPts val="3800"/>
              </a:spcAft>
              <a:defRPr/>
            </a:pPr>
            <a:r>
              <a:rPr lang="en-US" sz="1800">
                <a:latin typeface="+mj-lt"/>
              </a:rPr>
              <a:t>30</a:t>
            </a:r>
          </a:p>
          <a:p>
            <a:pPr algn="r" eaLnBrk="1" hangingPunct="1">
              <a:spcAft>
                <a:spcPts val="3800"/>
              </a:spcAft>
              <a:defRPr/>
            </a:pPr>
            <a:r>
              <a:rPr lang="en-US" sz="1800">
                <a:latin typeface="+mj-lt"/>
              </a:rPr>
              <a:t>20</a:t>
            </a:r>
          </a:p>
          <a:p>
            <a:pPr algn="r" eaLnBrk="1" hangingPunct="1">
              <a:spcAft>
                <a:spcPts val="3800"/>
              </a:spcAft>
              <a:defRPr/>
            </a:pPr>
            <a:r>
              <a:rPr lang="en-US" sz="1800">
                <a:latin typeface="+mj-lt"/>
              </a:rPr>
              <a:t>10</a:t>
            </a:r>
          </a:p>
          <a:p>
            <a:pPr algn="r" eaLnBrk="1" hangingPunct="1">
              <a:spcAft>
                <a:spcPts val="3800"/>
              </a:spcAft>
              <a:defRPr/>
            </a:pPr>
            <a:r>
              <a:rPr lang="en-US" sz="1800">
                <a:latin typeface="+mj-lt"/>
              </a:rPr>
              <a:t>0</a:t>
            </a:r>
          </a:p>
        </p:txBody>
      </p:sp>
      <p:cxnSp>
        <p:nvCxnSpPr>
          <p:cNvPr id="147464" name="Straight Connector 13"/>
          <p:cNvCxnSpPr>
            <a:cxnSpLocks noChangeShapeType="1"/>
          </p:cNvCxnSpPr>
          <p:nvPr/>
        </p:nvCxnSpPr>
        <p:spPr bwMode="auto">
          <a:xfrm>
            <a:off x="3581400" y="1752600"/>
            <a:ext cx="76200" cy="1588"/>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sp>
        <p:nvSpPr>
          <p:cNvPr id="65544" name="TextBox 14"/>
          <p:cNvSpPr txBox="1">
            <a:spLocks noChangeArrowheads="1"/>
          </p:cNvSpPr>
          <p:nvPr/>
        </p:nvSpPr>
        <p:spPr bwMode="auto">
          <a:xfrm>
            <a:off x="3557588" y="5862639"/>
            <a:ext cx="6043612" cy="338137"/>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600" dirty="0">
                <a:latin typeface="+mj-lt"/>
              </a:rPr>
              <a:t>Years from randomization</a:t>
            </a:r>
          </a:p>
        </p:txBody>
      </p:sp>
      <p:cxnSp>
        <p:nvCxnSpPr>
          <p:cNvPr id="147466" name="Straight Connector 15"/>
          <p:cNvCxnSpPr>
            <a:cxnSpLocks noChangeShapeType="1"/>
          </p:cNvCxnSpPr>
          <p:nvPr/>
        </p:nvCxnSpPr>
        <p:spPr bwMode="auto">
          <a:xfrm>
            <a:off x="3581400" y="2490789"/>
            <a:ext cx="76200" cy="1587"/>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67" name="Straight Connector 16"/>
          <p:cNvCxnSpPr>
            <a:cxnSpLocks noChangeShapeType="1"/>
          </p:cNvCxnSpPr>
          <p:nvPr/>
        </p:nvCxnSpPr>
        <p:spPr bwMode="auto">
          <a:xfrm>
            <a:off x="3581400" y="3251200"/>
            <a:ext cx="76200" cy="1588"/>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68" name="Straight Connector 17"/>
          <p:cNvCxnSpPr>
            <a:cxnSpLocks noChangeShapeType="1"/>
          </p:cNvCxnSpPr>
          <p:nvPr/>
        </p:nvCxnSpPr>
        <p:spPr bwMode="auto">
          <a:xfrm>
            <a:off x="3581400" y="4011614"/>
            <a:ext cx="76200" cy="1587"/>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69" name="Straight Connector 18"/>
          <p:cNvCxnSpPr>
            <a:cxnSpLocks noChangeShapeType="1"/>
          </p:cNvCxnSpPr>
          <p:nvPr/>
        </p:nvCxnSpPr>
        <p:spPr bwMode="auto">
          <a:xfrm>
            <a:off x="3581400" y="4772025"/>
            <a:ext cx="76200" cy="1588"/>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0" name="Straight Connector 19"/>
          <p:cNvCxnSpPr>
            <a:cxnSpLocks noChangeShapeType="1"/>
          </p:cNvCxnSpPr>
          <p:nvPr/>
        </p:nvCxnSpPr>
        <p:spPr bwMode="auto">
          <a:xfrm rot="-5400000">
            <a:off x="4282282" y="5599907"/>
            <a:ext cx="76200" cy="1587"/>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1" name="Straight Connector 20"/>
          <p:cNvCxnSpPr>
            <a:cxnSpLocks noChangeShapeType="1"/>
          </p:cNvCxnSpPr>
          <p:nvPr/>
        </p:nvCxnSpPr>
        <p:spPr bwMode="auto">
          <a:xfrm rot="-5400000">
            <a:off x="4956969" y="5599906"/>
            <a:ext cx="76200" cy="1588"/>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2" name="Straight Connector 21"/>
          <p:cNvCxnSpPr>
            <a:cxnSpLocks noChangeShapeType="1"/>
          </p:cNvCxnSpPr>
          <p:nvPr/>
        </p:nvCxnSpPr>
        <p:spPr bwMode="auto">
          <a:xfrm rot="-5400000">
            <a:off x="5620544" y="5599906"/>
            <a:ext cx="76200" cy="1588"/>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3" name="Straight Connector 22"/>
          <p:cNvCxnSpPr>
            <a:cxnSpLocks noChangeShapeType="1"/>
          </p:cNvCxnSpPr>
          <p:nvPr/>
        </p:nvCxnSpPr>
        <p:spPr bwMode="auto">
          <a:xfrm rot="-5400000">
            <a:off x="6282532" y="5599907"/>
            <a:ext cx="76200" cy="1587"/>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4" name="Straight Connector 23"/>
          <p:cNvCxnSpPr>
            <a:cxnSpLocks noChangeShapeType="1"/>
          </p:cNvCxnSpPr>
          <p:nvPr/>
        </p:nvCxnSpPr>
        <p:spPr bwMode="auto">
          <a:xfrm rot="-5400000">
            <a:off x="6946107" y="5599907"/>
            <a:ext cx="76200" cy="1587"/>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5" name="Straight Connector 24"/>
          <p:cNvCxnSpPr>
            <a:cxnSpLocks noChangeShapeType="1"/>
          </p:cNvCxnSpPr>
          <p:nvPr/>
        </p:nvCxnSpPr>
        <p:spPr bwMode="auto">
          <a:xfrm rot="-5400000">
            <a:off x="7609682" y="5599907"/>
            <a:ext cx="76200" cy="1587"/>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6" name="Straight Connector 25"/>
          <p:cNvCxnSpPr>
            <a:cxnSpLocks noChangeShapeType="1"/>
          </p:cNvCxnSpPr>
          <p:nvPr/>
        </p:nvCxnSpPr>
        <p:spPr bwMode="auto">
          <a:xfrm rot="-5400000">
            <a:off x="8251032" y="5599907"/>
            <a:ext cx="76200" cy="1587"/>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7" name="Straight Connector 26"/>
          <p:cNvCxnSpPr>
            <a:cxnSpLocks noChangeShapeType="1"/>
          </p:cNvCxnSpPr>
          <p:nvPr/>
        </p:nvCxnSpPr>
        <p:spPr bwMode="auto">
          <a:xfrm rot="-5400000">
            <a:off x="8903494" y="5599906"/>
            <a:ext cx="76200" cy="1588"/>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cxnSp>
        <p:nvCxnSpPr>
          <p:cNvPr id="147478" name="Straight Connector 27"/>
          <p:cNvCxnSpPr>
            <a:cxnSpLocks noChangeShapeType="1"/>
          </p:cNvCxnSpPr>
          <p:nvPr/>
        </p:nvCxnSpPr>
        <p:spPr bwMode="auto">
          <a:xfrm rot="-5400000">
            <a:off x="9554369" y="5599906"/>
            <a:ext cx="76200" cy="1588"/>
          </a:xfrm>
          <a:prstGeom prst="line">
            <a:avLst/>
          </a:prstGeom>
          <a:noFill/>
          <a:ln w="25400">
            <a:solidFill>
              <a:schemeClr val="bg1"/>
            </a:solidFill>
            <a:round/>
            <a:headEnd/>
            <a:tailEnd/>
          </a:ln>
          <a:effectLst>
            <a:outerShdw blurRad="63500" dist="20000" dir="5400000" rotWithShape="0">
              <a:srgbClr val="000000">
                <a:alpha val="37999"/>
              </a:srgbClr>
            </a:outerShdw>
          </a:effectLst>
          <a:extLst>
            <a:ext uri="{909E8E84-426E-40dd-AFC4-6F175D3DCCD1}"/>
          </a:extLst>
        </p:spPr>
      </p:cxnSp>
      <p:sp>
        <p:nvSpPr>
          <p:cNvPr id="65558" name="TextBox 28"/>
          <p:cNvSpPr txBox="1">
            <a:spLocks noChangeArrowheads="1"/>
          </p:cNvSpPr>
          <p:nvPr/>
        </p:nvSpPr>
        <p:spPr bwMode="auto">
          <a:xfrm rot="-5400000">
            <a:off x="1023144" y="3472656"/>
            <a:ext cx="3810000" cy="369888"/>
          </a:xfrm>
          <a:prstGeom prst="rect">
            <a:avLst/>
          </a:prstGeom>
          <a:noFill/>
          <a:ln>
            <a:noFill/>
          </a:ln>
          <a:extLst>
            <a:ext uri="{909E8E84-426E-40dd-AFC4-6F175D3DCCD1}"/>
            <a:ext uri="{91240B29-F687-4f45-9708-019B960494DF}"/>
          </a:extLst>
        </p:spPr>
        <p:txBody>
          <a:bodyPr>
            <a:spAutoFit/>
          </a:bodyPr>
          <a:lstStyle/>
          <a:p>
            <a:pPr algn="ctr"/>
            <a:r>
              <a:rPr lang="en-US">
                <a:latin typeface="Open Sans"/>
              </a:rPr>
              <a:t>Patients</a:t>
            </a:r>
            <a:r>
              <a:rPr lang="en-US">
                <a:solidFill>
                  <a:srgbClr val="FFFFFF"/>
                </a:solidFill>
                <a:latin typeface="Open Sans"/>
              </a:rPr>
              <a:t> </a:t>
            </a:r>
            <a:r>
              <a:rPr lang="en-US">
                <a:latin typeface="Open Sans"/>
              </a:rPr>
              <a:t>with  CV events (%)</a:t>
            </a:r>
          </a:p>
        </p:txBody>
      </p:sp>
      <p:sp>
        <p:nvSpPr>
          <p:cNvPr id="65559" name="TextBox 29"/>
          <p:cNvSpPr txBox="1">
            <a:spLocks noChangeArrowheads="1"/>
          </p:cNvSpPr>
          <p:nvPr/>
        </p:nvSpPr>
        <p:spPr bwMode="auto">
          <a:xfrm>
            <a:off x="3352800" y="5638800"/>
            <a:ext cx="611188"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0</a:t>
            </a:r>
          </a:p>
        </p:txBody>
      </p:sp>
      <p:sp>
        <p:nvSpPr>
          <p:cNvPr id="65560" name="TextBox 30"/>
          <p:cNvSpPr txBox="1">
            <a:spLocks noChangeArrowheads="1"/>
          </p:cNvSpPr>
          <p:nvPr/>
        </p:nvSpPr>
        <p:spPr bwMode="auto">
          <a:xfrm>
            <a:off x="4014789" y="5638800"/>
            <a:ext cx="611187"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1</a:t>
            </a:r>
          </a:p>
        </p:txBody>
      </p:sp>
      <p:sp>
        <p:nvSpPr>
          <p:cNvPr id="65561" name="TextBox 31"/>
          <p:cNvSpPr txBox="1">
            <a:spLocks noChangeArrowheads="1"/>
          </p:cNvSpPr>
          <p:nvPr/>
        </p:nvSpPr>
        <p:spPr bwMode="auto">
          <a:xfrm>
            <a:off x="4689475" y="5638800"/>
            <a:ext cx="609600"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2</a:t>
            </a:r>
          </a:p>
        </p:txBody>
      </p:sp>
      <p:sp>
        <p:nvSpPr>
          <p:cNvPr id="65562" name="TextBox 32"/>
          <p:cNvSpPr txBox="1">
            <a:spLocks noChangeArrowheads="1"/>
          </p:cNvSpPr>
          <p:nvPr/>
        </p:nvSpPr>
        <p:spPr bwMode="auto">
          <a:xfrm>
            <a:off x="5351463" y="5638800"/>
            <a:ext cx="609600"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3</a:t>
            </a:r>
          </a:p>
        </p:txBody>
      </p:sp>
      <p:sp>
        <p:nvSpPr>
          <p:cNvPr id="65563" name="TextBox 33"/>
          <p:cNvSpPr txBox="1">
            <a:spLocks noChangeArrowheads="1"/>
          </p:cNvSpPr>
          <p:nvPr/>
        </p:nvSpPr>
        <p:spPr bwMode="auto">
          <a:xfrm>
            <a:off x="6024564" y="5638800"/>
            <a:ext cx="611187"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4</a:t>
            </a:r>
          </a:p>
        </p:txBody>
      </p:sp>
      <p:sp>
        <p:nvSpPr>
          <p:cNvPr id="65564" name="TextBox 34"/>
          <p:cNvSpPr txBox="1">
            <a:spLocks noChangeArrowheads="1"/>
          </p:cNvSpPr>
          <p:nvPr/>
        </p:nvSpPr>
        <p:spPr bwMode="auto">
          <a:xfrm>
            <a:off x="6686550" y="5638800"/>
            <a:ext cx="611188"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5</a:t>
            </a:r>
          </a:p>
        </p:txBody>
      </p:sp>
      <p:sp>
        <p:nvSpPr>
          <p:cNvPr id="65565" name="TextBox 35"/>
          <p:cNvSpPr txBox="1">
            <a:spLocks noChangeArrowheads="1"/>
          </p:cNvSpPr>
          <p:nvPr/>
        </p:nvSpPr>
        <p:spPr bwMode="auto">
          <a:xfrm>
            <a:off x="7350125" y="5638800"/>
            <a:ext cx="609600"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6</a:t>
            </a:r>
          </a:p>
        </p:txBody>
      </p:sp>
      <p:sp>
        <p:nvSpPr>
          <p:cNvPr id="65566" name="TextBox 36"/>
          <p:cNvSpPr txBox="1">
            <a:spLocks noChangeArrowheads="1"/>
          </p:cNvSpPr>
          <p:nvPr/>
        </p:nvSpPr>
        <p:spPr bwMode="auto">
          <a:xfrm>
            <a:off x="8001000" y="5638800"/>
            <a:ext cx="609600"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7</a:t>
            </a:r>
          </a:p>
        </p:txBody>
      </p:sp>
      <p:sp>
        <p:nvSpPr>
          <p:cNvPr id="65567" name="TextBox 37"/>
          <p:cNvSpPr txBox="1">
            <a:spLocks noChangeArrowheads="1"/>
          </p:cNvSpPr>
          <p:nvPr/>
        </p:nvSpPr>
        <p:spPr bwMode="auto">
          <a:xfrm>
            <a:off x="8640763" y="5638800"/>
            <a:ext cx="609600"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8</a:t>
            </a:r>
          </a:p>
        </p:txBody>
      </p:sp>
      <p:sp>
        <p:nvSpPr>
          <p:cNvPr id="65568" name="TextBox 38"/>
          <p:cNvSpPr txBox="1">
            <a:spLocks noChangeArrowheads="1"/>
          </p:cNvSpPr>
          <p:nvPr/>
        </p:nvSpPr>
        <p:spPr bwMode="auto">
          <a:xfrm>
            <a:off x="9280525" y="5638800"/>
            <a:ext cx="609600" cy="369888"/>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1800">
                <a:latin typeface="+mj-lt"/>
              </a:rPr>
              <a:t>9</a:t>
            </a:r>
          </a:p>
        </p:txBody>
      </p:sp>
      <p:cxnSp>
        <p:nvCxnSpPr>
          <p:cNvPr id="147490" name="Straight Connector 40"/>
          <p:cNvCxnSpPr>
            <a:cxnSpLocks noChangeShapeType="1"/>
          </p:cNvCxnSpPr>
          <p:nvPr/>
        </p:nvCxnSpPr>
        <p:spPr bwMode="auto">
          <a:xfrm>
            <a:off x="3884614" y="1847850"/>
            <a:ext cx="306387" cy="1588"/>
          </a:xfrm>
          <a:prstGeom prst="line">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extLst>
        </p:spPr>
      </p:cxnSp>
      <p:sp>
        <p:nvSpPr>
          <p:cNvPr id="65570" name="TextBox 41"/>
          <p:cNvSpPr txBox="1">
            <a:spLocks noChangeArrowheads="1"/>
          </p:cNvSpPr>
          <p:nvPr/>
        </p:nvSpPr>
        <p:spPr bwMode="auto">
          <a:xfrm>
            <a:off x="4191000" y="1676400"/>
            <a:ext cx="4419600" cy="914400"/>
          </a:xfrm>
          <a:prstGeom prst="rect">
            <a:avLst/>
          </a:prstGeom>
          <a:noFill/>
          <a:ln>
            <a:noFill/>
          </a:ln>
          <a:extLst>
            <a:ext uri="{909E8E84-426E-40dd-AFC4-6F175D3DCCD1}"/>
            <a:ext uri="{91240B29-F687-4f45-9708-019B960494DF}"/>
          </a:extLst>
        </p:spPr>
        <p:txBody>
          <a:bodyPr wrap="none"/>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eaLnBrk="1" hangingPunct="1">
              <a:spcAft>
                <a:spcPts val="600"/>
              </a:spcAft>
              <a:defRPr/>
            </a:pPr>
            <a:r>
              <a:rPr lang="en-US" sz="1600">
                <a:latin typeface="+mj-lt"/>
              </a:rPr>
              <a:t>Less tight control (mean BP 154/87 mmHg)</a:t>
            </a:r>
          </a:p>
          <a:p>
            <a:pPr eaLnBrk="1" hangingPunct="1">
              <a:spcAft>
                <a:spcPts val="600"/>
              </a:spcAft>
              <a:defRPr/>
            </a:pPr>
            <a:r>
              <a:rPr lang="en-US" sz="1600">
                <a:latin typeface="+mj-lt"/>
              </a:rPr>
              <a:t>Tight control (mean BP 144/82 mmHg)</a:t>
            </a:r>
          </a:p>
        </p:txBody>
      </p:sp>
      <p:cxnSp>
        <p:nvCxnSpPr>
          <p:cNvPr id="147492" name="Straight Connector 42"/>
          <p:cNvCxnSpPr>
            <a:cxnSpLocks noChangeShapeType="1"/>
          </p:cNvCxnSpPr>
          <p:nvPr/>
        </p:nvCxnSpPr>
        <p:spPr bwMode="auto">
          <a:xfrm>
            <a:off x="3886200" y="2168525"/>
            <a:ext cx="306388" cy="1588"/>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extLst>
        </p:spPr>
      </p:cxnSp>
      <p:sp>
        <p:nvSpPr>
          <p:cNvPr id="147493" name="TextBox 43"/>
          <p:cNvSpPr txBox="1">
            <a:spLocks noChangeArrowheads="1"/>
          </p:cNvSpPr>
          <p:nvPr/>
        </p:nvSpPr>
        <p:spPr bwMode="auto">
          <a:xfrm>
            <a:off x="7162801" y="4267200"/>
            <a:ext cx="2759075" cy="91440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wrap="none" anchor="ctr"/>
          <a:lstStyle/>
          <a:p>
            <a:r>
              <a:rPr lang="en-US">
                <a:solidFill>
                  <a:srgbClr val="000000"/>
                </a:solidFill>
                <a:latin typeface="Open Sans"/>
                <a:cs typeface="Arial" charset="0"/>
              </a:rPr>
              <a:t>Tight BP control:</a:t>
            </a:r>
            <a:br>
              <a:rPr lang="en-US">
                <a:solidFill>
                  <a:srgbClr val="000000"/>
                </a:solidFill>
                <a:latin typeface="Open Sans"/>
                <a:cs typeface="Arial" charset="0"/>
              </a:rPr>
            </a:br>
            <a:r>
              <a:rPr lang="en-US">
                <a:solidFill>
                  <a:srgbClr val="000000"/>
                </a:solidFill>
                <a:latin typeface="Open Sans"/>
                <a:cs typeface="Arial" charset="0"/>
              </a:rPr>
              <a:t>24% reduction of CV events</a:t>
            </a:r>
            <a:br>
              <a:rPr lang="en-US">
                <a:solidFill>
                  <a:srgbClr val="000000"/>
                </a:solidFill>
                <a:latin typeface="Open Sans"/>
                <a:cs typeface="Arial" charset="0"/>
              </a:rPr>
            </a:br>
            <a:r>
              <a:rPr lang="en-US">
                <a:solidFill>
                  <a:srgbClr val="000000"/>
                </a:solidFill>
                <a:latin typeface="Open Sans"/>
                <a:cs typeface="Arial" charset="0"/>
              </a:rPr>
              <a:t>(95% CI 8-38)</a:t>
            </a:r>
          </a:p>
        </p:txBody>
      </p:sp>
      <p:sp>
        <p:nvSpPr>
          <p:cNvPr id="202789" name="Title 1"/>
          <p:cNvSpPr>
            <a:spLocks noGrp="1"/>
          </p:cNvSpPr>
          <p:nvPr>
            <p:ph type="title" idx="4294967295"/>
          </p:nvPr>
        </p:nvSpPr>
        <p:spPr>
          <a:xfrm>
            <a:off x="1914526" y="419101"/>
            <a:ext cx="8589963" cy="1325563"/>
          </a:xfrm>
        </p:spPr>
        <p:txBody>
          <a:bodyPr/>
          <a:lstStyle/>
          <a:p>
            <a:r>
              <a:rPr lang="en-CA" sz="4000"/>
              <a:t>UKPDS: Hypertension in Diabetes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1701800" y="6350000"/>
            <a:ext cx="4465638" cy="508000"/>
          </a:xfrm>
          <a:prstGeom prst="rect">
            <a:avLst/>
          </a:prstGeom>
          <a:solidFill>
            <a:srgbClr val="FFFFFF"/>
          </a:solidFill>
          <a:ln w="9525">
            <a:solidFill>
              <a:srgbClr val="FFFFFF"/>
            </a:solidFill>
            <a:round/>
            <a:headEnd/>
            <a:tailEnd/>
          </a:ln>
        </p:spPr>
        <p:txBody>
          <a:bodyPr/>
          <a:lstStyle/>
          <a:p>
            <a:pPr eaLnBrk="0" hangingPunct="0"/>
            <a:endParaRPr lang="en-CA" sz="2400">
              <a:latin typeface="Open Sans"/>
              <a:ea typeface="Open Sans"/>
            </a:endParaRPr>
          </a:p>
        </p:txBody>
      </p:sp>
      <p:sp>
        <p:nvSpPr>
          <p:cNvPr id="206851" name="Title 1"/>
          <p:cNvSpPr txBox="1">
            <a:spLocks noChangeArrowheads="1"/>
          </p:cNvSpPr>
          <p:nvPr/>
        </p:nvSpPr>
        <p:spPr bwMode="auto">
          <a:xfrm>
            <a:off x="2209800" y="325438"/>
            <a:ext cx="7772400" cy="1143000"/>
          </a:xfrm>
          <a:prstGeom prst="rect">
            <a:avLst/>
          </a:prstGeom>
          <a:noFill/>
          <a:ln w="9525">
            <a:noFill/>
            <a:miter lim="800000"/>
            <a:headEnd/>
            <a:tailEnd/>
          </a:ln>
        </p:spPr>
        <p:txBody>
          <a:bodyPr anchor="ctr"/>
          <a:lstStyle/>
          <a:p>
            <a:pPr eaLnBrk="0" hangingPunct="0"/>
            <a:r>
              <a:rPr lang="en-US" sz="3600" b="1">
                <a:solidFill>
                  <a:srgbClr val="1E3268"/>
                </a:solidFill>
                <a:latin typeface="Open Sans"/>
                <a:ea typeface="Open Sans"/>
              </a:rPr>
              <a:t>Micro-HOPE (ACEi): CV Benefits</a:t>
            </a:r>
            <a:endParaRPr lang="en-CA" sz="3600" b="1">
              <a:solidFill>
                <a:srgbClr val="1E3268"/>
              </a:solidFill>
              <a:latin typeface="Open Sans"/>
              <a:ea typeface="Open Sans"/>
            </a:endParaRPr>
          </a:p>
        </p:txBody>
      </p:sp>
      <p:sp>
        <p:nvSpPr>
          <p:cNvPr id="587779" name="Text Box 3"/>
          <p:cNvSpPr txBox="1">
            <a:spLocks noChangeArrowheads="1"/>
          </p:cNvSpPr>
          <p:nvPr/>
        </p:nvSpPr>
        <p:spPr bwMode="auto">
          <a:xfrm>
            <a:off x="6191251" y="5287963"/>
            <a:ext cx="1617751" cy="523220"/>
          </a:xfrm>
          <a:prstGeom prst="rect">
            <a:avLst/>
          </a:prstGeom>
          <a:noFill/>
          <a:ln>
            <a:noFill/>
          </a:ln>
          <a:effectLst/>
        </p:spPr>
        <p:txBody>
          <a:bodyPr wrap="none">
            <a:spAutoFit/>
          </a:bodyPr>
          <a:lstStyle/>
          <a:p>
            <a:pPr>
              <a:defRPr/>
            </a:pPr>
            <a:r>
              <a:rPr lang="en-CA" sz="1400" i="1" dirty="0">
                <a:solidFill>
                  <a:schemeClr val="accent4">
                    <a:lumMod val="10000"/>
                  </a:schemeClr>
                </a:solidFill>
                <a:latin typeface="Open Sans"/>
                <a:ea typeface="ＭＳ Ｐゴシック" charset="0"/>
              </a:rPr>
              <a:t>RR = 0.67 (0.5-0.9)</a:t>
            </a:r>
          </a:p>
          <a:p>
            <a:pPr>
              <a:defRPr/>
            </a:pPr>
            <a:r>
              <a:rPr lang="en-CA" sz="1400" i="1" dirty="0">
                <a:solidFill>
                  <a:schemeClr val="accent4">
                    <a:lumMod val="10000"/>
                  </a:schemeClr>
                </a:solidFill>
                <a:latin typeface="Open Sans"/>
                <a:ea typeface="ＭＳ Ｐゴシック" charset="0"/>
              </a:rPr>
              <a:t>   p = 0.0074</a:t>
            </a:r>
          </a:p>
        </p:txBody>
      </p:sp>
      <p:sp>
        <p:nvSpPr>
          <p:cNvPr id="587780" name="Text Box 4"/>
          <p:cNvSpPr txBox="1">
            <a:spLocks noChangeArrowheads="1"/>
          </p:cNvSpPr>
          <p:nvPr/>
        </p:nvSpPr>
        <p:spPr bwMode="auto">
          <a:xfrm>
            <a:off x="3473451" y="5302250"/>
            <a:ext cx="1816523" cy="523220"/>
          </a:xfrm>
          <a:prstGeom prst="rect">
            <a:avLst/>
          </a:prstGeom>
          <a:noFill/>
          <a:ln>
            <a:noFill/>
          </a:ln>
          <a:effectLst/>
        </p:spPr>
        <p:txBody>
          <a:bodyPr wrap="none">
            <a:spAutoFit/>
          </a:bodyPr>
          <a:lstStyle/>
          <a:p>
            <a:pPr>
              <a:defRPr/>
            </a:pPr>
            <a:r>
              <a:rPr lang="en-CA" sz="1400" i="1" dirty="0">
                <a:solidFill>
                  <a:schemeClr val="accent4">
                    <a:lumMod val="10000"/>
                  </a:schemeClr>
                </a:solidFill>
                <a:latin typeface="Open Sans"/>
                <a:ea typeface="ＭＳ Ｐゴシック" charset="0"/>
              </a:rPr>
              <a:t>RR = 0.78 (0.64-0.94)</a:t>
            </a:r>
          </a:p>
          <a:p>
            <a:pPr>
              <a:defRPr/>
            </a:pPr>
            <a:r>
              <a:rPr lang="en-CA" sz="1400" i="1" dirty="0">
                <a:solidFill>
                  <a:schemeClr val="accent4">
                    <a:lumMod val="10000"/>
                  </a:schemeClr>
                </a:solidFill>
                <a:latin typeface="Open Sans"/>
                <a:ea typeface="ＭＳ Ｐゴシック" charset="0"/>
              </a:rPr>
              <a:t>   p = 0.01</a:t>
            </a:r>
          </a:p>
        </p:txBody>
      </p:sp>
      <p:sp>
        <p:nvSpPr>
          <p:cNvPr id="206854" name="Text Box 5"/>
          <p:cNvSpPr txBox="1">
            <a:spLocks noChangeArrowheads="1"/>
          </p:cNvSpPr>
          <p:nvPr/>
        </p:nvSpPr>
        <p:spPr bwMode="auto">
          <a:xfrm>
            <a:off x="8832850" y="5334001"/>
            <a:ext cx="1919288" cy="523875"/>
          </a:xfrm>
          <a:prstGeom prst="rect">
            <a:avLst/>
          </a:prstGeom>
          <a:noFill/>
          <a:ln w="9525">
            <a:noFill/>
            <a:miter lim="800000"/>
            <a:headEnd/>
            <a:tailEnd/>
          </a:ln>
        </p:spPr>
        <p:txBody>
          <a:bodyPr>
            <a:spAutoFit/>
          </a:bodyPr>
          <a:lstStyle/>
          <a:p>
            <a:r>
              <a:rPr lang="en-CA" sz="1400" i="1"/>
              <a:t>RR = 0.63 (0.49-0.79)</a:t>
            </a:r>
          </a:p>
          <a:p>
            <a:r>
              <a:rPr lang="en-CA" sz="1400" i="1"/>
              <a:t>   p = 0.001</a:t>
            </a:r>
          </a:p>
        </p:txBody>
      </p:sp>
      <p:sp>
        <p:nvSpPr>
          <p:cNvPr id="206855" name="Text Box 6"/>
          <p:cNvSpPr txBox="1">
            <a:spLocks noChangeArrowheads="1"/>
          </p:cNvSpPr>
          <p:nvPr/>
        </p:nvSpPr>
        <p:spPr bwMode="auto">
          <a:xfrm>
            <a:off x="5641976" y="3825875"/>
            <a:ext cx="1019175" cy="584200"/>
          </a:xfrm>
          <a:prstGeom prst="rect">
            <a:avLst/>
          </a:prstGeom>
          <a:noFill/>
          <a:ln w="9525">
            <a:noFill/>
            <a:miter lim="800000"/>
            <a:headEnd/>
            <a:tailEnd/>
          </a:ln>
        </p:spPr>
        <p:txBody>
          <a:bodyPr wrap="none">
            <a:spAutoFit/>
          </a:bodyPr>
          <a:lstStyle/>
          <a:p>
            <a:pPr algn="ctr"/>
            <a:r>
              <a:rPr lang="en-CA" sz="1600" b="1" i="1">
                <a:latin typeface="Open Sans"/>
                <a:ea typeface="Open Sans"/>
              </a:rPr>
              <a:t>Stroke</a:t>
            </a:r>
          </a:p>
          <a:p>
            <a:pPr algn="ctr"/>
            <a:r>
              <a:rPr lang="en-CA" sz="1600">
                <a:latin typeface="Open Sans"/>
                <a:ea typeface="Open Sans"/>
              </a:rPr>
              <a:t>(NNT 53)</a:t>
            </a:r>
          </a:p>
        </p:txBody>
      </p:sp>
      <p:sp>
        <p:nvSpPr>
          <p:cNvPr id="206856" name="Text Box 7"/>
          <p:cNvSpPr txBox="1">
            <a:spLocks noChangeArrowheads="1"/>
          </p:cNvSpPr>
          <p:nvPr/>
        </p:nvSpPr>
        <p:spPr bwMode="auto">
          <a:xfrm>
            <a:off x="8040689" y="3860800"/>
            <a:ext cx="1368425" cy="584200"/>
          </a:xfrm>
          <a:prstGeom prst="rect">
            <a:avLst/>
          </a:prstGeom>
          <a:noFill/>
          <a:ln w="9525">
            <a:noFill/>
            <a:miter lim="800000"/>
            <a:headEnd/>
            <a:tailEnd/>
          </a:ln>
        </p:spPr>
        <p:txBody>
          <a:bodyPr>
            <a:spAutoFit/>
          </a:bodyPr>
          <a:lstStyle/>
          <a:p>
            <a:pPr algn="ctr"/>
            <a:r>
              <a:rPr lang="en-CA" sz="1600" b="1" i="1">
                <a:latin typeface="Open Sans"/>
                <a:ea typeface="Open Sans"/>
              </a:rPr>
              <a:t>CV Death</a:t>
            </a:r>
            <a:br>
              <a:rPr lang="en-CA" sz="1600">
                <a:latin typeface="Open Sans"/>
                <a:ea typeface="Open Sans"/>
              </a:rPr>
            </a:br>
            <a:r>
              <a:rPr lang="en-CA" sz="1600">
                <a:latin typeface="Open Sans"/>
                <a:ea typeface="Open Sans"/>
              </a:rPr>
              <a:t>(NNT 29)</a:t>
            </a:r>
          </a:p>
        </p:txBody>
      </p:sp>
      <p:sp>
        <p:nvSpPr>
          <p:cNvPr id="206857" name="Text Box 8"/>
          <p:cNvSpPr txBox="1">
            <a:spLocks noChangeArrowheads="1"/>
          </p:cNvSpPr>
          <p:nvPr/>
        </p:nvSpPr>
        <p:spPr bwMode="auto">
          <a:xfrm>
            <a:off x="3028951" y="3924300"/>
            <a:ext cx="1063625" cy="585788"/>
          </a:xfrm>
          <a:prstGeom prst="rect">
            <a:avLst/>
          </a:prstGeom>
          <a:noFill/>
          <a:ln w="9525">
            <a:noFill/>
            <a:miter lim="800000"/>
            <a:headEnd/>
            <a:tailEnd/>
          </a:ln>
        </p:spPr>
        <p:txBody>
          <a:bodyPr wrap="none">
            <a:spAutoFit/>
          </a:bodyPr>
          <a:lstStyle/>
          <a:p>
            <a:pPr algn="ctr"/>
            <a:r>
              <a:rPr lang="en-CA" sz="1600" b="1" i="1">
                <a:latin typeface="Open Sans"/>
                <a:ea typeface="Open Sans"/>
              </a:rPr>
              <a:t>MI</a:t>
            </a:r>
          </a:p>
          <a:p>
            <a:pPr algn="ctr"/>
            <a:r>
              <a:rPr lang="en-CA" sz="1600">
                <a:latin typeface="Open Sans"/>
                <a:ea typeface="Open Sans"/>
              </a:rPr>
              <a:t>(NNT 37)</a:t>
            </a:r>
            <a:r>
              <a:rPr lang="en-CA" sz="1600" i="1">
                <a:latin typeface="Open Sans"/>
                <a:ea typeface="Open Sans"/>
              </a:rPr>
              <a:t> </a:t>
            </a:r>
          </a:p>
        </p:txBody>
      </p:sp>
      <p:sp>
        <p:nvSpPr>
          <p:cNvPr id="206858" name="Line 9"/>
          <p:cNvSpPr>
            <a:spLocks noChangeShapeType="1"/>
          </p:cNvSpPr>
          <p:nvPr/>
        </p:nvSpPr>
        <p:spPr bwMode="auto">
          <a:xfrm>
            <a:off x="2727325" y="1404938"/>
            <a:ext cx="0" cy="1828800"/>
          </a:xfrm>
          <a:prstGeom prst="line">
            <a:avLst/>
          </a:prstGeom>
          <a:noFill/>
          <a:ln w="9525">
            <a:solidFill>
              <a:srgbClr val="000000"/>
            </a:solidFill>
            <a:round/>
            <a:headEnd/>
            <a:tailEnd/>
          </a:ln>
        </p:spPr>
        <p:txBody>
          <a:bodyPr wrap="none" anchor="ctr"/>
          <a:lstStyle/>
          <a:p>
            <a:endParaRPr lang="en-US"/>
          </a:p>
        </p:txBody>
      </p:sp>
      <p:sp>
        <p:nvSpPr>
          <p:cNvPr id="206859" name="Line 10"/>
          <p:cNvSpPr>
            <a:spLocks noChangeShapeType="1"/>
          </p:cNvSpPr>
          <p:nvPr/>
        </p:nvSpPr>
        <p:spPr bwMode="auto">
          <a:xfrm>
            <a:off x="2690813" y="3241675"/>
            <a:ext cx="3429000" cy="0"/>
          </a:xfrm>
          <a:prstGeom prst="line">
            <a:avLst/>
          </a:prstGeom>
          <a:noFill/>
          <a:ln w="9525">
            <a:solidFill>
              <a:srgbClr val="000000"/>
            </a:solidFill>
            <a:round/>
            <a:headEnd/>
            <a:tailEnd/>
          </a:ln>
        </p:spPr>
        <p:txBody>
          <a:bodyPr wrap="none" anchor="ctr"/>
          <a:lstStyle/>
          <a:p>
            <a:endParaRPr lang="en-US"/>
          </a:p>
        </p:txBody>
      </p:sp>
      <p:sp>
        <p:nvSpPr>
          <p:cNvPr id="206860" name="Freeform 11"/>
          <p:cNvSpPr>
            <a:spLocks/>
          </p:cNvSpPr>
          <p:nvPr/>
        </p:nvSpPr>
        <p:spPr bwMode="auto">
          <a:xfrm>
            <a:off x="2767013" y="1733550"/>
            <a:ext cx="3073400" cy="1481138"/>
          </a:xfrm>
          <a:custGeom>
            <a:avLst/>
            <a:gdLst>
              <a:gd name="T0" fmla="*/ 0 w 1936"/>
              <a:gd name="T1" fmla="*/ 2147483647 h 933"/>
              <a:gd name="T2" fmla="*/ 2147483647 w 1936"/>
              <a:gd name="T3" fmla="*/ 2147483647 h 933"/>
              <a:gd name="T4" fmla="*/ 2147483647 w 1936"/>
              <a:gd name="T5" fmla="*/ 2147483647 h 933"/>
              <a:gd name="T6" fmla="*/ 2147483647 w 1936"/>
              <a:gd name="T7" fmla="*/ 2147483647 h 933"/>
              <a:gd name="T8" fmla="*/ 2147483647 w 1936"/>
              <a:gd name="T9" fmla="*/ 2147483647 h 933"/>
              <a:gd name="T10" fmla="*/ 2147483647 w 1936"/>
              <a:gd name="T11" fmla="*/ 2147483647 h 933"/>
              <a:gd name="T12" fmla="*/ 2147483647 w 1936"/>
              <a:gd name="T13" fmla="*/ 2147483647 h 933"/>
              <a:gd name="T14" fmla="*/ 2147483647 w 1936"/>
              <a:gd name="T15" fmla="*/ 2147483647 h 933"/>
              <a:gd name="T16" fmla="*/ 2147483647 w 1936"/>
              <a:gd name="T17" fmla="*/ 2147483647 h 933"/>
              <a:gd name="T18" fmla="*/ 2147483647 w 1936"/>
              <a:gd name="T19" fmla="*/ 2147483647 h 933"/>
              <a:gd name="T20" fmla="*/ 2147483647 w 1936"/>
              <a:gd name="T21" fmla="*/ 2147483647 h 933"/>
              <a:gd name="T22" fmla="*/ 2147483647 w 1936"/>
              <a:gd name="T23" fmla="*/ 2147483647 h 933"/>
              <a:gd name="T24" fmla="*/ 2147483647 w 1936"/>
              <a:gd name="T25" fmla="*/ 2147483647 h 933"/>
              <a:gd name="T26" fmla="*/ 2147483647 w 1936"/>
              <a:gd name="T27" fmla="*/ 2147483647 h 933"/>
              <a:gd name="T28" fmla="*/ 2147483647 w 1936"/>
              <a:gd name="T29" fmla="*/ 2147483647 h 933"/>
              <a:gd name="T30" fmla="*/ 2147483647 w 1936"/>
              <a:gd name="T31" fmla="*/ 2147483647 h 933"/>
              <a:gd name="T32" fmla="*/ 2147483647 w 1936"/>
              <a:gd name="T33" fmla="*/ 2147483647 h 933"/>
              <a:gd name="T34" fmla="*/ 2147483647 w 1936"/>
              <a:gd name="T35" fmla="*/ 2147483647 h 933"/>
              <a:gd name="T36" fmla="*/ 2147483647 w 1936"/>
              <a:gd name="T37" fmla="*/ 2147483647 h 933"/>
              <a:gd name="T38" fmla="*/ 2147483647 w 1936"/>
              <a:gd name="T39" fmla="*/ 2147483647 h 933"/>
              <a:gd name="T40" fmla="*/ 2147483647 w 1936"/>
              <a:gd name="T41" fmla="*/ 2147483647 h 933"/>
              <a:gd name="T42" fmla="*/ 2147483647 w 1936"/>
              <a:gd name="T43" fmla="*/ 2147483647 h 933"/>
              <a:gd name="T44" fmla="*/ 2147483647 w 1936"/>
              <a:gd name="T45" fmla="*/ 2147483647 h 933"/>
              <a:gd name="T46" fmla="*/ 2147483647 w 1936"/>
              <a:gd name="T47" fmla="*/ 2147483647 h 933"/>
              <a:gd name="T48" fmla="*/ 2147483647 w 1936"/>
              <a:gd name="T49" fmla="*/ 2147483647 h 933"/>
              <a:gd name="T50" fmla="*/ 2147483647 w 1936"/>
              <a:gd name="T51" fmla="*/ 2147483647 h 933"/>
              <a:gd name="T52" fmla="*/ 2147483647 w 1936"/>
              <a:gd name="T53" fmla="*/ 0 h 9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36"/>
              <a:gd name="T82" fmla="*/ 0 h 933"/>
              <a:gd name="T83" fmla="*/ 1936 w 1936"/>
              <a:gd name="T84" fmla="*/ 933 h 9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36" h="933">
                <a:moveTo>
                  <a:pt x="0" y="933"/>
                </a:moveTo>
                <a:cubicBezTo>
                  <a:pt x="9" y="923"/>
                  <a:pt x="19" y="911"/>
                  <a:pt x="32" y="906"/>
                </a:cubicBezTo>
                <a:cubicBezTo>
                  <a:pt x="45" y="899"/>
                  <a:pt x="75" y="890"/>
                  <a:pt x="75" y="890"/>
                </a:cubicBezTo>
                <a:cubicBezTo>
                  <a:pt x="95" y="869"/>
                  <a:pt x="104" y="869"/>
                  <a:pt x="133" y="864"/>
                </a:cubicBezTo>
                <a:cubicBezTo>
                  <a:pt x="164" y="819"/>
                  <a:pt x="175" y="796"/>
                  <a:pt x="229" y="784"/>
                </a:cubicBezTo>
                <a:cubicBezTo>
                  <a:pt x="255" y="765"/>
                  <a:pt x="284" y="760"/>
                  <a:pt x="315" y="752"/>
                </a:cubicBezTo>
                <a:cubicBezTo>
                  <a:pt x="339" y="744"/>
                  <a:pt x="323" y="747"/>
                  <a:pt x="347" y="736"/>
                </a:cubicBezTo>
                <a:cubicBezTo>
                  <a:pt x="372" y="723"/>
                  <a:pt x="404" y="715"/>
                  <a:pt x="432" y="709"/>
                </a:cubicBezTo>
                <a:cubicBezTo>
                  <a:pt x="470" y="682"/>
                  <a:pt x="522" y="681"/>
                  <a:pt x="560" y="656"/>
                </a:cubicBezTo>
                <a:cubicBezTo>
                  <a:pt x="599" y="628"/>
                  <a:pt x="653" y="606"/>
                  <a:pt x="699" y="592"/>
                </a:cubicBezTo>
                <a:cubicBezTo>
                  <a:pt x="715" y="568"/>
                  <a:pt x="719" y="561"/>
                  <a:pt x="747" y="570"/>
                </a:cubicBezTo>
                <a:cubicBezTo>
                  <a:pt x="767" y="536"/>
                  <a:pt x="806" y="554"/>
                  <a:pt x="837" y="533"/>
                </a:cubicBezTo>
                <a:cubicBezTo>
                  <a:pt x="851" y="495"/>
                  <a:pt x="831" y="537"/>
                  <a:pt x="859" y="506"/>
                </a:cubicBezTo>
                <a:cubicBezTo>
                  <a:pt x="871" y="491"/>
                  <a:pt x="872" y="463"/>
                  <a:pt x="891" y="458"/>
                </a:cubicBezTo>
                <a:cubicBezTo>
                  <a:pt x="934" y="444"/>
                  <a:pt x="979" y="427"/>
                  <a:pt x="1019" y="405"/>
                </a:cubicBezTo>
                <a:cubicBezTo>
                  <a:pt x="1055" y="383"/>
                  <a:pt x="1090" y="357"/>
                  <a:pt x="1131" y="346"/>
                </a:cubicBezTo>
                <a:cubicBezTo>
                  <a:pt x="1160" y="337"/>
                  <a:pt x="1178" y="317"/>
                  <a:pt x="1205" y="304"/>
                </a:cubicBezTo>
                <a:cubicBezTo>
                  <a:pt x="1224" y="293"/>
                  <a:pt x="1269" y="288"/>
                  <a:pt x="1269" y="288"/>
                </a:cubicBezTo>
                <a:cubicBezTo>
                  <a:pt x="1325" y="249"/>
                  <a:pt x="1388" y="222"/>
                  <a:pt x="1456" y="213"/>
                </a:cubicBezTo>
                <a:cubicBezTo>
                  <a:pt x="1481" y="205"/>
                  <a:pt x="1508" y="211"/>
                  <a:pt x="1536" y="208"/>
                </a:cubicBezTo>
                <a:cubicBezTo>
                  <a:pt x="1552" y="183"/>
                  <a:pt x="1574" y="172"/>
                  <a:pt x="1600" y="160"/>
                </a:cubicBezTo>
                <a:cubicBezTo>
                  <a:pt x="1620" y="139"/>
                  <a:pt x="1647" y="128"/>
                  <a:pt x="1675" y="117"/>
                </a:cubicBezTo>
                <a:cubicBezTo>
                  <a:pt x="1686" y="105"/>
                  <a:pt x="1712" y="76"/>
                  <a:pt x="1728" y="74"/>
                </a:cubicBezTo>
                <a:cubicBezTo>
                  <a:pt x="1745" y="70"/>
                  <a:pt x="1781" y="64"/>
                  <a:pt x="1781" y="64"/>
                </a:cubicBezTo>
                <a:cubicBezTo>
                  <a:pt x="1828" y="39"/>
                  <a:pt x="1808" y="46"/>
                  <a:pt x="1840" y="37"/>
                </a:cubicBezTo>
                <a:cubicBezTo>
                  <a:pt x="1860" y="22"/>
                  <a:pt x="1874" y="20"/>
                  <a:pt x="1899" y="16"/>
                </a:cubicBezTo>
                <a:cubicBezTo>
                  <a:pt x="1911" y="11"/>
                  <a:pt x="1926" y="9"/>
                  <a:pt x="1936" y="0"/>
                </a:cubicBezTo>
              </a:path>
            </a:pathLst>
          </a:custGeom>
          <a:noFill/>
          <a:ln w="38100">
            <a:solidFill>
              <a:srgbClr val="FF0000"/>
            </a:solidFill>
            <a:round/>
            <a:headEnd/>
            <a:tailEnd/>
          </a:ln>
        </p:spPr>
        <p:txBody>
          <a:bodyPr wrap="none" anchor="ctr"/>
          <a:lstStyle/>
          <a:p>
            <a:endParaRPr lang="en-US"/>
          </a:p>
        </p:txBody>
      </p:sp>
      <p:sp>
        <p:nvSpPr>
          <p:cNvPr id="206861" name="Freeform 12"/>
          <p:cNvSpPr>
            <a:spLocks/>
          </p:cNvSpPr>
          <p:nvPr/>
        </p:nvSpPr>
        <p:spPr bwMode="auto">
          <a:xfrm>
            <a:off x="2784476" y="2060576"/>
            <a:ext cx="3038475" cy="1146175"/>
          </a:xfrm>
          <a:custGeom>
            <a:avLst/>
            <a:gdLst>
              <a:gd name="T0" fmla="*/ 2147483647 w 1914"/>
              <a:gd name="T1" fmla="*/ 2147483647 h 722"/>
              <a:gd name="T2" fmla="*/ 2147483647 w 1914"/>
              <a:gd name="T3" fmla="*/ 2147483647 h 722"/>
              <a:gd name="T4" fmla="*/ 2147483647 w 1914"/>
              <a:gd name="T5" fmla="*/ 2147483647 h 722"/>
              <a:gd name="T6" fmla="*/ 2147483647 w 1914"/>
              <a:gd name="T7" fmla="*/ 2147483647 h 722"/>
              <a:gd name="T8" fmla="*/ 2147483647 w 1914"/>
              <a:gd name="T9" fmla="*/ 2147483647 h 722"/>
              <a:gd name="T10" fmla="*/ 2147483647 w 1914"/>
              <a:gd name="T11" fmla="*/ 2147483647 h 722"/>
              <a:gd name="T12" fmla="*/ 2147483647 w 1914"/>
              <a:gd name="T13" fmla="*/ 2147483647 h 722"/>
              <a:gd name="T14" fmla="*/ 2147483647 w 1914"/>
              <a:gd name="T15" fmla="*/ 2147483647 h 722"/>
              <a:gd name="T16" fmla="*/ 2147483647 w 1914"/>
              <a:gd name="T17" fmla="*/ 2147483647 h 722"/>
              <a:gd name="T18" fmla="*/ 2147483647 w 1914"/>
              <a:gd name="T19" fmla="*/ 2147483647 h 722"/>
              <a:gd name="T20" fmla="*/ 2147483647 w 1914"/>
              <a:gd name="T21" fmla="*/ 2147483647 h 722"/>
              <a:gd name="T22" fmla="*/ 2147483647 w 1914"/>
              <a:gd name="T23" fmla="*/ 2147483647 h 722"/>
              <a:gd name="T24" fmla="*/ 2147483647 w 1914"/>
              <a:gd name="T25" fmla="*/ 2147483647 h 722"/>
              <a:gd name="T26" fmla="*/ 2147483647 w 1914"/>
              <a:gd name="T27" fmla="*/ 2147483647 h 722"/>
              <a:gd name="T28" fmla="*/ 2147483647 w 1914"/>
              <a:gd name="T29" fmla="*/ 2147483647 h 722"/>
              <a:gd name="T30" fmla="*/ 2147483647 w 1914"/>
              <a:gd name="T31" fmla="*/ 2147483647 h 722"/>
              <a:gd name="T32" fmla="*/ 2147483647 w 1914"/>
              <a:gd name="T33" fmla="*/ 2147483647 h 722"/>
              <a:gd name="T34" fmla="*/ 2147483647 w 1914"/>
              <a:gd name="T35" fmla="*/ 2147483647 h 722"/>
              <a:gd name="T36" fmla="*/ 2147483647 w 1914"/>
              <a:gd name="T37" fmla="*/ 2147483647 h 722"/>
              <a:gd name="T38" fmla="*/ 2147483647 w 1914"/>
              <a:gd name="T39" fmla="*/ 2147483647 h 722"/>
              <a:gd name="T40" fmla="*/ 2147483647 w 1914"/>
              <a:gd name="T41" fmla="*/ 2147483647 h 722"/>
              <a:gd name="T42" fmla="*/ 2147483647 w 1914"/>
              <a:gd name="T43" fmla="*/ 2147483647 h 722"/>
              <a:gd name="T44" fmla="*/ 2147483647 w 1914"/>
              <a:gd name="T45" fmla="*/ 2147483647 h 722"/>
              <a:gd name="T46" fmla="*/ 2147483647 w 1914"/>
              <a:gd name="T47" fmla="*/ 2147483647 h 722"/>
              <a:gd name="T48" fmla="*/ 2147483647 w 1914"/>
              <a:gd name="T49" fmla="*/ 2147483647 h 722"/>
              <a:gd name="T50" fmla="*/ 2147483647 w 1914"/>
              <a:gd name="T51" fmla="*/ 2147483647 h 722"/>
              <a:gd name="T52" fmla="*/ 2147483647 w 1914"/>
              <a:gd name="T53" fmla="*/ 2147483647 h 722"/>
              <a:gd name="T54" fmla="*/ 2147483647 w 1914"/>
              <a:gd name="T55" fmla="*/ 2147483647 h 722"/>
              <a:gd name="T56" fmla="*/ 2147483647 w 1914"/>
              <a:gd name="T57" fmla="*/ 2147483647 h 722"/>
              <a:gd name="T58" fmla="*/ 2147483647 w 1914"/>
              <a:gd name="T59" fmla="*/ 2147483647 h 722"/>
              <a:gd name="T60" fmla="*/ 2147483647 w 1914"/>
              <a:gd name="T61" fmla="*/ 2147483647 h 722"/>
              <a:gd name="T62" fmla="*/ 0 w 1914"/>
              <a:gd name="T63" fmla="*/ 2147483647 h 7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4"/>
              <a:gd name="T97" fmla="*/ 0 h 722"/>
              <a:gd name="T98" fmla="*/ 1914 w 1914"/>
              <a:gd name="T99" fmla="*/ 722 h 7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4" h="722">
                <a:moveTo>
                  <a:pt x="1914" y="2"/>
                </a:moveTo>
                <a:cubicBezTo>
                  <a:pt x="1905" y="3"/>
                  <a:pt x="1896" y="7"/>
                  <a:pt x="1888" y="7"/>
                </a:cubicBezTo>
                <a:cubicBezTo>
                  <a:pt x="1882" y="7"/>
                  <a:pt x="1877" y="0"/>
                  <a:pt x="1872" y="2"/>
                </a:cubicBezTo>
                <a:cubicBezTo>
                  <a:pt x="1864" y="4"/>
                  <a:pt x="1862" y="14"/>
                  <a:pt x="1856" y="18"/>
                </a:cubicBezTo>
                <a:cubicBezTo>
                  <a:pt x="1844" y="24"/>
                  <a:pt x="1830" y="24"/>
                  <a:pt x="1818" y="28"/>
                </a:cubicBezTo>
                <a:cubicBezTo>
                  <a:pt x="1789" y="47"/>
                  <a:pt x="1806" y="58"/>
                  <a:pt x="1770" y="50"/>
                </a:cubicBezTo>
                <a:cubicBezTo>
                  <a:pt x="1731" y="74"/>
                  <a:pt x="1693" y="86"/>
                  <a:pt x="1648" y="92"/>
                </a:cubicBezTo>
                <a:cubicBezTo>
                  <a:pt x="1635" y="98"/>
                  <a:pt x="1620" y="99"/>
                  <a:pt x="1610" y="108"/>
                </a:cubicBezTo>
                <a:cubicBezTo>
                  <a:pt x="1574" y="136"/>
                  <a:pt x="1635" y="116"/>
                  <a:pt x="1573" y="130"/>
                </a:cubicBezTo>
                <a:cubicBezTo>
                  <a:pt x="1553" y="142"/>
                  <a:pt x="1530" y="153"/>
                  <a:pt x="1509" y="162"/>
                </a:cubicBezTo>
                <a:cubicBezTo>
                  <a:pt x="1486" y="184"/>
                  <a:pt x="1471" y="183"/>
                  <a:pt x="1440" y="188"/>
                </a:cubicBezTo>
                <a:cubicBezTo>
                  <a:pt x="1414" y="200"/>
                  <a:pt x="1408" y="205"/>
                  <a:pt x="1381" y="199"/>
                </a:cubicBezTo>
                <a:cubicBezTo>
                  <a:pt x="1363" y="204"/>
                  <a:pt x="1350" y="221"/>
                  <a:pt x="1333" y="226"/>
                </a:cubicBezTo>
                <a:cubicBezTo>
                  <a:pt x="1299" y="234"/>
                  <a:pt x="1318" y="228"/>
                  <a:pt x="1274" y="242"/>
                </a:cubicBezTo>
                <a:cubicBezTo>
                  <a:pt x="1241" y="262"/>
                  <a:pt x="1210" y="273"/>
                  <a:pt x="1173" y="279"/>
                </a:cubicBezTo>
                <a:cubicBezTo>
                  <a:pt x="1133" y="291"/>
                  <a:pt x="1102" y="305"/>
                  <a:pt x="1061" y="311"/>
                </a:cubicBezTo>
                <a:cubicBezTo>
                  <a:pt x="1025" y="338"/>
                  <a:pt x="975" y="341"/>
                  <a:pt x="933" y="354"/>
                </a:cubicBezTo>
                <a:cubicBezTo>
                  <a:pt x="894" y="378"/>
                  <a:pt x="947" y="347"/>
                  <a:pt x="880" y="375"/>
                </a:cubicBezTo>
                <a:cubicBezTo>
                  <a:pt x="861" y="382"/>
                  <a:pt x="847" y="413"/>
                  <a:pt x="837" y="418"/>
                </a:cubicBezTo>
                <a:cubicBezTo>
                  <a:pt x="825" y="422"/>
                  <a:pt x="812" y="421"/>
                  <a:pt x="800" y="423"/>
                </a:cubicBezTo>
                <a:cubicBezTo>
                  <a:pt x="779" y="429"/>
                  <a:pt x="767" y="439"/>
                  <a:pt x="746" y="444"/>
                </a:cubicBezTo>
                <a:cubicBezTo>
                  <a:pt x="714" y="465"/>
                  <a:pt x="678" y="469"/>
                  <a:pt x="645" y="487"/>
                </a:cubicBezTo>
                <a:cubicBezTo>
                  <a:pt x="629" y="495"/>
                  <a:pt x="610" y="506"/>
                  <a:pt x="592" y="508"/>
                </a:cubicBezTo>
                <a:cubicBezTo>
                  <a:pt x="560" y="510"/>
                  <a:pt x="528" y="512"/>
                  <a:pt x="496" y="514"/>
                </a:cubicBezTo>
                <a:cubicBezTo>
                  <a:pt x="462" y="520"/>
                  <a:pt x="439" y="534"/>
                  <a:pt x="405" y="540"/>
                </a:cubicBezTo>
                <a:cubicBezTo>
                  <a:pt x="371" y="563"/>
                  <a:pt x="332" y="564"/>
                  <a:pt x="293" y="572"/>
                </a:cubicBezTo>
                <a:cubicBezTo>
                  <a:pt x="272" y="582"/>
                  <a:pt x="255" y="588"/>
                  <a:pt x="234" y="594"/>
                </a:cubicBezTo>
                <a:cubicBezTo>
                  <a:pt x="218" y="603"/>
                  <a:pt x="203" y="609"/>
                  <a:pt x="186" y="615"/>
                </a:cubicBezTo>
                <a:cubicBezTo>
                  <a:pt x="170" y="630"/>
                  <a:pt x="159" y="640"/>
                  <a:pt x="138" y="647"/>
                </a:cubicBezTo>
                <a:cubicBezTo>
                  <a:pt x="118" y="678"/>
                  <a:pt x="139" y="653"/>
                  <a:pt x="90" y="668"/>
                </a:cubicBezTo>
                <a:cubicBezTo>
                  <a:pt x="78" y="671"/>
                  <a:pt x="69" y="680"/>
                  <a:pt x="58" y="684"/>
                </a:cubicBezTo>
                <a:cubicBezTo>
                  <a:pt x="38" y="703"/>
                  <a:pt x="22" y="708"/>
                  <a:pt x="0" y="722"/>
                </a:cubicBezTo>
              </a:path>
            </a:pathLst>
          </a:custGeom>
          <a:noFill/>
          <a:ln w="38100">
            <a:solidFill>
              <a:srgbClr val="00CCFF"/>
            </a:solidFill>
            <a:round/>
            <a:headEnd/>
            <a:tailEnd/>
          </a:ln>
        </p:spPr>
        <p:txBody>
          <a:bodyPr wrap="none" anchor="ctr"/>
          <a:lstStyle/>
          <a:p>
            <a:endParaRPr lang="en-US"/>
          </a:p>
        </p:txBody>
      </p:sp>
      <p:sp>
        <p:nvSpPr>
          <p:cNvPr id="206862" name="Text Box 13"/>
          <p:cNvSpPr txBox="1">
            <a:spLocks noChangeArrowheads="1"/>
          </p:cNvSpPr>
          <p:nvPr/>
        </p:nvSpPr>
        <p:spPr bwMode="auto">
          <a:xfrm>
            <a:off x="2614614" y="3265489"/>
            <a:ext cx="274637" cy="276225"/>
          </a:xfrm>
          <a:prstGeom prst="rect">
            <a:avLst/>
          </a:prstGeom>
          <a:noFill/>
          <a:ln w="9525">
            <a:noFill/>
            <a:miter lim="800000"/>
            <a:headEnd/>
            <a:tailEnd/>
          </a:ln>
        </p:spPr>
        <p:txBody>
          <a:bodyPr wrap="none">
            <a:spAutoFit/>
          </a:bodyPr>
          <a:lstStyle/>
          <a:p>
            <a:r>
              <a:rPr lang="en-US" sz="1200">
                <a:latin typeface="Open Sans"/>
                <a:ea typeface="Open Sans"/>
              </a:rPr>
              <a:t>0</a:t>
            </a:r>
          </a:p>
        </p:txBody>
      </p:sp>
      <p:sp>
        <p:nvSpPr>
          <p:cNvPr id="206863" name="Text Box 14"/>
          <p:cNvSpPr txBox="1">
            <a:spLocks noChangeArrowheads="1"/>
          </p:cNvSpPr>
          <p:nvPr/>
        </p:nvSpPr>
        <p:spPr bwMode="auto">
          <a:xfrm>
            <a:off x="3224214" y="3265489"/>
            <a:ext cx="454025" cy="276225"/>
          </a:xfrm>
          <a:prstGeom prst="rect">
            <a:avLst/>
          </a:prstGeom>
          <a:noFill/>
          <a:ln w="9525">
            <a:noFill/>
            <a:miter lim="800000"/>
            <a:headEnd/>
            <a:tailEnd/>
          </a:ln>
        </p:spPr>
        <p:txBody>
          <a:bodyPr wrap="none">
            <a:spAutoFit/>
          </a:bodyPr>
          <a:lstStyle/>
          <a:p>
            <a:r>
              <a:rPr lang="en-US" sz="1200">
                <a:latin typeface="Open Sans"/>
                <a:ea typeface="Open Sans"/>
              </a:rPr>
              <a:t>400</a:t>
            </a:r>
          </a:p>
        </p:txBody>
      </p:sp>
      <p:sp>
        <p:nvSpPr>
          <p:cNvPr id="206864" name="Text Box 15"/>
          <p:cNvSpPr txBox="1">
            <a:spLocks noChangeArrowheads="1"/>
          </p:cNvSpPr>
          <p:nvPr/>
        </p:nvSpPr>
        <p:spPr bwMode="auto">
          <a:xfrm>
            <a:off x="3986214" y="3265489"/>
            <a:ext cx="454025" cy="276225"/>
          </a:xfrm>
          <a:prstGeom prst="rect">
            <a:avLst/>
          </a:prstGeom>
          <a:noFill/>
          <a:ln w="9525">
            <a:noFill/>
            <a:miter lim="800000"/>
            <a:headEnd/>
            <a:tailEnd/>
          </a:ln>
        </p:spPr>
        <p:txBody>
          <a:bodyPr wrap="none">
            <a:spAutoFit/>
          </a:bodyPr>
          <a:lstStyle/>
          <a:p>
            <a:r>
              <a:rPr lang="en-US" sz="1200">
                <a:latin typeface="Open Sans"/>
                <a:ea typeface="Open Sans"/>
              </a:rPr>
              <a:t>800</a:t>
            </a:r>
          </a:p>
        </p:txBody>
      </p:sp>
      <p:sp>
        <p:nvSpPr>
          <p:cNvPr id="206865" name="Text Box 16"/>
          <p:cNvSpPr txBox="1">
            <a:spLocks noChangeArrowheads="1"/>
          </p:cNvSpPr>
          <p:nvPr/>
        </p:nvSpPr>
        <p:spPr bwMode="auto">
          <a:xfrm>
            <a:off x="4748213" y="3265489"/>
            <a:ext cx="544512" cy="276225"/>
          </a:xfrm>
          <a:prstGeom prst="rect">
            <a:avLst/>
          </a:prstGeom>
          <a:noFill/>
          <a:ln w="9525">
            <a:noFill/>
            <a:miter lim="800000"/>
            <a:headEnd/>
            <a:tailEnd/>
          </a:ln>
        </p:spPr>
        <p:txBody>
          <a:bodyPr wrap="none">
            <a:spAutoFit/>
          </a:bodyPr>
          <a:lstStyle/>
          <a:p>
            <a:r>
              <a:rPr lang="en-US" sz="1200">
                <a:latin typeface="Open Sans"/>
                <a:ea typeface="Open Sans"/>
              </a:rPr>
              <a:t>1200</a:t>
            </a:r>
          </a:p>
        </p:txBody>
      </p:sp>
      <p:sp>
        <p:nvSpPr>
          <p:cNvPr id="206866" name="Text Box 17"/>
          <p:cNvSpPr txBox="1">
            <a:spLocks noChangeArrowheads="1"/>
          </p:cNvSpPr>
          <p:nvPr/>
        </p:nvSpPr>
        <p:spPr bwMode="auto">
          <a:xfrm>
            <a:off x="5434013" y="3352801"/>
            <a:ext cx="520700" cy="461963"/>
          </a:xfrm>
          <a:prstGeom prst="rect">
            <a:avLst/>
          </a:prstGeom>
          <a:noFill/>
          <a:ln w="9525">
            <a:noFill/>
            <a:miter lim="800000"/>
            <a:headEnd/>
            <a:tailEnd/>
          </a:ln>
        </p:spPr>
        <p:txBody>
          <a:bodyPr>
            <a:spAutoFit/>
          </a:bodyPr>
          <a:lstStyle/>
          <a:p>
            <a:r>
              <a:rPr lang="en-US" sz="1200">
                <a:latin typeface="Open Sans"/>
                <a:ea typeface="Open Sans"/>
              </a:rPr>
              <a:t>1600</a:t>
            </a:r>
          </a:p>
        </p:txBody>
      </p:sp>
      <p:sp>
        <p:nvSpPr>
          <p:cNvPr id="587794" name="Text Box 18"/>
          <p:cNvSpPr txBox="1">
            <a:spLocks noChangeArrowheads="1"/>
          </p:cNvSpPr>
          <p:nvPr/>
        </p:nvSpPr>
        <p:spPr bwMode="auto">
          <a:xfrm>
            <a:off x="2462214" y="3113089"/>
            <a:ext cx="274637"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a:t>
            </a:r>
          </a:p>
        </p:txBody>
      </p:sp>
      <p:sp>
        <p:nvSpPr>
          <p:cNvPr id="587795" name="Text Box 19"/>
          <p:cNvSpPr txBox="1">
            <a:spLocks noChangeArrowheads="1"/>
          </p:cNvSpPr>
          <p:nvPr/>
        </p:nvSpPr>
        <p:spPr bwMode="auto">
          <a:xfrm>
            <a:off x="2309813" y="2351089"/>
            <a:ext cx="404812"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0.1</a:t>
            </a:r>
          </a:p>
        </p:txBody>
      </p:sp>
      <p:sp>
        <p:nvSpPr>
          <p:cNvPr id="587796" name="Text Box 20"/>
          <p:cNvSpPr txBox="1">
            <a:spLocks noChangeArrowheads="1"/>
          </p:cNvSpPr>
          <p:nvPr/>
        </p:nvSpPr>
        <p:spPr bwMode="auto">
          <a:xfrm>
            <a:off x="2309813" y="1665289"/>
            <a:ext cx="404812"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0.2</a:t>
            </a:r>
          </a:p>
        </p:txBody>
      </p:sp>
      <p:sp>
        <p:nvSpPr>
          <p:cNvPr id="206870" name="Line 21"/>
          <p:cNvSpPr>
            <a:spLocks noChangeShapeType="1"/>
          </p:cNvSpPr>
          <p:nvPr/>
        </p:nvSpPr>
        <p:spPr bwMode="auto">
          <a:xfrm>
            <a:off x="3000375" y="1922463"/>
            <a:ext cx="228600" cy="0"/>
          </a:xfrm>
          <a:prstGeom prst="line">
            <a:avLst/>
          </a:prstGeom>
          <a:noFill/>
          <a:ln w="38100">
            <a:solidFill>
              <a:srgbClr val="FF0000"/>
            </a:solidFill>
            <a:round/>
            <a:headEnd/>
            <a:tailEnd/>
          </a:ln>
        </p:spPr>
        <p:txBody>
          <a:bodyPr wrap="none" anchor="ctr"/>
          <a:lstStyle/>
          <a:p>
            <a:endParaRPr lang="en-US"/>
          </a:p>
        </p:txBody>
      </p:sp>
      <p:sp>
        <p:nvSpPr>
          <p:cNvPr id="206871" name="Line 22"/>
          <p:cNvSpPr>
            <a:spLocks noChangeShapeType="1"/>
          </p:cNvSpPr>
          <p:nvPr/>
        </p:nvSpPr>
        <p:spPr bwMode="auto">
          <a:xfrm>
            <a:off x="3000375" y="2227263"/>
            <a:ext cx="228600" cy="0"/>
          </a:xfrm>
          <a:prstGeom prst="line">
            <a:avLst/>
          </a:prstGeom>
          <a:noFill/>
          <a:ln w="38100">
            <a:solidFill>
              <a:srgbClr val="00CCFF"/>
            </a:solidFill>
            <a:round/>
            <a:headEnd/>
            <a:tailEnd/>
          </a:ln>
        </p:spPr>
        <p:txBody>
          <a:bodyPr wrap="none" anchor="ctr"/>
          <a:lstStyle/>
          <a:p>
            <a:endParaRPr lang="en-US"/>
          </a:p>
        </p:txBody>
      </p:sp>
      <p:sp>
        <p:nvSpPr>
          <p:cNvPr id="587799" name="Text Box 23"/>
          <p:cNvSpPr txBox="1">
            <a:spLocks noChangeArrowheads="1"/>
          </p:cNvSpPr>
          <p:nvPr/>
        </p:nvSpPr>
        <p:spPr bwMode="auto">
          <a:xfrm>
            <a:off x="3228975" y="1770064"/>
            <a:ext cx="749300"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Placebo</a:t>
            </a:r>
          </a:p>
        </p:txBody>
      </p:sp>
      <p:sp>
        <p:nvSpPr>
          <p:cNvPr id="587800" name="Text Box 24"/>
          <p:cNvSpPr txBox="1">
            <a:spLocks noChangeArrowheads="1"/>
          </p:cNvSpPr>
          <p:nvPr/>
        </p:nvSpPr>
        <p:spPr bwMode="auto">
          <a:xfrm>
            <a:off x="3205163" y="2074864"/>
            <a:ext cx="1274762" cy="276225"/>
          </a:xfrm>
          <a:prstGeom prst="rect">
            <a:avLst/>
          </a:prstGeom>
          <a:noFill/>
          <a:ln>
            <a:noFill/>
          </a:ln>
          <a:effectLst/>
        </p:spPr>
        <p:txBody>
          <a:bodyPr wrap="none">
            <a:spAutoFit/>
          </a:bodyPr>
          <a:lstStyle/>
          <a:p>
            <a:pPr>
              <a:defRPr/>
            </a:pPr>
            <a:r>
              <a:rPr lang="en-US" sz="1200" dirty="0" err="1">
                <a:solidFill>
                  <a:schemeClr val="accent4">
                    <a:lumMod val="10000"/>
                  </a:schemeClr>
                </a:solidFill>
                <a:latin typeface="Open Sans"/>
                <a:ea typeface="ＭＳ Ｐゴシック" charset="0"/>
              </a:rPr>
              <a:t>Ramipril</a:t>
            </a:r>
            <a:r>
              <a:rPr lang="en-US" sz="1200" dirty="0">
                <a:solidFill>
                  <a:schemeClr val="accent4">
                    <a:lumMod val="10000"/>
                  </a:schemeClr>
                </a:solidFill>
                <a:latin typeface="Open Sans"/>
                <a:ea typeface="ＭＳ Ｐゴシック" charset="0"/>
              </a:rPr>
              <a:t> 10 mg</a:t>
            </a:r>
          </a:p>
        </p:txBody>
      </p:sp>
      <p:sp>
        <p:nvSpPr>
          <p:cNvPr id="206874" name="Text Box 25"/>
          <p:cNvSpPr txBox="1">
            <a:spLocks noChangeArrowheads="1"/>
          </p:cNvSpPr>
          <p:nvPr/>
        </p:nvSpPr>
        <p:spPr bwMode="auto">
          <a:xfrm>
            <a:off x="2843214" y="1360489"/>
            <a:ext cx="2865437" cy="338137"/>
          </a:xfrm>
          <a:prstGeom prst="rect">
            <a:avLst/>
          </a:prstGeom>
          <a:noFill/>
          <a:ln w="9525">
            <a:noFill/>
            <a:miter lim="800000"/>
            <a:headEnd/>
            <a:tailEnd/>
          </a:ln>
        </p:spPr>
        <p:txBody>
          <a:bodyPr wrap="none">
            <a:spAutoFit/>
          </a:bodyPr>
          <a:lstStyle/>
          <a:p>
            <a:r>
              <a:rPr lang="en-US" sz="1600" b="1">
                <a:latin typeface="Open Sans"/>
                <a:ea typeface="Open Sans"/>
              </a:rPr>
              <a:t>Primary Outcom</a:t>
            </a:r>
            <a:r>
              <a:rPr lang="en-US" sz="1600">
                <a:latin typeface="Open Sans"/>
                <a:ea typeface="Open Sans"/>
              </a:rPr>
              <a:t>e (NNT 22)</a:t>
            </a:r>
          </a:p>
        </p:txBody>
      </p:sp>
      <p:sp>
        <p:nvSpPr>
          <p:cNvPr id="206875" name="Line 26"/>
          <p:cNvSpPr>
            <a:spLocks noChangeShapeType="1"/>
          </p:cNvSpPr>
          <p:nvPr/>
        </p:nvSpPr>
        <p:spPr bwMode="auto">
          <a:xfrm>
            <a:off x="6742113" y="1404938"/>
            <a:ext cx="0" cy="1828800"/>
          </a:xfrm>
          <a:prstGeom prst="line">
            <a:avLst/>
          </a:prstGeom>
          <a:noFill/>
          <a:ln w="9525">
            <a:solidFill>
              <a:srgbClr val="000000"/>
            </a:solidFill>
            <a:round/>
            <a:headEnd/>
            <a:tailEnd/>
          </a:ln>
        </p:spPr>
        <p:txBody>
          <a:bodyPr wrap="none" anchor="ctr"/>
          <a:lstStyle/>
          <a:p>
            <a:endParaRPr lang="en-US"/>
          </a:p>
        </p:txBody>
      </p:sp>
      <p:sp>
        <p:nvSpPr>
          <p:cNvPr id="206876" name="Line 27"/>
          <p:cNvSpPr>
            <a:spLocks noChangeShapeType="1"/>
          </p:cNvSpPr>
          <p:nvPr/>
        </p:nvSpPr>
        <p:spPr bwMode="auto">
          <a:xfrm>
            <a:off x="6705600" y="3241675"/>
            <a:ext cx="3429000" cy="0"/>
          </a:xfrm>
          <a:prstGeom prst="line">
            <a:avLst/>
          </a:prstGeom>
          <a:noFill/>
          <a:ln w="9525">
            <a:solidFill>
              <a:srgbClr val="000000"/>
            </a:solidFill>
            <a:round/>
            <a:headEnd/>
            <a:tailEnd/>
          </a:ln>
        </p:spPr>
        <p:txBody>
          <a:bodyPr wrap="none" anchor="ctr"/>
          <a:lstStyle/>
          <a:p>
            <a:endParaRPr lang="en-US"/>
          </a:p>
        </p:txBody>
      </p:sp>
      <p:sp>
        <p:nvSpPr>
          <p:cNvPr id="206877" name="Text Box 28"/>
          <p:cNvSpPr txBox="1">
            <a:spLocks noChangeArrowheads="1"/>
          </p:cNvSpPr>
          <p:nvPr/>
        </p:nvSpPr>
        <p:spPr bwMode="auto">
          <a:xfrm>
            <a:off x="6629400" y="3265489"/>
            <a:ext cx="274638" cy="276225"/>
          </a:xfrm>
          <a:prstGeom prst="rect">
            <a:avLst/>
          </a:prstGeom>
          <a:noFill/>
          <a:ln w="9525">
            <a:noFill/>
            <a:miter lim="800000"/>
            <a:headEnd/>
            <a:tailEnd/>
          </a:ln>
        </p:spPr>
        <p:txBody>
          <a:bodyPr wrap="none">
            <a:spAutoFit/>
          </a:bodyPr>
          <a:lstStyle/>
          <a:p>
            <a:r>
              <a:rPr lang="en-US" sz="1200">
                <a:latin typeface="Open Sans"/>
                <a:ea typeface="Open Sans"/>
              </a:rPr>
              <a:t>0</a:t>
            </a:r>
          </a:p>
        </p:txBody>
      </p:sp>
      <p:sp>
        <p:nvSpPr>
          <p:cNvPr id="587805" name="Text Box 29"/>
          <p:cNvSpPr txBox="1">
            <a:spLocks noChangeArrowheads="1"/>
          </p:cNvSpPr>
          <p:nvPr/>
        </p:nvSpPr>
        <p:spPr bwMode="auto">
          <a:xfrm>
            <a:off x="7239001" y="3265489"/>
            <a:ext cx="4540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400</a:t>
            </a:r>
          </a:p>
        </p:txBody>
      </p:sp>
      <p:sp>
        <p:nvSpPr>
          <p:cNvPr id="587806" name="Text Box 30"/>
          <p:cNvSpPr txBox="1">
            <a:spLocks noChangeArrowheads="1"/>
          </p:cNvSpPr>
          <p:nvPr/>
        </p:nvSpPr>
        <p:spPr bwMode="auto">
          <a:xfrm>
            <a:off x="8001001" y="3265489"/>
            <a:ext cx="4540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800</a:t>
            </a:r>
          </a:p>
        </p:txBody>
      </p:sp>
      <p:sp>
        <p:nvSpPr>
          <p:cNvPr id="587807" name="Text Box 31"/>
          <p:cNvSpPr txBox="1">
            <a:spLocks noChangeArrowheads="1"/>
          </p:cNvSpPr>
          <p:nvPr/>
        </p:nvSpPr>
        <p:spPr bwMode="auto">
          <a:xfrm>
            <a:off x="8763001" y="3265489"/>
            <a:ext cx="544513"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1200</a:t>
            </a:r>
          </a:p>
        </p:txBody>
      </p:sp>
      <p:sp>
        <p:nvSpPr>
          <p:cNvPr id="587808" name="Text Box 32"/>
          <p:cNvSpPr txBox="1">
            <a:spLocks noChangeArrowheads="1"/>
          </p:cNvSpPr>
          <p:nvPr/>
        </p:nvSpPr>
        <p:spPr bwMode="auto">
          <a:xfrm>
            <a:off x="9448801" y="3265489"/>
            <a:ext cx="544513"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1600</a:t>
            </a:r>
          </a:p>
        </p:txBody>
      </p:sp>
      <p:sp>
        <p:nvSpPr>
          <p:cNvPr id="587809" name="Text Box 33"/>
          <p:cNvSpPr txBox="1">
            <a:spLocks noChangeArrowheads="1"/>
          </p:cNvSpPr>
          <p:nvPr/>
        </p:nvSpPr>
        <p:spPr bwMode="auto">
          <a:xfrm>
            <a:off x="6477000" y="3113089"/>
            <a:ext cx="274638"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a:t>
            </a:r>
          </a:p>
        </p:txBody>
      </p:sp>
      <p:sp>
        <p:nvSpPr>
          <p:cNvPr id="587810" name="Text Box 34"/>
          <p:cNvSpPr txBox="1">
            <a:spLocks noChangeArrowheads="1"/>
          </p:cNvSpPr>
          <p:nvPr/>
        </p:nvSpPr>
        <p:spPr bwMode="auto">
          <a:xfrm>
            <a:off x="6324601" y="2190751"/>
            <a:ext cx="4921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0.08</a:t>
            </a:r>
          </a:p>
        </p:txBody>
      </p:sp>
      <p:sp>
        <p:nvSpPr>
          <p:cNvPr id="587811" name="Text Box 35"/>
          <p:cNvSpPr txBox="1">
            <a:spLocks noChangeArrowheads="1"/>
          </p:cNvSpPr>
          <p:nvPr/>
        </p:nvSpPr>
        <p:spPr bwMode="auto">
          <a:xfrm>
            <a:off x="6324601" y="1308101"/>
            <a:ext cx="4921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0.16</a:t>
            </a:r>
          </a:p>
        </p:txBody>
      </p:sp>
      <p:sp>
        <p:nvSpPr>
          <p:cNvPr id="206885" name="Text Box 36"/>
          <p:cNvSpPr txBox="1">
            <a:spLocks noChangeArrowheads="1"/>
          </p:cNvSpPr>
          <p:nvPr/>
        </p:nvSpPr>
        <p:spPr bwMode="auto">
          <a:xfrm>
            <a:off x="6996113" y="1285875"/>
            <a:ext cx="2222500" cy="585788"/>
          </a:xfrm>
          <a:prstGeom prst="rect">
            <a:avLst/>
          </a:prstGeom>
          <a:noFill/>
          <a:ln w="9525">
            <a:noFill/>
            <a:miter lim="800000"/>
            <a:headEnd/>
            <a:tailEnd/>
          </a:ln>
        </p:spPr>
        <p:txBody>
          <a:bodyPr>
            <a:spAutoFit/>
          </a:bodyPr>
          <a:lstStyle/>
          <a:p>
            <a:pPr algn="ctr"/>
            <a:r>
              <a:rPr lang="en-US" sz="1600" b="1">
                <a:latin typeface="Open Sans"/>
                <a:ea typeface="Open Sans"/>
              </a:rPr>
              <a:t>All Mortality</a:t>
            </a:r>
          </a:p>
          <a:p>
            <a:pPr algn="ctr"/>
            <a:r>
              <a:rPr lang="en-US" sz="1600">
                <a:latin typeface="Open Sans"/>
                <a:ea typeface="Open Sans"/>
              </a:rPr>
              <a:t>(NNT 31)</a:t>
            </a:r>
          </a:p>
        </p:txBody>
      </p:sp>
      <p:sp>
        <p:nvSpPr>
          <p:cNvPr id="587813" name="Text Box 37"/>
          <p:cNvSpPr txBox="1">
            <a:spLocks noChangeArrowheads="1"/>
          </p:cNvSpPr>
          <p:nvPr/>
        </p:nvSpPr>
        <p:spPr bwMode="auto">
          <a:xfrm>
            <a:off x="8515351" y="2708275"/>
            <a:ext cx="1816523" cy="523220"/>
          </a:xfrm>
          <a:prstGeom prst="rect">
            <a:avLst/>
          </a:prstGeom>
          <a:noFill/>
          <a:ln>
            <a:noFill/>
          </a:ln>
          <a:effectLst/>
        </p:spPr>
        <p:txBody>
          <a:bodyPr wrap="none">
            <a:spAutoFit/>
          </a:bodyPr>
          <a:lstStyle/>
          <a:p>
            <a:pPr>
              <a:defRPr/>
            </a:pPr>
            <a:r>
              <a:rPr lang="en-US" sz="1400" i="1" dirty="0">
                <a:solidFill>
                  <a:schemeClr val="accent4">
                    <a:lumMod val="10000"/>
                  </a:schemeClr>
                </a:solidFill>
                <a:latin typeface="Open Sans"/>
                <a:ea typeface="ＭＳ Ｐゴシック" charset="0"/>
              </a:rPr>
              <a:t>RR = 0.76 (0.63-0.92)</a:t>
            </a:r>
          </a:p>
          <a:p>
            <a:pPr>
              <a:defRPr/>
            </a:pPr>
            <a:r>
              <a:rPr lang="en-US" sz="1400" i="1" dirty="0">
                <a:solidFill>
                  <a:schemeClr val="accent4">
                    <a:lumMod val="10000"/>
                  </a:schemeClr>
                </a:solidFill>
                <a:latin typeface="Open Sans"/>
                <a:ea typeface="ＭＳ Ｐゴシック" charset="0"/>
              </a:rPr>
              <a:t>  </a:t>
            </a:r>
            <a:r>
              <a:rPr lang="en-CA" sz="1400" i="1" dirty="0">
                <a:solidFill>
                  <a:schemeClr val="accent4">
                    <a:lumMod val="10000"/>
                  </a:schemeClr>
                </a:solidFill>
                <a:latin typeface="Open Sans"/>
                <a:ea typeface="ＭＳ Ｐゴシック" charset="0"/>
              </a:rPr>
              <a:t>p</a:t>
            </a:r>
            <a:r>
              <a:rPr lang="en-US" sz="1400" i="1" dirty="0">
                <a:solidFill>
                  <a:schemeClr val="accent4">
                    <a:lumMod val="10000"/>
                  </a:schemeClr>
                </a:solidFill>
                <a:latin typeface="Open Sans"/>
                <a:ea typeface="ＭＳ Ｐゴシック" charset="0"/>
              </a:rPr>
              <a:t> = 0.004</a:t>
            </a:r>
          </a:p>
        </p:txBody>
      </p:sp>
      <p:sp>
        <p:nvSpPr>
          <p:cNvPr id="206887" name="Freeform 38"/>
          <p:cNvSpPr>
            <a:spLocks/>
          </p:cNvSpPr>
          <p:nvPr/>
        </p:nvSpPr>
        <p:spPr bwMode="auto">
          <a:xfrm>
            <a:off x="6788151" y="1589088"/>
            <a:ext cx="3006725" cy="1617662"/>
          </a:xfrm>
          <a:custGeom>
            <a:avLst/>
            <a:gdLst>
              <a:gd name="T0" fmla="*/ 0 w 1894"/>
              <a:gd name="T1" fmla="*/ 2147483647 h 1019"/>
              <a:gd name="T2" fmla="*/ 2147483647 w 1894"/>
              <a:gd name="T3" fmla="*/ 2147483647 h 1019"/>
              <a:gd name="T4" fmla="*/ 2147483647 w 1894"/>
              <a:gd name="T5" fmla="*/ 2147483647 h 1019"/>
              <a:gd name="T6" fmla="*/ 2147483647 w 1894"/>
              <a:gd name="T7" fmla="*/ 2147483647 h 1019"/>
              <a:gd name="T8" fmla="*/ 2147483647 w 1894"/>
              <a:gd name="T9" fmla="*/ 2147483647 h 1019"/>
              <a:gd name="T10" fmla="*/ 2147483647 w 1894"/>
              <a:gd name="T11" fmla="*/ 2147483647 h 1019"/>
              <a:gd name="T12" fmla="*/ 2147483647 w 1894"/>
              <a:gd name="T13" fmla="*/ 2147483647 h 1019"/>
              <a:gd name="T14" fmla="*/ 2147483647 w 1894"/>
              <a:gd name="T15" fmla="*/ 2147483647 h 1019"/>
              <a:gd name="T16" fmla="*/ 2147483647 w 1894"/>
              <a:gd name="T17" fmla="*/ 2147483647 h 1019"/>
              <a:gd name="T18" fmla="*/ 2147483647 w 1894"/>
              <a:gd name="T19" fmla="*/ 2147483647 h 1019"/>
              <a:gd name="T20" fmla="*/ 2147483647 w 1894"/>
              <a:gd name="T21" fmla="*/ 2147483647 h 1019"/>
              <a:gd name="T22" fmla="*/ 2147483647 w 1894"/>
              <a:gd name="T23" fmla="*/ 2147483647 h 1019"/>
              <a:gd name="T24" fmla="*/ 2147483647 w 1894"/>
              <a:gd name="T25" fmla="*/ 2147483647 h 1019"/>
              <a:gd name="T26" fmla="*/ 2147483647 w 1894"/>
              <a:gd name="T27" fmla="*/ 2147483647 h 1019"/>
              <a:gd name="T28" fmla="*/ 2147483647 w 1894"/>
              <a:gd name="T29" fmla="*/ 2147483647 h 1019"/>
              <a:gd name="T30" fmla="*/ 2147483647 w 1894"/>
              <a:gd name="T31" fmla="*/ 2147483647 h 1019"/>
              <a:gd name="T32" fmla="*/ 2147483647 w 1894"/>
              <a:gd name="T33" fmla="*/ 2147483647 h 1019"/>
              <a:gd name="T34" fmla="*/ 2147483647 w 1894"/>
              <a:gd name="T35" fmla="*/ 2147483647 h 1019"/>
              <a:gd name="T36" fmla="*/ 2147483647 w 1894"/>
              <a:gd name="T37" fmla="*/ 2147483647 h 1019"/>
              <a:gd name="T38" fmla="*/ 2147483647 w 1894"/>
              <a:gd name="T39" fmla="*/ 2147483647 h 1019"/>
              <a:gd name="T40" fmla="*/ 2147483647 w 1894"/>
              <a:gd name="T41" fmla="*/ 2147483647 h 1019"/>
              <a:gd name="T42" fmla="*/ 2147483647 w 1894"/>
              <a:gd name="T43" fmla="*/ 2147483647 h 1019"/>
              <a:gd name="T44" fmla="*/ 2147483647 w 1894"/>
              <a:gd name="T45" fmla="*/ 2147483647 h 1019"/>
              <a:gd name="T46" fmla="*/ 2147483647 w 1894"/>
              <a:gd name="T47" fmla="*/ 2147483647 h 1019"/>
              <a:gd name="T48" fmla="*/ 2147483647 w 1894"/>
              <a:gd name="T49" fmla="*/ 2147483647 h 1019"/>
              <a:gd name="T50" fmla="*/ 2147483647 w 1894"/>
              <a:gd name="T51" fmla="*/ 2147483647 h 1019"/>
              <a:gd name="T52" fmla="*/ 2147483647 w 1894"/>
              <a:gd name="T53" fmla="*/ 2147483647 h 1019"/>
              <a:gd name="T54" fmla="*/ 2147483647 w 1894"/>
              <a:gd name="T55" fmla="*/ 2147483647 h 1019"/>
              <a:gd name="T56" fmla="*/ 2147483647 w 1894"/>
              <a:gd name="T57" fmla="*/ 2147483647 h 1019"/>
              <a:gd name="T58" fmla="*/ 2147483647 w 1894"/>
              <a:gd name="T59" fmla="*/ 2147483647 h 1019"/>
              <a:gd name="T60" fmla="*/ 2147483647 w 1894"/>
              <a:gd name="T61" fmla="*/ 2147483647 h 1019"/>
              <a:gd name="T62" fmla="*/ 2147483647 w 1894"/>
              <a:gd name="T63" fmla="*/ 2147483647 h 1019"/>
              <a:gd name="T64" fmla="*/ 2147483647 w 1894"/>
              <a:gd name="T65" fmla="*/ 2147483647 h 1019"/>
              <a:gd name="T66" fmla="*/ 2147483647 w 1894"/>
              <a:gd name="T67" fmla="*/ 2147483647 h 1019"/>
              <a:gd name="T68" fmla="*/ 2147483647 w 1894"/>
              <a:gd name="T69" fmla="*/ 2147483647 h 1019"/>
              <a:gd name="T70" fmla="*/ 2147483647 w 1894"/>
              <a:gd name="T71" fmla="*/ 2147483647 h 1019"/>
              <a:gd name="T72" fmla="*/ 2147483647 w 1894"/>
              <a:gd name="T73" fmla="*/ 2147483647 h 1019"/>
              <a:gd name="T74" fmla="*/ 2147483647 w 1894"/>
              <a:gd name="T75" fmla="*/ 2147483647 h 1019"/>
              <a:gd name="T76" fmla="*/ 2147483647 w 1894"/>
              <a:gd name="T77" fmla="*/ 0 h 10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94"/>
              <a:gd name="T118" fmla="*/ 0 h 1019"/>
              <a:gd name="T119" fmla="*/ 1894 w 1894"/>
              <a:gd name="T120" fmla="*/ 1019 h 10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94" h="1019">
                <a:moveTo>
                  <a:pt x="0" y="1019"/>
                </a:moveTo>
                <a:cubicBezTo>
                  <a:pt x="26" y="1008"/>
                  <a:pt x="44" y="1006"/>
                  <a:pt x="75" y="1003"/>
                </a:cubicBezTo>
                <a:cubicBezTo>
                  <a:pt x="80" y="1001"/>
                  <a:pt x="86" y="1000"/>
                  <a:pt x="91" y="997"/>
                </a:cubicBezTo>
                <a:cubicBezTo>
                  <a:pt x="96" y="992"/>
                  <a:pt x="96" y="984"/>
                  <a:pt x="102" y="981"/>
                </a:cubicBezTo>
                <a:cubicBezTo>
                  <a:pt x="124" y="967"/>
                  <a:pt x="146" y="965"/>
                  <a:pt x="171" y="949"/>
                </a:cubicBezTo>
                <a:cubicBezTo>
                  <a:pt x="181" y="916"/>
                  <a:pt x="217" y="925"/>
                  <a:pt x="246" y="917"/>
                </a:cubicBezTo>
                <a:cubicBezTo>
                  <a:pt x="291" y="902"/>
                  <a:pt x="360" y="883"/>
                  <a:pt x="400" y="859"/>
                </a:cubicBezTo>
                <a:cubicBezTo>
                  <a:pt x="439" y="835"/>
                  <a:pt x="472" y="814"/>
                  <a:pt x="518" y="805"/>
                </a:cubicBezTo>
                <a:cubicBezTo>
                  <a:pt x="549" y="798"/>
                  <a:pt x="582" y="791"/>
                  <a:pt x="614" y="784"/>
                </a:cubicBezTo>
                <a:cubicBezTo>
                  <a:pt x="626" y="781"/>
                  <a:pt x="651" y="773"/>
                  <a:pt x="651" y="773"/>
                </a:cubicBezTo>
                <a:cubicBezTo>
                  <a:pt x="672" y="751"/>
                  <a:pt x="697" y="735"/>
                  <a:pt x="726" y="725"/>
                </a:cubicBezTo>
                <a:cubicBezTo>
                  <a:pt x="744" y="711"/>
                  <a:pt x="757" y="694"/>
                  <a:pt x="779" y="688"/>
                </a:cubicBezTo>
                <a:cubicBezTo>
                  <a:pt x="792" y="668"/>
                  <a:pt x="803" y="668"/>
                  <a:pt x="822" y="656"/>
                </a:cubicBezTo>
                <a:cubicBezTo>
                  <a:pt x="853" y="665"/>
                  <a:pt x="823" y="661"/>
                  <a:pt x="854" y="645"/>
                </a:cubicBezTo>
                <a:cubicBezTo>
                  <a:pt x="863" y="639"/>
                  <a:pt x="886" y="635"/>
                  <a:pt x="886" y="635"/>
                </a:cubicBezTo>
                <a:cubicBezTo>
                  <a:pt x="902" y="618"/>
                  <a:pt x="916" y="616"/>
                  <a:pt x="934" y="603"/>
                </a:cubicBezTo>
                <a:cubicBezTo>
                  <a:pt x="939" y="598"/>
                  <a:pt x="945" y="592"/>
                  <a:pt x="950" y="587"/>
                </a:cubicBezTo>
                <a:cubicBezTo>
                  <a:pt x="953" y="582"/>
                  <a:pt x="955" y="575"/>
                  <a:pt x="960" y="571"/>
                </a:cubicBezTo>
                <a:cubicBezTo>
                  <a:pt x="973" y="559"/>
                  <a:pt x="997" y="549"/>
                  <a:pt x="1014" y="544"/>
                </a:cubicBezTo>
                <a:cubicBezTo>
                  <a:pt x="1025" y="532"/>
                  <a:pt x="1053" y="501"/>
                  <a:pt x="1072" y="491"/>
                </a:cubicBezTo>
                <a:cubicBezTo>
                  <a:pt x="1145" y="449"/>
                  <a:pt x="1063" y="504"/>
                  <a:pt x="1115" y="469"/>
                </a:cubicBezTo>
                <a:cubicBezTo>
                  <a:pt x="1148" y="419"/>
                  <a:pt x="1102" y="479"/>
                  <a:pt x="1142" y="448"/>
                </a:cubicBezTo>
                <a:cubicBezTo>
                  <a:pt x="1161" y="432"/>
                  <a:pt x="1152" y="425"/>
                  <a:pt x="1184" y="416"/>
                </a:cubicBezTo>
                <a:cubicBezTo>
                  <a:pt x="1189" y="410"/>
                  <a:pt x="1193" y="404"/>
                  <a:pt x="1200" y="400"/>
                </a:cubicBezTo>
                <a:cubicBezTo>
                  <a:pt x="1204" y="396"/>
                  <a:pt x="1211" y="398"/>
                  <a:pt x="1216" y="395"/>
                </a:cubicBezTo>
                <a:cubicBezTo>
                  <a:pt x="1221" y="391"/>
                  <a:pt x="1222" y="383"/>
                  <a:pt x="1227" y="379"/>
                </a:cubicBezTo>
                <a:cubicBezTo>
                  <a:pt x="1233" y="372"/>
                  <a:pt x="1240" y="367"/>
                  <a:pt x="1248" y="363"/>
                </a:cubicBezTo>
                <a:cubicBezTo>
                  <a:pt x="1292" y="336"/>
                  <a:pt x="1337" y="316"/>
                  <a:pt x="1387" y="304"/>
                </a:cubicBezTo>
                <a:cubicBezTo>
                  <a:pt x="1425" y="283"/>
                  <a:pt x="1467" y="260"/>
                  <a:pt x="1499" y="229"/>
                </a:cubicBezTo>
                <a:cubicBezTo>
                  <a:pt x="1506" y="221"/>
                  <a:pt x="1511" y="210"/>
                  <a:pt x="1520" y="203"/>
                </a:cubicBezTo>
                <a:cubicBezTo>
                  <a:pt x="1532" y="192"/>
                  <a:pt x="1558" y="186"/>
                  <a:pt x="1574" y="181"/>
                </a:cubicBezTo>
                <a:cubicBezTo>
                  <a:pt x="1589" y="165"/>
                  <a:pt x="1626" y="145"/>
                  <a:pt x="1648" y="139"/>
                </a:cubicBezTo>
                <a:cubicBezTo>
                  <a:pt x="1671" y="115"/>
                  <a:pt x="1706" y="103"/>
                  <a:pt x="1739" y="96"/>
                </a:cubicBezTo>
                <a:cubicBezTo>
                  <a:pt x="1744" y="92"/>
                  <a:pt x="1749" y="87"/>
                  <a:pt x="1755" y="85"/>
                </a:cubicBezTo>
                <a:cubicBezTo>
                  <a:pt x="1759" y="82"/>
                  <a:pt x="1766" y="83"/>
                  <a:pt x="1771" y="80"/>
                </a:cubicBezTo>
                <a:cubicBezTo>
                  <a:pt x="1815" y="50"/>
                  <a:pt x="1752" y="75"/>
                  <a:pt x="1814" y="53"/>
                </a:cubicBezTo>
                <a:cubicBezTo>
                  <a:pt x="1824" y="49"/>
                  <a:pt x="1846" y="43"/>
                  <a:pt x="1846" y="43"/>
                </a:cubicBezTo>
                <a:cubicBezTo>
                  <a:pt x="1856" y="35"/>
                  <a:pt x="1874" y="33"/>
                  <a:pt x="1878" y="21"/>
                </a:cubicBezTo>
                <a:cubicBezTo>
                  <a:pt x="1884" y="1"/>
                  <a:pt x="1877" y="7"/>
                  <a:pt x="1894" y="0"/>
                </a:cubicBezTo>
              </a:path>
            </a:pathLst>
          </a:custGeom>
          <a:noFill/>
          <a:ln w="38100">
            <a:solidFill>
              <a:srgbClr val="FF0000"/>
            </a:solidFill>
            <a:round/>
            <a:headEnd/>
            <a:tailEnd/>
          </a:ln>
        </p:spPr>
        <p:txBody>
          <a:bodyPr wrap="none" anchor="ctr"/>
          <a:lstStyle/>
          <a:p>
            <a:endParaRPr lang="en-US"/>
          </a:p>
        </p:txBody>
      </p:sp>
      <p:sp>
        <p:nvSpPr>
          <p:cNvPr id="206888" name="Freeform 39"/>
          <p:cNvSpPr>
            <a:spLocks/>
          </p:cNvSpPr>
          <p:nvPr/>
        </p:nvSpPr>
        <p:spPr bwMode="auto">
          <a:xfrm>
            <a:off x="6810376" y="1995488"/>
            <a:ext cx="3000375" cy="1236662"/>
          </a:xfrm>
          <a:custGeom>
            <a:avLst/>
            <a:gdLst>
              <a:gd name="T0" fmla="*/ 2147483647 w 1890"/>
              <a:gd name="T1" fmla="*/ 2147483647 h 779"/>
              <a:gd name="T2" fmla="*/ 2147483647 w 1890"/>
              <a:gd name="T3" fmla="*/ 2147483647 h 779"/>
              <a:gd name="T4" fmla="*/ 2147483647 w 1890"/>
              <a:gd name="T5" fmla="*/ 2147483647 h 779"/>
              <a:gd name="T6" fmla="*/ 2147483647 w 1890"/>
              <a:gd name="T7" fmla="*/ 2147483647 h 779"/>
              <a:gd name="T8" fmla="*/ 2147483647 w 1890"/>
              <a:gd name="T9" fmla="*/ 2147483647 h 779"/>
              <a:gd name="T10" fmla="*/ 2147483647 w 1890"/>
              <a:gd name="T11" fmla="*/ 2147483647 h 779"/>
              <a:gd name="T12" fmla="*/ 2147483647 w 1890"/>
              <a:gd name="T13" fmla="*/ 2147483647 h 779"/>
              <a:gd name="T14" fmla="*/ 2147483647 w 1890"/>
              <a:gd name="T15" fmla="*/ 2147483647 h 779"/>
              <a:gd name="T16" fmla="*/ 2147483647 w 1890"/>
              <a:gd name="T17" fmla="*/ 2147483647 h 779"/>
              <a:gd name="T18" fmla="*/ 2147483647 w 1890"/>
              <a:gd name="T19" fmla="*/ 2147483647 h 779"/>
              <a:gd name="T20" fmla="*/ 2147483647 w 1890"/>
              <a:gd name="T21" fmla="*/ 2147483647 h 779"/>
              <a:gd name="T22" fmla="*/ 2147483647 w 1890"/>
              <a:gd name="T23" fmla="*/ 2147483647 h 779"/>
              <a:gd name="T24" fmla="*/ 2147483647 w 1890"/>
              <a:gd name="T25" fmla="*/ 2147483647 h 779"/>
              <a:gd name="T26" fmla="*/ 2147483647 w 1890"/>
              <a:gd name="T27" fmla="*/ 2147483647 h 779"/>
              <a:gd name="T28" fmla="*/ 2147483647 w 1890"/>
              <a:gd name="T29" fmla="*/ 2147483647 h 779"/>
              <a:gd name="T30" fmla="*/ 2147483647 w 1890"/>
              <a:gd name="T31" fmla="*/ 2147483647 h 779"/>
              <a:gd name="T32" fmla="*/ 2147483647 w 1890"/>
              <a:gd name="T33" fmla="*/ 2147483647 h 779"/>
              <a:gd name="T34" fmla="*/ 2147483647 w 1890"/>
              <a:gd name="T35" fmla="*/ 2147483647 h 779"/>
              <a:gd name="T36" fmla="*/ 2147483647 w 1890"/>
              <a:gd name="T37" fmla="*/ 2147483647 h 779"/>
              <a:gd name="T38" fmla="*/ 2147483647 w 1890"/>
              <a:gd name="T39" fmla="*/ 2147483647 h 779"/>
              <a:gd name="T40" fmla="*/ 2147483647 w 1890"/>
              <a:gd name="T41" fmla="*/ 2147483647 h 779"/>
              <a:gd name="T42" fmla="*/ 2147483647 w 1890"/>
              <a:gd name="T43" fmla="*/ 2147483647 h 779"/>
              <a:gd name="T44" fmla="*/ 2147483647 w 1890"/>
              <a:gd name="T45" fmla="*/ 2147483647 h 779"/>
              <a:gd name="T46" fmla="*/ 2147483647 w 1890"/>
              <a:gd name="T47" fmla="*/ 2147483647 h 779"/>
              <a:gd name="T48" fmla="*/ 2147483647 w 1890"/>
              <a:gd name="T49" fmla="*/ 2147483647 h 779"/>
              <a:gd name="T50" fmla="*/ 2147483647 w 1890"/>
              <a:gd name="T51" fmla="*/ 2147483647 h 779"/>
              <a:gd name="T52" fmla="*/ 2147483647 w 1890"/>
              <a:gd name="T53" fmla="*/ 2147483647 h 779"/>
              <a:gd name="T54" fmla="*/ 2147483647 w 1890"/>
              <a:gd name="T55" fmla="*/ 2147483647 h 779"/>
              <a:gd name="T56" fmla="*/ 2147483647 w 1890"/>
              <a:gd name="T57" fmla="*/ 2147483647 h 779"/>
              <a:gd name="T58" fmla="*/ 2147483647 w 1890"/>
              <a:gd name="T59" fmla="*/ 2147483647 h 779"/>
              <a:gd name="T60" fmla="*/ 2147483647 w 1890"/>
              <a:gd name="T61" fmla="*/ 0 h 7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90"/>
              <a:gd name="T94" fmla="*/ 0 h 779"/>
              <a:gd name="T95" fmla="*/ 1890 w 1890"/>
              <a:gd name="T96" fmla="*/ 779 h 7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90" h="779">
                <a:moveTo>
                  <a:pt x="8" y="779"/>
                </a:moveTo>
                <a:cubicBezTo>
                  <a:pt x="33" y="737"/>
                  <a:pt x="0" y="779"/>
                  <a:pt x="34" y="768"/>
                </a:cubicBezTo>
                <a:cubicBezTo>
                  <a:pt x="41" y="765"/>
                  <a:pt x="43" y="756"/>
                  <a:pt x="50" y="752"/>
                </a:cubicBezTo>
                <a:cubicBezTo>
                  <a:pt x="54" y="748"/>
                  <a:pt x="60" y="748"/>
                  <a:pt x="66" y="747"/>
                </a:cubicBezTo>
                <a:cubicBezTo>
                  <a:pt x="126" y="705"/>
                  <a:pt x="208" y="691"/>
                  <a:pt x="280" y="683"/>
                </a:cubicBezTo>
                <a:cubicBezTo>
                  <a:pt x="311" y="671"/>
                  <a:pt x="342" y="666"/>
                  <a:pt x="376" y="661"/>
                </a:cubicBezTo>
                <a:cubicBezTo>
                  <a:pt x="400" y="641"/>
                  <a:pt x="394" y="640"/>
                  <a:pt x="418" y="635"/>
                </a:cubicBezTo>
                <a:cubicBezTo>
                  <a:pt x="433" y="631"/>
                  <a:pt x="466" y="624"/>
                  <a:pt x="466" y="624"/>
                </a:cubicBezTo>
                <a:cubicBezTo>
                  <a:pt x="502" y="635"/>
                  <a:pt x="461" y="628"/>
                  <a:pt x="493" y="613"/>
                </a:cubicBezTo>
                <a:cubicBezTo>
                  <a:pt x="502" y="608"/>
                  <a:pt x="514" y="609"/>
                  <a:pt x="525" y="608"/>
                </a:cubicBezTo>
                <a:cubicBezTo>
                  <a:pt x="592" y="556"/>
                  <a:pt x="484" y="635"/>
                  <a:pt x="584" y="581"/>
                </a:cubicBezTo>
                <a:cubicBezTo>
                  <a:pt x="600" y="572"/>
                  <a:pt x="611" y="555"/>
                  <a:pt x="626" y="544"/>
                </a:cubicBezTo>
                <a:cubicBezTo>
                  <a:pt x="628" y="549"/>
                  <a:pt x="626" y="557"/>
                  <a:pt x="632" y="560"/>
                </a:cubicBezTo>
                <a:cubicBezTo>
                  <a:pt x="633" y="560"/>
                  <a:pt x="663" y="549"/>
                  <a:pt x="664" y="549"/>
                </a:cubicBezTo>
                <a:cubicBezTo>
                  <a:pt x="694" y="538"/>
                  <a:pt x="718" y="519"/>
                  <a:pt x="749" y="512"/>
                </a:cubicBezTo>
                <a:cubicBezTo>
                  <a:pt x="756" y="506"/>
                  <a:pt x="762" y="500"/>
                  <a:pt x="770" y="496"/>
                </a:cubicBezTo>
                <a:cubicBezTo>
                  <a:pt x="774" y="493"/>
                  <a:pt x="781" y="493"/>
                  <a:pt x="786" y="491"/>
                </a:cubicBezTo>
                <a:cubicBezTo>
                  <a:pt x="850" y="450"/>
                  <a:pt x="842" y="449"/>
                  <a:pt x="920" y="432"/>
                </a:cubicBezTo>
                <a:cubicBezTo>
                  <a:pt x="934" y="433"/>
                  <a:pt x="947" y="438"/>
                  <a:pt x="962" y="437"/>
                </a:cubicBezTo>
                <a:cubicBezTo>
                  <a:pt x="989" y="434"/>
                  <a:pt x="968" y="409"/>
                  <a:pt x="1000" y="400"/>
                </a:cubicBezTo>
                <a:cubicBezTo>
                  <a:pt x="1020" y="379"/>
                  <a:pt x="1041" y="374"/>
                  <a:pt x="1069" y="368"/>
                </a:cubicBezTo>
                <a:cubicBezTo>
                  <a:pt x="1120" y="332"/>
                  <a:pt x="1030" y="391"/>
                  <a:pt x="1122" y="352"/>
                </a:cubicBezTo>
                <a:cubicBezTo>
                  <a:pt x="1155" y="337"/>
                  <a:pt x="1174" y="309"/>
                  <a:pt x="1213" y="304"/>
                </a:cubicBezTo>
                <a:cubicBezTo>
                  <a:pt x="1243" y="299"/>
                  <a:pt x="1273" y="296"/>
                  <a:pt x="1304" y="293"/>
                </a:cubicBezTo>
                <a:cubicBezTo>
                  <a:pt x="1357" y="267"/>
                  <a:pt x="1396" y="225"/>
                  <a:pt x="1453" y="208"/>
                </a:cubicBezTo>
                <a:cubicBezTo>
                  <a:pt x="1498" y="162"/>
                  <a:pt x="1518" y="164"/>
                  <a:pt x="1576" y="149"/>
                </a:cubicBezTo>
                <a:cubicBezTo>
                  <a:pt x="1591" y="139"/>
                  <a:pt x="1608" y="132"/>
                  <a:pt x="1624" y="123"/>
                </a:cubicBezTo>
                <a:cubicBezTo>
                  <a:pt x="1640" y="86"/>
                  <a:pt x="1654" y="80"/>
                  <a:pt x="1693" y="69"/>
                </a:cubicBezTo>
                <a:cubicBezTo>
                  <a:pt x="1710" y="51"/>
                  <a:pt x="1716" y="40"/>
                  <a:pt x="1741" y="48"/>
                </a:cubicBezTo>
                <a:cubicBezTo>
                  <a:pt x="1766" y="43"/>
                  <a:pt x="1781" y="36"/>
                  <a:pt x="1805" y="27"/>
                </a:cubicBezTo>
                <a:cubicBezTo>
                  <a:pt x="1833" y="16"/>
                  <a:pt x="1862" y="13"/>
                  <a:pt x="1890" y="0"/>
                </a:cubicBezTo>
              </a:path>
            </a:pathLst>
          </a:custGeom>
          <a:noFill/>
          <a:ln w="38100">
            <a:solidFill>
              <a:srgbClr val="00CCFF"/>
            </a:solidFill>
            <a:round/>
            <a:headEnd/>
            <a:tailEnd/>
          </a:ln>
        </p:spPr>
        <p:txBody>
          <a:bodyPr wrap="none" anchor="ctr"/>
          <a:lstStyle/>
          <a:p>
            <a:endParaRPr lang="en-US"/>
          </a:p>
        </p:txBody>
      </p:sp>
      <p:sp>
        <p:nvSpPr>
          <p:cNvPr id="206889" name="Line 40"/>
          <p:cNvSpPr>
            <a:spLocks noChangeShapeType="1"/>
          </p:cNvSpPr>
          <p:nvPr/>
        </p:nvSpPr>
        <p:spPr bwMode="auto">
          <a:xfrm>
            <a:off x="7993063" y="3875088"/>
            <a:ext cx="0" cy="1981200"/>
          </a:xfrm>
          <a:prstGeom prst="line">
            <a:avLst/>
          </a:prstGeom>
          <a:noFill/>
          <a:ln w="9525">
            <a:solidFill>
              <a:schemeClr val="tx1"/>
            </a:solidFill>
            <a:round/>
            <a:headEnd/>
            <a:tailEnd/>
          </a:ln>
        </p:spPr>
        <p:txBody>
          <a:bodyPr wrap="none" anchor="ctr"/>
          <a:lstStyle/>
          <a:p>
            <a:endParaRPr lang="en-US"/>
          </a:p>
        </p:txBody>
      </p:sp>
      <p:sp>
        <p:nvSpPr>
          <p:cNvPr id="206890" name="Line 41"/>
          <p:cNvSpPr>
            <a:spLocks noChangeShapeType="1"/>
          </p:cNvSpPr>
          <p:nvPr/>
        </p:nvSpPr>
        <p:spPr bwMode="auto">
          <a:xfrm>
            <a:off x="7948613" y="5824538"/>
            <a:ext cx="2209800" cy="0"/>
          </a:xfrm>
          <a:prstGeom prst="line">
            <a:avLst/>
          </a:prstGeom>
          <a:noFill/>
          <a:ln w="9525">
            <a:solidFill>
              <a:schemeClr val="tx1"/>
            </a:solidFill>
            <a:round/>
            <a:headEnd/>
            <a:tailEnd/>
          </a:ln>
        </p:spPr>
        <p:txBody>
          <a:bodyPr wrap="none" anchor="ctr"/>
          <a:lstStyle/>
          <a:p>
            <a:endParaRPr lang="en-US"/>
          </a:p>
        </p:txBody>
      </p:sp>
      <p:sp>
        <p:nvSpPr>
          <p:cNvPr id="206891" name="Text Box 42"/>
          <p:cNvSpPr txBox="1">
            <a:spLocks noChangeArrowheads="1"/>
          </p:cNvSpPr>
          <p:nvPr/>
        </p:nvSpPr>
        <p:spPr bwMode="auto">
          <a:xfrm>
            <a:off x="7872414" y="5856289"/>
            <a:ext cx="274637" cy="276225"/>
          </a:xfrm>
          <a:prstGeom prst="rect">
            <a:avLst/>
          </a:prstGeom>
          <a:noFill/>
          <a:ln w="9525">
            <a:noFill/>
            <a:miter lim="800000"/>
            <a:headEnd/>
            <a:tailEnd/>
          </a:ln>
        </p:spPr>
        <p:txBody>
          <a:bodyPr wrap="none">
            <a:spAutoFit/>
          </a:bodyPr>
          <a:lstStyle/>
          <a:p>
            <a:r>
              <a:rPr lang="en-US" sz="1200">
                <a:latin typeface="Open Sans"/>
                <a:ea typeface="Open Sans"/>
              </a:rPr>
              <a:t>0</a:t>
            </a:r>
          </a:p>
        </p:txBody>
      </p:sp>
      <p:sp>
        <p:nvSpPr>
          <p:cNvPr id="206892" name="Text Box 43"/>
          <p:cNvSpPr txBox="1">
            <a:spLocks noChangeArrowheads="1"/>
          </p:cNvSpPr>
          <p:nvPr/>
        </p:nvSpPr>
        <p:spPr bwMode="auto">
          <a:xfrm>
            <a:off x="8863013" y="5856289"/>
            <a:ext cx="544512" cy="276225"/>
          </a:xfrm>
          <a:prstGeom prst="rect">
            <a:avLst/>
          </a:prstGeom>
          <a:noFill/>
          <a:ln w="9525">
            <a:noFill/>
            <a:miter lim="800000"/>
            <a:headEnd/>
            <a:tailEnd/>
          </a:ln>
        </p:spPr>
        <p:txBody>
          <a:bodyPr wrap="none">
            <a:spAutoFit/>
          </a:bodyPr>
          <a:lstStyle/>
          <a:p>
            <a:r>
              <a:rPr lang="en-US" sz="1200">
                <a:latin typeface="Open Sans"/>
                <a:ea typeface="Open Sans"/>
              </a:rPr>
              <a:t>1000</a:t>
            </a:r>
          </a:p>
        </p:txBody>
      </p:sp>
      <p:sp>
        <p:nvSpPr>
          <p:cNvPr id="206893" name="Text Box 44"/>
          <p:cNvSpPr txBox="1">
            <a:spLocks noChangeArrowheads="1"/>
          </p:cNvSpPr>
          <p:nvPr/>
        </p:nvSpPr>
        <p:spPr bwMode="auto">
          <a:xfrm>
            <a:off x="9929813" y="5856289"/>
            <a:ext cx="544512" cy="276225"/>
          </a:xfrm>
          <a:prstGeom prst="rect">
            <a:avLst/>
          </a:prstGeom>
          <a:noFill/>
          <a:ln w="9525">
            <a:noFill/>
            <a:miter lim="800000"/>
            <a:headEnd/>
            <a:tailEnd/>
          </a:ln>
        </p:spPr>
        <p:txBody>
          <a:bodyPr wrap="none">
            <a:spAutoFit/>
          </a:bodyPr>
          <a:lstStyle/>
          <a:p>
            <a:r>
              <a:rPr lang="en-US" sz="1200">
                <a:latin typeface="Open Sans"/>
                <a:ea typeface="Open Sans"/>
              </a:rPr>
              <a:t>2000</a:t>
            </a:r>
          </a:p>
        </p:txBody>
      </p:sp>
      <p:sp>
        <p:nvSpPr>
          <p:cNvPr id="206894" name="Text Box 45"/>
          <p:cNvSpPr txBox="1">
            <a:spLocks noChangeArrowheads="1"/>
          </p:cNvSpPr>
          <p:nvPr/>
        </p:nvSpPr>
        <p:spPr bwMode="auto">
          <a:xfrm>
            <a:off x="7720014" y="5627689"/>
            <a:ext cx="274637" cy="276225"/>
          </a:xfrm>
          <a:prstGeom prst="rect">
            <a:avLst/>
          </a:prstGeom>
          <a:noFill/>
          <a:ln w="9525">
            <a:noFill/>
            <a:miter lim="800000"/>
            <a:headEnd/>
            <a:tailEnd/>
          </a:ln>
        </p:spPr>
        <p:txBody>
          <a:bodyPr wrap="none">
            <a:spAutoFit/>
          </a:bodyPr>
          <a:lstStyle/>
          <a:p>
            <a:r>
              <a:rPr lang="en-US" sz="1200">
                <a:latin typeface="Open Sans"/>
                <a:ea typeface="Open Sans"/>
              </a:rPr>
              <a:t>0</a:t>
            </a:r>
          </a:p>
        </p:txBody>
      </p:sp>
      <p:sp>
        <p:nvSpPr>
          <p:cNvPr id="206895" name="Text Box 46"/>
          <p:cNvSpPr txBox="1">
            <a:spLocks noChangeArrowheads="1"/>
          </p:cNvSpPr>
          <p:nvPr/>
        </p:nvSpPr>
        <p:spPr bwMode="auto">
          <a:xfrm>
            <a:off x="7491414" y="4713289"/>
            <a:ext cx="492125" cy="276225"/>
          </a:xfrm>
          <a:prstGeom prst="rect">
            <a:avLst/>
          </a:prstGeom>
          <a:noFill/>
          <a:ln w="9525">
            <a:noFill/>
            <a:miter lim="800000"/>
            <a:headEnd/>
            <a:tailEnd/>
          </a:ln>
        </p:spPr>
        <p:txBody>
          <a:bodyPr wrap="none">
            <a:spAutoFit/>
          </a:bodyPr>
          <a:lstStyle/>
          <a:p>
            <a:r>
              <a:rPr lang="en-US" sz="1200">
                <a:latin typeface="Open Sans"/>
                <a:ea typeface="Open Sans"/>
              </a:rPr>
              <a:t>0.06</a:t>
            </a:r>
          </a:p>
        </p:txBody>
      </p:sp>
      <p:sp>
        <p:nvSpPr>
          <p:cNvPr id="206896" name="Text Box 47"/>
          <p:cNvSpPr txBox="1">
            <a:spLocks noChangeArrowheads="1"/>
          </p:cNvSpPr>
          <p:nvPr/>
        </p:nvSpPr>
        <p:spPr bwMode="auto">
          <a:xfrm>
            <a:off x="7491414" y="3722689"/>
            <a:ext cx="492125" cy="276225"/>
          </a:xfrm>
          <a:prstGeom prst="rect">
            <a:avLst/>
          </a:prstGeom>
          <a:noFill/>
          <a:ln w="9525">
            <a:noFill/>
            <a:miter lim="800000"/>
            <a:headEnd/>
            <a:tailEnd/>
          </a:ln>
        </p:spPr>
        <p:txBody>
          <a:bodyPr wrap="none">
            <a:spAutoFit/>
          </a:bodyPr>
          <a:lstStyle/>
          <a:p>
            <a:r>
              <a:rPr lang="en-US" sz="1200">
                <a:latin typeface="Open Sans"/>
                <a:ea typeface="Open Sans"/>
              </a:rPr>
              <a:t>0.1</a:t>
            </a:r>
            <a:r>
              <a:rPr lang="en-US" sz="1200">
                <a:solidFill>
                  <a:srgbClr val="FFFFFF"/>
                </a:solidFill>
                <a:latin typeface="Open Sans"/>
                <a:ea typeface="Open Sans"/>
              </a:rPr>
              <a:t>2</a:t>
            </a:r>
          </a:p>
        </p:txBody>
      </p:sp>
      <p:sp>
        <p:nvSpPr>
          <p:cNvPr id="206897" name="Freeform 48"/>
          <p:cNvSpPr>
            <a:spLocks/>
          </p:cNvSpPr>
          <p:nvPr/>
        </p:nvSpPr>
        <p:spPr bwMode="auto">
          <a:xfrm>
            <a:off x="7999413" y="4162425"/>
            <a:ext cx="1770062" cy="1676400"/>
          </a:xfrm>
          <a:custGeom>
            <a:avLst/>
            <a:gdLst>
              <a:gd name="T0" fmla="*/ 2147483647 w 1115"/>
              <a:gd name="T1" fmla="*/ 0 h 1056"/>
              <a:gd name="T2" fmla="*/ 2147483647 w 1115"/>
              <a:gd name="T3" fmla="*/ 2147483647 h 1056"/>
              <a:gd name="T4" fmla="*/ 2147483647 w 1115"/>
              <a:gd name="T5" fmla="*/ 2147483647 h 1056"/>
              <a:gd name="T6" fmla="*/ 2147483647 w 1115"/>
              <a:gd name="T7" fmla="*/ 2147483647 h 1056"/>
              <a:gd name="T8" fmla="*/ 2147483647 w 1115"/>
              <a:gd name="T9" fmla="*/ 2147483647 h 1056"/>
              <a:gd name="T10" fmla="*/ 2147483647 w 1115"/>
              <a:gd name="T11" fmla="*/ 2147483647 h 1056"/>
              <a:gd name="T12" fmla="*/ 2147483647 w 1115"/>
              <a:gd name="T13" fmla="*/ 2147483647 h 1056"/>
              <a:gd name="T14" fmla="*/ 2147483647 w 1115"/>
              <a:gd name="T15" fmla="*/ 2147483647 h 1056"/>
              <a:gd name="T16" fmla="*/ 2147483647 w 1115"/>
              <a:gd name="T17" fmla="*/ 2147483647 h 1056"/>
              <a:gd name="T18" fmla="*/ 2147483647 w 1115"/>
              <a:gd name="T19" fmla="*/ 2147483647 h 1056"/>
              <a:gd name="T20" fmla="*/ 2147483647 w 1115"/>
              <a:gd name="T21" fmla="*/ 2147483647 h 1056"/>
              <a:gd name="T22" fmla="*/ 2147483647 w 1115"/>
              <a:gd name="T23" fmla="*/ 2147483647 h 1056"/>
              <a:gd name="T24" fmla="*/ 2147483647 w 1115"/>
              <a:gd name="T25" fmla="*/ 2147483647 h 1056"/>
              <a:gd name="T26" fmla="*/ 2147483647 w 1115"/>
              <a:gd name="T27" fmla="*/ 2147483647 h 1056"/>
              <a:gd name="T28" fmla="*/ 2147483647 w 1115"/>
              <a:gd name="T29" fmla="*/ 2147483647 h 1056"/>
              <a:gd name="T30" fmla="*/ 2147483647 w 1115"/>
              <a:gd name="T31" fmla="*/ 2147483647 h 1056"/>
              <a:gd name="T32" fmla="*/ 2147483647 w 1115"/>
              <a:gd name="T33" fmla="*/ 2147483647 h 1056"/>
              <a:gd name="T34" fmla="*/ 2147483647 w 1115"/>
              <a:gd name="T35" fmla="*/ 2147483647 h 1056"/>
              <a:gd name="T36" fmla="*/ 2147483647 w 1115"/>
              <a:gd name="T37" fmla="*/ 2147483647 h 1056"/>
              <a:gd name="T38" fmla="*/ 2147483647 w 1115"/>
              <a:gd name="T39" fmla="*/ 2147483647 h 1056"/>
              <a:gd name="T40" fmla="*/ 2147483647 w 1115"/>
              <a:gd name="T41" fmla="*/ 2147483647 h 1056"/>
              <a:gd name="T42" fmla="*/ 2147483647 w 1115"/>
              <a:gd name="T43" fmla="*/ 2147483647 h 1056"/>
              <a:gd name="T44" fmla="*/ 2147483647 w 1115"/>
              <a:gd name="T45" fmla="*/ 2147483647 h 1056"/>
              <a:gd name="T46" fmla="*/ 2147483647 w 1115"/>
              <a:gd name="T47" fmla="*/ 2147483647 h 1056"/>
              <a:gd name="T48" fmla="*/ 2147483647 w 1115"/>
              <a:gd name="T49" fmla="*/ 2147483647 h 1056"/>
              <a:gd name="T50" fmla="*/ 2147483647 w 1115"/>
              <a:gd name="T51" fmla="*/ 2147483647 h 1056"/>
              <a:gd name="T52" fmla="*/ 2147483647 w 1115"/>
              <a:gd name="T53" fmla="*/ 2147483647 h 1056"/>
              <a:gd name="T54" fmla="*/ 0 w 1115"/>
              <a:gd name="T55" fmla="*/ 2147483647 h 10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5"/>
              <a:gd name="T85" fmla="*/ 0 h 1056"/>
              <a:gd name="T86" fmla="*/ 1115 w 1115"/>
              <a:gd name="T87" fmla="*/ 1056 h 10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5" h="1056">
                <a:moveTo>
                  <a:pt x="1115" y="0"/>
                </a:moveTo>
                <a:cubicBezTo>
                  <a:pt x="1108" y="24"/>
                  <a:pt x="1108" y="44"/>
                  <a:pt x="1083" y="54"/>
                </a:cubicBezTo>
                <a:cubicBezTo>
                  <a:pt x="1070" y="96"/>
                  <a:pt x="1084" y="87"/>
                  <a:pt x="1056" y="96"/>
                </a:cubicBezTo>
                <a:cubicBezTo>
                  <a:pt x="1034" y="110"/>
                  <a:pt x="1029" y="126"/>
                  <a:pt x="1019" y="150"/>
                </a:cubicBezTo>
                <a:cubicBezTo>
                  <a:pt x="996" y="143"/>
                  <a:pt x="986" y="132"/>
                  <a:pt x="965" y="139"/>
                </a:cubicBezTo>
                <a:cubicBezTo>
                  <a:pt x="948" y="155"/>
                  <a:pt x="912" y="182"/>
                  <a:pt x="912" y="182"/>
                </a:cubicBezTo>
                <a:cubicBezTo>
                  <a:pt x="878" y="231"/>
                  <a:pt x="924" y="171"/>
                  <a:pt x="885" y="203"/>
                </a:cubicBezTo>
                <a:cubicBezTo>
                  <a:pt x="851" y="229"/>
                  <a:pt x="903" y="212"/>
                  <a:pt x="853" y="224"/>
                </a:cubicBezTo>
                <a:cubicBezTo>
                  <a:pt x="835" y="250"/>
                  <a:pt x="818" y="269"/>
                  <a:pt x="800" y="294"/>
                </a:cubicBezTo>
                <a:cubicBezTo>
                  <a:pt x="783" y="315"/>
                  <a:pt x="774" y="343"/>
                  <a:pt x="747" y="352"/>
                </a:cubicBezTo>
                <a:cubicBezTo>
                  <a:pt x="727" y="365"/>
                  <a:pt x="730" y="377"/>
                  <a:pt x="709" y="384"/>
                </a:cubicBezTo>
                <a:cubicBezTo>
                  <a:pt x="688" y="417"/>
                  <a:pt x="674" y="458"/>
                  <a:pt x="640" y="480"/>
                </a:cubicBezTo>
                <a:cubicBezTo>
                  <a:pt x="631" y="506"/>
                  <a:pt x="615" y="527"/>
                  <a:pt x="592" y="544"/>
                </a:cubicBezTo>
                <a:cubicBezTo>
                  <a:pt x="581" y="551"/>
                  <a:pt x="560" y="566"/>
                  <a:pt x="560" y="566"/>
                </a:cubicBezTo>
                <a:cubicBezTo>
                  <a:pt x="541" y="595"/>
                  <a:pt x="525" y="631"/>
                  <a:pt x="501" y="656"/>
                </a:cubicBezTo>
                <a:cubicBezTo>
                  <a:pt x="490" y="690"/>
                  <a:pt x="505" y="656"/>
                  <a:pt x="480" y="678"/>
                </a:cubicBezTo>
                <a:cubicBezTo>
                  <a:pt x="459" y="694"/>
                  <a:pt x="458" y="711"/>
                  <a:pt x="432" y="720"/>
                </a:cubicBezTo>
                <a:cubicBezTo>
                  <a:pt x="414" y="744"/>
                  <a:pt x="376" y="769"/>
                  <a:pt x="347" y="779"/>
                </a:cubicBezTo>
                <a:cubicBezTo>
                  <a:pt x="325" y="793"/>
                  <a:pt x="311" y="795"/>
                  <a:pt x="293" y="816"/>
                </a:cubicBezTo>
                <a:cubicBezTo>
                  <a:pt x="272" y="839"/>
                  <a:pt x="275" y="875"/>
                  <a:pt x="251" y="896"/>
                </a:cubicBezTo>
                <a:cubicBezTo>
                  <a:pt x="229" y="914"/>
                  <a:pt x="191" y="919"/>
                  <a:pt x="165" y="923"/>
                </a:cubicBezTo>
                <a:cubicBezTo>
                  <a:pt x="159" y="926"/>
                  <a:pt x="154" y="931"/>
                  <a:pt x="149" y="934"/>
                </a:cubicBezTo>
                <a:cubicBezTo>
                  <a:pt x="144" y="936"/>
                  <a:pt x="137" y="935"/>
                  <a:pt x="133" y="939"/>
                </a:cubicBezTo>
                <a:cubicBezTo>
                  <a:pt x="126" y="943"/>
                  <a:pt x="123" y="950"/>
                  <a:pt x="117" y="955"/>
                </a:cubicBezTo>
                <a:cubicBezTo>
                  <a:pt x="103" y="964"/>
                  <a:pt x="83" y="966"/>
                  <a:pt x="69" y="976"/>
                </a:cubicBezTo>
                <a:cubicBezTo>
                  <a:pt x="57" y="1001"/>
                  <a:pt x="47" y="1007"/>
                  <a:pt x="27" y="1024"/>
                </a:cubicBezTo>
                <a:cubicBezTo>
                  <a:pt x="21" y="1028"/>
                  <a:pt x="15" y="1034"/>
                  <a:pt x="11" y="1040"/>
                </a:cubicBezTo>
                <a:cubicBezTo>
                  <a:pt x="6" y="1044"/>
                  <a:pt x="0" y="1056"/>
                  <a:pt x="0" y="1056"/>
                </a:cubicBezTo>
              </a:path>
            </a:pathLst>
          </a:custGeom>
          <a:noFill/>
          <a:ln w="38100">
            <a:solidFill>
              <a:srgbClr val="FF0000"/>
            </a:solidFill>
            <a:round/>
            <a:headEnd/>
            <a:tailEnd/>
          </a:ln>
        </p:spPr>
        <p:txBody>
          <a:bodyPr wrap="none" anchor="ctr"/>
          <a:lstStyle/>
          <a:p>
            <a:endParaRPr lang="en-US"/>
          </a:p>
        </p:txBody>
      </p:sp>
      <p:sp>
        <p:nvSpPr>
          <p:cNvPr id="206898" name="Freeform 49"/>
          <p:cNvSpPr>
            <a:spLocks/>
          </p:cNvSpPr>
          <p:nvPr/>
        </p:nvSpPr>
        <p:spPr bwMode="auto">
          <a:xfrm>
            <a:off x="8024813" y="4764089"/>
            <a:ext cx="1820862" cy="1049337"/>
          </a:xfrm>
          <a:custGeom>
            <a:avLst/>
            <a:gdLst>
              <a:gd name="T0" fmla="*/ 0 w 1147"/>
              <a:gd name="T1" fmla="*/ 2147483647 h 661"/>
              <a:gd name="T2" fmla="*/ 2147483647 w 1147"/>
              <a:gd name="T3" fmla="*/ 2147483647 h 661"/>
              <a:gd name="T4" fmla="*/ 2147483647 w 1147"/>
              <a:gd name="T5" fmla="*/ 2147483647 h 661"/>
              <a:gd name="T6" fmla="*/ 2147483647 w 1147"/>
              <a:gd name="T7" fmla="*/ 2147483647 h 661"/>
              <a:gd name="T8" fmla="*/ 2147483647 w 1147"/>
              <a:gd name="T9" fmla="*/ 2147483647 h 661"/>
              <a:gd name="T10" fmla="*/ 2147483647 w 1147"/>
              <a:gd name="T11" fmla="*/ 2147483647 h 661"/>
              <a:gd name="T12" fmla="*/ 2147483647 w 1147"/>
              <a:gd name="T13" fmla="*/ 2147483647 h 661"/>
              <a:gd name="T14" fmla="*/ 2147483647 w 1147"/>
              <a:gd name="T15" fmla="*/ 2147483647 h 661"/>
              <a:gd name="T16" fmla="*/ 2147483647 w 1147"/>
              <a:gd name="T17" fmla="*/ 2147483647 h 661"/>
              <a:gd name="T18" fmla="*/ 2147483647 w 1147"/>
              <a:gd name="T19" fmla="*/ 2147483647 h 661"/>
              <a:gd name="T20" fmla="*/ 2147483647 w 1147"/>
              <a:gd name="T21" fmla="*/ 2147483647 h 661"/>
              <a:gd name="T22" fmla="*/ 2147483647 w 1147"/>
              <a:gd name="T23" fmla="*/ 2147483647 h 661"/>
              <a:gd name="T24" fmla="*/ 2147483647 w 1147"/>
              <a:gd name="T25" fmla="*/ 2147483647 h 661"/>
              <a:gd name="T26" fmla="*/ 2147483647 w 1147"/>
              <a:gd name="T27" fmla="*/ 2147483647 h 661"/>
              <a:gd name="T28" fmla="*/ 2147483647 w 1147"/>
              <a:gd name="T29" fmla="*/ 2147483647 h 661"/>
              <a:gd name="T30" fmla="*/ 2147483647 w 1147"/>
              <a:gd name="T31" fmla="*/ 2147483647 h 661"/>
              <a:gd name="T32" fmla="*/ 2147483647 w 1147"/>
              <a:gd name="T33" fmla="*/ 2147483647 h 661"/>
              <a:gd name="T34" fmla="*/ 2147483647 w 1147"/>
              <a:gd name="T35" fmla="*/ 2147483647 h 661"/>
              <a:gd name="T36" fmla="*/ 2147483647 w 1147"/>
              <a:gd name="T37" fmla="*/ 2147483647 h 661"/>
              <a:gd name="T38" fmla="*/ 2147483647 w 1147"/>
              <a:gd name="T39" fmla="*/ 2147483647 h 661"/>
              <a:gd name="T40" fmla="*/ 2147483647 w 1147"/>
              <a:gd name="T41" fmla="*/ 2147483647 h 661"/>
              <a:gd name="T42" fmla="*/ 2147483647 w 1147"/>
              <a:gd name="T43" fmla="*/ 2147483647 h 661"/>
              <a:gd name="T44" fmla="*/ 2147483647 w 1147"/>
              <a:gd name="T45" fmla="*/ 2147483647 h 661"/>
              <a:gd name="T46" fmla="*/ 2147483647 w 1147"/>
              <a:gd name="T47" fmla="*/ 2147483647 h 661"/>
              <a:gd name="T48" fmla="*/ 2147483647 w 1147"/>
              <a:gd name="T49" fmla="*/ 0 h 6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7"/>
              <a:gd name="T76" fmla="*/ 0 h 661"/>
              <a:gd name="T77" fmla="*/ 1147 w 1147"/>
              <a:gd name="T78" fmla="*/ 661 h 6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7" h="661">
                <a:moveTo>
                  <a:pt x="0" y="661"/>
                </a:moveTo>
                <a:cubicBezTo>
                  <a:pt x="16" y="628"/>
                  <a:pt x="21" y="645"/>
                  <a:pt x="43" y="619"/>
                </a:cubicBezTo>
                <a:cubicBezTo>
                  <a:pt x="46" y="614"/>
                  <a:pt x="47" y="605"/>
                  <a:pt x="53" y="603"/>
                </a:cubicBezTo>
                <a:cubicBezTo>
                  <a:pt x="76" y="590"/>
                  <a:pt x="113" y="590"/>
                  <a:pt x="139" y="581"/>
                </a:cubicBezTo>
                <a:cubicBezTo>
                  <a:pt x="150" y="571"/>
                  <a:pt x="166" y="566"/>
                  <a:pt x="176" y="555"/>
                </a:cubicBezTo>
                <a:cubicBezTo>
                  <a:pt x="191" y="536"/>
                  <a:pt x="181" y="514"/>
                  <a:pt x="219" y="512"/>
                </a:cubicBezTo>
                <a:cubicBezTo>
                  <a:pt x="242" y="510"/>
                  <a:pt x="265" y="508"/>
                  <a:pt x="288" y="507"/>
                </a:cubicBezTo>
                <a:cubicBezTo>
                  <a:pt x="307" y="499"/>
                  <a:pt x="315" y="485"/>
                  <a:pt x="336" y="480"/>
                </a:cubicBezTo>
                <a:cubicBezTo>
                  <a:pt x="351" y="476"/>
                  <a:pt x="384" y="469"/>
                  <a:pt x="384" y="469"/>
                </a:cubicBezTo>
                <a:cubicBezTo>
                  <a:pt x="397" y="460"/>
                  <a:pt x="413" y="456"/>
                  <a:pt x="427" y="448"/>
                </a:cubicBezTo>
                <a:cubicBezTo>
                  <a:pt x="444" y="436"/>
                  <a:pt x="459" y="417"/>
                  <a:pt x="475" y="405"/>
                </a:cubicBezTo>
                <a:cubicBezTo>
                  <a:pt x="498" y="386"/>
                  <a:pt x="482" y="402"/>
                  <a:pt x="507" y="389"/>
                </a:cubicBezTo>
                <a:cubicBezTo>
                  <a:pt x="530" y="375"/>
                  <a:pt x="545" y="359"/>
                  <a:pt x="571" y="352"/>
                </a:cubicBezTo>
                <a:cubicBezTo>
                  <a:pt x="585" y="328"/>
                  <a:pt x="600" y="335"/>
                  <a:pt x="624" y="325"/>
                </a:cubicBezTo>
                <a:cubicBezTo>
                  <a:pt x="659" y="309"/>
                  <a:pt x="694" y="294"/>
                  <a:pt x="731" y="283"/>
                </a:cubicBezTo>
                <a:cubicBezTo>
                  <a:pt x="748" y="264"/>
                  <a:pt x="771" y="237"/>
                  <a:pt x="795" y="229"/>
                </a:cubicBezTo>
                <a:cubicBezTo>
                  <a:pt x="812" y="211"/>
                  <a:pt x="826" y="203"/>
                  <a:pt x="848" y="192"/>
                </a:cubicBezTo>
                <a:cubicBezTo>
                  <a:pt x="860" y="175"/>
                  <a:pt x="871" y="153"/>
                  <a:pt x="891" y="144"/>
                </a:cubicBezTo>
                <a:cubicBezTo>
                  <a:pt x="895" y="141"/>
                  <a:pt x="901" y="140"/>
                  <a:pt x="907" y="139"/>
                </a:cubicBezTo>
                <a:cubicBezTo>
                  <a:pt x="915" y="135"/>
                  <a:pt x="924" y="132"/>
                  <a:pt x="933" y="128"/>
                </a:cubicBezTo>
                <a:cubicBezTo>
                  <a:pt x="940" y="123"/>
                  <a:pt x="946" y="115"/>
                  <a:pt x="955" y="112"/>
                </a:cubicBezTo>
                <a:cubicBezTo>
                  <a:pt x="976" y="102"/>
                  <a:pt x="993" y="106"/>
                  <a:pt x="1013" y="91"/>
                </a:cubicBezTo>
                <a:cubicBezTo>
                  <a:pt x="1027" y="78"/>
                  <a:pt x="1046" y="40"/>
                  <a:pt x="1051" y="37"/>
                </a:cubicBezTo>
                <a:cubicBezTo>
                  <a:pt x="1061" y="28"/>
                  <a:pt x="1090" y="27"/>
                  <a:pt x="1104" y="21"/>
                </a:cubicBezTo>
                <a:cubicBezTo>
                  <a:pt x="1118" y="14"/>
                  <a:pt x="1147" y="0"/>
                  <a:pt x="1147" y="0"/>
                </a:cubicBezTo>
              </a:path>
            </a:pathLst>
          </a:custGeom>
          <a:noFill/>
          <a:ln w="38100">
            <a:solidFill>
              <a:srgbClr val="00CCFF"/>
            </a:solidFill>
            <a:round/>
            <a:headEnd/>
            <a:tailEnd/>
          </a:ln>
        </p:spPr>
        <p:txBody>
          <a:bodyPr wrap="none" anchor="ctr"/>
          <a:lstStyle/>
          <a:p>
            <a:endParaRPr lang="en-US"/>
          </a:p>
        </p:txBody>
      </p:sp>
      <p:sp>
        <p:nvSpPr>
          <p:cNvPr id="206899" name="Line 50"/>
          <p:cNvSpPr>
            <a:spLocks noChangeShapeType="1"/>
          </p:cNvSpPr>
          <p:nvPr/>
        </p:nvSpPr>
        <p:spPr bwMode="auto">
          <a:xfrm>
            <a:off x="5357813" y="3951288"/>
            <a:ext cx="0" cy="1905000"/>
          </a:xfrm>
          <a:prstGeom prst="line">
            <a:avLst/>
          </a:prstGeom>
          <a:noFill/>
          <a:ln w="9525">
            <a:solidFill>
              <a:srgbClr val="000000"/>
            </a:solidFill>
            <a:round/>
            <a:headEnd/>
            <a:tailEnd/>
          </a:ln>
        </p:spPr>
        <p:txBody>
          <a:bodyPr wrap="none" anchor="ctr"/>
          <a:lstStyle/>
          <a:p>
            <a:endParaRPr lang="en-US"/>
          </a:p>
        </p:txBody>
      </p:sp>
      <p:sp>
        <p:nvSpPr>
          <p:cNvPr id="206900" name="Line 51"/>
          <p:cNvSpPr>
            <a:spLocks noChangeShapeType="1"/>
          </p:cNvSpPr>
          <p:nvPr/>
        </p:nvSpPr>
        <p:spPr bwMode="auto">
          <a:xfrm>
            <a:off x="5357813" y="5824538"/>
            <a:ext cx="2133600" cy="0"/>
          </a:xfrm>
          <a:prstGeom prst="line">
            <a:avLst/>
          </a:prstGeom>
          <a:noFill/>
          <a:ln w="9525">
            <a:solidFill>
              <a:srgbClr val="000000"/>
            </a:solidFill>
            <a:round/>
            <a:headEnd/>
            <a:tailEnd/>
          </a:ln>
        </p:spPr>
        <p:txBody>
          <a:bodyPr wrap="none" anchor="ctr"/>
          <a:lstStyle/>
          <a:p>
            <a:endParaRPr lang="en-US"/>
          </a:p>
        </p:txBody>
      </p:sp>
      <p:sp>
        <p:nvSpPr>
          <p:cNvPr id="206901" name="Text Box 52"/>
          <p:cNvSpPr txBox="1">
            <a:spLocks noChangeArrowheads="1"/>
          </p:cNvSpPr>
          <p:nvPr/>
        </p:nvSpPr>
        <p:spPr bwMode="auto">
          <a:xfrm>
            <a:off x="5281614" y="5856289"/>
            <a:ext cx="274637" cy="276225"/>
          </a:xfrm>
          <a:prstGeom prst="rect">
            <a:avLst/>
          </a:prstGeom>
          <a:noFill/>
          <a:ln w="9525">
            <a:noFill/>
            <a:miter lim="800000"/>
            <a:headEnd/>
            <a:tailEnd/>
          </a:ln>
        </p:spPr>
        <p:txBody>
          <a:bodyPr wrap="none">
            <a:spAutoFit/>
          </a:bodyPr>
          <a:lstStyle/>
          <a:p>
            <a:r>
              <a:rPr lang="en-US" sz="1200">
                <a:latin typeface="Open Sans"/>
                <a:ea typeface="Open Sans"/>
              </a:rPr>
              <a:t>0</a:t>
            </a:r>
          </a:p>
        </p:txBody>
      </p:sp>
      <p:sp>
        <p:nvSpPr>
          <p:cNvPr id="206902" name="Text Box 53"/>
          <p:cNvSpPr txBox="1">
            <a:spLocks noChangeArrowheads="1"/>
          </p:cNvSpPr>
          <p:nvPr/>
        </p:nvSpPr>
        <p:spPr bwMode="auto">
          <a:xfrm>
            <a:off x="6196013" y="5856289"/>
            <a:ext cx="544512" cy="276225"/>
          </a:xfrm>
          <a:prstGeom prst="rect">
            <a:avLst/>
          </a:prstGeom>
          <a:noFill/>
          <a:ln w="9525">
            <a:noFill/>
            <a:miter lim="800000"/>
            <a:headEnd/>
            <a:tailEnd/>
          </a:ln>
        </p:spPr>
        <p:txBody>
          <a:bodyPr wrap="none">
            <a:spAutoFit/>
          </a:bodyPr>
          <a:lstStyle/>
          <a:p>
            <a:r>
              <a:rPr lang="en-US" sz="1200">
                <a:latin typeface="Open Sans"/>
                <a:ea typeface="Open Sans"/>
              </a:rPr>
              <a:t>1000</a:t>
            </a:r>
          </a:p>
        </p:txBody>
      </p:sp>
      <p:sp>
        <p:nvSpPr>
          <p:cNvPr id="587830" name="Text Box 54"/>
          <p:cNvSpPr txBox="1">
            <a:spLocks noChangeArrowheads="1"/>
          </p:cNvSpPr>
          <p:nvPr/>
        </p:nvSpPr>
        <p:spPr bwMode="auto">
          <a:xfrm>
            <a:off x="7262813" y="5856289"/>
            <a:ext cx="544512"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2000</a:t>
            </a:r>
          </a:p>
        </p:txBody>
      </p:sp>
      <p:sp>
        <p:nvSpPr>
          <p:cNvPr id="587831" name="Text Box 55"/>
          <p:cNvSpPr txBox="1">
            <a:spLocks noChangeArrowheads="1"/>
          </p:cNvSpPr>
          <p:nvPr/>
        </p:nvSpPr>
        <p:spPr bwMode="auto">
          <a:xfrm>
            <a:off x="5089525" y="5627689"/>
            <a:ext cx="274638"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a:t>
            </a:r>
          </a:p>
        </p:txBody>
      </p:sp>
      <p:sp>
        <p:nvSpPr>
          <p:cNvPr id="587832" name="Text Box 56"/>
          <p:cNvSpPr txBox="1">
            <a:spLocks noChangeArrowheads="1"/>
          </p:cNvSpPr>
          <p:nvPr/>
        </p:nvSpPr>
        <p:spPr bwMode="auto">
          <a:xfrm>
            <a:off x="4900614" y="4713289"/>
            <a:ext cx="4921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0.04</a:t>
            </a:r>
          </a:p>
        </p:txBody>
      </p:sp>
      <p:sp>
        <p:nvSpPr>
          <p:cNvPr id="587833" name="Text Box 57"/>
          <p:cNvSpPr txBox="1">
            <a:spLocks noChangeArrowheads="1"/>
          </p:cNvSpPr>
          <p:nvPr/>
        </p:nvSpPr>
        <p:spPr bwMode="auto">
          <a:xfrm>
            <a:off x="4900614" y="3798889"/>
            <a:ext cx="4921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0.08</a:t>
            </a:r>
          </a:p>
        </p:txBody>
      </p:sp>
      <p:sp>
        <p:nvSpPr>
          <p:cNvPr id="206907" name="Freeform 58"/>
          <p:cNvSpPr>
            <a:spLocks/>
          </p:cNvSpPr>
          <p:nvPr/>
        </p:nvSpPr>
        <p:spPr bwMode="auto">
          <a:xfrm>
            <a:off x="5373689" y="4248151"/>
            <a:ext cx="1762125" cy="1622425"/>
          </a:xfrm>
          <a:custGeom>
            <a:avLst/>
            <a:gdLst>
              <a:gd name="T0" fmla="*/ 2147483647 w 1110"/>
              <a:gd name="T1" fmla="*/ 2147483647 h 1022"/>
              <a:gd name="T2" fmla="*/ 2147483647 w 1110"/>
              <a:gd name="T3" fmla="*/ 2147483647 h 1022"/>
              <a:gd name="T4" fmla="*/ 2147483647 w 1110"/>
              <a:gd name="T5" fmla="*/ 2147483647 h 1022"/>
              <a:gd name="T6" fmla="*/ 2147483647 w 1110"/>
              <a:gd name="T7" fmla="*/ 2147483647 h 1022"/>
              <a:gd name="T8" fmla="*/ 2147483647 w 1110"/>
              <a:gd name="T9" fmla="*/ 2147483647 h 1022"/>
              <a:gd name="T10" fmla="*/ 2147483647 w 1110"/>
              <a:gd name="T11" fmla="*/ 2147483647 h 1022"/>
              <a:gd name="T12" fmla="*/ 2147483647 w 1110"/>
              <a:gd name="T13" fmla="*/ 2147483647 h 1022"/>
              <a:gd name="T14" fmla="*/ 2147483647 w 1110"/>
              <a:gd name="T15" fmla="*/ 2147483647 h 1022"/>
              <a:gd name="T16" fmla="*/ 2147483647 w 1110"/>
              <a:gd name="T17" fmla="*/ 2147483647 h 1022"/>
              <a:gd name="T18" fmla="*/ 2147483647 w 1110"/>
              <a:gd name="T19" fmla="*/ 2147483647 h 1022"/>
              <a:gd name="T20" fmla="*/ 2147483647 w 1110"/>
              <a:gd name="T21" fmla="*/ 2147483647 h 1022"/>
              <a:gd name="T22" fmla="*/ 2147483647 w 1110"/>
              <a:gd name="T23" fmla="*/ 2147483647 h 1022"/>
              <a:gd name="T24" fmla="*/ 2147483647 w 1110"/>
              <a:gd name="T25" fmla="*/ 2147483647 h 1022"/>
              <a:gd name="T26" fmla="*/ 2147483647 w 1110"/>
              <a:gd name="T27" fmla="*/ 2147483647 h 1022"/>
              <a:gd name="T28" fmla="*/ 2147483647 w 1110"/>
              <a:gd name="T29" fmla="*/ 2147483647 h 1022"/>
              <a:gd name="T30" fmla="*/ 2147483647 w 1110"/>
              <a:gd name="T31" fmla="*/ 2147483647 h 1022"/>
              <a:gd name="T32" fmla="*/ 2147483647 w 1110"/>
              <a:gd name="T33" fmla="*/ 2147483647 h 1022"/>
              <a:gd name="T34" fmla="*/ 2147483647 w 1110"/>
              <a:gd name="T35" fmla="*/ 2147483647 h 1022"/>
              <a:gd name="T36" fmla="*/ 2147483647 w 1110"/>
              <a:gd name="T37" fmla="*/ 2147483647 h 1022"/>
              <a:gd name="T38" fmla="*/ 2147483647 w 1110"/>
              <a:gd name="T39" fmla="*/ 2147483647 h 1022"/>
              <a:gd name="T40" fmla="*/ 2147483647 w 1110"/>
              <a:gd name="T41" fmla="*/ 2147483647 h 1022"/>
              <a:gd name="T42" fmla="*/ 2147483647 w 1110"/>
              <a:gd name="T43" fmla="*/ 2147483647 h 1022"/>
              <a:gd name="T44" fmla="*/ 2147483647 w 1110"/>
              <a:gd name="T45" fmla="*/ 2147483647 h 1022"/>
              <a:gd name="T46" fmla="*/ 2147483647 w 1110"/>
              <a:gd name="T47" fmla="*/ 2147483647 h 1022"/>
              <a:gd name="T48" fmla="*/ 2147483647 w 1110"/>
              <a:gd name="T49" fmla="*/ 2147483647 h 1022"/>
              <a:gd name="T50" fmla="*/ 2147483647 w 1110"/>
              <a:gd name="T51" fmla="*/ 2147483647 h 1022"/>
              <a:gd name="T52" fmla="*/ 2147483647 w 1110"/>
              <a:gd name="T53" fmla="*/ 2147483647 h 1022"/>
              <a:gd name="T54" fmla="*/ 2147483647 w 1110"/>
              <a:gd name="T55" fmla="*/ 2147483647 h 1022"/>
              <a:gd name="T56" fmla="*/ 2147483647 w 1110"/>
              <a:gd name="T57" fmla="*/ 0 h 10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0"/>
              <a:gd name="T88" fmla="*/ 0 h 1022"/>
              <a:gd name="T89" fmla="*/ 1110 w 1110"/>
              <a:gd name="T90" fmla="*/ 1022 h 10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0" h="1022">
                <a:moveTo>
                  <a:pt x="17" y="981"/>
                </a:moveTo>
                <a:cubicBezTo>
                  <a:pt x="32" y="917"/>
                  <a:pt x="0" y="1022"/>
                  <a:pt x="75" y="954"/>
                </a:cubicBezTo>
                <a:cubicBezTo>
                  <a:pt x="86" y="943"/>
                  <a:pt x="74" y="920"/>
                  <a:pt x="81" y="906"/>
                </a:cubicBezTo>
                <a:cubicBezTo>
                  <a:pt x="83" y="900"/>
                  <a:pt x="91" y="902"/>
                  <a:pt x="97" y="901"/>
                </a:cubicBezTo>
                <a:cubicBezTo>
                  <a:pt x="103" y="879"/>
                  <a:pt x="112" y="875"/>
                  <a:pt x="134" y="869"/>
                </a:cubicBezTo>
                <a:cubicBezTo>
                  <a:pt x="151" y="856"/>
                  <a:pt x="177" y="821"/>
                  <a:pt x="177" y="821"/>
                </a:cubicBezTo>
                <a:cubicBezTo>
                  <a:pt x="182" y="803"/>
                  <a:pt x="186" y="785"/>
                  <a:pt x="193" y="768"/>
                </a:cubicBezTo>
                <a:cubicBezTo>
                  <a:pt x="200" y="771"/>
                  <a:pt x="207" y="774"/>
                  <a:pt x="214" y="778"/>
                </a:cubicBezTo>
                <a:cubicBezTo>
                  <a:pt x="219" y="781"/>
                  <a:pt x="223" y="789"/>
                  <a:pt x="230" y="789"/>
                </a:cubicBezTo>
                <a:cubicBezTo>
                  <a:pt x="241" y="787"/>
                  <a:pt x="252" y="758"/>
                  <a:pt x="273" y="752"/>
                </a:cubicBezTo>
                <a:cubicBezTo>
                  <a:pt x="296" y="728"/>
                  <a:pt x="300" y="693"/>
                  <a:pt x="321" y="666"/>
                </a:cubicBezTo>
                <a:cubicBezTo>
                  <a:pt x="329" y="638"/>
                  <a:pt x="342" y="628"/>
                  <a:pt x="369" y="618"/>
                </a:cubicBezTo>
                <a:cubicBezTo>
                  <a:pt x="395" y="574"/>
                  <a:pt x="360" y="623"/>
                  <a:pt x="395" y="597"/>
                </a:cubicBezTo>
                <a:cubicBezTo>
                  <a:pt x="400" y="593"/>
                  <a:pt x="401" y="585"/>
                  <a:pt x="406" y="581"/>
                </a:cubicBezTo>
                <a:cubicBezTo>
                  <a:pt x="427" y="555"/>
                  <a:pt x="449" y="540"/>
                  <a:pt x="481" y="533"/>
                </a:cubicBezTo>
                <a:cubicBezTo>
                  <a:pt x="495" y="518"/>
                  <a:pt x="518" y="486"/>
                  <a:pt x="539" y="480"/>
                </a:cubicBezTo>
                <a:cubicBezTo>
                  <a:pt x="547" y="467"/>
                  <a:pt x="551" y="453"/>
                  <a:pt x="561" y="442"/>
                </a:cubicBezTo>
                <a:cubicBezTo>
                  <a:pt x="577" y="422"/>
                  <a:pt x="628" y="414"/>
                  <a:pt x="651" y="410"/>
                </a:cubicBezTo>
                <a:cubicBezTo>
                  <a:pt x="680" y="381"/>
                  <a:pt x="690" y="364"/>
                  <a:pt x="715" y="336"/>
                </a:cubicBezTo>
                <a:cubicBezTo>
                  <a:pt x="733" y="314"/>
                  <a:pt x="749" y="309"/>
                  <a:pt x="763" y="277"/>
                </a:cubicBezTo>
                <a:cubicBezTo>
                  <a:pt x="768" y="262"/>
                  <a:pt x="766" y="242"/>
                  <a:pt x="779" y="234"/>
                </a:cubicBezTo>
                <a:cubicBezTo>
                  <a:pt x="788" y="227"/>
                  <a:pt x="811" y="224"/>
                  <a:pt x="811" y="224"/>
                </a:cubicBezTo>
                <a:cubicBezTo>
                  <a:pt x="836" y="206"/>
                  <a:pt x="837" y="175"/>
                  <a:pt x="870" y="165"/>
                </a:cubicBezTo>
                <a:cubicBezTo>
                  <a:pt x="927" y="107"/>
                  <a:pt x="838" y="194"/>
                  <a:pt x="907" y="133"/>
                </a:cubicBezTo>
                <a:cubicBezTo>
                  <a:pt x="918" y="122"/>
                  <a:pt x="939" y="101"/>
                  <a:pt x="939" y="101"/>
                </a:cubicBezTo>
                <a:cubicBezTo>
                  <a:pt x="949" y="71"/>
                  <a:pt x="948" y="93"/>
                  <a:pt x="977" y="85"/>
                </a:cubicBezTo>
                <a:cubicBezTo>
                  <a:pt x="999" y="62"/>
                  <a:pt x="1030" y="49"/>
                  <a:pt x="1057" y="32"/>
                </a:cubicBezTo>
                <a:cubicBezTo>
                  <a:pt x="1067" y="24"/>
                  <a:pt x="1077" y="15"/>
                  <a:pt x="1089" y="10"/>
                </a:cubicBezTo>
                <a:cubicBezTo>
                  <a:pt x="1096" y="6"/>
                  <a:pt x="1110" y="0"/>
                  <a:pt x="1110" y="0"/>
                </a:cubicBezTo>
              </a:path>
            </a:pathLst>
          </a:custGeom>
          <a:noFill/>
          <a:ln w="38100">
            <a:solidFill>
              <a:srgbClr val="FF0000"/>
            </a:solidFill>
            <a:round/>
            <a:headEnd/>
            <a:tailEnd/>
          </a:ln>
        </p:spPr>
        <p:txBody>
          <a:bodyPr wrap="none" anchor="ctr"/>
          <a:lstStyle/>
          <a:p>
            <a:endParaRPr lang="en-US"/>
          </a:p>
        </p:txBody>
      </p:sp>
      <p:sp>
        <p:nvSpPr>
          <p:cNvPr id="206908" name="Freeform 59"/>
          <p:cNvSpPr>
            <a:spLocks/>
          </p:cNvSpPr>
          <p:nvPr/>
        </p:nvSpPr>
        <p:spPr bwMode="auto">
          <a:xfrm>
            <a:off x="5383213" y="4687888"/>
            <a:ext cx="1744662" cy="1117600"/>
          </a:xfrm>
          <a:custGeom>
            <a:avLst/>
            <a:gdLst>
              <a:gd name="T0" fmla="*/ 0 w 1099"/>
              <a:gd name="T1" fmla="*/ 2147483647 h 704"/>
              <a:gd name="T2" fmla="*/ 2147483647 w 1099"/>
              <a:gd name="T3" fmla="*/ 2147483647 h 704"/>
              <a:gd name="T4" fmla="*/ 2147483647 w 1099"/>
              <a:gd name="T5" fmla="*/ 2147483647 h 704"/>
              <a:gd name="T6" fmla="*/ 2147483647 w 1099"/>
              <a:gd name="T7" fmla="*/ 2147483647 h 704"/>
              <a:gd name="T8" fmla="*/ 2147483647 w 1099"/>
              <a:gd name="T9" fmla="*/ 2147483647 h 704"/>
              <a:gd name="T10" fmla="*/ 2147483647 w 1099"/>
              <a:gd name="T11" fmla="*/ 2147483647 h 704"/>
              <a:gd name="T12" fmla="*/ 2147483647 w 1099"/>
              <a:gd name="T13" fmla="*/ 2147483647 h 704"/>
              <a:gd name="T14" fmla="*/ 2147483647 w 1099"/>
              <a:gd name="T15" fmla="*/ 2147483647 h 704"/>
              <a:gd name="T16" fmla="*/ 2147483647 w 1099"/>
              <a:gd name="T17" fmla="*/ 2147483647 h 704"/>
              <a:gd name="T18" fmla="*/ 2147483647 w 1099"/>
              <a:gd name="T19" fmla="*/ 2147483647 h 704"/>
              <a:gd name="T20" fmla="*/ 2147483647 w 1099"/>
              <a:gd name="T21" fmla="*/ 2147483647 h 704"/>
              <a:gd name="T22" fmla="*/ 2147483647 w 1099"/>
              <a:gd name="T23" fmla="*/ 2147483647 h 704"/>
              <a:gd name="T24" fmla="*/ 2147483647 w 1099"/>
              <a:gd name="T25" fmla="*/ 2147483647 h 704"/>
              <a:gd name="T26" fmla="*/ 2147483647 w 1099"/>
              <a:gd name="T27" fmla="*/ 2147483647 h 704"/>
              <a:gd name="T28" fmla="*/ 2147483647 w 1099"/>
              <a:gd name="T29" fmla="*/ 2147483647 h 704"/>
              <a:gd name="T30" fmla="*/ 2147483647 w 1099"/>
              <a:gd name="T31" fmla="*/ 2147483647 h 704"/>
              <a:gd name="T32" fmla="*/ 2147483647 w 1099"/>
              <a:gd name="T33" fmla="*/ 0 h 7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9"/>
              <a:gd name="T52" fmla="*/ 0 h 704"/>
              <a:gd name="T53" fmla="*/ 1099 w 1099"/>
              <a:gd name="T54" fmla="*/ 704 h 7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9" h="704">
                <a:moveTo>
                  <a:pt x="0" y="704"/>
                </a:moveTo>
                <a:cubicBezTo>
                  <a:pt x="26" y="685"/>
                  <a:pt x="43" y="656"/>
                  <a:pt x="64" y="640"/>
                </a:cubicBezTo>
                <a:cubicBezTo>
                  <a:pt x="72" y="633"/>
                  <a:pt x="85" y="632"/>
                  <a:pt x="96" y="629"/>
                </a:cubicBezTo>
                <a:cubicBezTo>
                  <a:pt x="108" y="610"/>
                  <a:pt x="147" y="597"/>
                  <a:pt x="171" y="587"/>
                </a:cubicBezTo>
                <a:cubicBezTo>
                  <a:pt x="196" y="561"/>
                  <a:pt x="233" y="554"/>
                  <a:pt x="267" y="544"/>
                </a:cubicBezTo>
                <a:cubicBezTo>
                  <a:pt x="277" y="501"/>
                  <a:pt x="308" y="495"/>
                  <a:pt x="341" y="475"/>
                </a:cubicBezTo>
                <a:cubicBezTo>
                  <a:pt x="360" y="448"/>
                  <a:pt x="378" y="426"/>
                  <a:pt x="411" y="416"/>
                </a:cubicBezTo>
                <a:cubicBezTo>
                  <a:pt x="438" y="424"/>
                  <a:pt x="454" y="408"/>
                  <a:pt x="480" y="400"/>
                </a:cubicBezTo>
                <a:cubicBezTo>
                  <a:pt x="504" y="383"/>
                  <a:pt x="527" y="376"/>
                  <a:pt x="555" y="368"/>
                </a:cubicBezTo>
                <a:cubicBezTo>
                  <a:pt x="595" y="336"/>
                  <a:pt x="631" y="301"/>
                  <a:pt x="677" y="277"/>
                </a:cubicBezTo>
                <a:cubicBezTo>
                  <a:pt x="683" y="259"/>
                  <a:pt x="704" y="229"/>
                  <a:pt x="704" y="229"/>
                </a:cubicBezTo>
                <a:cubicBezTo>
                  <a:pt x="717" y="173"/>
                  <a:pt x="748" y="179"/>
                  <a:pt x="789" y="155"/>
                </a:cubicBezTo>
                <a:cubicBezTo>
                  <a:pt x="800" y="148"/>
                  <a:pt x="821" y="133"/>
                  <a:pt x="821" y="133"/>
                </a:cubicBezTo>
                <a:cubicBezTo>
                  <a:pt x="842" y="101"/>
                  <a:pt x="921" y="92"/>
                  <a:pt x="960" y="85"/>
                </a:cubicBezTo>
                <a:cubicBezTo>
                  <a:pt x="990" y="54"/>
                  <a:pt x="1014" y="49"/>
                  <a:pt x="1056" y="43"/>
                </a:cubicBezTo>
                <a:cubicBezTo>
                  <a:pt x="1071" y="32"/>
                  <a:pt x="1075" y="31"/>
                  <a:pt x="1088" y="16"/>
                </a:cubicBezTo>
                <a:cubicBezTo>
                  <a:pt x="1092" y="11"/>
                  <a:pt x="1099" y="0"/>
                  <a:pt x="1099" y="0"/>
                </a:cubicBezTo>
              </a:path>
            </a:pathLst>
          </a:custGeom>
          <a:noFill/>
          <a:ln w="38100">
            <a:solidFill>
              <a:srgbClr val="00CCFF"/>
            </a:solidFill>
            <a:round/>
            <a:headEnd/>
            <a:tailEnd/>
          </a:ln>
        </p:spPr>
        <p:txBody>
          <a:bodyPr wrap="none" anchor="ctr"/>
          <a:lstStyle/>
          <a:p>
            <a:endParaRPr lang="en-US"/>
          </a:p>
        </p:txBody>
      </p:sp>
      <p:sp>
        <p:nvSpPr>
          <p:cNvPr id="206909" name="Line 60"/>
          <p:cNvSpPr>
            <a:spLocks noChangeShapeType="1"/>
          </p:cNvSpPr>
          <p:nvPr/>
        </p:nvSpPr>
        <p:spPr bwMode="auto">
          <a:xfrm>
            <a:off x="2735263" y="3951288"/>
            <a:ext cx="0" cy="1905000"/>
          </a:xfrm>
          <a:prstGeom prst="line">
            <a:avLst/>
          </a:prstGeom>
          <a:noFill/>
          <a:ln w="9525">
            <a:solidFill>
              <a:srgbClr val="000000"/>
            </a:solidFill>
            <a:round/>
            <a:headEnd/>
            <a:tailEnd/>
          </a:ln>
        </p:spPr>
        <p:txBody>
          <a:bodyPr wrap="none" anchor="ctr"/>
          <a:lstStyle/>
          <a:p>
            <a:endParaRPr lang="en-US"/>
          </a:p>
        </p:txBody>
      </p:sp>
      <p:sp>
        <p:nvSpPr>
          <p:cNvPr id="206910" name="Line 61"/>
          <p:cNvSpPr>
            <a:spLocks noChangeShapeType="1"/>
          </p:cNvSpPr>
          <p:nvPr/>
        </p:nvSpPr>
        <p:spPr bwMode="auto">
          <a:xfrm>
            <a:off x="2690813" y="5840413"/>
            <a:ext cx="2133600" cy="0"/>
          </a:xfrm>
          <a:prstGeom prst="line">
            <a:avLst/>
          </a:prstGeom>
          <a:noFill/>
          <a:ln w="9525">
            <a:solidFill>
              <a:srgbClr val="000000"/>
            </a:solidFill>
            <a:round/>
            <a:headEnd/>
            <a:tailEnd/>
          </a:ln>
        </p:spPr>
        <p:txBody>
          <a:bodyPr wrap="none" anchor="ctr"/>
          <a:lstStyle/>
          <a:p>
            <a:endParaRPr lang="en-US"/>
          </a:p>
        </p:txBody>
      </p:sp>
      <p:sp>
        <p:nvSpPr>
          <p:cNvPr id="206911" name="Freeform 62"/>
          <p:cNvSpPr>
            <a:spLocks/>
          </p:cNvSpPr>
          <p:nvPr/>
        </p:nvSpPr>
        <p:spPr bwMode="auto">
          <a:xfrm>
            <a:off x="2751138" y="4238625"/>
            <a:ext cx="1725612" cy="1589088"/>
          </a:xfrm>
          <a:custGeom>
            <a:avLst/>
            <a:gdLst>
              <a:gd name="T0" fmla="*/ 2147483647 w 1087"/>
              <a:gd name="T1" fmla="*/ 2147483647 h 1001"/>
              <a:gd name="T2" fmla="*/ 2147483647 w 1087"/>
              <a:gd name="T3" fmla="*/ 2147483647 h 1001"/>
              <a:gd name="T4" fmla="*/ 2147483647 w 1087"/>
              <a:gd name="T5" fmla="*/ 2147483647 h 1001"/>
              <a:gd name="T6" fmla="*/ 2147483647 w 1087"/>
              <a:gd name="T7" fmla="*/ 2147483647 h 1001"/>
              <a:gd name="T8" fmla="*/ 2147483647 w 1087"/>
              <a:gd name="T9" fmla="*/ 2147483647 h 1001"/>
              <a:gd name="T10" fmla="*/ 2147483647 w 1087"/>
              <a:gd name="T11" fmla="*/ 2147483647 h 1001"/>
              <a:gd name="T12" fmla="*/ 2147483647 w 1087"/>
              <a:gd name="T13" fmla="*/ 2147483647 h 1001"/>
              <a:gd name="T14" fmla="*/ 2147483647 w 1087"/>
              <a:gd name="T15" fmla="*/ 2147483647 h 1001"/>
              <a:gd name="T16" fmla="*/ 2147483647 w 1087"/>
              <a:gd name="T17" fmla="*/ 2147483647 h 1001"/>
              <a:gd name="T18" fmla="*/ 2147483647 w 1087"/>
              <a:gd name="T19" fmla="*/ 2147483647 h 1001"/>
              <a:gd name="T20" fmla="*/ 2147483647 w 1087"/>
              <a:gd name="T21" fmla="*/ 2147483647 h 1001"/>
              <a:gd name="T22" fmla="*/ 2147483647 w 1087"/>
              <a:gd name="T23" fmla="*/ 2147483647 h 1001"/>
              <a:gd name="T24" fmla="*/ 2147483647 w 1087"/>
              <a:gd name="T25" fmla="*/ 2147483647 h 1001"/>
              <a:gd name="T26" fmla="*/ 2147483647 w 1087"/>
              <a:gd name="T27" fmla="*/ 2147483647 h 1001"/>
              <a:gd name="T28" fmla="*/ 2147483647 w 1087"/>
              <a:gd name="T29" fmla="*/ 2147483647 h 1001"/>
              <a:gd name="T30" fmla="*/ 2147483647 w 1087"/>
              <a:gd name="T31" fmla="*/ 2147483647 h 1001"/>
              <a:gd name="T32" fmla="*/ 2147483647 w 1087"/>
              <a:gd name="T33" fmla="*/ 2147483647 h 1001"/>
              <a:gd name="T34" fmla="*/ 2147483647 w 1087"/>
              <a:gd name="T35" fmla="*/ 2147483647 h 1001"/>
              <a:gd name="T36" fmla="*/ 2147483647 w 1087"/>
              <a:gd name="T37" fmla="*/ 2147483647 h 1001"/>
              <a:gd name="T38" fmla="*/ 2147483647 w 1087"/>
              <a:gd name="T39" fmla="*/ 2147483647 h 1001"/>
              <a:gd name="T40" fmla="*/ 2147483647 w 1087"/>
              <a:gd name="T41" fmla="*/ 0 h 10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7"/>
              <a:gd name="T64" fmla="*/ 0 h 1001"/>
              <a:gd name="T65" fmla="*/ 1087 w 1087"/>
              <a:gd name="T66" fmla="*/ 1001 h 10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7" h="1001">
                <a:moveTo>
                  <a:pt x="5" y="998"/>
                </a:moveTo>
                <a:cubicBezTo>
                  <a:pt x="16" y="961"/>
                  <a:pt x="0" y="1001"/>
                  <a:pt x="26" y="971"/>
                </a:cubicBezTo>
                <a:cubicBezTo>
                  <a:pt x="36" y="958"/>
                  <a:pt x="43" y="941"/>
                  <a:pt x="53" y="928"/>
                </a:cubicBezTo>
                <a:cubicBezTo>
                  <a:pt x="64" y="889"/>
                  <a:pt x="53" y="901"/>
                  <a:pt x="79" y="886"/>
                </a:cubicBezTo>
                <a:cubicBezTo>
                  <a:pt x="105" y="849"/>
                  <a:pt x="110" y="870"/>
                  <a:pt x="143" y="838"/>
                </a:cubicBezTo>
                <a:cubicBezTo>
                  <a:pt x="169" y="811"/>
                  <a:pt x="179" y="793"/>
                  <a:pt x="213" y="784"/>
                </a:cubicBezTo>
                <a:cubicBezTo>
                  <a:pt x="225" y="757"/>
                  <a:pt x="252" y="745"/>
                  <a:pt x="271" y="720"/>
                </a:cubicBezTo>
                <a:cubicBezTo>
                  <a:pt x="286" y="698"/>
                  <a:pt x="288" y="674"/>
                  <a:pt x="314" y="662"/>
                </a:cubicBezTo>
                <a:cubicBezTo>
                  <a:pt x="339" y="649"/>
                  <a:pt x="358" y="640"/>
                  <a:pt x="383" y="624"/>
                </a:cubicBezTo>
                <a:cubicBezTo>
                  <a:pt x="388" y="620"/>
                  <a:pt x="399" y="614"/>
                  <a:pt x="399" y="614"/>
                </a:cubicBezTo>
                <a:cubicBezTo>
                  <a:pt x="424" y="577"/>
                  <a:pt x="474" y="521"/>
                  <a:pt x="511" y="496"/>
                </a:cubicBezTo>
                <a:cubicBezTo>
                  <a:pt x="527" y="465"/>
                  <a:pt x="539" y="459"/>
                  <a:pt x="570" y="448"/>
                </a:cubicBezTo>
                <a:cubicBezTo>
                  <a:pt x="585" y="427"/>
                  <a:pt x="603" y="395"/>
                  <a:pt x="623" y="379"/>
                </a:cubicBezTo>
                <a:cubicBezTo>
                  <a:pt x="629" y="373"/>
                  <a:pt x="637" y="372"/>
                  <a:pt x="645" y="368"/>
                </a:cubicBezTo>
                <a:cubicBezTo>
                  <a:pt x="655" y="361"/>
                  <a:pt x="677" y="347"/>
                  <a:pt x="677" y="347"/>
                </a:cubicBezTo>
                <a:cubicBezTo>
                  <a:pt x="688" y="309"/>
                  <a:pt x="670" y="355"/>
                  <a:pt x="714" y="310"/>
                </a:cubicBezTo>
                <a:cubicBezTo>
                  <a:pt x="742" y="279"/>
                  <a:pt x="784" y="239"/>
                  <a:pt x="826" y="230"/>
                </a:cubicBezTo>
                <a:cubicBezTo>
                  <a:pt x="855" y="209"/>
                  <a:pt x="875" y="181"/>
                  <a:pt x="911" y="171"/>
                </a:cubicBezTo>
                <a:cubicBezTo>
                  <a:pt x="938" y="116"/>
                  <a:pt x="925" y="119"/>
                  <a:pt x="981" y="102"/>
                </a:cubicBezTo>
                <a:cubicBezTo>
                  <a:pt x="1003" y="78"/>
                  <a:pt x="1017" y="53"/>
                  <a:pt x="1050" y="43"/>
                </a:cubicBezTo>
                <a:cubicBezTo>
                  <a:pt x="1064" y="28"/>
                  <a:pt x="1070" y="9"/>
                  <a:pt x="1087" y="0"/>
                </a:cubicBezTo>
              </a:path>
            </a:pathLst>
          </a:custGeom>
          <a:noFill/>
          <a:ln w="38100">
            <a:solidFill>
              <a:srgbClr val="FF0000"/>
            </a:solidFill>
            <a:round/>
            <a:headEnd/>
            <a:tailEnd/>
          </a:ln>
        </p:spPr>
        <p:txBody>
          <a:bodyPr wrap="none" anchor="ctr"/>
          <a:lstStyle/>
          <a:p>
            <a:endParaRPr lang="en-US"/>
          </a:p>
        </p:txBody>
      </p:sp>
      <p:sp>
        <p:nvSpPr>
          <p:cNvPr id="206912" name="Freeform 63"/>
          <p:cNvSpPr>
            <a:spLocks/>
          </p:cNvSpPr>
          <p:nvPr/>
        </p:nvSpPr>
        <p:spPr bwMode="auto">
          <a:xfrm>
            <a:off x="2754314" y="4560888"/>
            <a:ext cx="1722437" cy="1268412"/>
          </a:xfrm>
          <a:custGeom>
            <a:avLst/>
            <a:gdLst>
              <a:gd name="T0" fmla="*/ 2147483647 w 1085"/>
              <a:gd name="T1" fmla="*/ 0 h 799"/>
              <a:gd name="T2" fmla="*/ 2147483647 w 1085"/>
              <a:gd name="T3" fmla="*/ 2147483647 h 799"/>
              <a:gd name="T4" fmla="*/ 2147483647 w 1085"/>
              <a:gd name="T5" fmla="*/ 2147483647 h 799"/>
              <a:gd name="T6" fmla="*/ 2147483647 w 1085"/>
              <a:gd name="T7" fmla="*/ 2147483647 h 799"/>
              <a:gd name="T8" fmla="*/ 2147483647 w 1085"/>
              <a:gd name="T9" fmla="*/ 2147483647 h 799"/>
              <a:gd name="T10" fmla="*/ 2147483647 w 1085"/>
              <a:gd name="T11" fmla="*/ 2147483647 h 799"/>
              <a:gd name="T12" fmla="*/ 2147483647 w 1085"/>
              <a:gd name="T13" fmla="*/ 2147483647 h 799"/>
              <a:gd name="T14" fmla="*/ 2147483647 w 1085"/>
              <a:gd name="T15" fmla="*/ 2147483647 h 799"/>
              <a:gd name="T16" fmla="*/ 2147483647 w 1085"/>
              <a:gd name="T17" fmla="*/ 2147483647 h 799"/>
              <a:gd name="T18" fmla="*/ 2147483647 w 1085"/>
              <a:gd name="T19" fmla="*/ 2147483647 h 799"/>
              <a:gd name="T20" fmla="*/ 2147483647 w 1085"/>
              <a:gd name="T21" fmla="*/ 2147483647 h 799"/>
              <a:gd name="T22" fmla="*/ 2147483647 w 1085"/>
              <a:gd name="T23" fmla="*/ 2147483647 h 799"/>
              <a:gd name="T24" fmla="*/ 2147483647 w 1085"/>
              <a:gd name="T25" fmla="*/ 2147483647 h 799"/>
              <a:gd name="T26" fmla="*/ 2147483647 w 1085"/>
              <a:gd name="T27" fmla="*/ 2147483647 h 799"/>
              <a:gd name="T28" fmla="*/ 2147483647 w 1085"/>
              <a:gd name="T29" fmla="*/ 2147483647 h 799"/>
              <a:gd name="T30" fmla="*/ 2147483647 w 1085"/>
              <a:gd name="T31" fmla="*/ 2147483647 h 799"/>
              <a:gd name="T32" fmla="*/ 2147483647 w 1085"/>
              <a:gd name="T33" fmla="*/ 2147483647 h 799"/>
              <a:gd name="T34" fmla="*/ 2147483647 w 1085"/>
              <a:gd name="T35" fmla="*/ 2147483647 h 799"/>
              <a:gd name="T36" fmla="*/ 2147483647 w 1085"/>
              <a:gd name="T37" fmla="*/ 2147483647 h 799"/>
              <a:gd name="T38" fmla="*/ 2147483647 w 1085"/>
              <a:gd name="T39" fmla="*/ 2147483647 h 799"/>
              <a:gd name="T40" fmla="*/ 2147483647 w 1085"/>
              <a:gd name="T41" fmla="*/ 2147483647 h 799"/>
              <a:gd name="T42" fmla="*/ 2147483647 w 1085"/>
              <a:gd name="T43" fmla="*/ 2147483647 h 799"/>
              <a:gd name="T44" fmla="*/ 2147483647 w 1085"/>
              <a:gd name="T45" fmla="*/ 2147483647 h 799"/>
              <a:gd name="T46" fmla="*/ 2147483647 w 1085"/>
              <a:gd name="T47" fmla="*/ 2147483647 h 799"/>
              <a:gd name="T48" fmla="*/ 2147483647 w 1085"/>
              <a:gd name="T49" fmla="*/ 2147483647 h 799"/>
              <a:gd name="T50" fmla="*/ 2147483647 w 1085"/>
              <a:gd name="T51" fmla="*/ 2147483647 h 7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5"/>
              <a:gd name="T79" fmla="*/ 0 h 799"/>
              <a:gd name="T80" fmla="*/ 1085 w 1085"/>
              <a:gd name="T81" fmla="*/ 799 h 7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5" h="799">
                <a:moveTo>
                  <a:pt x="1085" y="0"/>
                </a:moveTo>
                <a:cubicBezTo>
                  <a:pt x="1053" y="9"/>
                  <a:pt x="1062" y="16"/>
                  <a:pt x="1043" y="32"/>
                </a:cubicBezTo>
                <a:cubicBezTo>
                  <a:pt x="1032" y="40"/>
                  <a:pt x="1017" y="39"/>
                  <a:pt x="1005" y="43"/>
                </a:cubicBezTo>
                <a:cubicBezTo>
                  <a:pt x="996" y="77"/>
                  <a:pt x="990" y="61"/>
                  <a:pt x="963" y="80"/>
                </a:cubicBezTo>
                <a:cubicBezTo>
                  <a:pt x="956" y="89"/>
                  <a:pt x="955" y="103"/>
                  <a:pt x="947" y="112"/>
                </a:cubicBezTo>
                <a:cubicBezTo>
                  <a:pt x="936" y="122"/>
                  <a:pt x="921" y="125"/>
                  <a:pt x="909" y="133"/>
                </a:cubicBezTo>
                <a:cubicBezTo>
                  <a:pt x="905" y="143"/>
                  <a:pt x="902" y="158"/>
                  <a:pt x="893" y="165"/>
                </a:cubicBezTo>
                <a:cubicBezTo>
                  <a:pt x="878" y="175"/>
                  <a:pt x="823" y="185"/>
                  <a:pt x="803" y="192"/>
                </a:cubicBezTo>
                <a:cubicBezTo>
                  <a:pt x="776" y="231"/>
                  <a:pt x="718" y="242"/>
                  <a:pt x="675" y="256"/>
                </a:cubicBezTo>
                <a:cubicBezTo>
                  <a:pt x="665" y="262"/>
                  <a:pt x="651" y="263"/>
                  <a:pt x="643" y="272"/>
                </a:cubicBezTo>
                <a:cubicBezTo>
                  <a:pt x="633" y="281"/>
                  <a:pt x="633" y="300"/>
                  <a:pt x="621" y="304"/>
                </a:cubicBezTo>
                <a:cubicBezTo>
                  <a:pt x="608" y="307"/>
                  <a:pt x="584" y="315"/>
                  <a:pt x="584" y="315"/>
                </a:cubicBezTo>
                <a:cubicBezTo>
                  <a:pt x="580" y="320"/>
                  <a:pt x="577" y="326"/>
                  <a:pt x="573" y="331"/>
                </a:cubicBezTo>
                <a:cubicBezTo>
                  <a:pt x="568" y="335"/>
                  <a:pt x="560" y="336"/>
                  <a:pt x="557" y="341"/>
                </a:cubicBezTo>
                <a:cubicBezTo>
                  <a:pt x="553" y="345"/>
                  <a:pt x="555" y="352"/>
                  <a:pt x="552" y="357"/>
                </a:cubicBezTo>
                <a:cubicBezTo>
                  <a:pt x="539" y="375"/>
                  <a:pt x="508" y="398"/>
                  <a:pt x="488" y="405"/>
                </a:cubicBezTo>
                <a:cubicBezTo>
                  <a:pt x="477" y="426"/>
                  <a:pt x="463" y="439"/>
                  <a:pt x="451" y="459"/>
                </a:cubicBezTo>
                <a:cubicBezTo>
                  <a:pt x="438" y="515"/>
                  <a:pt x="414" y="516"/>
                  <a:pt x="360" y="528"/>
                </a:cubicBezTo>
                <a:cubicBezTo>
                  <a:pt x="347" y="534"/>
                  <a:pt x="336" y="544"/>
                  <a:pt x="323" y="549"/>
                </a:cubicBezTo>
                <a:cubicBezTo>
                  <a:pt x="293" y="558"/>
                  <a:pt x="261" y="559"/>
                  <a:pt x="232" y="571"/>
                </a:cubicBezTo>
                <a:cubicBezTo>
                  <a:pt x="224" y="594"/>
                  <a:pt x="213" y="587"/>
                  <a:pt x="195" y="603"/>
                </a:cubicBezTo>
                <a:cubicBezTo>
                  <a:pt x="164" y="628"/>
                  <a:pt x="125" y="640"/>
                  <a:pt x="99" y="667"/>
                </a:cubicBezTo>
                <a:cubicBezTo>
                  <a:pt x="37" y="728"/>
                  <a:pt x="128" y="634"/>
                  <a:pt x="72" y="704"/>
                </a:cubicBezTo>
                <a:cubicBezTo>
                  <a:pt x="62" y="715"/>
                  <a:pt x="40" y="736"/>
                  <a:pt x="40" y="736"/>
                </a:cubicBezTo>
                <a:cubicBezTo>
                  <a:pt x="26" y="780"/>
                  <a:pt x="47" y="719"/>
                  <a:pt x="19" y="768"/>
                </a:cubicBezTo>
                <a:cubicBezTo>
                  <a:pt x="0" y="799"/>
                  <a:pt x="25" y="781"/>
                  <a:pt x="3" y="795"/>
                </a:cubicBezTo>
              </a:path>
            </a:pathLst>
          </a:custGeom>
          <a:noFill/>
          <a:ln w="38100">
            <a:solidFill>
              <a:srgbClr val="00CCFF"/>
            </a:solidFill>
            <a:round/>
            <a:headEnd/>
            <a:tailEnd/>
          </a:ln>
        </p:spPr>
        <p:txBody>
          <a:bodyPr wrap="none" anchor="ctr"/>
          <a:lstStyle/>
          <a:p>
            <a:endParaRPr lang="en-US"/>
          </a:p>
        </p:txBody>
      </p:sp>
      <p:sp>
        <p:nvSpPr>
          <p:cNvPr id="587840" name="Text Box 64"/>
          <p:cNvSpPr txBox="1">
            <a:spLocks noChangeArrowheads="1"/>
          </p:cNvSpPr>
          <p:nvPr/>
        </p:nvSpPr>
        <p:spPr bwMode="auto">
          <a:xfrm>
            <a:off x="2614614" y="5856289"/>
            <a:ext cx="274637"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a:t>
            </a:r>
          </a:p>
        </p:txBody>
      </p:sp>
      <p:sp>
        <p:nvSpPr>
          <p:cNvPr id="587841" name="Text Box 65"/>
          <p:cNvSpPr txBox="1">
            <a:spLocks noChangeArrowheads="1"/>
          </p:cNvSpPr>
          <p:nvPr/>
        </p:nvSpPr>
        <p:spPr bwMode="auto">
          <a:xfrm>
            <a:off x="3529013" y="5856289"/>
            <a:ext cx="544512"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1000</a:t>
            </a:r>
          </a:p>
        </p:txBody>
      </p:sp>
      <p:sp>
        <p:nvSpPr>
          <p:cNvPr id="587842" name="Text Box 66"/>
          <p:cNvSpPr txBox="1">
            <a:spLocks noChangeArrowheads="1"/>
          </p:cNvSpPr>
          <p:nvPr/>
        </p:nvSpPr>
        <p:spPr bwMode="auto">
          <a:xfrm>
            <a:off x="4595813" y="5856289"/>
            <a:ext cx="544512"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2000</a:t>
            </a:r>
          </a:p>
        </p:txBody>
      </p:sp>
      <p:sp>
        <p:nvSpPr>
          <p:cNvPr id="587843" name="Text Box 67"/>
          <p:cNvSpPr txBox="1">
            <a:spLocks noChangeArrowheads="1"/>
          </p:cNvSpPr>
          <p:nvPr/>
        </p:nvSpPr>
        <p:spPr bwMode="auto">
          <a:xfrm>
            <a:off x="2462214" y="5680076"/>
            <a:ext cx="274637"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a:t>
            </a:r>
          </a:p>
        </p:txBody>
      </p:sp>
      <p:sp>
        <p:nvSpPr>
          <p:cNvPr id="587844" name="Text Box 68"/>
          <p:cNvSpPr txBox="1">
            <a:spLocks noChangeArrowheads="1"/>
          </p:cNvSpPr>
          <p:nvPr/>
        </p:nvSpPr>
        <p:spPr bwMode="auto">
          <a:xfrm>
            <a:off x="2233614" y="4713289"/>
            <a:ext cx="4921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0.08</a:t>
            </a:r>
          </a:p>
        </p:txBody>
      </p:sp>
      <p:sp>
        <p:nvSpPr>
          <p:cNvPr id="587845" name="Text Box 69"/>
          <p:cNvSpPr txBox="1">
            <a:spLocks noChangeArrowheads="1"/>
          </p:cNvSpPr>
          <p:nvPr/>
        </p:nvSpPr>
        <p:spPr bwMode="auto">
          <a:xfrm>
            <a:off x="2233614" y="3798889"/>
            <a:ext cx="492125" cy="276225"/>
          </a:xfrm>
          <a:prstGeom prst="rect">
            <a:avLst/>
          </a:prstGeom>
          <a:noFill/>
          <a:ln>
            <a:noFill/>
          </a:ln>
          <a:effectLst/>
        </p:spPr>
        <p:txBody>
          <a:bodyPr wrap="none">
            <a:spAutoFit/>
          </a:bodyPr>
          <a:lstStyle/>
          <a:p>
            <a:pPr>
              <a:defRPr/>
            </a:pPr>
            <a:r>
              <a:rPr lang="en-US" sz="1200" dirty="0">
                <a:solidFill>
                  <a:schemeClr val="accent4">
                    <a:lumMod val="10000"/>
                  </a:schemeClr>
                </a:solidFill>
                <a:latin typeface="Open Sans"/>
                <a:ea typeface="ＭＳ Ｐゴシック" charset="0"/>
              </a:rPr>
              <a:t>0.16</a:t>
            </a:r>
          </a:p>
        </p:txBody>
      </p:sp>
      <p:sp>
        <p:nvSpPr>
          <p:cNvPr id="587846" name="Text Box 70"/>
          <p:cNvSpPr txBox="1">
            <a:spLocks noChangeArrowheads="1"/>
          </p:cNvSpPr>
          <p:nvPr/>
        </p:nvSpPr>
        <p:spPr bwMode="auto">
          <a:xfrm>
            <a:off x="4810126" y="6086476"/>
            <a:ext cx="2513013" cy="307975"/>
          </a:xfrm>
          <a:prstGeom prst="rect">
            <a:avLst/>
          </a:prstGeom>
          <a:noFill/>
          <a:ln>
            <a:noFill/>
          </a:ln>
          <a:effectLst/>
        </p:spPr>
        <p:txBody>
          <a:bodyPr wrap="none">
            <a:spAutoFit/>
          </a:bodyPr>
          <a:lstStyle/>
          <a:p>
            <a:pPr>
              <a:defRPr/>
            </a:pPr>
            <a:r>
              <a:rPr lang="en-US" sz="1400" dirty="0">
                <a:solidFill>
                  <a:schemeClr val="accent4">
                    <a:lumMod val="10000"/>
                  </a:schemeClr>
                </a:solidFill>
                <a:latin typeface="Open Sans"/>
                <a:ea typeface="ＭＳ Ｐゴシック" charset="0"/>
              </a:rPr>
              <a:t>Duration of follow-up (days)</a:t>
            </a:r>
          </a:p>
        </p:txBody>
      </p:sp>
      <p:sp>
        <p:nvSpPr>
          <p:cNvPr id="587847" name="Text Box 71"/>
          <p:cNvSpPr txBox="1">
            <a:spLocks noChangeArrowheads="1"/>
          </p:cNvSpPr>
          <p:nvPr/>
        </p:nvSpPr>
        <p:spPr bwMode="auto">
          <a:xfrm rot="16200000">
            <a:off x="1085851" y="3322638"/>
            <a:ext cx="2006600" cy="339725"/>
          </a:xfrm>
          <a:prstGeom prst="rect">
            <a:avLst/>
          </a:prstGeom>
          <a:noFill/>
          <a:ln>
            <a:noFill/>
          </a:ln>
          <a:effectLst/>
        </p:spPr>
        <p:txBody>
          <a:bodyPr wrap="none">
            <a:spAutoFit/>
          </a:bodyPr>
          <a:lstStyle/>
          <a:p>
            <a:pPr>
              <a:defRPr/>
            </a:pPr>
            <a:r>
              <a:rPr lang="en-US" sz="1600" dirty="0">
                <a:solidFill>
                  <a:schemeClr val="accent4">
                    <a:lumMod val="10000"/>
                  </a:schemeClr>
                </a:solidFill>
                <a:latin typeface="Open Sans"/>
                <a:ea typeface="ＭＳ Ｐゴシック" charset="0"/>
              </a:rPr>
              <a:t>Kaplan-Meier rates</a:t>
            </a:r>
          </a:p>
        </p:txBody>
      </p:sp>
      <p:sp>
        <p:nvSpPr>
          <p:cNvPr id="587848" name="Text Box 72"/>
          <p:cNvSpPr txBox="1">
            <a:spLocks noChangeArrowheads="1"/>
          </p:cNvSpPr>
          <p:nvPr/>
        </p:nvSpPr>
        <p:spPr bwMode="auto">
          <a:xfrm>
            <a:off x="4419601" y="2590800"/>
            <a:ext cx="1816523" cy="523220"/>
          </a:xfrm>
          <a:prstGeom prst="rect">
            <a:avLst/>
          </a:prstGeom>
          <a:noFill/>
          <a:ln>
            <a:noFill/>
          </a:ln>
          <a:effectLst/>
        </p:spPr>
        <p:txBody>
          <a:bodyPr wrap="none">
            <a:spAutoFit/>
          </a:bodyPr>
          <a:lstStyle/>
          <a:p>
            <a:pPr>
              <a:defRPr/>
            </a:pPr>
            <a:r>
              <a:rPr lang="en-CA" sz="1400" i="1" dirty="0">
                <a:solidFill>
                  <a:schemeClr val="accent4">
                    <a:lumMod val="10000"/>
                  </a:schemeClr>
                </a:solidFill>
                <a:latin typeface="Open Sans"/>
                <a:ea typeface="ＭＳ Ｐゴシック" charset="0"/>
              </a:rPr>
              <a:t>RR = 0.75 (0.64-0.88)</a:t>
            </a:r>
          </a:p>
          <a:p>
            <a:pPr>
              <a:defRPr/>
            </a:pPr>
            <a:r>
              <a:rPr lang="en-CA" sz="1400" i="1" dirty="0">
                <a:solidFill>
                  <a:schemeClr val="accent4">
                    <a:lumMod val="10000"/>
                  </a:schemeClr>
                </a:solidFill>
                <a:latin typeface="Open Sans"/>
                <a:ea typeface="ＭＳ Ｐゴシック" charset="0"/>
              </a:rPr>
              <a:t>   p = 0.0004</a:t>
            </a:r>
          </a:p>
        </p:txBody>
      </p:sp>
      <p:sp>
        <p:nvSpPr>
          <p:cNvPr id="206922" name="Rectangle 8"/>
          <p:cNvSpPr>
            <a:spLocks noChangeArrowheads="1"/>
          </p:cNvSpPr>
          <p:nvPr/>
        </p:nvSpPr>
        <p:spPr bwMode="auto">
          <a:xfrm>
            <a:off x="1792289" y="6324601"/>
            <a:ext cx="2486025" cy="461963"/>
          </a:xfrm>
          <a:prstGeom prst="rect">
            <a:avLst/>
          </a:prstGeom>
          <a:noFill/>
          <a:ln w="9525">
            <a:noFill/>
            <a:miter lim="800000"/>
            <a:headEnd/>
            <a:tailEnd/>
          </a:ln>
        </p:spPr>
        <p:txBody>
          <a:bodyPr lIns="92075" tIns="46038" rIns="92075" bIns="46038">
            <a:spAutoFit/>
          </a:bodyPr>
          <a:lstStyle/>
          <a:p>
            <a:r>
              <a:rPr lang="en-US" sz="1200">
                <a:latin typeface="Open Sans"/>
                <a:ea typeface="Open Sans"/>
              </a:rPr>
              <a:t>HOPE study investigators. </a:t>
            </a:r>
            <a:r>
              <a:rPr lang="en-US" sz="1200" i="1">
                <a:latin typeface="Open Sans"/>
                <a:ea typeface="Open Sans"/>
              </a:rPr>
              <a:t>Lancet</a:t>
            </a:r>
            <a:r>
              <a:rPr lang="en-US" sz="1200">
                <a:latin typeface="Open Sans"/>
                <a:ea typeface="Open Sans"/>
              </a:rPr>
              <a:t>. 2000;355:253-59.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98" name="Group 2"/>
          <p:cNvGrpSpPr>
            <a:grpSpLocks/>
          </p:cNvGrpSpPr>
          <p:nvPr/>
        </p:nvGrpSpPr>
        <p:grpSpPr bwMode="auto">
          <a:xfrm>
            <a:off x="1718314" y="2332039"/>
            <a:ext cx="6173788" cy="3030537"/>
            <a:chOff x="665" y="1469"/>
            <a:chExt cx="3889" cy="1909"/>
          </a:xfrm>
        </p:grpSpPr>
        <p:sp>
          <p:nvSpPr>
            <p:cNvPr id="31824" name="Line 3"/>
            <p:cNvSpPr>
              <a:spLocks noChangeShapeType="1"/>
            </p:cNvSpPr>
            <p:nvPr/>
          </p:nvSpPr>
          <p:spPr bwMode="auto">
            <a:xfrm>
              <a:off x="665" y="1469"/>
              <a:ext cx="0" cy="1909"/>
            </a:xfrm>
            <a:prstGeom prst="line">
              <a:avLst/>
            </a:prstGeom>
            <a:noFill/>
            <a:ln w="12700">
              <a:solidFill>
                <a:schemeClr val="bg2"/>
              </a:solidFill>
              <a:round/>
              <a:headEnd/>
              <a:tailEnd/>
            </a:ln>
          </p:spPr>
          <p:txBody>
            <a:bodyPr>
              <a:spAutoFit/>
            </a:bodyPr>
            <a:lstStyle/>
            <a:p>
              <a:endParaRPr lang="en-US"/>
            </a:p>
          </p:txBody>
        </p:sp>
        <p:sp>
          <p:nvSpPr>
            <p:cNvPr id="31825" name="Line 4"/>
            <p:cNvSpPr>
              <a:spLocks noChangeShapeType="1"/>
            </p:cNvSpPr>
            <p:nvPr/>
          </p:nvSpPr>
          <p:spPr bwMode="auto">
            <a:xfrm>
              <a:off x="1012" y="1469"/>
              <a:ext cx="0" cy="1907"/>
            </a:xfrm>
            <a:prstGeom prst="line">
              <a:avLst/>
            </a:prstGeom>
            <a:noFill/>
            <a:ln w="12700">
              <a:solidFill>
                <a:schemeClr val="bg2"/>
              </a:solidFill>
              <a:round/>
              <a:headEnd/>
              <a:tailEnd/>
            </a:ln>
          </p:spPr>
          <p:txBody>
            <a:bodyPr wrap="none">
              <a:spAutoFit/>
            </a:bodyPr>
            <a:lstStyle/>
            <a:p>
              <a:endParaRPr lang="en-US"/>
            </a:p>
          </p:txBody>
        </p:sp>
        <p:sp>
          <p:nvSpPr>
            <p:cNvPr id="31826" name="Line 5"/>
            <p:cNvSpPr>
              <a:spLocks noChangeShapeType="1"/>
            </p:cNvSpPr>
            <p:nvPr/>
          </p:nvSpPr>
          <p:spPr bwMode="auto">
            <a:xfrm>
              <a:off x="1364" y="1469"/>
              <a:ext cx="0" cy="1907"/>
            </a:xfrm>
            <a:prstGeom prst="line">
              <a:avLst/>
            </a:prstGeom>
            <a:noFill/>
            <a:ln w="12700">
              <a:solidFill>
                <a:schemeClr val="bg2"/>
              </a:solidFill>
              <a:round/>
              <a:headEnd/>
              <a:tailEnd/>
            </a:ln>
          </p:spPr>
          <p:txBody>
            <a:bodyPr wrap="none">
              <a:spAutoFit/>
            </a:bodyPr>
            <a:lstStyle/>
            <a:p>
              <a:endParaRPr lang="en-US"/>
            </a:p>
          </p:txBody>
        </p:sp>
        <p:sp>
          <p:nvSpPr>
            <p:cNvPr id="31827" name="Line 6"/>
            <p:cNvSpPr>
              <a:spLocks noChangeShapeType="1"/>
            </p:cNvSpPr>
            <p:nvPr/>
          </p:nvSpPr>
          <p:spPr bwMode="auto">
            <a:xfrm>
              <a:off x="1719" y="1469"/>
              <a:ext cx="0" cy="1907"/>
            </a:xfrm>
            <a:prstGeom prst="line">
              <a:avLst/>
            </a:prstGeom>
            <a:noFill/>
            <a:ln w="12700">
              <a:solidFill>
                <a:schemeClr val="bg2"/>
              </a:solidFill>
              <a:round/>
              <a:headEnd/>
              <a:tailEnd/>
            </a:ln>
          </p:spPr>
          <p:txBody>
            <a:bodyPr>
              <a:spAutoFit/>
            </a:bodyPr>
            <a:lstStyle/>
            <a:p>
              <a:endParaRPr lang="en-US"/>
            </a:p>
          </p:txBody>
        </p:sp>
        <p:sp>
          <p:nvSpPr>
            <p:cNvPr id="31828" name="Line 7"/>
            <p:cNvSpPr>
              <a:spLocks noChangeShapeType="1"/>
            </p:cNvSpPr>
            <p:nvPr/>
          </p:nvSpPr>
          <p:spPr bwMode="auto">
            <a:xfrm>
              <a:off x="2074" y="1469"/>
              <a:ext cx="0" cy="1907"/>
            </a:xfrm>
            <a:prstGeom prst="line">
              <a:avLst/>
            </a:prstGeom>
            <a:noFill/>
            <a:ln w="12700">
              <a:solidFill>
                <a:schemeClr val="bg2"/>
              </a:solidFill>
              <a:round/>
              <a:headEnd/>
              <a:tailEnd/>
            </a:ln>
          </p:spPr>
          <p:txBody>
            <a:bodyPr wrap="none">
              <a:spAutoFit/>
            </a:bodyPr>
            <a:lstStyle/>
            <a:p>
              <a:endParaRPr lang="en-US"/>
            </a:p>
          </p:txBody>
        </p:sp>
        <p:sp>
          <p:nvSpPr>
            <p:cNvPr id="31829" name="Line 8"/>
            <p:cNvSpPr>
              <a:spLocks noChangeShapeType="1"/>
            </p:cNvSpPr>
            <p:nvPr/>
          </p:nvSpPr>
          <p:spPr bwMode="auto">
            <a:xfrm>
              <a:off x="3144" y="1469"/>
              <a:ext cx="0" cy="1901"/>
            </a:xfrm>
            <a:prstGeom prst="line">
              <a:avLst/>
            </a:prstGeom>
            <a:noFill/>
            <a:ln w="12700">
              <a:solidFill>
                <a:schemeClr val="bg2"/>
              </a:solidFill>
              <a:round/>
              <a:headEnd/>
              <a:tailEnd/>
            </a:ln>
          </p:spPr>
          <p:txBody>
            <a:bodyPr>
              <a:spAutoFit/>
            </a:bodyPr>
            <a:lstStyle/>
            <a:p>
              <a:endParaRPr lang="en-US"/>
            </a:p>
          </p:txBody>
        </p:sp>
        <p:sp>
          <p:nvSpPr>
            <p:cNvPr id="31830" name="Line 9"/>
            <p:cNvSpPr>
              <a:spLocks noChangeShapeType="1"/>
            </p:cNvSpPr>
            <p:nvPr/>
          </p:nvSpPr>
          <p:spPr bwMode="auto">
            <a:xfrm>
              <a:off x="3491" y="1469"/>
              <a:ext cx="0" cy="1897"/>
            </a:xfrm>
            <a:prstGeom prst="line">
              <a:avLst/>
            </a:prstGeom>
            <a:noFill/>
            <a:ln w="12700">
              <a:solidFill>
                <a:schemeClr val="bg2"/>
              </a:solidFill>
              <a:round/>
              <a:headEnd/>
              <a:tailEnd/>
            </a:ln>
          </p:spPr>
          <p:txBody>
            <a:bodyPr wrap="none">
              <a:spAutoFit/>
            </a:bodyPr>
            <a:lstStyle/>
            <a:p>
              <a:endParaRPr lang="en-US"/>
            </a:p>
          </p:txBody>
        </p:sp>
        <p:sp>
          <p:nvSpPr>
            <p:cNvPr id="31831" name="Line 10"/>
            <p:cNvSpPr>
              <a:spLocks noChangeShapeType="1"/>
            </p:cNvSpPr>
            <p:nvPr/>
          </p:nvSpPr>
          <p:spPr bwMode="auto">
            <a:xfrm>
              <a:off x="3844" y="1469"/>
              <a:ext cx="0" cy="1897"/>
            </a:xfrm>
            <a:prstGeom prst="line">
              <a:avLst/>
            </a:prstGeom>
            <a:noFill/>
            <a:ln w="12700">
              <a:solidFill>
                <a:schemeClr val="bg2"/>
              </a:solidFill>
              <a:round/>
              <a:headEnd/>
              <a:tailEnd/>
            </a:ln>
          </p:spPr>
          <p:txBody>
            <a:bodyPr wrap="none">
              <a:spAutoFit/>
            </a:bodyPr>
            <a:lstStyle/>
            <a:p>
              <a:endParaRPr lang="en-US"/>
            </a:p>
          </p:txBody>
        </p:sp>
        <p:sp>
          <p:nvSpPr>
            <p:cNvPr id="31832" name="Line 11"/>
            <p:cNvSpPr>
              <a:spLocks noChangeShapeType="1"/>
            </p:cNvSpPr>
            <p:nvPr/>
          </p:nvSpPr>
          <p:spPr bwMode="auto">
            <a:xfrm>
              <a:off x="4199" y="1469"/>
              <a:ext cx="0" cy="1897"/>
            </a:xfrm>
            <a:prstGeom prst="line">
              <a:avLst/>
            </a:prstGeom>
            <a:noFill/>
            <a:ln w="12700">
              <a:solidFill>
                <a:schemeClr val="bg2"/>
              </a:solidFill>
              <a:round/>
              <a:headEnd/>
              <a:tailEnd/>
            </a:ln>
          </p:spPr>
          <p:txBody>
            <a:bodyPr wrap="none">
              <a:spAutoFit/>
            </a:bodyPr>
            <a:lstStyle/>
            <a:p>
              <a:endParaRPr lang="en-US"/>
            </a:p>
          </p:txBody>
        </p:sp>
        <p:sp>
          <p:nvSpPr>
            <p:cNvPr id="31833" name="Line 12"/>
            <p:cNvSpPr>
              <a:spLocks noChangeShapeType="1"/>
            </p:cNvSpPr>
            <p:nvPr/>
          </p:nvSpPr>
          <p:spPr bwMode="auto">
            <a:xfrm>
              <a:off x="4554" y="1469"/>
              <a:ext cx="0" cy="1897"/>
            </a:xfrm>
            <a:prstGeom prst="line">
              <a:avLst/>
            </a:prstGeom>
            <a:noFill/>
            <a:ln w="12700">
              <a:solidFill>
                <a:schemeClr val="bg2"/>
              </a:solidFill>
              <a:round/>
              <a:headEnd/>
              <a:tailEnd/>
            </a:ln>
          </p:spPr>
          <p:txBody>
            <a:bodyPr wrap="none">
              <a:spAutoFit/>
            </a:bodyPr>
            <a:lstStyle/>
            <a:p>
              <a:endParaRPr lang="en-US"/>
            </a:p>
          </p:txBody>
        </p:sp>
        <p:sp>
          <p:nvSpPr>
            <p:cNvPr id="31834" name="Line 13"/>
            <p:cNvSpPr>
              <a:spLocks noChangeShapeType="1"/>
            </p:cNvSpPr>
            <p:nvPr/>
          </p:nvSpPr>
          <p:spPr bwMode="auto">
            <a:xfrm>
              <a:off x="2431" y="1469"/>
              <a:ext cx="0" cy="1901"/>
            </a:xfrm>
            <a:prstGeom prst="line">
              <a:avLst/>
            </a:prstGeom>
            <a:noFill/>
            <a:ln w="12700">
              <a:solidFill>
                <a:schemeClr val="bg2"/>
              </a:solidFill>
              <a:round/>
              <a:headEnd/>
              <a:tailEnd/>
            </a:ln>
          </p:spPr>
          <p:txBody>
            <a:bodyPr>
              <a:spAutoFit/>
            </a:bodyPr>
            <a:lstStyle/>
            <a:p>
              <a:endParaRPr lang="en-US"/>
            </a:p>
          </p:txBody>
        </p:sp>
        <p:sp>
          <p:nvSpPr>
            <p:cNvPr id="31835" name="Line 14"/>
            <p:cNvSpPr>
              <a:spLocks noChangeShapeType="1"/>
            </p:cNvSpPr>
            <p:nvPr/>
          </p:nvSpPr>
          <p:spPr bwMode="auto">
            <a:xfrm>
              <a:off x="2778" y="1469"/>
              <a:ext cx="0" cy="1897"/>
            </a:xfrm>
            <a:prstGeom prst="line">
              <a:avLst/>
            </a:prstGeom>
            <a:noFill/>
            <a:ln w="12700">
              <a:solidFill>
                <a:schemeClr val="bg2"/>
              </a:solidFill>
              <a:round/>
              <a:headEnd/>
              <a:tailEnd/>
            </a:ln>
          </p:spPr>
          <p:txBody>
            <a:bodyPr wrap="none">
              <a:spAutoFit/>
            </a:bodyPr>
            <a:lstStyle/>
            <a:p>
              <a:endParaRPr lang="en-US"/>
            </a:p>
          </p:txBody>
        </p:sp>
      </p:grpSp>
      <p:grpSp>
        <p:nvGrpSpPr>
          <p:cNvPr id="31799" name="Group 15"/>
          <p:cNvGrpSpPr>
            <a:grpSpLocks/>
          </p:cNvGrpSpPr>
          <p:nvPr/>
        </p:nvGrpSpPr>
        <p:grpSpPr bwMode="auto">
          <a:xfrm>
            <a:off x="1711964" y="2344739"/>
            <a:ext cx="6199188" cy="2873375"/>
            <a:chOff x="661" y="1477"/>
            <a:chExt cx="3887" cy="1810"/>
          </a:xfrm>
        </p:grpSpPr>
        <p:sp>
          <p:nvSpPr>
            <p:cNvPr id="31817" name="Line 16"/>
            <p:cNvSpPr>
              <a:spLocks noChangeShapeType="1"/>
            </p:cNvSpPr>
            <p:nvPr/>
          </p:nvSpPr>
          <p:spPr bwMode="auto">
            <a:xfrm>
              <a:off x="661" y="3287"/>
              <a:ext cx="3887" cy="0"/>
            </a:xfrm>
            <a:prstGeom prst="line">
              <a:avLst/>
            </a:prstGeom>
            <a:noFill/>
            <a:ln w="12700">
              <a:solidFill>
                <a:schemeClr val="bg2"/>
              </a:solidFill>
              <a:round/>
              <a:headEnd/>
              <a:tailEnd/>
            </a:ln>
          </p:spPr>
          <p:txBody>
            <a:bodyPr>
              <a:spAutoFit/>
            </a:bodyPr>
            <a:lstStyle/>
            <a:p>
              <a:endParaRPr lang="en-US"/>
            </a:p>
          </p:txBody>
        </p:sp>
        <p:sp>
          <p:nvSpPr>
            <p:cNvPr id="31818" name="Line 17"/>
            <p:cNvSpPr>
              <a:spLocks noChangeShapeType="1"/>
            </p:cNvSpPr>
            <p:nvPr/>
          </p:nvSpPr>
          <p:spPr bwMode="auto">
            <a:xfrm>
              <a:off x="661" y="1477"/>
              <a:ext cx="3887" cy="0"/>
            </a:xfrm>
            <a:prstGeom prst="line">
              <a:avLst/>
            </a:prstGeom>
            <a:noFill/>
            <a:ln w="12700">
              <a:solidFill>
                <a:schemeClr val="bg2"/>
              </a:solidFill>
              <a:round/>
              <a:headEnd/>
              <a:tailEnd/>
            </a:ln>
          </p:spPr>
          <p:txBody>
            <a:bodyPr>
              <a:spAutoFit/>
            </a:bodyPr>
            <a:lstStyle/>
            <a:p>
              <a:endParaRPr lang="en-US"/>
            </a:p>
          </p:txBody>
        </p:sp>
        <p:sp>
          <p:nvSpPr>
            <p:cNvPr id="31819" name="Line 18"/>
            <p:cNvSpPr>
              <a:spLocks noChangeShapeType="1"/>
            </p:cNvSpPr>
            <p:nvPr/>
          </p:nvSpPr>
          <p:spPr bwMode="auto">
            <a:xfrm>
              <a:off x="661" y="1778"/>
              <a:ext cx="3887" cy="0"/>
            </a:xfrm>
            <a:prstGeom prst="line">
              <a:avLst/>
            </a:prstGeom>
            <a:noFill/>
            <a:ln w="12700">
              <a:solidFill>
                <a:schemeClr val="bg2"/>
              </a:solidFill>
              <a:round/>
              <a:headEnd/>
              <a:tailEnd/>
            </a:ln>
          </p:spPr>
          <p:txBody>
            <a:bodyPr>
              <a:spAutoFit/>
            </a:bodyPr>
            <a:lstStyle/>
            <a:p>
              <a:endParaRPr lang="en-US"/>
            </a:p>
          </p:txBody>
        </p:sp>
        <p:sp>
          <p:nvSpPr>
            <p:cNvPr id="31820" name="Line 19"/>
            <p:cNvSpPr>
              <a:spLocks noChangeShapeType="1"/>
            </p:cNvSpPr>
            <p:nvPr/>
          </p:nvSpPr>
          <p:spPr bwMode="auto">
            <a:xfrm>
              <a:off x="661" y="2080"/>
              <a:ext cx="3887" cy="0"/>
            </a:xfrm>
            <a:prstGeom prst="line">
              <a:avLst/>
            </a:prstGeom>
            <a:noFill/>
            <a:ln w="12700">
              <a:solidFill>
                <a:schemeClr val="bg2"/>
              </a:solidFill>
              <a:round/>
              <a:headEnd/>
              <a:tailEnd/>
            </a:ln>
          </p:spPr>
          <p:txBody>
            <a:bodyPr>
              <a:spAutoFit/>
            </a:bodyPr>
            <a:lstStyle/>
            <a:p>
              <a:endParaRPr lang="en-US"/>
            </a:p>
          </p:txBody>
        </p:sp>
        <p:sp>
          <p:nvSpPr>
            <p:cNvPr id="31821" name="Line 20"/>
            <p:cNvSpPr>
              <a:spLocks noChangeShapeType="1"/>
            </p:cNvSpPr>
            <p:nvPr/>
          </p:nvSpPr>
          <p:spPr bwMode="auto">
            <a:xfrm>
              <a:off x="661" y="2382"/>
              <a:ext cx="3887" cy="0"/>
            </a:xfrm>
            <a:prstGeom prst="line">
              <a:avLst/>
            </a:prstGeom>
            <a:noFill/>
            <a:ln w="12700">
              <a:solidFill>
                <a:schemeClr val="bg2"/>
              </a:solidFill>
              <a:round/>
              <a:headEnd/>
              <a:tailEnd/>
            </a:ln>
          </p:spPr>
          <p:txBody>
            <a:bodyPr>
              <a:spAutoFit/>
            </a:bodyPr>
            <a:lstStyle/>
            <a:p>
              <a:endParaRPr lang="en-US"/>
            </a:p>
          </p:txBody>
        </p:sp>
        <p:sp>
          <p:nvSpPr>
            <p:cNvPr id="31822" name="Line 21"/>
            <p:cNvSpPr>
              <a:spLocks noChangeShapeType="1"/>
            </p:cNvSpPr>
            <p:nvPr/>
          </p:nvSpPr>
          <p:spPr bwMode="auto">
            <a:xfrm>
              <a:off x="661" y="2683"/>
              <a:ext cx="3887" cy="0"/>
            </a:xfrm>
            <a:prstGeom prst="line">
              <a:avLst/>
            </a:prstGeom>
            <a:noFill/>
            <a:ln w="12700">
              <a:solidFill>
                <a:schemeClr val="bg2"/>
              </a:solidFill>
              <a:round/>
              <a:headEnd/>
              <a:tailEnd/>
            </a:ln>
          </p:spPr>
          <p:txBody>
            <a:bodyPr>
              <a:spAutoFit/>
            </a:bodyPr>
            <a:lstStyle/>
            <a:p>
              <a:endParaRPr lang="en-US"/>
            </a:p>
          </p:txBody>
        </p:sp>
        <p:sp>
          <p:nvSpPr>
            <p:cNvPr id="31823" name="Line 22"/>
            <p:cNvSpPr>
              <a:spLocks noChangeShapeType="1"/>
            </p:cNvSpPr>
            <p:nvPr/>
          </p:nvSpPr>
          <p:spPr bwMode="auto">
            <a:xfrm>
              <a:off x="661" y="2985"/>
              <a:ext cx="3887" cy="0"/>
            </a:xfrm>
            <a:prstGeom prst="line">
              <a:avLst/>
            </a:prstGeom>
            <a:noFill/>
            <a:ln w="12700">
              <a:solidFill>
                <a:schemeClr val="bg2"/>
              </a:solidFill>
              <a:round/>
              <a:headEnd/>
              <a:tailEnd/>
            </a:ln>
          </p:spPr>
          <p:txBody>
            <a:bodyPr>
              <a:spAutoFit/>
            </a:bodyPr>
            <a:lstStyle/>
            <a:p>
              <a:endParaRPr lang="en-US"/>
            </a:p>
          </p:txBody>
        </p:sp>
      </p:grpSp>
      <p:graphicFrame>
        <p:nvGraphicFramePr>
          <p:cNvPr id="31797" name="Object 53"/>
          <p:cNvGraphicFramePr>
            <a:graphicFrameLocks noGrp="1" noChangeAspect="1"/>
          </p:cNvGraphicFramePr>
          <p:nvPr>
            <p:ph idx="4294967295"/>
            <p:extLst>
              <p:ext uri="{D42A27DB-BD31-4B8C-83A1-F6EECF244321}">
                <p14:modId xmlns:p14="http://schemas.microsoft.com/office/powerpoint/2010/main" val="2384122685"/>
              </p:ext>
            </p:extLst>
          </p:nvPr>
        </p:nvGraphicFramePr>
        <p:xfrm>
          <a:off x="1764352" y="2419350"/>
          <a:ext cx="6075362" cy="3111500"/>
        </p:xfrm>
        <a:graphic>
          <a:graphicData uri="http://schemas.openxmlformats.org/presentationml/2006/ole">
            <mc:AlternateContent xmlns:mc="http://schemas.openxmlformats.org/markup-compatibility/2006">
              <mc:Choice xmlns:v="urn:schemas-microsoft-com:vml" Requires="v">
                <p:oleObj name="Worksheet" r:id="rId3" imgW="6267308" imgH="3210106" progId="">
                  <p:embed/>
                </p:oleObj>
              </mc:Choice>
              <mc:Fallback>
                <p:oleObj name="Worksheet" r:id="rId3" imgW="6267308" imgH="3210106" progId="">
                  <p:embed/>
                  <p:pic>
                    <p:nvPicPr>
                      <p:cNvPr id="31797" name="Object 5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352" y="2419350"/>
                        <a:ext cx="6075362"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7"/>
                                </a:schemeClr>
                              </a:outerShdw>
                            </a:effectLst>
                          </a14:hiddenEffects>
                        </a:ext>
                      </a:extLst>
                    </p:spPr>
                  </p:pic>
                </p:oleObj>
              </mc:Fallback>
            </mc:AlternateContent>
          </a:graphicData>
        </a:graphic>
      </p:graphicFrame>
      <p:sp>
        <p:nvSpPr>
          <p:cNvPr id="31800" name="Rectangle 26"/>
          <p:cNvSpPr>
            <a:spLocks noGrp="1"/>
          </p:cNvSpPr>
          <p:nvPr>
            <p:ph type="title" idx="4294967295"/>
          </p:nvPr>
        </p:nvSpPr>
        <p:spPr>
          <a:xfrm>
            <a:off x="980128" y="609600"/>
            <a:ext cx="7775575" cy="1143000"/>
          </a:xfrm>
        </p:spPr>
        <p:txBody>
          <a:bodyPr>
            <a:normAutofit fontScale="90000"/>
          </a:bodyPr>
          <a:lstStyle/>
          <a:p>
            <a:pPr eaLnBrk="1" hangingPunct="1"/>
            <a:r>
              <a:rPr lang="el-GR" dirty="0"/>
              <a:t>Ασθενείς με ΣΔ2 έχουν υψηλότερο απόλυτο κίνδυνο για ΟΕΜ</a:t>
            </a:r>
            <a:endParaRPr lang="en-US" dirty="0"/>
          </a:p>
        </p:txBody>
      </p:sp>
      <p:sp>
        <p:nvSpPr>
          <p:cNvPr id="31801" name="Text Box 27"/>
          <p:cNvSpPr txBox="1">
            <a:spLocks noChangeArrowheads="1"/>
          </p:cNvSpPr>
          <p:nvPr/>
        </p:nvSpPr>
        <p:spPr bwMode="auto">
          <a:xfrm>
            <a:off x="4244028" y="5435601"/>
            <a:ext cx="1095375" cy="307975"/>
          </a:xfrm>
          <a:prstGeom prst="rect">
            <a:avLst/>
          </a:prstGeom>
          <a:noFill/>
          <a:ln w="9525">
            <a:noFill/>
            <a:miter lim="800000"/>
            <a:headEnd/>
            <a:tailEnd/>
          </a:ln>
        </p:spPr>
        <p:txBody>
          <a:bodyPr wrap="none">
            <a:spAutoFit/>
          </a:bodyPr>
          <a:lstStyle/>
          <a:p>
            <a:pPr>
              <a:buClr>
                <a:srgbClr val="DC0000"/>
              </a:buClr>
              <a:buSzPct val="150000"/>
            </a:pPr>
            <a:r>
              <a:rPr lang="en-US" sz="1400" b="1" dirty="0">
                <a:latin typeface="Open Sans"/>
                <a:ea typeface="Open Sans"/>
              </a:rPr>
              <a:t>Age group</a:t>
            </a:r>
          </a:p>
        </p:txBody>
      </p:sp>
      <p:sp>
        <p:nvSpPr>
          <p:cNvPr id="31802" name="Text Box 28"/>
          <p:cNvSpPr txBox="1">
            <a:spLocks noChangeArrowheads="1"/>
          </p:cNvSpPr>
          <p:nvPr/>
        </p:nvSpPr>
        <p:spPr bwMode="auto">
          <a:xfrm>
            <a:off x="1229093" y="4581526"/>
            <a:ext cx="487634" cy="307777"/>
          </a:xfrm>
          <a:prstGeom prst="rect">
            <a:avLst/>
          </a:prstGeom>
          <a:noFill/>
          <a:ln w="9525">
            <a:noFill/>
            <a:miter lim="800000"/>
            <a:headEnd/>
            <a:tailEnd/>
          </a:ln>
        </p:spPr>
        <p:txBody>
          <a:bodyPr wrap="none">
            <a:spAutoFit/>
          </a:bodyPr>
          <a:lstStyle/>
          <a:p>
            <a:pPr algn="r">
              <a:buClr>
                <a:srgbClr val="DC0000"/>
              </a:buClr>
              <a:buSzPct val="150000"/>
            </a:pPr>
            <a:r>
              <a:rPr lang="en-US" sz="1400" b="1">
                <a:latin typeface="Open Sans"/>
                <a:ea typeface="Open Sans"/>
              </a:rPr>
              <a:t>0.5 </a:t>
            </a:r>
          </a:p>
        </p:txBody>
      </p:sp>
      <p:sp>
        <p:nvSpPr>
          <p:cNvPr id="31803" name="Text Box 29"/>
          <p:cNvSpPr txBox="1">
            <a:spLocks noChangeArrowheads="1"/>
          </p:cNvSpPr>
          <p:nvPr/>
        </p:nvSpPr>
        <p:spPr bwMode="auto">
          <a:xfrm>
            <a:off x="1227778" y="4108451"/>
            <a:ext cx="441325" cy="307975"/>
          </a:xfrm>
          <a:prstGeom prst="rect">
            <a:avLst/>
          </a:prstGeom>
          <a:noFill/>
          <a:ln w="9525">
            <a:noFill/>
            <a:miter lim="800000"/>
            <a:headEnd/>
            <a:tailEnd/>
          </a:ln>
        </p:spPr>
        <p:txBody>
          <a:bodyPr wrap="none">
            <a:spAutoFit/>
          </a:bodyPr>
          <a:lstStyle/>
          <a:p>
            <a:pPr algn="r">
              <a:buClr>
                <a:srgbClr val="DC0000"/>
              </a:buClr>
              <a:buSzPct val="150000"/>
            </a:pPr>
            <a:r>
              <a:rPr lang="en-US" sz="1400" b="1">
                <a:latin typeface="Open Sans"/>
                <a:ea typeface="Open Sans"/>
              </a:rPr>
              <a:t>1.0</a:t>
            </a:r>
          </a:p>
        </p:txBody>
      </p:sp>
      <p:sp>
        <p:nvSpPr>
          <p:cNvPr id="31804" name="Text Box 30"/>
          <p:cNvSpPr txBox="1">
            <a:spLocks noChangeArrowheads="1"/>
          </p:cNvSpPr>
          <p:nvPr/>
        </p:nvSpPr>
        <p:spPr bwMode="auto">
          <a:xfrm>
            <a:off x="1227778" y="3635376"/>
            <a:ext cx="441325" cy="307975"/>
          </a:xfrm>
          <a:prstGeom prst="rect">
            <a:avLst/>
          </a:prstGeom>
          <a:noFill/>
          <a:ln w="9525">
            <a:noFill/>
            <a:miter lim="800000"/>
            <a:headEnd/>
            <a:tailEnd/>
          </a:ln>
        </p:spPr>
        <p:txBody>
          <a:bodyPr wrap="none">
            <a:spAutoFit/>
          </a:bodyPr>
          <a:lstStyle/>
          <a:p>
            <a:pPr algn="r">
              <a:buClr>
                <a:srgbClr val="DC0000"/>
              </a:buClr>
              <a:buSzPct val="150000"/>
            </a:pPr>
            <a:r>
              <a:rPr lang="en-US" sz="1400" b="1">
                <a:latin typeface="Open Sans"/>
                <a:ea typeface="Open Sans"/>
              </a:rPr>
              <a:t>1.5</a:t>
            </a:r>
          </a:p>
        </p:txBody>
      </p:sp>
      <p:sp>
        <p:nvSpPr>
          <p:cNvPr id="31805" name="Text Box 31"/>
          <p:cNvSpPr txBox="1">
            <a:spLocks noChangeArrowheads="1"/>
          </p:cNvSpPr>
          <p:nvPr/>
        </p:nvSpPr>
        <p:spPr bwMode="auto">
          <a:xfrm>
            <a:off x="1227778" y="3162301"/>
            <a:ext cx="441325" cy="307975"/>
          </a:xfrm>
          <a:prstGeom prst="rect">
            <a:avLst/>
          </a:prstGeom>
          <a:noFill/>
          <a:ln w="9525">
            <a:noFill/>
            <a:miter lim="800000"/>
            <a:headEnd/>
            <a:tailEnd/>
          </a:ln>
        </p:spPr>
        <p:txBody>
          <a:bodyPr wrap="none">
            <a:spAutoFit/>
          </a:bodyPr>
          <a:lstStyle/>
          <a:p>
            <a:pPr algn="r">
              <a:buClr>
                <a:srgbClr val="DC0000"/>
              </a:buClr>
              <a:buSzPct val="150000"/>
            </a:pPr>
            <a:r>
              <a:rPr lang="en-US" sz="1400" b="1">
                <a:latin typeface="Open Sans"/>
                <a:ea typeface="Open Sans"/>
              </a:rPr>
              <a:t>2.0</a:t>
            </a:r>
          </a:p>
        </p:txBody>
      </p:sp>
      <p:sp>
        <p:nvSpPr>
          <p:cNvPr id="31806" name="Text Box 32"/>
          <p:cNvSpPr txBox="1">
            <a:spLocks noChangeArrowheads="1"/>
          </p:cNvSpPr>
          <p:nvPr/>
        </p:nvSpPr>
        <p:spPr bwMode="auto">
          <a:xfrm>
            <a:off x="1227778" y="2689226"/>
            <a:ext cx="441325" cy="307975"/>
          </a:xfrm>
          <a:prstGeom prst="rect">
            <a:avLst/>
          </a:prstGeom>
          <a:noFill/>
          <a:ln w="9525">
            <a:noFill/>
            <a:miter lim="800000"/>
            <a:headEnd/>
            <a:tailEnd/>
          </a:ln>
        </p:spPr>
        <p:txBody>
          <a:bodyPr wrap="none">
            <a:spAutoFit/>
          </a:bodyPr>
          <a:lstStyle/>
          <a:p>
            <a:pPr algn="r">
              <a:buClr>
                <a:srgbClr val="DC0000"/>
              </a:buClr>
              <a:buSzPct val="150000"/>
            </a:pPr>
            <a:r>
              <a:rPr lang="en-US" sz="1400" b="1">
                <a:latin typeface="Open Sans"/>
                <a:ea typeface="Open Sans"/>
              </a:rPr>
              <a:t>2.5</a:t>
            </a:r>
          </a:p>
        </p:txBody>
      </p:sp>
      <p:sp>
        <p:nvSpPr>
          <p:cNvPr id="31807" name="Text Box 33"/>
          <p:cNvSpPr txBox="1">
            <a:spLocks noChangeArrowheads="1"/>
          </p:cNvSpPr>
          <p:nvPr/>
        </p:nvSpPr>
        <p:spPr bwMode="auto">
          <a:xfrm>
            <a:off x="1229365" y="2216151"/>
            <a:ext cx="441325" cy="307975"/>
          </a:xfrm>
          <a:prstGeom prst="rect">
            <a:avLst/>
          </a:prstGeom>
          <a:noFill/>
          <a:ln w="9525">
            <a:noFill/>
            <a:miter lim="800000"/>
            <a:headEnd/>
            <a:tailEnd/>
          </a:ln>
        </p:spPr>
        <p:txBody>
          <a:bodyPr wrap="none">
            <a:spAutoFit/>
          </a:bodyPr>
          <a:lstStyle/>
          <a:p>
            <a:pPr algn="r">
              <a:buClr>
                <a:srgbClr val="DC0000"/>
              </a:buClr>
              <a:buSzPct val="150000"/>
            </a:pPr>
            <a:r>
              <a:rPr lang="en-US" sz="1400" b="1">
                <a:latin typeface="Open Sans"/>
                <a:ea typeface="Open Sans"/>
              </a:rPr>
              <a:t>3.0</a:t>
            </a:r>
          </a:p>
        </p:txBody>
      </p:sp>
      <p:sp>
        <p:nvSpPr>
          <p:cNvPr id="31808" name="Text Box 34"/>
          <p:cNvSpPr txBox="1">
            <a:spLocks noChangeArrowheads="1"/>
          </p:cNvSpPr>
          <p:nvPr/>
        </p:nvSpPr>
        <p:spPr bwMode="auto">
          <a:xfrm>
            <a:off x="1365889" y="5056189"/>
            <a:ext cx="287338" cy="307975"/>
          </a:xfrm>
          <a:prstGeom prst="rect">
            <a:avLst/>
          </a:prstGeom>
          <a:noFill/>
          <a:ln w="9525">
            <a:noFill/>
            <a:miter lim="800000"/>
            <a:headEnd/>
            <a:tailEnd/>
          </a:ln>
        </p:spPr>
        <p:txBody>
          <a:bodyPr wrap="none">
            <a:spAutoFit/>
          </a:bodyPr>
          <a:lstStyle/>
          <a:p>
            <a:pPr algn="r">
              <a:buClr>
                <a:srgbClr val="DC0000"/>
              </a:buClr>
              <a:buSzPct val="150000"/>
            </a:pPr>
            <a:r>
              <a:rPr lang="en-US" sz="1400" b="1">
                <a:latin typeface="Open Sans"/>
                <a:ea typeface="Open Sans"/>
              </a:rPr>
              <a:t>0</a:t>
            </a:r>
          </a:p>
        </p:txBody>
      </p:sp>
      <p:sp>
        <p:nvSpPr>
          <p:cNvPr id="31809" name="Text Box 35"/>
          <p:cNvSpPr txBox="1">
            <a:spLocks noChangeArrowheads="1"/>
          </p:cNvSpPr>
          <p:nvPr/>
        </p:nvSpPr>
        <p:spPr bwMode="auto">
          <a:xfrm rot="16200000">
            <a:off x="-597053" y="3655220"/>
            <a:ext cx="3379787" cy="307975"/>
          </a:xfrm>
          <a:prstGeom prst="rect">
            <a:avLst/>
          </a:prstGeom>
          <a:noFill/>
          <a:ln w="9525">
            <a:noFill/>
            <a:miter lim="800000"/>
            <a:headEnd/>
            <a:tailEnd/>
          </a:ln>
        </p:spPr>
        <p:txBody>
          <a:bodyPr>
            <a:spAutoFit/>
          </a:bodyPr>
          <a:lstStyle/>
          <a:p>
            <a:pPr algn="ctr">
              <a:buClr>
                <a:srgbClr val="DC0000"/>
              </a:buClr>
              <a:buSzPct val="150000"/>
            </a:pPr>
            <a:r>
              <a:rPr lang="en-US" sz="1400" b="1">
                <a:latin typeface="Open Sans"/>
                <a:ea typeface="Open Sans"/>
              </a:rPr>
              <a:t>No. events per 100 person- years</a:t>
            </a:r>
          </a:p>
        </p:txBody>
      </p:sp>
      <p:sp>
        <p:nvSpPr>
          <p:cNvPr id="31810" name="Rectangle 36"/>
          <p:cNvSpPr>
            <a:spLocks noChangeArrowheads="1"/>
          </p:cNvSpPr>
          <p:nvPr/>
        </p:nvSpPr>
        <p:spPr bwMode="auto">
          <a:xfrm>
            <a:off x="572140" y="6327775"/>
            <a:ext cx="4983163" cy="274638"/>
          </a:xfrm>
          <a:prstGeom prst="rect">
            <a:avLst/>
          </a:prstGeom>
          <a:noFill/>
          <a:ln w="9525">
            <a:noFill/>
            <a:miter lim="800000"/>
            <a:headEnd/>
            <a:tailEnd/>
          </a:ln>
        </p:spPr>
        <p:txBody>
          <a:bodyPr>
            <a:spAutoFit/>
          </a:bodyPr>
          <a:lstStyle/>
          <a:p>
            <a:pPr>
              <a:spcBef>
                <a:spcPct val="50000"/>
              </a:spcBef>
            </a:pPr>
            <a:r>
              <a:rPr lang="en-US" sz="1200" dirty="0">
                <a:latin typeface="Open Sans"/>
                <a:ea typeface="Open Sans"/>
              </a:rPr>
              <a:t>Booth GL, et al. </a:t>
            </a:r>
            <a:r>
              <a:rPr lang="en-US" sz="1200" i="1" dirty="0">
                <a:latin typeface="Open Sans"/>
                <a:ea typeface="Open Sans"/>
              </a:rPr>
              <a:t>Lancet </a:t>
            </a:r>
            <a:r>
              <a:rPr lang="en-US" sz="1200" dirty="0">
                <a:latin typeface="Open Sans"/>
                <a:ea typeface="Open Sans"/>
              </a:rPr>
              <a:t>2006;368:29-36</a:t>
            </a:r>
          </a:p>
        </p:txBody>
      </p:sp>
      <p:sp>
        <p:nvSpPr>
          <p:cNvPr id="31812" name="Rectangle 45"/>
          <p:cNvSpPr>
            <a:spLocks noChangeArrowheads="1"/>
          </p:cNvSpPr>
          <p:nvPr/>
        </p:nvSpPr>
        <p:spPr bwMode="auto">
          <a:xfrm>
            <a:off x="5768026" y="5410201"/>
            <a:ext cx="2751291" cy="246221"/>
          </a:xfrm>
          <a:prstGeom prst="rect">
            <a:avLst/>
          </a:prstGeom>
          <a:noFill/>
          <a:ln w="9525">
            <a:noFill/>
            <a:miter lim="800000"/>
            <a:headEnd/>
            <a:tailEnd/>
          </a:ln>
        </p:spPr>
        <p:txBody>
          <a:bodyPr wrap="square">
            <a:spAutoFit/>
          </a:bodyPr>
          <a:lstStyle/>
          <a:p>
            <a:pPr>
              <a:spcBef>
                <a:spcPct val="50000"/>
              </a:spcBef>
            </a:pPr>
            <a:r>
              <a:rPr lang="el-GR" sz="1000" dirty="0">
                <a:latin typeface="Open Sans"/>
                <a:ea typeface="Open Sans"/>
              </a:rPr>
              <a:t>ΟΕΜ</a:t>
            </a:r>
            <a:r>
              <a:rPr lang="en-US" sz="1000" dirty="0">
                <a:latin typeface="Open Sans"/>
                <a:ea typeface="Open Sans"/>
              </a:rPr>
              <a:t> = </a:t>
            </a:r>
            <a:r>
              <a:rPr lang="el-GR" sz="1000" dirty="0">
                <a:latin typeface="Open Sans"/>
                <a:ea typeface="Open Sans"/>
              </a:rPr>
              <a:t>οξύ έμφραγμα του μυοκαρδίου</a:t>
            </a:r>
            <a:endParaRPr lang="en-GB" sz="1000" dirty="0">
              <a:latin typeface="Open Sans"/>
              <a:ea typeface="Open Sans"/>
            </a:endParaRPr>
          </a:p>
        </p:txBody>
      </p:sp>
      <p:sp>
        <p:nvSpPr>
          <p:cNvPr id="31813" name="TextBox 46"/>
          <p:cNvSpPr txBox="1">
            <a:spLocks noChangeArrowheads="1"/>
          </p:cNvSpPr>
          <p:nvPr/>
        </p:nvSpPr>
        <p:spPr bwMode="auto">
          <a:xfrm>
            <a:off x="1234127" y="1778001"/>
            <a:ext cx="7904162" cy="307975"/>
          </a:xfrm>
          <a:prstGeom prst="rect">
            <a:avLst/>
          </a:prstGeom>
          <a:noFill/>
          <a:ln w="9525">
            <a:noFill/>
            <a:miter lim="800000"/>
            <a:headEnd/>
            <a:tailEnd/>
          </a:ln>
        </p:spPr>
        <p:txBody>
          <a:bodyPr>
            <a:spAutoFit/>
          </a:bodyPr>
          <a:lstStyle/>
          <a:p>
            <a:r>
              <a:rPr lang="en-US" sz="1400" b="1">
                <a:latin typeface="Open Sans"/>
                <a:ea typeface="Open Sans"/>
              </a:rPr>
              <a:t>Diabetes n = 379,003               No Diabetes n = 9,018,082                Database 1994-2000</a:t>
            </a:r>
          </a:p>
        </p:txBody>
      </p:sp>
      <p:sp>
        <p:nvSpPr>
          <p:cNvPr id="31814" name="Rectangle 49"/>
          <p:cNvSpPr>
            <a:spLocks noChangeArrowheads="1"/>
          </p:cNvSpPr>
          <p:nvPr/>
        </p:nvSpPr>
        <p:spPr bwMode="auto">
          <a:xfrm>
            <a:off x="7520627" y="3365500"/>
            <a:ext cx="1617662" cy="830997"/>
          </a:xfrm>
          <a:prstGeom prst="rect">
            <a:avLst/>
          </a:prstGeom>
          <a:solidFill>
            <a:srgbClr val="F2F2F2"/>
          </a:solidFill>
          <a:ln w="9525">
            <a:noFill/>
            <a:miter lim="800000"/>
            <a:headEnd/>
            <a:tailEnd/>
          </a:ln>
        </p:spPr>
        <p:txBody>
          <a:bodyPr>
            <a:spAutoFit/>
          </a:bodyPr>
          <a:lstStyle/>
          <a:p>
            <a:pPr>
              <a:spcBef>
                <a:spcPct val="30000"/>
              </a:spcBef>
              <a:buClr>
                <a:srgbClr val="DC0000"/>
              </a:buClr>
              <a:buSzPct val="150000"/>
              <a:tabLst>
                <a:tab pos="333375" algn="l"/>
              </a:tabLst>
              <a:defRPr/>
            </a:pPr>
            <a:r>
              <a:rPr lang="el-GR" sz="1400" b="1" dirty="0">
                <a:latin typeface="Open Sans"/>
              </a:rPr>
              <a:t>Ελεύθεροι ΣΔ2</a:t>
            </a:r>
            <a:endParaRPr lang="en-US" sz="1400" b="1" dirty="0">
              <a:latin typeface="Open Sans"/>
            </a:endParaRPr>
          </a:p>
          <a:p>
            <a:pPr>
              <a:buClr>
                <a:srgbClr val="DC0000"/>
              </a:buClr>
              <a:buSzPct val="150000"/>
              <a:tabLst>
                <a:tab pos="333375" algn="l"/>
              </a:tabLst>
              <a:defRPr/>
            </a:pPr>
            <a:r>
              <a:rPr lang="el-GR" sz="1400" dirty="0">
                <a:latin typeface="Open Sans"/>
              </a:rPr>
              <a:t>Άνδρες</a:t>
            </a:r>
            <a:endParaRPr lang="en-US" sz="1400" dirty="0">
              <a:latin typeface="Open Sans"/>
            </a:endParaRPr>
          </a:p>
          <a:p>
            <a:pPr>
              <a:buClr>
                <a:srgbClr val="DC0000"/>
              </a:buClr>
              <a:buSzPct val="150000"/>
              <a:tabLst>
                <a:tab pos="333375" algn="l"/>
              </a:tabLst>
              <a:defRPr/>
            </a:pPr>
            <a:endParaRPr lang="en-US" sz="600" dirty="0">
              <a:latin typeface="Open Sans"/>
            </a:endParaRPr>
          </a:p>
          <a:p>
            <a:pPr>
              <a:buClr>
                <a:srgbClr val="DC0000"/>
              </a:buClr>
              <a:buSzPct val="150000"/>
              <a:tabLst>
                <a:tab pos="333375" algn="l"/>
              </a:tabLst>
              <a:defRPr/>
            </a:pPr>
            <a:r>
              <a:rPr lang="el-GR" sz="1400" dirty="0">
                <a:latin typeface="Open Sans"/>
              </a:rPr>
              <a:t>Γυναίκες</a:t>
            </a:r>
            <a:endParaRPr lang="en-US" sz="1400" dirty="0">
              <a:latin typeface="Open Sans"/>
            </a:endParaRPr>
          </a:p>
        </p:txBody>
      </p:sp>
      <p:sp>
        <p:nvSpPr>
          <p:cNvPr id="51" name="Rectangle 50"/>
          <p:cNvSpPr>
            <a:spLocks noChangeArrowheads="1"/>
          </p:cNvSpPr>
          <p:nvPr/>
        </p:nvSpPr>
        <p:spPr bwMode="auto">
          <a:xfrm>
            <a:off x="7520627" y="2184401"/>
            <a:ext cx="1617662" cy="830263"/>
          </a:xfrm>
          <a:prstGeom prst="rect">
            <a:avLst/>
          </a:prstGeom>
          <a:solidFill>
            <a:schemeClr val="accent3">
              <a:lumMod val="95000"/>
            </a:schemeClr>
          </a:solidFill>
          <a:ln w="9525">
            <a:noFill/>
            <a:miter lim="800000"/>
            <a:headEnd/>
            <a:tailEnd/>
          </a:ln>
        </p:spPr>
        <p:txBody>
          <a:bodyPr>
            <a:spAutoFit/>
          </a:bodyPr>
          <a:lstStyle/>
          <a:p>
            <a:pPr>
              <a:spcBef>
                <a:spcPct val="30000"/>
              </a:spcBef>
              <a:buClr>
                <a:srgbClr val="DC0000"/>
              </a:buClr>
              <a:buSzPct val="150000"/>
              <a:tabLst>
                <a:tab pos="333375" algn="l"/>
              </a:tabLst>
              <a:defRPr/>
            </a:pPr>
            <a:r>
              <a:rPr lang="el-GR" sz="1400" b="1" dirty="0">
                <a:latin typeface="Open Sans"/>
              </a:rPr>
              <a:t>ΣΔ2</a:t>
            </a:r>
            <a:endParaRPr lang="en-US" sz="1400" b="1" dirty="0">
              <a:latin typeface="Open Sans"/>
            </a:endParaRPr>
          </a:p>
          <a:p>
            <a:pPr>
              <a:buClr>
                <a:srgbClr val="DC0000"/>
              </a:buClr>
              <a:buSzPct val="150000"/>
              <a:tabLst>
                <a:tab pos="333375" algn="l"/>
              </a:tabLst>
              <a:defRPr/>
            </a:pPr>
            <a:r>
              <a:rPr lang="el-GR" sz="1400" dirty="0">
                <a:latin typeface="Open Sans"/>
              </a:rPr>
              <a:t>Άνδρες</a:t>
            </a:r>
            <a:endParaRPr lang="en-US" sz="1400" dirty="0">
              <a:latin typeface="Open Sans"/>
            </a:endParaRPr>
          </a:p>
          <a:p>
            <a:pPr>
              <a:buClr>
                <a:srgbClr val="DC0000"/>
              </a:buClr>
              <a:buSzPct val="150000"/>
              <a:tabLst>
                <a:tab pos="333375" algn="l"/>
              </a:tabLst>
              <a:defRPr/>
            </a:pPr>
            <a:endParaRPr lang="en-US" sz="600" dirty="0">
              <a:latin typeface="Open Sans"/>
            </a:endParaRPr>
          </a:p>
          <a:p>
            <a:pPr>
              <a:buClr>
                <a:srgbClr val="DC0000"/>
              </a:buClr>
              <a:buSzPct val="150000"/>
              <a:tabLst>
                <a:tab pos="333375" algn="l"/>
              </a:tabLst>
              <a:defRPr/>
            </a:pPr>
            <a:r>
              <a:rPr lang="el-GR" sz="1400" dirty="0">
                <a:latin typeface="Open Sans"/>
              </a:rPr>
              <a:t>Γυναίκες</a:t>
            </a:r>
            <a:endParaRPr lang="en-US" sz="1400" dirty="0">
              <a:latin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122649" cy="1320800"/>
          </a:xfrm>
        </p:spPr>
        <p:txBody>
          <a:bodyPr>
            <a:normAutofit fontScale="90000"/>
          </a:bodyPr>
          <a:lstStyle/>
          <a:p>
            <a:r>
              <a:rPr lang="el-GR" dirty="0"/>
              <a:t>Διάκριση του ασθενούς με αυξημένο καρδιαγγειακό κίνδυνο: Αρτηριακή υπέρταση</a:t>
            </a:r>
            <a:endParaRPr lang="de-DE" dirty="0"/>
          </a:p>
        </p:txBody>
      </p:sp>
      <p:sp>
        <p:nvSpPr>
          <p:cNvPr id="7" name="Inhaltsplatzhalter 2">
            <a:extLst>
              <a:ext uri="{FF2B5EF4-FFF2-40B4-BE49-F238E27FC236}">
                <a16:creationId xmlns:a16="http://schemas.microsoft.com/office/drawing/2014/main" id="{38CC1762-8D27-4236-88BE-B1CAD51B4EBA}"/>
              </a:ext>
            </a:extLst>
          </p:cNvPr>
          <p:cNvSpPr>
            <a:spLocks noGrp="1"/>
          </p:cNvSpPr>
          <p:nvPr>
            <p:ph idx="1"/>
          </p:nvPr>
        </p:nvSpPr>
        <p:spPr>
          <a:xfrm>
            <a:off x="229288" y="1312601"/>
            <a:ext cx="9540877" cy="1767690"/>
          </a:xfrm>
        </p:spPr>
        <p:txBody>
          <a:bodyPr>
            <a:normAutofit/>
          </a:bodyPr>
          <a:lstStyle/>
          <a:p>
            <a:r>
              <a:rPr lang="de-DE" sz="1600" b="0" i="0" dirty="0" err="1">
                <a:solidFill>
                  <a:srgbClr val="333333"/>
                </a:solidFill>
                <a:effectLst/>
                <a:latin typeface="+mj-lt"/>
              </a:rPr>
              <a:t>Emdin</a:t>
            </a:r>
            <a:r>
              <a:rPr lang="de-DE" sz="1600" b="0" i="0" dirty="0">
                <a:solidFill>
                  <a:srgbClr val="333333"/>
                </a:solidFill>
                <a:effectLst/>
                <a:latin typeface="+mj-lt"/>
              </a:rPr>
              <a:t> </a:t>
            </a:r>
            <a:r>
              <a:rPr lang="de-DE" sz="1600" dirty="0">
                <a:latin typeface="+mj-lt"/>
              </a:rPr>
              <a:t>et al (</a:t>
            </a:r>
            <a:r>
              <a:rPr lang="pt-BR" sz="1600" dirty="0">
                <a:latin typeface="+mj-lt"/>
              </a:rPr>
              <a:t>JAMA 2015</a:t>
            </a:r>
            <a:r>
              <a:rPr lang="de-DE" sz="1600" dirty="0">
                <a:latin typeface="+mj-lt"/>
              </a:rPr>
              <a:t>)</a:t>
            </a:r>
            <a:r>
              <a:rPr lang="el-GR" sz="1600" dirty="0">
                <a:latin typeface="+mj-lt"/>
              </a:rPr>
              <a:t>, Μετα-ανάλυση </a:t>
            </a:r>
            <a:r>
              <a:rPr lang="de-DE" sz="1600" dirty="0">
                <a:latin typeface="+mj-lt"/>
              </a:rPr>
              <a:t>40</a:t>
            </a:r>
            <a:r>
              <a:rPr lang="el-GR" sz="1600" dirty="0">
                <a:latin typeface="+mj-lt"/>
              </a:rPr>
              <a:t> μελετών με </a:t>
            </a:r>
            <a:r>
              <a:rPr lang="de-DE" sz="1600" dirty="0">
                <a:latin typeface="+mj-lt"/>
              </a:rPr>
              <a:t>104.354</a:t>
            </a:r>
            <a:r>
              <a:rPr lang="el-GR" sz="1600" dirty="0">
                <a:latin typeface="+mj-lt"/>
              </a:rPr>
              <a:t> ασθενείς με ΣΔ2</a:t>
            </a:r>
            <a:endParaRPr lang="de-DE" sz="1600" dirty="0">
              <a:latin typeface="+mj-lt"/>
            </a:endParaRPr>
          </a:p>
          <a:p>
            <a:pPr marL="0" indent="0">
              <a:buNone/>
            </a:pPr>
            <a:r>
              <a:rPr lang="el-GR" sz="1600" dirty="0">
                <a:latin typeface="+mj-lt"/>
              </a:rPr>
              <a:t>Η μείωση της συστολικής αρτηριακής πίεσης κατά 10 </a:t>
            </a:r>
            <a:r>
              <a:rPr lang="de-DE" sz="1600" dirty="0" err="1">
                <a:latin typeface="+mj-lt"/>
              </a:rPr>
              <a:t>mmHg</a:t>
            </a:r>
            <a:r>
              <a:rPr lang="de-DE" sz="1600" dirty="0">
                <a:latin typeface="+mj-lt"/>
              </a:rPr>
              <a:t> </a:t>
            </a:r>
            <a:r>
              <a:rPr lang="el-GR" sz="1600" dirty="0">
                <a:latin typeface="+mj-lt"/>
              </a:rPr>
              <a:t>μείωσε τον κίνδυνο για θνητότητα, καρδιαγγειακά συμβάντα, ΣΝ και ΑΕΕ.</a:t>
            </a:r>
          </a:p>
        </p:txBody>
      </p:sp>
      <p:sp>
        <p:nvSpPr>
          <p:cNvPr id="4" name="AutoShape 4">
            <a:extLst>
              <a:ext uri="{FF2B5EF4-FFF2-40B4-BE49-F238E27FC236}">
                <a16:creationId xmlns:a16="http://schemas.microsoft.com/office/drawing/2014/main" id="{84581C39-A6AD-4AC7-9ADA-BB18FEECC823}"/>
              </a:ext>
            </a:extLst>
          </p:cNvPr>
          <p:cNvSpPr>
            <a:spLocks noChangeAspect="1" noChangeArrowheads="1"/>
          </p:cNvSpPr>
          <p:nvPr/>
        </p:nvSpPr>
        <p:spPr bwMode="auto">
          <a:xfrm>
            <a:off x="5943599" y="3276599"/>
            <a:ext cx="2872409" cy="2872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 name="Grafik 2">
            <a:extLst>
              <a:ext uri="{FF2B5EF4-FFF2-40B4-BE49-F238E27FC236}">
                <a16:creationId xmlns:a16="http://schemas.microsoft.com/office/drawing/2014/main" id="{B724280A-1A35-434B-AB5E-A241B39EF4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 y="2633401"/>
            <a:ext cx="10731636" cy="3760152"/>
          </a:xfrm>
          <a:prstGeom prst="rect">
            <a:avLst/>
          </a:prstGeom>
        </p:spPr>
      </p:pic>
    </p:spTree>
    <p:extLst>
      <p:ext uri="{BB962C8B-B14F-4D97-AF65-F5344CB8AC3E}">
        <p14:creationId xmlns:p14="http://schemas.microsoft.com/office/powerpoint/2010/main" val="355127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idx="4294967295"/>
          </p:nvPr>
        </p:nvSpPr>
        <p:spPr>
          <a:xfrm>
            <a:off x="137491" y="284162"/>
            <a:ext cx="9382539" cy="686835"/>
          </a:xfrm>
        </p:spPr>
        <p:txBody>
          <a:bodyPr>
            <a:normAutofit/>
          </a:bodyPr>
          <a:lstStyle/>
          <a:p>
            <a:r>
              <a:rPr lang="el-GR" sz="2400" dirty="0">
                <a:latin typeface="Arial" charset="0"/>
                <a:ea typeface="ＭＳ Ｐゴシック" pitchFamily="34" charset="-128"/>
                <a:cs typeface="Arial" charset="0"/>
              </a:rPr>
              <a:t>Ασθενείς με ΣΔ2 που επωφελούνται από θεραπεία με αΜΕΑ ή ΑΤ1</a:t>
            </a:r>
            <a:br>
              <a:rPr lang="el-GR" sz="2800" dirty="0">
                <a:latin typeface="Arial" charset="0"/>
                <a:ea typeface="ＭＳ Ｐゴシック" pitchFamily="34" charset="-128"/>
                <a:cs typeface="Arial" charset="0"/>
              </a:rPr>
            </a:br>
            <a:r>
              <a:rPr lang="en-US" sz="1400" dirty="0">
                <a:solidFill>
                  <a:srgbClr val="000000"/>
                </a:solidFill>
                <a:latin typeface="Arial" charset="0"/>
                <a:ea typeface="ＭＳ Ｐゴシック" pitchFamily="34" charset="-128"/>
                <a:cs typeface="Arial" charset="0"/>
              </a:rPr>
              <a:t>(</a:t>
            </a:r>
            <a:r>
              <a:rPr lang="el-GR" sz="1400" dirty="0">
                <a:solidFill>
                  <a:srgbClr val="000000"/>
                </a:solidFill>
                <a:latin typeface="Arial" charset="0"/>
                <a:ea typeface="ＭＳ Ｐゴシック" pitchFamily="34" charset="-128"/>
                <a:cs typeface="Arial" charset="0"/>
              </a:rPr>
              <a:t>ανεξάρτητα από τις τιμές αρτηριακής πίεσης</a:t>
            </a:r>
            <a:r>
              <a:rPr lang="en-US" sz="1400" dirty="0">
                <a:solidFill>
                  <a:srgbClr val="000000"/>
                </a:solidFill>
                <a:latin typeface="Arial" charset="0"/>
                <a:ea typeface="ＭＳ Ｐゴシック" pitchFamily="34" charset="-128"/>
                <a:cs typeface="Arial" charset="0"/>
              </a:rPr>
              <a:t>) </a:t>
            </a:r>
          </a:p>
        </p:txBody>
      </p:sp>
      <p:sp>
        <p:nvSpPr>
          <p:cNvPr id="210946" name="Content Placeholder 1"/>
          <p:cNvSpPr>
            <a:spLocks noGrp="1"/>
          </p:cNvSpPr>
          <p:nvPr>
            <p:ph idx="4294967295"/>
          </p:nvPr>
        </p:nvSpPr>
        <p:spPr>
          <a:xfrm>
            <a:off x="904461" y="1609725"/>
            <a:ext cx="9382539" cy="2057400"/>
          </a:xfrm>
        </p:spPr>
        <p:txBody>
          <a:bodyPr>
            <a:normAutofit/>
          </a:bodyPr>
          <a:lstStyle/>
          <a:p>
            <a:pPr lvl="1">
              <a:lnSpc>
                <a:spcPct val="100000"/>
              </a:lnSpc>
            </a:pPr>
            <a:r>
              <a:rPr lang="el-GR" sz="2000" b="1" dirty="0">
                <a:latin typeface="Open Sans"/>
                <a:ea typeface="Open Sans"/>
                <a:cs typeface="Open Sans"/>
              </a:rPr>
              <a:t>Κλινικά επιβεβαιωμένη καρδιαγγειακή νόσος</a:t>
            </a:r>
            <a:endParaRPr lang="en-US" sz="2000" b="1" dirty="0">
              <a:latin typeface="Open Sans"/>
              <a:ea typeface="Open Sans"/>
              <a:cs typeface="Open Sans"/>
            </a:endParaRPr>
          </a:p>
          <a:p>
            <a:pPr lvl="1">
              <a:lnSpc>
                <a:spcPct val="100000"/>
              </a:lnSpc>
            </a:pPr>
            <a:r>
              <a:rPr lang="el-GR" sz="2000" b="1" dirty="0">
                <a:latin typeface="Open Sans"/>
                <a:ea typeface="Open Sans"/>
                <a:cs typeface="Open Sans"/>
              </a:rPr>
              <a:t>Ηλικία</a:t>
            </a:r>
            <a:r>
              <a:rPr lang="en-US" sz="2000" b="1" dirty="0">
                <a:latin typeface="Open Sans"/>
                <a:ea typeface="Open Sans"/>
                <a:cs typeface="Open Sans"/>
              </a:rPr>
              <a:t> </a:t>
            </a:r>
            <a:r>
              <a:rPr lang="en-US" sz="2000" b="1" u="sng" dirty="0">
                <a:latin typeface="Open Sans"/>
                <a:ea typeface="Open Sans"/>
                <a:cs typeface="Open Sans"/>
              </a:rPr>
              <a:t>&gt;</a:t>
            </a:r>
            <a:r>
              <a:rPr lang="en-US" sz="2000" b="1" dirty="0">
                <a:latin typeface="Open Sans"/>
                <a:ea typeface="Open Sans"/>
                <a:cs typeface="Open Sans"/>
              </a:rPr>
              <a:t>55 </a:t>
            </a:r>
            <a:r>
              <a:rPr lang="el-GR" sz="2000" b="1" dirty="0">
                <a:latin typeface="Open Sans"/>
                <a:ea typeface="Open Sans"/>
                <a:cs typeface="Open Sans"/>
              </a:rPr>
              <a:t>έτη και ένας καρδιαγγειακός παράγοντας κινδύνου ή οργανική βλάβη </a:t>
            </a:r>
            <a:r>
              <a:rPr lang="en-US" sz="2000" dirty="0">
                <a:latin typeface="Open Sans"/>
                <a:ea typeface="Open Sans"/>
                <a:cs typeface="Open Sans"/>
              </a:rPr>
              <a:t>(</a:t>
            </a:r>
            <a:r>
              <a:rPr lang="el-GR" sz="2000" dirty="0">
                <a:latin typeface="Open Sans"/>
                <a:ea typeface="Open Sans"/>
                <a:cs typeface="Open Sans"/>
              </a:rPr>
              <a:t>αλβουμινουρία</a:t>
            </a:r>
            <a:r>
              <a:rPr lang="en-US" sz="2000" dirty="0">
                <a:latin typeface="Open Sans"/>
                <a:ea typeface="Open Sans"/>
                <a:cs typeface="Open Sans"/>
              </a:rPr>
              <a:t>, </a:t>
            </a:r>
            <a:r>
              <a:rPr lang="el-GR" sz="2000" dirty="0">
                <a:latin typeface="Open Sans"/>
                <a:ea typeface="Open Sans"/>
                <a:cs typeface="Open Sans"/>
              </a:rPr>
              <a:t>αμφιβληστροειδοπάθεια</a:t>
            </a:r>
            <a:r>
              <a:rPr lang="en-US" sz="2000" dirty="0">
                <a:latin typeface="Open Sans"/>
                <a:ea typeface="Open Sans"/>
                <a:cs typeface="Open Sans"/>
              </a:rPr>
              <a:t>, </a:t>
            </a:r>
            <a:r>
              <a:rPr lang="el-GR" sz="2000" dirty="0">
                <a:latin typeface="Open Sans"/>
                <a:ea typeface="Open Sans"/>
                <a:cs typeface="Open Sans"/>
              </a:rPr>
              <a:t>υπερτροφία της αριστερής κοιλίας</a:t>
            </a:r>
            <a:r>
              <a:rPr lang="en-US" sz="2000" dirty="0">
                <a:latin typeface="Open Sans"/>
                <a:ea typeface="Open Sans"/>
                <a:cs typeface="Open Sans"/>
              </a:rPr>
              <a:t>) </a:t>
            </a:r>
          </a:p>
          <a:p>
            <a:pPr lvl="1">
              <a:lnSpc>
                <a:spcPct val="100000"/>
              </a:lnSpc>
            </a:pPr>
            <a:r>
              <a:rPr lang="el-GR" sz="2000" b="1" dirty="0">
                <a:latin typeface="Open Sans"/>
                <a:ea typeface="Open Sans"/>
                <a:cs typeface="Open Sans"/>
              </a:rPr>
              <a:t>Μικροαγγειακές επιπλοκές</a:t>
            </a:r>
            <a:endParaRPr lang="en-US" sz="2000" dirty="0">
              <a:latin typeface="Open Sans"/>
              <a:ea typeface="Open Sans"/>
              <a:cs typeface="Open Sans"/>
            </a:endParaRPr>
          </a:p>
        </p:txBody>
      </p:sp>
      <p:sp>
        <p:nvSpPr>
          <p:cNvPr id="156677" name="Title 1"/>
          <p:cNvSpPr txBox="1">
            <a:spLocks noChangeArrowheads="1"/>
          </p:cNvSpPr>
          <p:nvPr/>
        </p:nvSpPr>
        <p:spPr bwMode="auto">
          <a:xfrm>
            <a:off x="1378501" y="3527977"/>
            <a:ext cx="9266308" cy="777876"/>
          </a:xfrm>
          <a:prstGeom prst="rect">
            <a:avLst/>
          </a:prstGeom>
          <a:solidFill>
            <a:schemeClr val="accent1">
              <a:lumMod val="40000"/>
              <a:lumOff val="60000"/>
            </a:schemeClr>
          </a:solidFill>
          <a:ln>
            <a:noFill/>
          </a:ln>
        </p:spPr>
        <p:txBody>
          <a:bodyPr anchor="ctr"/>
          <a:lstStyle/>
          <a:p>
            <a:pPr algn="ctr">
              <a:defRPr/>
            </a:pPr>
            <a:r>
              <a:rPr lang="el-GR" sz="2000" dirty="0">
                <a:solidFill>
                  <a:prstClr val="black"/>
                </a:solidFill>
                <a:latin typeface="Open Sans"/>
                <a:ea typeface="MS PGothic" charset="0"/>
                <a:cs typeface="Open Sans"/>
              </a:rPr>
              <a:t>Σε αγγειοπροστατευτικές δόσεις</a:t>
            </a:r>
            <a:r>
              <a:rPr lang="en-US" sz="2000" dirty="0">
                <a:solidFill>
                  <a:prstClr val="black"/>
                </a:solidFill>
                <a:latin typeface="Open Sans"/>
                <a:ea typeface="MS PGothic" charset="0"/>
                <a:cs typeface="Open Sans"/>
              </a:rPr>
              <a:t> </a:t>
            </a:r>
            <a:r>
              <a:rPr lang="en-US" dirty="0">
                <a:solidFill>
                  <a:prstClr val="black"/>
                </a:solidFill>
                <a:latin typeface="Open Sans"/>
                <a:ea typeface="MS PGothic" charset="0"/>
                <a:cs typeface="Open Sans"/>
              </a:rPr>
              <a:t>[p</a:t>
            </a:r>
            <a:r>
              <a:rPr lang="en-US" sz="1600" dirty="0">
                <a:solidFill>
                  <a:prstClr val="black"/>
                </a:solidFill>
                <a:latin typeface="Open Sans"/>
                <a:ea typeface="MS PGothic" charset="0"/>
                <a:cs typeface="Open Sans"/>
              </a:rPr>
              <a:t>erindopril 8 mg </a:t>
            </a:r>
            <a:r>
              <a:rPr lang="el-GR" sz="1600" dirty="0">
                <a:solidFill>
                  <a:prstClr val="black"/>
                </a:solidFill>
                <a:latin typeface="Open Sans"/>
                <a:ea typeface="MS PGothic" charset="0"/>
                <a:cs typeface="Open Sans"/>
              </a:rPr>
              <a:t>ημερησίως</a:t>
            </a:r>
            <a:r>
              <a:rPr lang="en-US" sz="1600" dirty="0">
                <a:solidFill>
                  <a:prstClr val="black"/>
                </a:solidFill>
                <a:latin typeface="Open Sans"/>
                <a:ea typeface="MS PGothic" charset="0"/>
                <a:cs typeface="Open Sans"/>
              </a:rPr>
              <a:t> (EUROPA), ramipril 10 mg </a:t>
            </a:r>
            <a:r>
              <a:rPr lang="el-GR" sz="1600" dirty="0">
                <a:solidFill>
                  <a:prstClr val="black"/>
                </a:solidFill>
                <a:latin typeface="Open Sans"/>
                <a:ea typeface="MS PGothic" charset="0"/>
                <a:cs typeface="Open Sans"/>
              </a:rPr>
              <a:t>ημερησίως</a:t>
            </a:r>
            <a:r>
              <a:rPr lang="en-US" sz="1600" dirty="0">
                <a:solidFill>
                  <a:prstClr val="black"/>
                </a:solidFill>
                <a:latin typeface="Open Sans"/>
                <a:ea typeface="MS PGothic" charset="0"/>
                <a:cs typeface="Open Sans"/>
              </a:rPr>
              <a:t> (HOPE), telmisartan 80 mg </a:t>
            </a:r>
            <a:r>
              <a:rPr lang="el-GR" sz="1600" dirty="0">
                <a:solidFill>
                  <a:prstClr val="black"/>
                </a:solidFill>
                <a:latin typeface="Open Sans"/>
                <a:ea typeface="MS PGothic" charset="0"/>
                <a:cs typeface="Open Sans"/>
              </a:rPr>
              <a:t>ημερησίως</a:t>
            </a:r>
            <a:r>
              <a:rPr lang="en-US" sz="1600" dirty="0">
                <a:solidFill>
                  <a:prstClr val="black"/>
                </a:solidFill>
                <a:latin typeface="Open Sans"/>
                <a:ea typeface="MS PGothic" charset="0"/>
                <a:cs typeface="Open Sans"/>
              </a:rPr>
              <a:t> (ONTARGET)]</a:t>
            </a:r>
          </a:p>
        </p:txBody>
      </p:sp>
      <p:sp>
        <p:nvSpPr>
          <p:cNvPr id="210948" name="Rectangle 3"/>
          <p:cNvSpPr>
            <a:spLocks noChangeArrowheads="1"/>
          </p:cNvSpPr>
          <p:nvPr/>
        </p:nvSpPr>
        <p:spPr bwMode="auto">
          <a:xfrm>
            <a:off x="1524001" y="6221414"/>
            <a:ext cx="4716463" cy="784225"/>
          </a:xfrm>
          <a:prstGeom prst="rect">
            <a:avLst/>
          </a:prstGeom>
          <a:noFill/>
          <a:ln w="9525">
            <a:noFill/>
            <a:miter lim="800000"/>
            <a:headEnd/>
            <a:tailEnd/>
          </a:ln>
        </p:spPr>
        <p:txBody>
          <a:bodyPr>
            <a:spAutoFit/>
          </a:bodyPr>
          <a:lstStyle/>
          <a:p>
            <a:r>
              <a:rPr lang="en-US" sz="1100">
                <a:solidFill>
                  <a:srgbClr val="000000"/>
                </a:solidFill>
                <a:latin typeface="Open Sans"/>
                <a:ea typeface="Open Sans"/>
                <a:cs typeface="Open Sans"/>
              </a:rPr>
              <a:t>EUROPA Investigators, Lancet 2003;362(9386):782-788.</a:t>
            </a:r>
          </a:p>
          <a:p>
            <a:r>
              <a:rPr lang="en-US" sz="1100">
                <a:solidFill>
                  <a:srgbClr val="000000"/>
                </a:solidFill>
                <a:latin typeface="Open Sans"/>
                <a:ea typeface="Open Sans"/>
                <a:cs typeface="Open Sans"/>
              </a:rPr>
              <a:t>HOPE study investigators. </a:t>
            </a:r>
            <a:r>
              <a:rPr lang="en-US" sz="1100" i="1">
                <a:solidFill>
                  <a:srgbClr val="000000"/>
                </a:solidFill>
                <a:latin typeface="Open Sans"/>
                <a:ea typeface="Open Sans"/>
                <a:cs typeface="Open Sans"/>
              </a:rPr>
              <a:t>Lancet</a:t>
            </a:r>
            <a:r>
              <a:rPr lang="en-US" sz="1100">
                <a:solidFill>
                  <a:srgbClr val="000000"/>
                </a:solidFill>
                <a:latin typeface="Open Sans"/>
                <a:ea typeface="Open Sans"/>
                <a:cs typeface="Open Sans"/>
              </a:rPr>
              <a:t>. 2000;355:253-59.</a:t>
            </a:r>
          </a:p>
          <a:p>
            <a:r>
              <a:rPr lang="en-US" sz="1100">
                <a:solidFill>
                  <a:srgbClr val="000000"/>
                </a:solidFill>
                <a:latin typeface="Open Sans"/>
                <a:ea typeface="Open Sans"/>
                <a:cs typeface="Open Sans"/>
              </a:rPr>
              <a:t>ONTARGET study investigators. </a:t>
            </a:r>
            <a:r>
              <a:rPr lang="en-US" sz="1100" i="1">
                <a:solidFill>
                  <a:srgbClr val="000000"/>
                </a:solidFill>
                <a:latin typeface="Open Sans"/>
                <a:ea typeface="Open Sans"/>
                <a:cs typeface="Open Sans"/>
              </a:rPr>
              <a:t>NEJM</a:t>
            </a:r>
            <a:r>
              <a:rPr lang="en-US" sz="1100">
                <a:solidFill>
                  <a:srgbClr val="000000"/>
                </a:solidFill>
                <a:latin typeface="Open Sans"/>
                <a:ea typeface="Open Sans"/>
                <a:cs typeface="Open Sans"/>
              </a:rPr>
              <a:t>. 2008:358:1547-59</a:t>
            </a:r>
          </a:p>
          <a:p>
            <a:endParaRPr lang="en-US" sz="1100">
              <a:solidFill>
                <a:srgbClr val="000000"/>
              </a:solidFill>
              <a:latin typeface="Open Sans"/>
              <a:ea typeface="Open Sans"/>
              <a:cs typeface="Open Sans"/>
            </a:endParaRPr>
          </a:p>
        </p:txBody>
      </p:sp>
      <p:sp>
        <p:nvSpPr>
          <p:cNvPr id="9" name="Rectangle 2">
            <a:extLst>
              <a:ext uri="{FF2B5EF4-FFF2-40B4-BE49-F238E27FC236}">
                <a16:creationId xmlns:a16="http://schemas.microsoft.com/office/drawing/2014/main" id="{53ABCC34-2995-45DA-A343-A6F8CCAB4903}"/>
              </a:ext>
            </a:extLst>
          </p:cNvPr>
          <p:cNvSpPr txBox="1">
            <a:spLocks/>
          </p:cNvSpPr>
          <p:nvPr/>
        </p:nvSpPr>
        <p:spPr>
          <a:xfrm>
            <a:off x="1257638" y="4776719"/>
            <a:ext cx="9266307" cy="13208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000" u="sng" dirty="0">
                <a:solidFill>
                  <a:schemeClr val="tx1">
                    <a:lumMod val="75000"/>
                    <a:lumOff val="25000"/>
                  </a:schemeClr>
                </a:solidFill>
                <a:latin typeface="Open Sans"/>
              </a:rPr>
              <a:t>Ασθενείς με ΣΔ2 χωρίς ΑΥ ή άλλους παράγοντες κινδύνους</a:t>
            </a:r>
            <a:r>
              <a:rPr lang="el-GR" sz="2000" dirty="0">
                <a:solidFill>
                  <a:schemeClr val="tx1">
                    <a:lumMod val="75000"/>
                    <a:lumOff val="25000"/>
                  </a:schemeClr>
                </a:solidFill>
                <a:latin typeface="Open Sans"/>
              </a:rPr>
              <a:t>: μη επιβεβαιωμένο όφελος από αναστολή </a:t>
            </a:r>
            <a:r>
              <a:rPr lang="en-US" sz="2000" dirty="0">
                <a:solidFill>
                  <a:schemeClr val="tx1">
                    <a:lumMod val="75000"/>
                    <a:lumOff val="25000"/>
                  </a:schemeClr>
                </a:solidFill>
                <a:latin typeface="Open Sans"/>
              </a:rPr>
              <a:t>RAAS</a:t>
            </a:r>
            <a:r>
              <a:rPr lang="el-GR" sz="2000" dirty="0">
                <a:solidFill>
                  <a:schemeClr val="tx1">
                    <a:lumMod val="75000"/>
                    <a:lumOff val="25000"/>
                  </a:schemeClr>
                </a:solidFill>
                <a:latin typeface="Open Sans"/>
              </a:rPr>
              <a:t> </a:t>
            </a:r>
            <a:r>
              <a:rPr lang="el-GR" sz="2000" dirty="0">
                <a:solidFill>
                  <a:schemeClr val="tx1">
                    <a:lumMod val="75000"/>
                    <a:lumOff val="25000"/>
                  </a:schemeClr>
                </a:solidFill>
                <a:latin typeface="Open Sans"/>
                <a:sym typeface="Wingdings" panose="05000000000000000000" pitchFamily="2" charset="2"/>
              </a:rPr>
              <a:t> εν τούτοις η πλειονότητα των ασθενών με ΣΔ2</a:t>
            </a:r>
            <a:r>
              <a:rPr lang="en-US" sz="2000" dirty="0">
                <a:solidFill>
                  <a:schemeClr val="tx1">
                    <a:lumMod val="75000"/>
                    <a:lumOff val="25000"/>
                  </a:schemeClr>
                </a:solidFill>
                <a:latin typeface="Open Sans"/>
                <a:sym typeface="Wingdings" panose="05000000000000000000" pitchFamily="2" charset="2"/>
              </a:rPr>
              <a:t>&gt; 55</a:t>
            </a:r>
            <a:r>
              <a:rPr lang="el-GR" sz="2000" dirty="0">
                <a:solidFill>
                  <a:schemeClr val="tx1">
                    <a:lumMod val="75000"/>
                    <a:lumOff val="25000"/>
                  </a:schemeClr>
                </a:solidFill>
                <a:latin typeface="Open Sans"/>
                <a:sym typeface="Wingdings" panose="05000000000000000000" pitchFamily="2" charset="2"/>
              </a:rPr>
              <a:t> ετών απαιτούν &gt;</a:t>
            </a:r>
            <a:r>
              <a:rPr lang="en-US" sz="2000" dirty="0">
                <a:solidFill>
                  <a:schemeClr val="tx1">
                    <a:lumMod val="75000"/>
                    <a:lumOff val="25000"/>
                  </a:schemeClr>
                </a:solidFill>
                <a:latin typeface="Open Sans"/>
                <a:sym typeface="Wingdings" panose="05000000000000000000" pitchFamily="2" charset="2"/>
              </a:rPr>
              <a:t> 1 </a:t>
            </a:r>
            <a:r>
              <a:rPr lang="el-GR" sz="2000" dirty="0">
                <a:solidFill>
                  <a:schemeClr val="tx1">
                    <a:lumMod val="75000"/>
                    <a:lumOff val="25000"/>
                  </a:schemeClr>
                </a:solidFill>
                <a:latin typeface="Open Sans"/>
                <a:sym typeface="Wingdings" panose="05000000000000000000" pitchFamily="2" charset="2"/>
              </a:rPr>
              <a:t>αντιυπερτασικό για να πετύχουν το θεραπευτικό στόχο και λαμβάνουν φάρμακα για αναστολή </a:t>
            </a:r>
            <a:r>
              <a:rPr lang="de-DE" sz="2000" dirty="0">
                <a:solidFill>
                  <a:schemeClr val="tx1">
                    <a:lumMod val="75000"/>
                    <a:lumOff val="25000"/>
                  </a:schemeClr>
                </a:solidFill>
                <a:latin typeface="Open Sans"/>
                <a:sym typeface="Wingdings" panose="05000000000000000000" pitchFamily="2" charset="2"/>
              </a:rPr>
              <a:t>RAAS.</a:t>
            </a:r>
            <a:endParaRPr lang="en-US" sz="2000" dirty="0">
              <a:solidFill>
                <a:schemeClr val="tx1">
                  <a:lumMod val="75000"/>
                  <a:lumOff val="25000"/>
                </a:schemeClr>
              </a:solidFill>
              <a:latin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122649" cy="1320800"/>
          </a:xfrm>
        </p:spPr>
        <p:txBody>
          <a:bodyPr>
            <a:normAutofit/>
          </a:bodyPr>
          <a:lstStyle/>
          <a:p>
            <a:r>
              <a:rPr lang="el-GR" dirty="0"/>
              <a:t>Διάκριση του ασθενούς με αυξημένο καρδιαγγειακό κίνδυνο: Δυσλιπιδαιμία</a:t>
            </a:r>
            <a:endParaRPr lang="de-DE" dirty="0"/>
          </a:p>
        </p:txBody>
      </p:sp>
      <p:sp>
        <p:nvSpPr>
          <p:cNvPr id="49" name="Textfeld 48">
            <a:extLst>
              <a:ext uri="{FF2B5EF4-FFF2-40B4-BE49-F238E27FC236}">
                <a16:creationId xmlns:a16="http://schemas.microsoft.com/office/drawing/2014/main" id="{535A5AD2-B023-4493-B8EB-6654CE8EEB6B}"/>
              </a:ext>
            </a:extLst>
          </p:cNvPr>
          <p:cNvSpPr txBox="1"/>
          <p:nvPr/>
        </p:nvSpPr>
        <p:spPr>
          <a:xfrm>
            <a:off x="711980" y="1387126"/>
            <a:ext cx="9122649" cy="646331"/>
          </a:xfrm>
          <a:prstGeom prst="rect">
            <a:avLst/>
          </a:prstGeom>
          <a:noFill/>
        </p:spPr>
        <p:txBody>
          <a:bodyPr wrap="square">
            <a:spAutoFit/>
          </a:bodyPr>
          <a:lstStyle/>
          <a:p>
            <a:r>
              <a:rPr lang="el-GR" sz="1800" i="1" dirty="0">
                <a:latin typeface="Arial" charset="0"/>
                <a:ea typeface="ＭＳ Ｐゴシック" pitchFamily="34" charset="-128"/>
              </a:rPr>
              <a:t>Συσχέτιση των τιμών της ολικής χοληστερόλης με την καρδιαγγειακή θνητότητα σε ασθενείς με ΣΔ2 (</a:t>
            </a:r>
            <a:r>
              <a:rPr lang="de-DE" sz="1800" i="1" dirty="0">
                <a:latin typeface="Arial" charset="0"/>
                <a:ea typeface="ＭＳ Ｐゴシック" pitchFamily="34" charset="-128"/>
              </a:rPr>
              <a:t>n=</a:t>
            </a:r>
            <a:r>
              <a:rPr lang="de-DE" b="0" i="0" dirty="0">
                <a:solidFill>
                  <a:srgbClr val="333333"/>
                </a:solidFill>
                <a:effectLst/>
                <a:latin typeface="Georgia" panose="02040502050405020303" pitchFamily="18" charset="0"/>
              </a:rPr>
              <a:t>5163)</a:t>
            </a:r>
            <a:endParaRPr lang="en-US" sz="1800" i="1" dirty="0">
              <a:latin typeface="Arial" charset="0"/>
              <a:ea typeface="ＭＳ Ｐゴシック" pitchFamily="34" charset="-128"/>
            </a:endParaRPr>
          </a:p>
        </p:txBody>
      </p:sp>
      <p:pic>
        <p:nvPicPr>
          <p:cNvPr id="5" name="Grafik 4">
            <a:extLst>
              <a:ext uri="{FF2B5EF4-FFF2-40B4-BE49-F238E27FC236}">
                <a16:creationId xmlns:a16="http://schemas.microsoft.com/office/drawing/2014/main" id="{BAA75821-5A7D-4BC9-A2A2-6DF35F41ADAB}"/>
              </a:ext>
            </a:extLst>
          </p:cNvPr>
          <p:cNvPicPr>
            <a:picLocks noChangeAspect="1"/>
          </p:cNvPicPr>
          <p:nvPr/>
        </p:nvPicPr>
        <p:blipFill>
          <a:blip r:embed="rId3"/>
          <a:stretch>
            <a:fillRect/>
          </a:stretch>
        </p:blipFill>
        <p:spPr>
          <a:xfrm>
            <a:off x="843406" y="2204769"/>
            <a:ext cx="8497486" cy="3820058"/>
          </a:xfrm>
          <a:prstGeom prst="rect">
            <a:avLst/>
          </a:prstGeom>
        </p:spPr>
      </p:pic>
      <p:sp>
        <p:nvSpPr>
          <p:cNvPr id="48" name="Textfeld 47">
            <a:extLst>
              <a:ext uri="{FF2B5EF4-FFF2-40B4-BE49-F238E27FC236}">
                <a16:creationId xmlns:a16="http://schemas.microsoft.com/office/drawing/2014/main" id="{7917EEF4-07CC-4FFB-B818-A432CAEE0D70}"/>
              </a:ext>
            </a:extLst>
          </p:cNvPr>
          <p:cNvSpPr txBox="1"/>
          <p:nvPr/>
        </p:nvSpPr>
        <p:spPr>
          <a:xfrm>
            <a:off x="1093304" y="6107354"/>
            <a:ext cx="6102626" cy="369332"/>
          </a:xfrm>
          <a:prstGeom prst="rect">
            <a:avLst/>
          </a:prstGeom>
          <a:noFill/>
        </p:spPr>
        <p:txBody>
          <a:bodyPr wrap="square">
            <a:spAutoFit/>
          </a:bodyPr>
          <a:lstStyle/>
          <a:p>
            <a:r>
              <a:rPr lang="de-DE" b="0" i="0" dirty="0">
                <a:solidFill>
                  <a:srgbClr val="333333"/>
                </a:solidFill>
                <a:effectLst/>
                <a:latin typeface="-apple-system"/>
              </a:rPr>
              <a:t>Stammler et al, Diabetes Care. 1993</a:t>
            </a:r>
            <a:endParaRPr lang="de-DE" dirty="0"/>
          </a:p>
        </p:txBody>
      </p:sp>
      <p:sp>
        <p:nvSpPr>
          <p:cNvPr id="7" name="Rechteck 6">
            <a:extLst>
              <a:ext uri="{FF2B5EF4-FFF2-40B4-BE49-F238E27FC236}">
                <a16:creationId xmlns:a16="http://schemas.microsoft.com/office/drawing/2014/main" id="{843CB5AF-3D47-4996-B16A-1B396AFB080B}"/>
              </a:ext>
            </a:extLst>
          </p:cNvPr>
          <p:cNvSpPr/>
          <p:nvPr/>
        </p:nvSpPr>
        <p:spPr>
          <a:xfrm>
            <a:off x="6808304" y="3051312"/>
            <a:ext cx="1292087" cy="23655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1909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6"/>
          <p:cNvSpPr>
            <a:spLocks noChangeArrowheads="1"/>
          </p:cNvSpPr>
          <p:nvPr/>
        </p:nvSpPr>
        <p:spPr bwMode="auto">
          <a:xfrm>
            <a:off x="8305800" y="5791200"/>
            <a:ext cx="2362200" cy="1066800"/>
          </a:xfrm>
          <a:prstGeom prst="rect">
            <a:avLst/>
          </a:prstGeom>
          <a:solidFill>
            <a:schemeClr val="bg1"/>
          </a:solidFill>
          <a:ln w="9525">
            <a:noFill/>
            <a:miter lim="800000"/>
            <a:headEnd/>
            <a:tailEnd/>
          </a:ln>
        </p:spPr>
        <p:txBody>
          <a:bodyPr/>
          <a:lstStyle/>
          <a:p>
            <a:endParaRPr lang="en-CA">
              <a:latin typeface="Open Sans"/>
              <a:ea typeface="Open Sans"/>
            </a:endParaRPr>
          </a:p>
        </p:txBody>
      </p:sp>
      <p:sp>
        <p:nvSpPr>
          <p:cNvPr id="185346" name="Rectangle 2"/>
          <p:cNvSpPr>
            <a:spLocks noChangeArrowheads="1"/>
          </p:cNvSpPr>
          <p:nvPr/>
        </p:nvSpPr>
        <p:spPr bwMode="auto">
          <a:xfrm>
            <a:off x="387627" y="771526"/>
            <a:ext cx="9599338" cy="369332"/>
          </a:xfrm>
          <a:prstGeom prst="rect">
            <a:avLst/>
          </a:prstGeom>
          <a:noFill/>
          <a:ln w="9525">
            <a:noFill/>
            <a:miter lim="800000"/>
            <a:headEnd/>
            <a:tailEnd/>
          </a:ln>
        </p:spPr>
        <p:txBody>
          <a:bodyPr wrap="square" lIns="0" tIns="0" rIns="0" bIns="0">
            <a:spAutoFit/>
          </a:bodyPr>
          <a:lstStyle/>
          <a:p>
            <a:r>
              <a:rPr lang="en-US" sz="2400" b="1" dirty="0">
                <a:solidFill>
                  <a:srgbClr val="1E3268"/>
                </a:solidFill>
                <a:latin typeface="Open Sans"/>
                <a:ea typeface="Open Sans"/>
              </a:rPr>
              <a:t>HPS:  </a:t>
            </a:r>
            <a:r>
              <a:rPr lang="el-GR" sz="2400" b="1" dirty="0">
                <a:solidFill>
                  <a:srgbClr val="1E3268"/>
                </a:solidFill>
                <a:latin typeface="Open Sans"/>
                <a:ea typeface="Open Sans"/>
              </a:rPr>
              <a:t>Η θεραπεία με στατίνη επωφελεί ασθενείς με ΣΔ2</a:t>
            </a:r>
            <a:endParaRPr lang="en-US" sz="2400" b="1" dirty="0">
              <a:solidFill>
                <a:srgbClr val="1E3268"/>
              </a:solidFill>
              <a:latin typeface="Open Sans"/>
              <a:ea typeface="Open Sans"/>
            </a:endParaRPr>
          </a:p>
        </p:txBody>
      </p:sp>
      <p:sp>
        <p:nvSpPr>
          <p:cNvPr id="185347" name="Rectangle 3"/>
          <p:cNvSpPr>
            <a:spLocks noChangeArrowheads="1"/>
          </p:cNvSpPr>
          <p:nvPr/>
        </p:nvSpPr>
        <p:spPr bwMode="auto">
          <a:xfrm>
            <a:off x="4289426" y="2078039"/>
            <a:ext cx="814325"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Open Sans"/>
                <a:ea typeface="Open Sans"/>
              </a:rPr>
              <a:t>(10269)</a:t>
            </a:r>
            <a:endParaRPr lang="en-US" sz="2800" b="1">
              <a:solidFill>
                <a:srgbClr val="000000"/>
              </a:solidFill>
              <a:latin typeface="Open Sans"/>
              <a:ea typeface="Open Sans"/>
            </a:endParaRPr>
          </a:p>
        </p:txBody>
      </p:sp>
      <p:sp>
        <p:nvSpPr>
          <p:cNvPr id="185348" name="Rectangle 4"/>
          <p:cNvSpPr>
            <a:spLocks noChangeArrowheads="1"/>
          </p:cNvSpPr>
          <p:nvPr/>
        </p:nvSpPr>
        <p:spPr bwMode="auto">
          <a:xfrm>
            <a:off x="5710239" y="2078039"/>
            <a:ext cx="814325"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Open Sans"/>
                <a:ea typeface="Open Sans"/>
              </a:rPr>
              <a:t>(10267)</a:t>
            </a:r>
            <a:endParaRPr lang="en-US" sz="2800" b="1">
              <a:solidFill>
                <a:srgbClr val="000000"/>
              </a:solidFill>
              <a:latin typeface="Open Sans"/>
              <a:ea typeface="Open Sans"/>
            </a:endParaRPr>
          </a:p>
        </p:txBody>
      </p:sp>
      <p:sp>
        <p:nvSpPr>
          <p:cNvPr id="185349" name="Rectangle 5"/>
          <p:cNvSpPr>
            <a:spLocks noChangeArrowheads="1"/>
          </p:cNvSpPr>
          <p:nvPr/>
        </p:nvSpPr>
        <p:spPr bwMode="auto">
          <a:xfrm>
            <a:off x="4022726" y="1819276"/>
            <a:ext cx="1505477"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Open Sans"/>
                <a:ea typeface="Open Sans"/>
              </a:rPr>
              <a:t>SIMVASTATIN</a:t>
            </a:r>
            <a:endParaRPr lang="en-US" sz="2800" b="1">
              <a:solidFill>
                <a:srgbClr val="000000"/>
              </a:solidFill>
              <a:latin typeface="Open Sans"/>
              <a:ea typeface="Open Sans"/>
            </a:endParaRPr>
          </a:p>
        </p:txBody>
      </p:sp>
      <p:sp>
        <p:nvSpPr>
          <p:cNvPr id="185350" name="Rectangle 6"/>
          <p:cNvSpPr>
            <a:spLocks noChangeArrowheads="1"/>
          </p:cNvSpPr>
          <p:nvPr/>
        </p:nvSpPr>
        <p:spPr bwMode="auto">
          <a:xfrm>
            <a:off x="5624514" y="1819276"/>
            <a:ext cx="104535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Open Sans"/>
                <a:ea typeface="Open Sans"/>
              </a:rPr>
              <a:t>PLACEBO</a:t>
            </a:r>
            <a:endParaRPr lang="en-US" sz="2800" b="1">
              <a:solidFill>
                <a:srgbClr val="000000"/>
              </a:solidFill>
              <a:latin typeface="Open Sans"/>
              <a:ea typeface="Open Sans"/>
            </a:endParaRPr>
          </a:p>
        </p:txBody>
      </p:sp>
      <p:sp>
        <p:nvSpPr>
          <p:cNvPr id="185351" name="Rectangle 7"/>
          <p:cNvSpPr>
            <a:spLocks noChangeArrowheads="1"/>
          </p:cNvSpPr>
          <p:nvPr/>
        </p:nvSpPr>
        <p:spPr bwMode="auto">
          <a:xfrm>
            <a:off x="7267576" y="1819276"/>
            <a:ext cx="2188291"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Open Sans"/>
                <a:ea typeface="Open Sans"/>
              </a:rPr>
              <a:t>Rate ratio &amp; 95% CI</a:t>
            </a:r>
            <a:endParaRPr lang="en-US" sz="2800" b="1">
              <a:solidFill>
                <a:srgbClr val="000000"/>
              </a:solidFill>
              <a:latin typeface="Open Sans"/>
              <a:ea typeface="Open Sans"/>
            </a:endParaRPr>
          </a:p>
        </p:txBody>
      </p:sp>
      <p:sp>
        <p:nvSpPr>
          <p:cNvPr id="185352" name="Rectangle 8"/>
          <p:cNvSpPr>
            <a:spLocks noChangeArrowheads="1"/>
          </p:cNvSpPr>
          <p:nvPr/>
        </p:nvSpPr>
        <p:spPr bwMode="auto">
          <a:xfrm>
            <a:off x="6629401" y="2078039"/>
            <a:ext cx="1567609"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Open Sans"/>
                <a:ea typeface="Open Sans"/>
              </a:rPr>
              <a:t>STATIN better</a:t>
            </a:r>
            <a:endParaRPr lang="en-US" sz="2800" b="1">
              <a:solidFill>
                <a:srgbClr val="000000"/>
              </a:solidFill>
              <a:latin typeface="Open Sans"/>
              <a:ea typeface="Open Sans"/>
            </a:endParaRPr>
          </a:p>
        </p:txBody>
      </p:sp>
      <p:sp>
        <p:nvSpPr>
          <p:cNvPr id="185353" name="Rectangle 9"/>
          <p:cNvSpPr>
            <a:spLocks noChangeArrowheads="1"/>
          </p:cNvSpPr>
          <p:nvPr/>
        </p:nvSpPr>
        <p:spPr bwMode="auto">
          <a:xfrm>
            <a:off x="8342314" y="2078039"/>
            <a:ext cx="1829219" cy="276999"/>
          </a:xfrm>
          <a:prstGeom prst="rect">
            <a:avLst/>
          </a:prstGeom>
          <a:noFill/>
          <a:ln w="9525">
            <a:noFill/>
            <a:miter lim="800000"/>
            <a:headEnd/>
            <a:tailEnd/>
          </a:ln>
        </p:spPr>
        <p:txBody>
          <a:bodyPr wrap="none" lIns="0" tIns="0" rIns="0" bIns="0">
            <a:spAutoFit/>
          </a:bodyPr>
          <a:lstStyle/>
          <a:p>
            <a:r>
              <a:rPr lang="en-US" b="1">
                <a:solidFill>
                  <a:srgbClr val="000000"/>
                </a:solidFill>
                <a:latin typeface="Open Sans"/>
                <a:ea typeface="Open Sans"/>
              </a:rPr>
              <a:t>PLACEBO better</a:t>
            </a:r>
            <a:endParaRPr lang="en-US" sz="2800" b="1">
              <a:solidFill>
                <a:srgbClr val="000000"/>
              </a:solidFill>
              <a:latin typeface="Open Sans"/>
              <a:ea typeface="Open Sans"/>
            </a:endParaRPr>
          </a:p>
        </p:txBody>
      </p:sp>
      <p:sp>
        <p:nvSpPr>
          <p:cNvPr id="185354" name="Rectangle 10"/>
          <p:cNvSpPr>
            <a:spLocks noChangeArrowheads="1"/>
          </p:cNvSpPr>
          <p:nvPr/>
        </p:nvSpPr>
        <p:spPr bwMode="auto">
          <a:xfrm>
            <a:off x="4283076" y="2711450"/>
            <a:ext cx="333375"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999</a:t>
            </a:r>
            <a:endParaRPr lang="en-US" b="1">
              <a:solidFill>
                <a:srgbClr val="000000"/>
              </a:solidFill>
              <a:latin typeface="Open Sans"/>
              <a:ea typeface="Open Sans"/>
            </a:endParaRPr>
          </a:p>
        </p:txBody>
      </p:sp>
      <p:sp>
        <p:nvSpPr>
          <p:cNvPr id="185355" name="Rectangle 11"/>
          <p:cNvSpPr>
            <a:spLocks noChangeArrowheads="1"/>
          </p:cNvSpPr>
          <p:nvPr/>
        </p:nvSpPr>
        <p:spPr bwMode="auto">
          <a:xfrm>
            <a:off x="5519738" y="2711450"/>
            <a:ext cx="449262"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1250</a:t>
            </a:r>
            <a:endParaRPr lang="en-US" b="1">
              <a:solidFill>
                <a:srgbClr val="000000"/>
              </a:solidFill>
              <a:latin typeface="Open Sans"/>
              <a:ea typeface="Open Sans"/>
            </a:endParaRPr>
          </a:p>
        </p:txBody>
      </p:sp>
      <p:sp>
        <p:nvSpPr>
          <p:cNvPr id="185356" name="Rectangle 12"/>
          <p:cNvSpPr>
            <a:spLocks noChangeArrowheads="1"/>
          </p:cNvSpPr>
          <p:nvPr/>
        </p:nvSpPr>
        <p:spPr bwMode="auto">
          <a:xfrm>
            <a:off x="4664075" y="2711450"/>
            <a:ext cx="692150"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(23.5%)</a:t>
            </a:r>
            <a:endParaRPr lang="en-US" b="1">
              <a:solidFill>
                <a:srgbClr val="000000"/>
              </a:solidFill>
              <a:latin typeface="Open Sans"/>
              <a:ea typeface="Open Sans"/>
            </a:endParaRPr>
          </a:p>
        </p:txBody>
      </p:sp>
      <p:sp>
        <p:nvSpPr>
          <p:cNvPr id="185357" name="Rectangle 13"/>
          <p:cNvSpPr>
            <a:spLocks noChangeArrowheads="1"/>
          </p:cNvSpPr>
          <p:nvPr/>
        </p:nvSpPr>
        <p:spPr bwMode="auto">
          <a:xfrm>
            <a:off x="6015038" y="2711450"/>
            <a:ext cx="692150"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(29.4%)</a:t>
            </a:r>
            <a:endParaRPr lang="en-US" b="1">
              <a:solidFill>
                <a:srgbClr val="000000"/>
              </a:solidFill>
              <a:latin typeface="Open Sans"/>
              <a:ea typeface="Open Sans"/>
            </a:endParaRPr>
          </a:p>
        </p:txBody>
      </p:sp>
      <p:sp>
        <p:nvSpPr>
          <p:cNvPr id="16399" name="Line 14"/>
          <p:cNvSpPr>
            <a:spLocks noChangeShapeType="1"/>
          </p:cNvSpPr>
          <p:nvPr/>
        </p:nvSpPr>
        <p:spPr bwMode="auto">
          <a:xfrm>
            <a:off x="7391400" y="2817814"/>
            <a:ext cx="323850" cy="1587"/>
          </a:xfrm>
          <a:prstGeom prst="line">
            <a:avLst/>
          </a:prstGeom>
          <a:noFill/>
          <a:ln w="19050">
            <a:solidFill>
              <a:schemeClr val="accent6"/>
            </a:solidFill>
            <a:round/>
            <a:headEnd/>
            <a:tailEnd/>
          </a:ln>
        </p:spPr>
        <p:txBody>
          <a:bodyPr/>
          <a:lstStyle/>
          <a:p>
            <a:pPr>
              <a:defRPr/>
            </a:pPr>
            <a:endParaRPr lang="en-US">
              <a:solidFill>
                <a:srgbClr val="000000"/>
              </a:solidFill>
              <a:latin typeface="Open Sans"/>
              <a:ea typeface="ＭＳ Ｐゴシック" charset="0"/>
            </a:endParaRPr>
          </a:p>
        </p:txBody>
      </p:sp>
      <p:sp>
        <p:nvSpPr>
          <p:cNvPr id="16400" name="Rectangle 15"/>
          <p:cNvSpPr>
            <a:spLocks noChangeArrowheads="1"/>
          </p:cNvSpPr>
          <p:nvPr/>
        </p:nvSpPr>
        <p:spPr bwMode="auto">
          <a:xfrm>
            <a:off x="7429501" y="2711450"/>
            <a:ext cx="238125" cy="222250"/>
          </a:xfrm>
          <a:prstGeom prst="rect">
            <a:avLst/>
          </a:prstGeom>
          <a:solidFill>
            <a:schemeClr val="accent6"/>
          </a:solidFill>
          <a:ln w="19050">
            <a:solidFill>
              <a:schemeClr val="accent6"/>
            </a:solidFill>
            <a:miter lim="800000"/>
            <a:headEnd/>
            <a:tailEnd/>
          </a:ln>
        </p:spPr>
        <p:txBody>
          <a:bodyPr/>
          <a:lstStyle/>
          <a:p>
            <a:pPr>
              <a:defRPr/>
            </a:pPr>
            <a:endParaRPr lang="en-US">
              <a:solidFill>
                <a:srgbClr val="000000"/>
              </a:solidFill>
              <a:latin typeface="Open Sans"/>
              <a:ea typeface="ＭＳ Ｐゴシック" charset="0"/>
            </a:endParaRPr>
          </a:p>
        </p:txBody>
      </p:sp>
      <p:sp>
        <p:nvSpPr>
          <p:cNvPr id="185360" name="Rectangle 16"/>
          <p:cNvSpPr>
            <a:spLocks noChangeArrowheads="1"/>
          </p:cNvSpPr>
          <p:nvPr/>
        </p:nvSpPr>
        <p:spPr bwMode="auto">
          <a:xfrm>
            <a:off x="2209800" y="2711450"/>
            <a:ext cx="1125538"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Previous MI</a:t>
            </a:r>
            <a:endParaRPr lang="en-US" b="1">
              <a:solidFill>
                <a:srgbClr val="000000"/>
              </a:solidFill>
              <a:latin typeface="Open Sans"/>
              <a:ea typeface="Open Sans"/>
            </a:endParaRPr>
          </a:p>
        </p:txBody>
      </p:sp>
      <p:sp>
        <p:nvSpPr>
          <p:cNvPr id="185361" name="Rectangle 17"/>
          <p:cNvSpPr>
            <a:spLocks noChangeArrowheads="1"/>
          </p:cNvSpPr>
          <p:nvPr/>
        </p:nvSpPr>
        <p:spPr bwMode="auto">
          <a:xfrm>
            <a:off x="4283076" y="3049589"/>
            <a:ext cx="3333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460</a:t>
            </a:r>
            <a:endParaRPr lang="en-US" b="1">
              <a:solidFill>
                <a:srgbClr val="000000"/>
              </a:solidFill>
              <a:latin typeface="Open Sans"/>
              <a:ea typeface="Open Sans"/>
            </a:endParaRPr>
          </a:p>
        </p:txBody>
      </p:sp>
      <p:sp>
        <p:nvSpPr>
          <p:cNvPr id="185362" name="Rectangle 18"/>
          <p:cNvSpPr>
            <a:spLocks noChangeArrowheads="1"/>
          </p:cNvSpPr>
          <p:nvPr/>
        </p:nvSpPr>
        <p:spPr bwMode="auto">
          <a:xfrm>
            <a:off x="5634038" y="3049589"/>
            <a:ext cx="328612"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591</a:t>
            </a:r>
            <a:endParaRPr lang="en-US" b="1">
              <a:solidFill>
                <a:srgbClr val="000000"/>
              </a:solidFill>
              <a:latin typeface="Open Sans"/>
              <a:ea typeface="Open Sans"/>
            </a:endParaRPr>
          </a:p>
        </p:txBody>
      </p:sp>
      <p:sp>
        <p:nvSpPr>
          <p:cNvPr id="185363" name="Rectangle 19"/>
          <p:cNvSpPr>
            <a:spLocks noChangeArrowheads="1"/>
          </p:cNvSpPr>
          <p:nvPr/>
        </p:nvSpPr>
        <p:spPr bwMode="auto">
          <a:xfrm>
            <a:off x="4664075" y="3049589"/>
            <a:ext cx="692150"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(18.9%)</a:t>
            </a:r>
            <a:endParaRPr lang="en-US" b="1">
              <a:solidFill>
                <a:srgbClr val="000000"/>
              </a:solidFill>
              <a:latin typeface="Open Sans"/>
              <a:ea typeface="Open Sans"/>
            </a:endParaRPr>
          </a:p>
        </p:txBody>
      </p:sp>
      <p:sp>
        <p:nvSpPr>
          <p:cNvPr id="185364" name="Rectangle 20"/>
          <p:cNvSpPr>
            <a:spLocks noChangeArrowheads="1"/>
          </p:cNvSpPr>
          <p:nvPr/>
        </p:nvSpPr>
        <p:spPr bwMode="auto">
          <a:xfrm>
            <a:off x="6015038" y="3049589"/>
            <a:ext cx="692150"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(24.2%)</a:t>
            </a:r>
            <a:endParaRPr lang="en-US" b="1">
              <a:solidFill>
                <a:srgbClr val="000000"/>
              </a:solidFill>
              <a:latin typeface="Open Sans"/>
              <a:ea typeface="Open Sans"/>
            </a:endParaRPr>
          </a:p>
        </p:txBody>
      </p:sp>
      <p:sp>
        <p:nvSpPr>
          <p:cNvPr id="16406" name="Line 21"/>
          <p:cNvSpPr>
            <a:spLocks noChangeShapeType="1"/>
          </p:cNvSpPr>
          <p:nvPr/>
        </p:nvSpPr>
        <p:spPr bwMode="auto">
          <a:xfrm>
            <a:off x="7296150" y="3157539"/>
            <a:ext cx="438150" cy="1587"/>
          </a:xfrm>
          <a:prstGeom prst="line">
            <a:avLst/>
          </a:prstGeom>
          <a:noFill/>
          <a:ln w="19050">
            <a:solidFill>
              <a:schemeClr val="accent6"/>
            </a:solidFill>
            <a:round/>
            <a:headEnd/>
            <a:tailEnd/>
          </a:ln>
        </p:spPr>
        <p:txBody>
          <a:bodyPr/>
          <a:lstStyle/>
          <a:p>
            <a:pPr>
              <a:defRPr/>
            </a:pPr>
            <a:endParaRPr lang="en-US">
              <a:solidFill>
                <a:srgbClr val="000000"/>
              </a:solidFill>
              <a:latin typeface="Open Sans"/>
              <a:ea typeface="ＭＳ Ｐゴシック" charset="0"/>
            </a:endParaRPr>
          </a:p>
        </p:txBody>
      </p:sp>
      <p:sp>
        <p:nvSpPr>
          <p:cNvPr id="16407" name="Rectangle 22"/>
          <p:cNvSpPr>
            <a:spLocks noChangeArrowheads="1"/>
          </p:cNvSpPr>
          <p:nvPr/>
        </p:nvSpPr>
        <p:spPr bwMode="auto">
          <a:xfrm>
            <a:off x="7429500" y="3076575"/>
            <a:ext cx="152400" cy="152400"/>
          </a:xfrm>
          <a:prstGeom prst="rect">
            <a:avLst/>
          </a:prstGeom>
          <a:solidFill>
            <a:schemeClr val="accent6"/>
          </a:solidFill>
          <a:ln w="19050">
            <a:solidFill>
              <a:schemeClr val="accent6"/>
            </a:solidFill>
            <a:miter lim="800000"/>
            <a:headEnd/>
            <a:tailEnd/>
          </a:ln>
        </p:spPr>
        <p:txBody>
          <a:bodyPr/>
          <a:lstStyle/>
          <a:p>
            <a:pPr>
              <a:defRPr/>
            </a:pPr>
            <a:endParaRPr lang="en-US">
              <a:solidFill>
                <a:srgbClr val="000000"/>
              </a:solidFill>
              <a:latin typeface="Open Sans"/>
              <a:ea typeface="ＭＳ Ｐゴシック" charset="0"/>
            </a:endParaRPr>
          </a:p>
        </p:txBody>
      </p:sp>
      <p:sp>
        <p:nvSpPr>
          <p:cNvPr id="185367" name="Rectangle 23"/>
          <p:cNvSpPr>
            <a:spLocks noChangeArrowheads="1"/>
          </p:cNvSpPr>
          <p:nvPr/>
        </p:nvSpPr>
        <p:spPr bwMode="auto">
          <a:xfrm>
            <a:off x="2209801" y="3049589"/>
            <a:ext cx="1833563"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Other CHD (not MI)</a:t>
            </a:r>
            <a:endParaRPr lang="en-US" b="1">
              <a:solidFill>
                <a:srgbClr val="000000"/>
              </a:solidFill>
              <a:latin typeface="Open Sans"/>
              <a:ea typeface="Open Sans"/>
            </a:endParaRPr>
          </a:p>
        </p:txBody>
      </p:sp>
      <p:sp>
        <p:nvSpPr>
          <p:cNvPr id="185368" name="Rectangle 24"/>
          <p:cNvSpPr>
            <a:spLocks noChangeArrowheads="1"/>
          </p:cNvSpPr>
          <p:nvPr/>
        </p:nvSpPr>
        <p:spPr bwMode="auto">
          <a:xfrm>
            <a:off x="2209801" y="3441700"/>
            <a:ext cx="1262063"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No prior CHD</a:t>
            </a:r>
            <a:endParaRPr lang="en-US" b="1">
              <a:solidFill>
                <a:srgbClr val="000000"/>
              </a:solidFill>
              <a:latin typeface="Open Sans"/>
              <a:ea typeface="Open Sans"/>
            </a:endParaRPr>
          </a:p>
        </p:txBody>
      </p:sp>
      <p:sp>
        <p:nvSpPr>
          <p:cNvPr id="185369" name="Rectangle 25"/>
          <p:cNvSpPr>
            <a:spLocks noChangeArrowheads="1"/>
          </p:cNvSpPr>
          <p:nvPr/>
        </p:nvSpPr>
        <p:spPr bwMode="auto">
          <a:xfrm>
            <a:off x="4283076" y="3719514"/>
            <a:ext cx="3333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172</a:t>
            </a:r>
            <a:endParaRPr lang="en-US" b="1">
              <a:solidFill>
                <a:srgbClr val="000000"/>
              </a:solidFill>
              <a:latin typeface="Open Sans"/>
              <a:ea typeface="Open Sans"/>
            </a:endParaRPr>
          </a:p>
        </p:txBody>
      </p:sp>
      <p:sp>
        <p:nvSpPr>
          <p:cNvPr id="185370" name="Rectangle 26"/>
          <p:cNvSpPr>
            <a:spLocks noChangeArrowheads="1"/>
          </p:cNvSpPr>
          <p:nvPr/>
        </p:nvSpPr>
        <p:spPr bwMode="auto">
          <a:xfrm>
            <a:off x="5634039" y="3719514"/>
            <a:ext cx="3333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212</a:t>
            </a:r>
            <a:endParaRPr lang="en-US" b="1">
              <a:solidFill>
                <a:srgbClr val="000000"/>
              </a:solidFill>
              <a:latin typeface="Open Sans"/>
              <a:ea typeface="Open Sans"/>
            </a:endParaRPr>
          </a:p>
        </p:txBody>
      </p:sp>
      <p:sp>
        <p:nvSpPr>
          <p:cNvPr id="185371" name="Rectangle 27"/>
          <p:cNvSpPr>
            <a:spLocks noChangeArrowheads="1"/>
          </p:cNvSpPr>
          <p:nvPr/>
        </p:nvSpPr>
        <p:spPr bwMode="auto">
          <a:xfrm>
            <a:off x="4664075" y="3719514"/>
            <a:ext cx="692150"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(18.7%)</a:t>
            </a:r>
            <a:endParaRPr lang="en-US" b="1">
              <a:solidFill>
                <a:srgbClr val="000000"/>
              </a:solidFill>
              <a:latin typeface="Open Sans"/>
              <a:ea typeface="Open Sans"/>
            </a:endParaRPr>
          </a:p>
        </p:txBody>
      </p:sp>
      <p:sp>
        <p:nvSpPr>
          <p:cNvPr id="185372" name="Rectangle 28"/>
          <p:cNvSpPr>
            <a:spLocks noChangeArrowheads="1"/>
          </p:cNvSpPr>
          <p:nvPr/>
        </p:nvSpPr>
        <p:spPr bwMode="auto">
          <a:xfrm>
            <a:off x="6015038" y="3719514"/>
            <a:ext cx="692150"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(23.6%)</a:t>
            </a:r>
            <a:endParaRPr lang="en-US" b="1">
              <a:solidFill>
                <a:srgbClr val="000000"/>
              </a:solidFill>
              <a:latin typeface="Open Sans"/>
              <a:ea typeface="Open Sans"/>
            </a:endParaRPr>
          </a:p>
        </p:txBody>
      </p:sp>
      <p:sp>
        <p:nvSpPr>
          <p:cNvPr id="16414" name="Line 29"/>
          <p:cNvSpPr>
            <a:spLocks noChangeShapeType="1"/>
          </p:cNvSpPr>
          <p:nvPr/>
        </p:nvSpPr>
        <p:spPr bwMode="auto">
          <a:xfrm>
            <a:off x="7191376" y="3825875"/>
            <a:ext cx="771525" cy="1588"/>
          </a:xfrm>
          <a:prstGeom prst="line">
            <a:avLst/>
          </a:prstGeom>
          <a:noFill/>
          <a:ln w="19050">
            <a:solidFill>
              <a:schemeClr val="accent6"/>
            </a:solidFill>
            <a:round/>
            <a:headEnd/>
            <a:tailEnd/>
          </a:ln>
        </p:spPr>
        <p:txBody>
          <a:bodyPr/>
          <a:lstStyle/>
          <a:p>
            <a:pPr>
              <a:defRPr/>
            </a:pPr>
            <a:endParaRPr lang="en-US">
              <a:solidFill>
                <a:srgbClr val="000000"/>
              </a:solidFill>
              <a:latin typeface="Open Sans"/>
              <a:ea typeface="ＭＳ Ｐゴシック" charset="0"/>
            </a:endParaRPr>
          </a:p>
        </p:txBody>
      </p:sp>
      <p:sp>
        <p:nvSpPr>
          <p:cNvPr id="16415" name="Rectangle 30"/>
          <p:cNvSpPr>
            <a:spLocks noChangeArrowheads="1"/>
          </p:cNvSpPr>
          <p:nvPr/>
        </p:nvSpPr>
        <p:spPr bwMode="auto">
          <a:xfrm>
            <a:off x="7496175" y="3781425"/>
            <a:ext cx="95250" cy="88900"/>
          </a:xfrm>
          <a:prstGeom prst="rect">
            <a:avLst/>
          </a:prstGeom>
          <a:solidFill>
            <a:schemeClr val="accent6"/>
          </a:solidFill>
          <a:ln w="19050">
            <a:solidFill>
              <a:schemeClr val="accent6"/>
            </a:solidFill>
            <a:miter lim="800000"/>
            <a:headEnd/>
            <a:tailEnd/>
          </a:ln>
        </p:spPr>
        <p:txBody>
          <a:bodyPr/>
          <a:lstStyle/>
          <a:p>
            <a:pPr>
              <a:defRPr/>
            </a:pPr>
            <a:endParaRPr lang="en-US">
              <a:solidFill>
                <a:srgbClr val="000000"/>
              </a:solidFill>
              <a:latin typeface="Open Sans"/>
              <a:ea typeface="ＭＳ Ｐゴシック" charset="0"/>
            </a:endParaRPr>
          </a:p>
        </p:txBody>
      </p:sp>
      <p:sp>
        <p:nvSpPr>
          <p:cNvPr id="185375" name="Rectangle 31"/>
          <p:cNvSpPr>
            <a:spLocks noChangeArrowheads="1"/>
          </p:cNvSpPr>
          <p:nvPr/>
        </p:nvSpPr>
        <p:spPr bwMode="auto">
          <a:xfrm>
            <a:off x="2465389" y="3719513"/>
            <a:ext cx="403225"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CVD</a:t>
            </a:r>
            <a:endParaRPr lang="en-US" b="1">
              <a:solidFill>
                <a:srgbClr val="000000"/>
              </a:solidFill>
              <a:latin typeface="Open Sans"/>
              <a:ea typeface="Open Sans"/>
            </a:endParaRPr>
          </a:p>
        </p:txBody>
      </p:sp>
      <p:sp>
        <p:nvSpPr>
          <p:cNvPr id="185376" name="Rectangle 32"/>
          <p:cNvSpPr>
            <a:spLocks noChangeArrowheads="1"/>
          </p:cNvSpPr>
          <p:nvPr/>
        </p:nvSpPr>
        <p:spPr bwMode="auto">
          <a:xfrm>
            <a:off x="4283076" y="4048125"/>
            <a:ext cx="333375"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327</a:t>
            </a:r>
            <a:endParaRPr lang="en-US" b="1">
              <a:solidFill>
                <a:srgbClr val="000000"/>
              </a:solidFill>
              <a:latin typeface="Open Sans"/>
              <a:ea typeface="Open Sans"/>
            </a:endParaRPr>
          </a:p>
        </p:txBody>
      </p:sp>
      <p:sp>
        <p:nvSpPr>
          <p:cNvPr id="185377" name="Rectangle 33"/>
          <p:cNvSpPr>
            <a:spLocks noChangeArrowheads="1"/>
          </p:cNvSpPr>
          <p:nvPr/>
        </p:nvSpPr>
        <p:spPr bwMode="auto">
          <a:xfrm>
            <a:off x="5634039" y="4048125"/>
            <a:ext cx="333375"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420</a:t>
            </a:r>
            <a:endParaRPr lang="en-US" b="1">
              <a:solidFill>
                <a:srgbClr val="000000"/>
              </a:solidFill>
              <a:latin typeface="Open Sans"/>
              <a:ea typeface="Open Sans"/>
            </a:endParaRPr>
          </a:p>
        </p:txBody>
      </p:sp>
      <p:sp>
        <p:nvSpPr>
          <p:cNvPr id="185378" name="Rectangle 34"/>
          <p:cNvSpPr>
            <a:spLocks noChangeArrowheads="1"/>
          </p:cNvSpPr>
          <p:nvPr/>
        </p:nvSpPr>
        <p:spPr bwMode="auto">
          <a:xfrm>
            <a:off x="4664075" y="4048125"/>
            <a:ext cx="692150"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(24.7%)</a:t>
            </a:r>
            <a:endParaRPr lang="en-US" b="1">
              <a:solidFill>
                <a:srgbClr val="000000"/>
              </a:solidFill>
              <a:latin typeface="Open Sans"/>
              <a:ea typeface="Open Sans"/>
            </a:endParaRPr>
          </a:p>
        </p:txBody>
      </p:sp>
      <p:sp>
        <p:nvSpPr>
          <p:cNvPr id="185379" name="Rectangle 35"/>
          <p:cNvSpPr>
            <a:spLocks noChangeArrowheads="1"/>
          </p:cNvSpPr>
          <p:nvPr/>
        </p:nvSpPr>
        <p:spPr bwMode="auto">
          <a:xfrm>
            <a:off x="6015038" y="4048125"/>
            <a:ext cx="692150"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(30.5%)</a:t>
            </a:r>
            <a:endParaRPr lang="en-US" b="1">
              <a:solidFill>
                <a:srgbClr val="000000"/>
              </a:solidFill>
              <a:latin typeface="Open Sans"/>
              <a:ea typeface="Open Sans"/>
            </a:endParaRPr>
          </a:p>
        </p:txBody>
      </p:sp>
      <p:sp>
        <p:nvSpPr>
          <p:cNvPr id="16421" name="Line 36"/>
          <p:cNvSpPr>
            <a:spLocks noChangeShapeType="1"/>
          </p:cNvSpPr>
          <p:nvPr/>
        </p:nvSpPr>
        <p:spPr bwMode="auto">
          <a:xfrm>
            <a:off x="7305676" y="4156075"/>
            <a:ext cx="561975" cy="1588"/>
          </a:xfrm>
          <a:prstGeom prst="line">
            <a:avLst/>
          </a:prstGeom>
          <a:noFill/>
          <a:ln w="19050">
            <a:solidFill>
              <a:schemeClr val="accent6"/>
            </a:solidFill>
            <a:round/>
            <a:headEnd/>
            <a:tailEnd/>
          </a:ln>
        </p:spPr>
        <p:txBody>
          <a:bodyPr/>
          <a:lstStyle/>
          <a:p>
            <a:pPr>
              <a:defRPr/>
            </a:pPr>
            <a:endParaRPr lang="en-US">
              <a:solidFill>
                <a:srgbClr val="000000"/>
              </a:solidFill>
              <a:latin typeface="Open Sans"/>
              <a:ea typeface="ＭＳ Ｐゴシック" charset="0"/>
            </a:endParaRPr>
          </a:p>
        </p:txBody>
      </p:sp>
      <p:sp>
        <p:nvSpPr>
          <p:cNvPr id="16422" name="Rectangle 37"/>
          <p:cNvSpPr>
            <a:spLocks noChangeArrowheads="1"/>
          </p:cNvSpPr>
          <p:nvPr/>
        </p:nvSpPr>
        <p:spPr bwMode="auto">
          <a:xfrm>
            <a:off x="7505700" y="4094164"/>
            <a:ext cx="133350" cy="123825"/>
          </a:xfrm>
          <a:prstGeom prst="rect">
            <a:avLst/>
          </a:prstGeom>
          <a:solidFill>
            <a:schemeClr val="accent6"/>
          </a:solidFill>
          <a:ln w="19050">
            <a:solidFill>
              <a:schemeClr val="accent6"/>
            </a:solidFill>
            <a:miter lim="800000"/>
            <a:headEnd/>
            <a:tailEnd/>
          </a:ln>
        </p:spPr>
        <p:txBody>
          <a:bodyPr/>
          <a:lstStyle/>
          <a:p>
            <a:pPr>
              <a:defRPr/>
            </a:pPr>
            <a:endParaRPr lang="en-US">
              <a:solidFill>
                <a:srgbClr val="000000"/>
              </a:solidFill>
              <a:latin typeface="Open Sans"/>
              <a:ea typeface="ＭＳ Ｐゴシック" charset="0"/>
            </a:endParaRPr>
          </a:p>
        </p:txBody>
      </p:sp>
      <p:sp>
        <p:nvSpPr>
          <p:cNvPr id="185382" name="Rectangle 38"/>
          <p:cNvSpPr>
            <a:spLocks noChangeArrowheads="1"/>
          </p:cNvSpPr>
          <p:nvPr/>
        </p:nvSpPr>
        <p:spPr bwMode="auto">
          <a:xfrm>
            <a:off x="2465389" y="4048125"/>
            <a:ext cx="395287"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PVD</a:t>
            </a:r>
            <a:endParaRPr lang="en-US" b="1">
              <a:solidFill>
                <a:srgbClr val="000000"/>
              </a:solidFill>
              <a:latin typeface="Open Sans"/>
              <a:ea typeface="Open Sans"/>
            </a:endParaRPr>
          </a:p>
        </p:txBody>
      </p:sp>
      <p:sp>
        <p:nvSpPr>
          <p:cNvPr id="185383" name="Rectangle 39"/>
          <p:cNvSpPr>
            <a:spLocks noChangeArrowheads="1"/>
          </p:cNvSpPr>
          <p:nvPr/>
        </p:nvSpPr>
        <p:spPr bwMode="auto">
          <a:xfrm>
            <a:off x="4283076" y="4387850"/>
            <a:ext cx="333375"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276</a:t>
            </a:r>
            <a:endParaRPr lang="en-US" b="1">
              <a:solidFill>
                <a:srgbClr val="000000"/>
              </a:solidFill>
              <a:latin typeface="Open Sans"/>
              <a:ea typeface="Open Sans"/>
            </a:endParaRPr>
          </a:p>
        </p:txBody>
      </p:sp>
      <p:sp>
        <p:nvSpPr>
          <p:cNvPr id="185384" name="Rectangle 40"/>
          <p:cNvSpPr>
            <a:spLocks noChangeArrowheads="1"/>
          </p:cNvSpPr>
          <p:nvPr/>
        </p:nvSpPr>
        <p:spPr bwMode="auto">
          <a:xfrm>
            <a:off x="5634039" y="4387850"/>
            <a:ext cx="333375"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367</a:t>
            </a:r>
            <a:endParaRPr lang="en-US" b="1">
              <a:solidFill>
                <a:srgbClr val="000000"/>
              </a:solidFill>
              <a:latin typeface="Open Sans"/>
              <a:ea typeface="Open Sans"/>
            </a:endParaRPr>
          </a:p>
        </p:txBody>
      </p:sp>
      <p:sp>
        <p:nvSpPr>
          <p:cNvPr id="185385" name="Rectangle 41"/>
          <p:cNvSpPr>
            <a:spLocks noChangeArrowheads="1"/>
          </p:cNvSpPr>
          <p:nvPr/>
        </p:nvSpPr>
        <p:spPr bwMode="auto">
          <a:xfrm>
            <a:off x="4664075" y="4387850"/>
            <a:ext cx="692150"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(13.8%)</a:t>
            </a:r>
            <a:endParaRPr lang="en-US" b="1">
              <a:solidFill>
                <a:srgbClr val="000000"/>
              </a:solidFill>
              <a:latin typeface="Open Sans"/>
              <a:ea typeface="Open Sans"/>
            </a:endParaRPr>
          </a:p>
        </p:txBody>
      </p:sp>
      <p:sp>
        <p:nvSpPr>
          <p:cNvPr id="185386" name="Rectangle 42"/>
          <p:cNvSpPr>
            <a:spLocks noChangeArrowheads="1"/>
          </p:cNvSpPr>
          <p:nvPr/>
        </p:nvSpPr>
        <p:spPr bwMode="auto">
          <a:xfrm>
            <a:off x="6015038" y="4387850"/>
            <a:ext cx="692150"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(18.6%)</a:t>
            </a:r>
            <a:endParaRPr lang="en-US" b="1">
              <a:solidFill>
                <a:srgbClr val="000000"/>
              </a:solidFill>
              <a:latin typeface="Open Sans"/>
              <a:ea typeface="Open Sans"/>
            </a:endParaRPr>
          </a:p>
        </p:txBody>
      </p:sp>
      <p:sp>
        <p:nvSpPr>
          <p:cNvPr id="16428" name="Line 43"/>
          <p:cNvSpPr>
            <a:spLocks noChangeShapeType="1"/>
          </p:cNvSpPr>
          <p:nvPr/>
        </p:nvSpPr>
        <p:spPr bwMode="auto">
          <a:xfrm>
            <a:off x="7153276" y="4494214"/>
            <a:ext cx="561975" cy="1587"/>
          </a:xfrm>
          <a:prstGeom prst="line">
            <a:avLst/>
          </a:prstGeom>
          <a:noFill/>
          <a:ln w="19050">
            <a:solidFill>
              <a:schemeClr val="accent6"/>
            </a:solidFill>
            <a:round/>
            <a:headEnd/>
            <a:tailEnd/>
          </a:ln>
        </p:spPr>
        <p:txBody>
          <a:bodyPr/>
          <a:lstStyle/>
          <a:p>
            <a:pPr>
              <a:defRPr/>
            </a:pPr>
            <a:endParaRPr lang="en-US">
              <a:solidFill>
                <a:srgbClr val="000000"/>
              </a:solidFill>
              <a:latin typeface="Open Sans"/>
              <a:ea typeface="ＭＳ Ｐゴシック" charset="0"/>
            </a:endParaRPr>
          </a:p>
        </p:txBody>
      </p:sp>
      <p:sp>
        <p:nvSpPr>
          <p:cNvPr id="16429" name="Rectangle 44"/>
          <p:cNvSpPr>
            <a:spLocks noChangeArrowheads="1"/>
          </p:cNvSpPr>
          <p:nvPr/>
        </p:nvSpPr>
        <p:spPr bwMode="auto">
          <a:xfrm>
            <a:off x="7353300" y="4432300"/>
            <a:ext cx="133350" cy="115888"/>
          </a:xfrm>
          <a:prstGeom prst="rect">
            <a:avLst/>
          </a:prstGeom>
          <a:solidFill>
            <a:schemeClr val="accent6"/>
          </a:solidFill>
          <a:ln w="19050">
            <a:solidFill>
              <a:schemeClr val="accent6"/>
            </a:solidFill>
            <a:miter lim="800000"/>
            <a:headEnd/>
            <a:tailEnd/>
          </a:ln>
        </p:spPr>
        <p:txBody>
          <a:bodyPr/>
          <a:lstStyle/>
          <a:p>
            <a:pPr>
              <a:defRPr/>
            </a:pPr>
            <a:endParaRPr lang="en-US">
              <a:solidFill>
                <a:srgbClr val="000000"/>
              </a:solidFill>
              <a:latin typeface="Open Sans"/>
              <a:ea typeface="ＭＳ Ｐゴシック" charset="0"/>
            </a:endParaRPr>
          </a:p>
        </p:txBody>
      </p:sp>
      <p:sp>
        <p:nvSpPr>
          <p:cNvPr id="185389" name="Rectangle 45"/>
          <p:cNvSpPr>
            <a:spLocks noChangeArrowheads="1"/>
          </p:cNvSpPr>
          <p:nvPr/>
        </p:nvSpPr>
        <p:spPr bwMode="auto">
          <a:xfrm>
            <a:off x="2465389" y="4387850"/>
            <a:ext cx="846137"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Diabetes</a:t>
            </a:r>
            <a:endParaRPr lang="en-US" b="1">
              <a:solidFill>
                <a:srgbClr val="000000"/>
              </a:solidFill>
              <a:latin typeface="Open Sans"/>
              <a:ea typeface="Open Sans"/>
            </a:endParaRPr>
          </a:p>
        </p:txBody>
      </p:sp>
      <p:sp>
        <p:nvSpPr>
          <p:cNvPr id="185390" name="Rectangle 46"/>
          <p:cNvSpPr>
            <a:spLocks noChangeArrowheads="1"/>
          </p:cNvSpPr>
          <p:nvPr/>
        </p:nvSpPr>
        <p:spPr bwMode="auto">
          <a:xfrm>
            <a:off x="8599489" y="4843464"/>
            <a:ext cx="3968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24%</a:t>
            </a:r>
            <a:endParaRPr lang="en-US" b="1">
              <a:solidFill>
                <a:srgbClr val="000000"/>
              </a:solidFill>
              <a:latin typeface="Open Sans"/>
              <a:ea typeface="Open Sans"/>
            </a:endParaRPr>
          </a:p>
        </p:txBody>
      </p:sp>
      <p:sp>
        <p:nvSpPr>
          <p:cNvPr id="185391" name="Rectangle 47"/>
          <p:cNvSpPr>
            <a:spLocks noChangeArrowheads="1"/>
          </p:cNvSpPr>
          <p:nvPr/>
        </p:nvSpPr>
        <p:spPr bwMode="auto">
          <a:xfrm>
            <a:off x="8599489" y="5030789"/>
            <a:ext cx="935037"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reduction</a:t>
            </a:r>
            <a:endParaRPr lang="en-US" b="1">
              <a:solidFill>
                <a:srgbClr val="000000"/>
              </a:solidFill>
              <a:latin typeface="Open Sans"/>
              <a:ea typeface="Open Sans"/>
            </a:endParaRPr>
          </a:p>
        </p:txBody>
      </p:sp>
      <p:sp>
        <p:nvSpPr>
          <p:cNvPr id="185392" name="Rectangle 48"/>
          <p:cNvSpPr>
            <a:spLocks noChangeArrowheads="1"/>
          </p:cNvSpPr>
          <p:nvPr/>
        </p:nvSpPr>
        <p:spPr bwMode="auto">
          <a:xfrm>
            <a:off x="8599488" y="5235575"/>
            <a:ext cx="1077912" cy="230188"/>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(P&lt;0.00001)</a:t>
            </a:r>
            <a:endParaRPr lang="en-US" b="1">
              <a:solidFill>
                <a:srgbClr val="000000"/>
              </a:solidFill>
              <a:latin typeface="Open Sans"/>
              <a:ea typeface="Open Sans"/>
            </a:endParaRPr>
          </a:p>
        </p:txBody>
      </p:sp>
      <p:sp>
        <p:nvSpPr>
          <p:cNvPr id="185393" name="Rectangle 49"/>
          <p:cNvSpPr>
            <a:spLocks noChangeArrowheads="1"/>
          </p:cNvSpPr>
          <p:nvPr/>
        </p:nvSpPr>
        <p:spPr bwMode="auto">
          <a:xfrm>
            <a:off x="4168776" y="4843464"/>
            <a:ext cx="449263"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2033</a:t>
            </a:r>
            <a:endParaRPr lang="en-US" b="1">
              <a:solidFill>
                <a:srgbClr val="000000"/>
              </a:solidFill>
              <a:latin typeface="Open Sans"/>
              <a:ea typeface="Open Sans"/>
            </a:endParaRPr>
          </a:p>
        </p:txBody>
      </p:sp>
      <p:sp>
        <p:nvSpPr>
          <p:cNvPr id="185394" name="Rectangle 50"/>
          <p:cNvSpPr>
            <a:spLocks noChangeArrowheads="1"/>
          </p:cNvSpPr>
          <p:nvPr/>
        </p:nvSpPr>
        <p:spPr bwMode="auto">
          <a:xfrm>
            <a:off x="5519738" y="4843464"/>
            <a:ext cx="449262"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2585</a:t>
            </a:r>
            <a:endParaRPr lang="en-US" b="1">
              <a:solidFill>
                <a:srgbClr val="000000"/>
              </a:solidFill>
              <a:latin typeface="Open Sans"/>
              <a:ea typeface="Open Sans"/>
            </a:endParaRPr>
          </a:p>
        </p:txBody>
      </p:sp>
      <p:sp>
        <p:nvSpPr>
          <p:cNvPr id="185395" name="Rectangle 51"/>
          <p:cNvSpPr>
            <a:spLocks noChangeArrowheads="1"/>
          </p:cNvSpPr>
          <p:nvPr/>
        </p:nvSpPr>
        <p:spPr bwMode="auto">
          <a:xfrm>
            <a:off x="4664075" y="4843464"/>
            <a:ext cx="692150"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(19.8%)</a:t>
            </a:r>
            <a:endParaRPr lang="en-US" b="1">
              <a:solidFill>
                <a:srgbClr val="000000"/>
              </a:solidFill>
              <a:latin typeface="Open Sans"/>
              <a:ea typeface="Open Sans"/>
            </a:endParaRPr>
          </a:p>
        </p:txBody>
      </p:sp>
      <p:sp>
        <p:nvSpPr>
          <p:cNvPr id="185396" name="Rectangle 52"/>
          <p:cNvSpPr>
            <a:spLocks noChangeArrowheads="1"/>
          </p:cNvSpPr>
          <p:nvPr/>
        </p:nvSpPr>
        <p:spPr bwMode="auto">
          <a:xfrm>
            <a:off x="6015038" y="4843464"/>
            <a:ext cx="692150"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(25.2%)</a:t>
            </a:r>
            <a:endParaRPr lang="en-US" b="1">
              <a:solidFill>
                <a:srgbClr val="000000"/>
              </a:solidFill>
              <a:latin typeface="Open Sans"/>
              <a:ea typeface="Open Sans"/>
            </a:endParaRPr>
          </a:p>
        </p:txBody>
      </p:sp>
      <p:sp>
        <p:nvSpPr>
          <p:cNvPr id="16438" name="Freeform 53"/>
          <p:cNvSpPr>
            <a:spLocks/>
          </p:cNvSpPr>
          <p:nvPr/>
        </p:nvSpPr>
        <p:spPr bwMode="auto">
          <a:xfrm>
            <a:off x="7419976" y="4868863"/>
            <a:ext cx="219075" cy="322262"/>
          </a:xfrm>
          <a:custGeom>
            <a:avLst/>
            <a:gdLst>
              <a:gd name="T0" fmla="*/ 0 w 138"/>
              <a:gd name="T1" fmla="*/ 2147483647 h 203"/>
              <a:gd name="T2" fmla="*/ 2147483647 w 138"/>
              <a:gd name="T3" fmla="*/ 2147483647 h 203"/>
              <a:gd name="T4" fmla="*/ 2147483647 w 138"/>
              <a:gd name="T5" fmla="*/ 2147483647 h 203"/>
              <a:gd name="T6" fmla="*/ 2147483647 w 138"/>
              <a:gd name="T7" fmla="*/ 0 h 203"/>
              <a:gd name="T8" fmla="*/ 0 w 138"/>
              <a:gd name="T9" fmla="*/ 2147483647 h 203"/>
              <a:gd name="T10" fmla="*/ 0 60000 65536"/>
              <a:gd name="T11" fmla="*/ 0 60000 65536"/>
              <a:gd name="T12" fmla="*/ 0 60000 65536"/>
              <a:gd name="T13" fmla="*/ 0 60000 65536"/>
              <a:gd name="T14" fmla="*/ 0 60000 65536"/>
              <a:gd name="T15" fmla="*/ 0 w 138"/>
              <a:gd name="T16" fmla="*/ 0 h 203"/>
              <a:gd name="T17" fmla="*/ 138 w 138"/>
              <a:gd name="T18" fmla="*/ 203 h 203"/>
            </a:gdLst>
            <a:ahLst/>
            <a:cxnLst>
              <a:cxn ang="T10">
                <a:pos x="T0" y="T1"/>
              </a:cxn>
              <a:cxn ang="T11">
                <a:pos x="T2" y="T3"/>
              </a:cxn>
              <a:cxn ang="T12">
                <a:pos x="T4" y="T5"/>
              </a:cxn>
              <a:cxn ang="T13">
                <a:pos x="T6" y="T7"/>
              </a:cxn>
              <a:cxn ang="T14">
                <a:pos x="T8" y="T9"/>
              </a:cxn>
            </a:cxnLst>
            <a:rect l="T15" t="T16" r="T17" b="T18"/>
            <a:pathLst>
              <a:path w="138" h="203">
                <a:moveTo>
                  <a:pt x="0" y="102"/>
                </a:moveTo>
                <a:lnTo>
                  <a:pt x="66" y="203"/>
                </a:lnTo>
                <a:lnTo>
                  <a:pt x="138" y="102"/>
                </a:lnTo>
                <a:lnTo>
                  <a:pt x="66" y="0"/>
                </a:lnTo>
                <a:lnTo>
                  <a:pt x="0" y="102"/>
                </a:lnTo>
                <a:close/>
              </a:path>
            </a:pathLst>
          </a:custGeom>
          <a:solidFill>
            <a:schemeClr val="accent6"/>
          </a:solidFill>
          <a:ln w="19050">
            <a:solidFill>
              <a:schemeClr val="accent6"/>
            </a:solidFill>
            <a:round/>
            <a:headEnd/>
            <a:tailEnd/>
          </a:ln>
        </p:spPr>
        <p:txBody>
          <a:bodyPr/>
          <a:lstStyle/>
          <a:p>
            <a:pPr>
              <a:defRPr/>
            </a:pPr>
            <a:endParaRPr lang="en-US">
              <a:solidFill>
                <a:srgbClr val="000000"/>
              </a:solidFill>
              <a:latin typeface="Open Sans"/>
              <a:ea typeface="ＭＳ Ｐゴシック" charset="0"/>
            </a:endParaRPr>
          </a:p>
        </p:txBody>
      </p:sp>
      <p:sp>
        <p:nvSpPr>
          <p:cNvPr id="185398" name="Rectangle 54"/>
          <p:cNvSpPr>
            <a:spLocks noChangeArrowheads="1"/>
          </p:cNvSpPr>
          <p:nvPr/>
        </p:nvSpPr>
        <p:spPr bwMode="auto">
          <a:xfrm>
            <a:off x="2209800" y="4843464"/>
            <a:ext cx="1309688"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ALL PATIENTS</a:t>
            </a:r>
            <a:endParaRPr lang="en-US" b="1">
              <a:solidFill>
                <a:srgbClr val="000000"/>
              </a:solidFill>
              <a:latin typeface="Open Sans"/>
              <a:ea typeface="Open Sans"/>
            </a:endParaRPr>
          </a:p>
        </p:txBody>
      </p:sp>
      <p:sp>
        <p:nvSpPr>
          <p:cNvPr id="185399" name="Line 55"/>
          <p:cNvSpPr>
            <a:spLocks noChangeShapeType="1"/>
          </p:cNvSpPr>
          <p:nvPr/>
        </p:nvSpPr>
        <p:spPr bwMode="auto">
          <a:xfrm>
            <a:off x="6630988" y="5521325"/>
            <a:ext cx="2482850" cy="1588"/>
          </a:xfrm>
          <a:prstGeom prst="line">
            <a:avLst/>
          </a:prstGeom>
          <a:noFill/>
          <a:ln w="9525">
            <a:solidFill>
              <a:schemeClr val="tx1"/>
            </a:solidFill>
            <a:round/>
            <a:headEnd/>
            <a:tailEnd/>
          </a:ln>
        </p:spPr>
        <p:txBody>
          <a:bodyPr/>
          <a:lstStyle/>
          <a:p>
            <a:endParaRPr lang="en-US"/>
          </a:p>
        </p:txBody>
      </p:sp>
      <p:sp>
        <p:nvSpPr>
          <p:cNvPr id="185400" name="Line 56"/>
          <p:cNvSpPr>
            <a:spLocks noChangeShapeType="1"/>
          </p:cNvSpPr>
          <p:nvPr/>
        </p:nvSpPr>
        <p:spPr bwMode="auto">
          <a:xfrm flipV="1">
            <a:off x="8124825" y="2300289"/>
            <a:ext cx="1588" cy="3221037"/>
          </a:xfrm>
          <a:prstGeom prst="line">
            <a:avLst/>
          </a:prstGeom>
          <a:noFill/>
          <a:ln w="9525">
            <a:solidFill>
              <a:schemeClr val="tx1"/>
            </a:solidFill>
            <a:round/>
            <a:headEnd/>
            <a:tailEnd/>
          </a:ln>
        </p:spPr>
        <p:txBody>
          <a:bodyPr/>
          <a:lstStyle/>
          <a:p>
            <a:endParaRPr lang="en-US"/>
          </a:p>
        </p:txBody>
      </p:sp>
      <p:sp>
        <p:nvSpPr>
          <p:cNvPr id="185401" name="Line 57"/>
          <p:cNvSpPr>
            <a:spLocks noChangeShapeType="1"/>
          </p:cNvSpPr>
          <p:nvPr/>
        </p:nvSpPr>
        <p:spPr bwMode="auto">
          <a:xfrm flipV="1">
            <a:off x="7524750" y="2479675"/>
            <a:ext cx="1588" cy="3041650"/>
          </a:xfrm>
          <a:prstGeom prst="line">
            <a:avLst/>
          </a:prstGeom>
          <a:noFill/>
          <a:ln w="9525">
            <a:solidFill>
              <a:schemeClr val="tx1"/>
            </a:solidFill>
            <a:prstDash val="sysDash"/>
            <a:round/>
            <a:headEnd/>
            <a:tailEnd/>
          </a:ln>
        </p:spPr>
        <p:txBody>
          <a:bodyPr/>
          <a:lstStyle/>
          <a:p>
            <a:endParaRPr lang="en-US"/>
          </a:p>
        </p:txBody>
      </p:sp>
      <p:sp>
        <p:nvSpPr>
          <p:cNvPr id="185402" name="Line 58"/>
          <p:cNvSpPr>
            <a:spLocks noChangeShapeType="1"/>
          </p:cNvSpPr>
          <p:nvPr/>
        </p:nvSpPr>
        <p:spPr bwMode="auto">
          <a:xfrm flipV="1">
            <a:off x="6630989" y="5521325"/>
            <a:ext cx="1587" cy="96838"/>
          </a:xfrm>
          <a:prstGeom prst="line">
            <a:avLst/>
          </a:prstGeom>
          <a:noFill/>
          <a:ln w="9525">
            <a:solidFill>
              <a:srgbClr val="000000"/>
            </a:solidFill>
            <a:round/>
            <a:headEnd/>
            <a:tailEnd/>
          </a:ln>
        </p:spPr>
        <p:txBody>
          <a:bodyPr/>
          <a:lstStyle/>
          <a:p>
            <a:endParaRPr lang="en-US"/>
          </a:p>
        </p:txBody>
      </p:sp>
      <p:sp>
        <p:nvSpPr>
          <p:cNvPr id="185403" name="Rectangle 59"/>
          <p:cNvSpPr>
            <a:spLocks noChangeArrowheads="1"/>
          </p:cNvSpPr>
          <p:nvPr/>
        </p:nvSpPr>
        <p:spPr bwMode="auto">
          <a:xfrm>
            <a:off x="6488114" y="5637214"/>
            <a:ext cx="2825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0.4</a:t>
            </a:r>
            <a:endParaRPr lang="en-US" b="1">
              <a:solidFill>
                <a:srgbClr val="000000"/>
              </a:solidFill>
              <a:latin typeface="Open Sans"/>
              <a:ea typeface="Open Sans"/>
            </a:endParaRPr>
          </a:p>
        </p:txBody>
      </p:sp>
      <p:sp>
        <p:nvSpPr>
          <p:cNvPr id="185404" name="Line 60"/>
          <p:cNvSpPr>
            <a:spLocks noChangeShapeType="1"/>
          </p:cNvSpPr>
          <p:nvPr/>
        </p:nvSpPr>
        <p:spPr bwMode="auto">
          <a:xfrm flipV="1">
            <a:off x="6878639" y="5521325"/>
            <a:ext cx="1587" cy="96838"/>
          </a:xfrm>
          <a:prstGeom prst="line">
            <a:avLst/>
          </a:prstGeom>
          <a:noFill/>
          <a:ln w="9525">
            <a:solidFill>
              <a:srgbClr val="000000"/>
            </a:solidFill>
            <a:round/>
            <a:headEnd/>
            <a:tailEnd/>
          </a:ln>
        </p:spPr>
        <p:txBody>
          <a:bodyPr/>
          <a:lstStyle/>
          <a:p>
            <a:endParaRPr lang="en-US"/>
          </a:p>
        </p:txBody>
      </p:sp>
      <p:sp>
        <p:nvSpPr>
          <p:cNvPr id="185405" name="Line 61"/>
          <p:cNvSpPr>
            <a:spLocks noChangeShapeType="1"/>
          </p:cNvSpPr>
          <p:nvPr/>
        </p:nvSpPr>
        <p:spPr bwMode="auto">
          <a:xfrm flipV="1">
            <a:off x="7124700" y="5521325"/>
            <a:ext cx="1588" cy="96838"/>
          </a:xfrm>
          <a:prstGeom prst="line">
            <a:avLst/>
          </a:prstGeom>
          <a:noFill/>
          <a:ln w="9525">
            <a:solidFill>
              <a:srgbClr val="000000"/>
            </a:solidFill>
            <a:round/>
            <a:headEnd/>
            <a:tailEnd/>
          </a:ln>
        </p:spPr>
        <p:txBody>
          <a:bodyPr/>
          <a:lstStyle/>
          <a:p>
            <a:endParaRPr lang="en-US"/>
          </a:p>
        </p:txBody>
      </p:sp>
      <p:sp>
        <p:nvSpPr>
          <p:cNvPr id="185406" name="Rectangle 62"/>
          <p:cNvSpPr>
            <a:spLocks noChangeArrowheads="1"/>
          </p:cNvSpPr>
          <p:nvPr/>
        </p:nvSpPr>
        <p:spPr bwMode="auto">
          <a:xfrm>
            <a:off x="6983414" y="5637214"/>
            <a:ext cx="2825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0.6</a:t>
            </a:r>
            <a:endParaRPr lang="en-US" b="1">
              <a:solidFill>
                <a:srgbClr val="000000"/>
              </a:solidFill>
              <a:latin typeface="Open Sans"/>
              <a:ea typeface="Open Sans"/>
            </a:endParaRPr>
          </a:p>
        </p:txBody>
      </p:sp>
      <p:sp>
        <p:nvSpPr>
          <p:cNvPr id="185407" name="Line 63"/>
          <p:cNvSpPr>
            <a:spLocks noChangeShapeType="1"/>
          </p:cNvSpPr>
          <p:nvPr/>
        </p:nvSpPr>
        <p:spPr bwMode="auto">
          <a:xfrm flipV="1">
            <a:off x="7372350" y="5521325"/>
            <a:ext cx="1588" cy="96838"/>
          </a:xfrm>
          <a:prstGeom prst="line">
            <a:avLst/>
          </a:prstGeom>
          <a:noFill/>
          <a:ln w="9525">
            <a:solidFill>
              <a:srgbClr val="000000"/>
            </a:solidFill>
            <a:round/>
            <a:headEnd/>
            <a:tailEnd/>
          </a:ln>
        </p:spPr>
        <p:txBody>
          <a:bodyPr/>
          <a:lstStyle/>
          <a:p>
            <a:endParaRPr lang="en-US"/>
          </a:p>
        </p:txBody>
      </p:sp>
      <p:sp>
        <p:nvSpPr>
          <p:cNvPr id="185408" name="Line 64"/>
          <p:cNvSpPr>
            <a:spLocks noChangeShapeType="1"/>
          </p:cNvSpPr>
          <p:nvPr/>
        </p:nvSpPr>
        <p:spPr bwMode="auto">
          <a:xfrm flipV="1">
            <a:off x="7620000" y="5521325"/>
            <a:ext cx="1588" cy="96838"/>
          </a:xfrm>
          <a:prstGeom prst="line">
            <a:avLst/>
          </a:prstGeom>
          <a:noFill/>
          <a:ln w="9525">
            <a:solidFill>
              <a:srgbClr val="000000"/>
            </a:solidFill>
            <a:round/>
            <a:headEnd/>
            <a:tailEnd/>
          </a:ln>
        </p:spPr>
        <p:txBody>
          <a:bodyPr/>
          <a:lstStyle/>
          <a:p>
            <a:endParaRPr lang="en-US"/>
          </a:p>
        </p:txBody>
      </p:sp>
      <p:sp>
        <p:nvSpPr>
          <p:cNvPr id="185409" name="Rectangle 65"/>
          <p:cNvSpPr>
            <a:spLocks noChangeArrowheads="1"/>
          </p:cNvSpPr>
          <p:nvPr/>
        </p:nvSpPr>
        <p:spPr bwMode="auto">
          <a:xfrm>
            <a:off x="7477126" y="5637214"/>
            <a:ext cx="2825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0.8</a:t>
            </a:r>
            <a:endParaRPr lang="en-US" b="1">
              <a:solidFill>
                <a:srgbClr val="000000"/>
              </a:solidFill>
              <a:latin typeface="Open Sans"/>
              <a:ea typeface="Open Sans"/>
            </a:endParaRPr>
          </a:p>
        </p:txBody>
      </p:sp>
      <p:sp>
        <p:nvSpPr>
          <p:cNvPr id="185410" name="Line 66"/>
          <p:cNvSpPr>
            <a:spLocks noChangeShapeType="1"/>
          </p:cNvSpPr>
          <p:nvPr/>
        </p:nvSpPr>
        <p:spPr bwMode="auto">
          <a:xfrm flipV="1">
            <a:off x="7867650" y="5521325"/>
            <a:ext cx="1588" cy="96838"/>
          </a:xfrm>
          <a:prstGeom prst="line">
            <a:avLst/>
          </a:prstGeom>
          <a:noFill/>
          <a:ln w="9525">
            <a:solidFill>
              <a:srgbClr val="000000"/>
            </a:solidFill>
            <a:round/>
            <a:headEnd/>
            <a:tailEnd/>
          </a:ln>
        </p:spPr>
        <p:txBody>
          <a:bodyPr/>
          <a:lstStyle/>
          <a:p>
            <a:endParaRPr lang="en-US"/>
          </a:p>
        </p:txBody>
      </p:sp>
      <p:sp>
        <p:nvSpPr>
          <p:cNvPr id="185411" name="Line 67"/>
          <p:cNvSpPr>
            <a:spLocks noChangeShapeType="1"/>
          </p:cNvSpPr>
          <p:nvPr/>
        </p:nvSpPr>
        <p:spPr bwMode="auto">
          <a:xfrm flipV="1">
            <a:off x="8124825" y="5521325"/>
            <a:ext cx="1588" cy="96838"/>
          </a:xfrm>
          <a:prstGeom prst="line">
            <a:avLst/>
          </a:prstGeom>
          <a:noFill/>
          <a:ln w="9525">
            <a:solidFill>
              <a:srgbClr val="000000"/>
            </a:solidFill>
            <a:round/>
            <a:headEnd/>
            <a:tailEnd/>
          </a:ln>
        </p:spPr>
        <p:txBody>
          <a:bodyPr/>
          <a:lstStyle/>
          <a:p>
            <a:endParaRPr lang="en-US"/>
          </a:p>
        </p:txBody>
      </p:sp>
      <p:sp>
        <p:nvSpPr>
          <p:cNvPr id="185412" name="Rectangle 68"/>
          <p:cNvSpPr>
            <a:spLocks noChangeArrowheads="1"/>
          </p:cNvSpPr>
          <p:nvPr/>
        </p:nvSpPr>
        <p:spPr bwMode="auto">
          <a:xfrm>
            <a:off x="7981951" y="5637214"/>
            <a:ext cx="2825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1.0</a:t>
            </a:r>
            <a:endParaRPr lang="en-US" b="1">
              <a:solidFill>
                <a:srgbClr val="000000"/>
              </a:solidFill>
              <a:latin typeface="Open Sans"/>
              <a:ea typeface="Open Sans"/>
            </a:endParaRPr>
          </a:p>
        </p:txBody>
      </p:sp>
      <p:sp>
        <p:nvSpPr>
          <p:cNvPr id="185413" name="Line 69"/>
          <p:cNvSpPr>
            <a:spLocks noChangeShapeType="1"/>
          </p:cNvSpPr>
          <p:nvPr/>
        </p:nvSpPr>
        <p:spPr bwMode="auto">
          <a:xfrm flipV="1">
            <a:off x="8372475" y="5521325"/>
            <a:ext cx="1588" cy="96838"/>
          </a:xfrm>
          <a:prstGeom prst="line">
            <a:avLst/>
          </a:prstGeom>
          <a:noFill/>
          <a:ln w="9525">
            <a:solidFill>
              <a:srgbClr val="000000"/>
            </a:solidFill>
            <a:round/>
            <a:headEnd/>
            <a:tailEnd/>
          </a:ln>
        </p:spPr>
        <p:txBody>
          <a:bodyPr/>
          <a:lstStyle/>
          <a:p>
            <a:endParaRPr lang="en-US"/>
          </a:p>
        </p:txBody>
      </p:sp>
      <p:sp>
        <p:nvSpPr>
          <p:cNvPr id="185414" name="Line 70"/>
          <p:cNvSpPr>
            <a:spLocks noChangeShapeType="1"/>
          </p:cNvSpPr>
          <p:nvPr/>
        </p:nvSpPr>
        <p:spPr bwMode="auto">
          <a:xfrm flipV="1">
            <a:off x="8618539" y="5521325"/>
            <a:ext cx="1587" cy="96838"/>
          </a:xfrm>
          <a:prstGeom prst="line">
            <a:avLst/>
          </a:prstGeom>
          <a:noFill/>
          <a:ln w="9525">
            <a:solidFill>
              <a:srgbClr val="000000"/>
            </a:solidFill>
            <a:round/>
            <a:headEnd/>
            <a:tailEnd/>
          </a:ln>
        </p:spPr>
        <p:txBody>
          <a:bodyPr/>
          <a:lstStyle/>
          <a:p>
            <a:endParaRPr lang="en-US"/>
          </a:p>
        </p:txBody>
      </p:sp>
      <p:sp>
        <p:nvSpPr>
          <p:cNvPr id="185415" name="Rectangle 71"/>
          <p:cNvSpPr>
            <a:spLocks noChangeArrowheads="1"/>
          </p:cNvSpPr>
          <p:nvPr/>
        </p:nvSpPr>
        <p:spPr bwMode="auto">
          <a:xfrm>
            <a:off x="8477251" y="5637214"/>
            <a:ext cx="2825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1.2</a:t>
            </a:r>
            <a:endParaRPr lang="en-US" b="1">
              <a:solidFill>
                <a:srgbClr val="000000"/>
              </a:solidFill>
              <a:latin typeface="Open Sans"/>
              <a:ea typeface="Open Sans"/>
            </a:endParaRPr>
          </a:p>
        </p:txBody>
      </p:sp>
      <p:sp>
        <p:nvSpPr>
          <p:cNvPr id="185416" name="Line 72"/>
          <p:cNvSpPr>
            <a:spLocks noChangeShapeType="1"/>
          </p:cNvSpPr>
          <p:nvPr/>
        </p:nvSpPr>
        <p:spPr bwMode="auto">
          <a:xfrm flipV="1">
            <a:off x="8866189" y="5521325"/>
            <a:ext cx="1587" cy="96838"/>
          </a:xfrm>
          <a:prstGeom prst="line">
            <a:avLst/>
          </a:prstGeom>
          <a:noFill/>
          <a:ln w="9525">
            <a:solidFill>
              <a:srgbClr val="000000"/>
            </a:solidFill>
            <a:round/>
            <a:headEnd/>
            <a:tailEnd/>
          </a:ln>
        </p:spPr>
        <p:txBody>
          <a:bodyPr/>
          <a:lstStyle/>
          <a:p>
            <a:endParaRPr lang="en-US"/>
          </a:p>
        </p:txBody>
      </p:sp>
      <p:sp>
        <p:nvSpPr>
          <p:cNvPr id="185417" name="Line 73"/>
          <p:cNvSpPr>
            <a:spLocks noChangeShapeType="1"/>
          </p:cNvSpPr>
          <p:nvPr/>
        </p:nvSpPr>
        <p:spPr bwMode="auto">
          <a:xfrm flipV="1">
            <a:off x="9113839" y="5521325"/>
            <a:ext cx="1587" cy="96838"/>
          </a:xfrm>
          <a:prstGeom prst="line">
            <a:avLst/>
          </a:prstGeom>
          <a:noFill/>
          <a:ln w="9525">
            <a:solidFill>
              <a:srgbClr val="000000"/>
            </a:solidFill>
            <a:round/>
            <a:headEnd/>
            <a:tailEnd/>
          </a:ln>
        </p:spPr>
        <p:txBody>
          <a:bodyPr/>
          <a:lstStyle/>
          <a:p>
            <a:endParaRPr lang="en-US"/>
          </a:p>
        </p:txBody>
      </p:sp>
      <p:sp>
        <p:nvSpPr>
          <p:cNvPr id="185418" name="Rectangle 74"/>
          <p:cNvSpPr>
            <a:spLocks noChangeArrowheads="1"/>
          </p:cNvSpPr>
          <p:nvPr/>
        </p:nvSpPr>
        <p:spPr bwMode="auto">
          <a:xfrm>
            <a:off x="8970964" y="5637214"/>
            <a:ext cx="282575" cy="230187"/>
          </a:xfrm>
          <a:prstGeom prst="rect">
            <a:avLst/>
          </a:prstGeom>
          <a:noFill/>
          <a:ln w="9525">
            <a:noFill/>
            <a:miter lim="800000"/>
            <a:headEnd/>
            <a:tailEnd/>
          </a:ln>
        </p:spPr>
        <p:txBody>
          <a:bodyPr wrap="none" lIns="0" tIns="0" rIns="0" bIns="0">
            <a:spAutoFit/>
          </a:bodyPr>
          <a:lstStyle/>
          <a:p>
            <a:r>
              <a:rPr lang="en-US" sz="1500" b="1">
                <a:solidFill>
                  <a:srgbClr val="000000"/>
                </a:solidFill>
                <a:latin typeface="Open Sans"/>
                <a:ea typeface="Open Sans"/>
              </a:rPr>
              <a:t>1.4</a:t>
            </a:r>
            <a:endParaRPr lang="en-US" b="1">
              <a:solidFill>
                <a:srgbClr val="000000"/>
              </a:solidFill>
              <a:latin typeface="Open Sans"/>
              <a:ea typeface="Open Sans"/>
            </a:endParaRPr>
          </a:p>
        </p:txBody>
      </p:sp>
      <p:sp>
        <p:nvSpPr>
          <p:cNvPr id="185419" name="Text Box 75"/>
          <p:cNvSpPr txBox="1">
            <a:spLocks noChangeArrowheads="1"/>
          </p:cNvSpPr>
          <p:nvPr/>
        </p:nvSpPr>
        <p:spPr bwMode="auto">
          <a:xfrm>
            <a:off x="1778001" y="6421439"/>
            <a:ext cx="2411413" cy="274637"/>
          </a:xfrm>
          <a:prstGeom prst="rect">
            <a:avLst/>
          </a:prstGeom>
          <a:noFill/>
          <a:ln w="9525">
            <a:noFill/>
            <a:miter lim="800000"/>
            <a:headEnd/>
            <a:tailEnd/>
          </a:ln>
        </p:spPr>
        <p:txBody>
          <a:bodyPr>
            <a:spAutoFit/>
          </a:bodyPr>
          <a:lstStyle/>
          <a:p>
            <a:pPr>
              <a:spcBef>
                <a:spcPct val="50000"/>
              </a:spcBef>
            </a:pPr>
            <a:r>
              <a:rPr lang="en-US" sz="1200">
                <a:solidFill>
                  <a:srgbClr val="000000"/>
                </a:solidFill>
                <a:latin typeface="Open Sans"/>
                <a:ea typeface="Open Sans"/>
              </a:rPr>
              <a:t>HPS </a:t>
            </a:r>
            <a:r>
              <a:rPr lang="fr-FR" sz="1200" i="1">
                <a:solidFill>
                  <a:srgbClr val="000000"/>
                </a:solidFill>
                <a:latin typeface="Open Sans"/>
                <a:ea typeface="Open Sans"/>
              </a:rPr>
              <a:t>Lancet</a:t>
            </a:r>
            <a:r>
              <a:rPr lang="fr-FR" sz="1200">
                <a:solidFill>
                  <a:srgbClr val="000000"/>
                </a:solidFill>
                <a:latin typeface="Open Sans"/>
                <a:ea typeface="Open Sans"/>
              </a:rPr>
              <a:t> 2002;360:7-22</a:t>
            </a:r>
            <a:r>
              <a:rPr lang="fr-FR" sz="1200" b="1">
                <a:solidFill>
                  <a:srgbClr val="000000"/>
                </a:solidFill>
                <a:latin typeface="Open Sans"/>
                <a:ea typeface="Open Sans"/>
              </a:rPr>
              <a:t> </a:t>
            </a:r>
            <a:endParaRPr lang="en-US" sz="1200" b="1">
              <a:solidFill>
                <a:srgbClr val="000000"/>
              </a:solidFill>
              <a:latin typeface="Open Sans"/>
              <a:ea typeface="Open Sans"/>
            </a:endParaRPr>
          </a:p>
        </p:txBody>
      </p:sp>
      <p:sp>
        <p:nvSpPr>
          <p:cNvPr id="185420" name="TextBox 75"/>
          <p:cNvSpPr txBox="1">
            <a:spLocks noChangeArrowheads="1"/>
          </p:cNvSpPr>
          <p:nvPr/>
        </p:nvSpPr>
        <p:spPr bwMode="auto">
          <a:xfrm>
            <a:off x="1773238" y="5524500"/>
            <a:ext cx="3733800" cy="306388"/>
          </a:xfrm>
          <a:prstGeom prst="rect">
            <a:avLst/>
          </a:prstGeom>
          <a:noFill/>
          <a:ln w="9525">
            <a:noFill/>
            <a:miter lim="800000"/>
            <a:headEnd/>
            <a:tailEnd/>
          </a:ln>
        </p:spPr>
        <p:txBody>
          <a:bodyPr>
            <a:spAutoFit/>
          </a:bodyPr>
          <a:lstStyle/>
          <a:p>
            <a:r>
              <a:rPr lang="en-US" sz="1400">
                <a:solidFill>
                  <a:srgbClr val="000000"/>
                </a:solidFill>
                <a:latin typeface="Open Sans"/>
                <a:ea typeface="Open Sans"/>
              </a:rPr>
              <a:t>HPS: Heart protection study</a:t>
            </a:r>
          </a:p>
        </p:txBody>
      </p:sp>
      <p:sp>
        <p:nvSpPr>
          <p:cNvPr id="2" name="Rechteck 1">
            <a:extLst>
              <a:ext uri="{FF2B5EF4-FFF2-40B4-BE49-F238E27FC236}">
                <a16:creationId xmlns:a16="http://schemas.microsoft.com/office/drawing/2014/main" id="{6402A8ED-70DA-413E-804F-36CABAD2F4E4}"/>
              </a:ext>
            </a:extLst>
          </p:cNvPr>
          <p:cNvSpPr/>
          <p:nvPr/>
        </p:nvSpPr>
        <p:spPr>
          <a:xfrm>
            <a:off x="2136913" y="4387850"/>
            <a:ext cx="6462575" cy="255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p:cNvSpPr>
          <p:nvPr>
            <p:ph type="title" idx="4294967295"/>
          </p:nvPr>
        </p:nvSpPr>
        <p:spPr>
          <a:xfrm>
            <a:off x="874643" y="608013"/>
            <a:ext cx="9112321" cy="1143000"/>
          </a:xfrm>
        </p:spPr>
        <p:txBody>
          <a:bodyPr>
            <a:normAutofit fontScale="90000"/>
          </a:bodyPr>
          <a:lstStyle/>
          <a:p>
            <a:r>
              <a:rPr lang="en-GB" dirty="0"/>
              <a:t>CARDS: </a:t>
            </a:r>
            <a:r>
              <a:rPr lang="el-GR" dirty="0"/>
              <a:t>Επίδραση των στατινών για πρωτογενή πρόληψη ΣΝ σε ασθενείς με ΣΔ2</a:t>
            </a:r>
            <a:endParaRPr lang="en-US" dirty="0"/>
          </a:p>
        </p:txBody>
      </p:sp>
      <p:sp>
        <p:nvSpPr>
          <p:cNvPr id="187394" name="Rectangle 3"/>
          <p:cNvSpPr>
            <a:spLocks noGrp="1"/>
          </p:cNvSpPr>
          <p:nvPr>
            <p:ph type="body" idx="4294967295"/>
          </p:nvPr>
        </p:nvSpPr>
        <p:spPr>
          <a:xfrm>
            <a:off x="2514601" y="1871663"/>
            <a:ext cx="7775575" cy="4114800"/>
          </a:xfrm>
        </p:spPr>
        <p:txBody>
          <a:bodyPr/>
          <a:lstStyle/>
          <a:p>
            <a:pPr>
              <a:lnSpc>
                <a:spcPct val="100000"/>
              </a:lnSpc>
            </a:pPr>
            <a:r>
              <a:rPr lang="en-US" b="0" dirty="0"/>
              <a:t>n = 2838</a:t>
            </a:r>
          </a:p>
          <a:p>
            <a:pPr>
              <a:lnSpc>
                <a:spcPct val="100000"/>
              </a:lnSpc>
            </a:pPr>
            <a:r>
              <a:rPr lang="el-GR" b="0" dirty="0"/>
              <a:t>Ηλικία</a:t>
            </a:r>
            <a:r>
              <a:rPr lang="en-US" b="0" dirty="0"/>
              <a:t> 40-75, </a:t>
            </a:r>
            <a:r>
              <a:rPr lang="el-GR" b="0" dirty="0"/>
              <a:t>χωρίς ιστορικό καρδιαγγειακής νόσου</a:t>
            </a:r>
            <a:endParaRPr lang="en-US" b="0" dirty="0"/>
          </a:p>
          <a:p>
            <a:pPr>
              <a:lnSpc>
                <a:spcPct val="100000"/>
              </a:lnSpc>
            </a:pPr>
            <a:r>
              <a:rPr lang="el-GR" b="0" dirty="0"/>
              <a:t>Ασθενείς με σακχαρώδη διαβήτη τύπου 2 και</a:t>
            </a:r>
            <a:r>
              <a:rPr lang="el-GR" dirty="0"/>
              <a:t> ένα εκ των παρακάτω</a:t>
            </a:r>
            <a:r>
              <a:rPr lang="en-US" b="0" dirty="0"/>
              <a:t>:</a:t>
            </a:r>
          </a:p>
          <a:p>
            <a:pPr lvl="1">
              <a:lnSpc>
                <a:spcPct val="100000"/>
              </a:lnSpc>
            </a:pPr>
            <a:r>
              <a:rPr lang="el-GR" dirty="0">
                <a:latin typeface="Open Sans"/>
                <a:ea typeface="Open Sans"/>
                <a:cs typeface="Open Sans"/>
              </a:rPr>
              <a:t>Αμφιβληστροειδοπάθεια</a:t>
            </a:r>
            <a:endParaRPr lang="en-US" dirty="0">
              <a:latin typeface="Open Sans"/>
              <a:ea typeface="Open Sans"/>
              <a:cs typeface="Open Sans"/>
            </a:endParaRPr>
          </a:p>
          <a:p>
            <a:pPr lvl="1">
              <a:lnSpc>
                <a:spcPct val="100000"/>
              </a:lnSpc>
            </a:pPr>
            <a:r>
              <a:rPr lang="el-GR" dirty="0">
                <a:latin typeface="Open Sans"/>
                <a:ea typeface="Open Sans"/>
                <a:cs typeface="Open Sans"/>
              </a:rPr>
              <a:t>Πρωτεϊνουρία</a:t>
            </a:r>
            <a:endParaRPr lang="en-US" dirty="0">
              <a:latin typeface="Open Sans"/>
              <a:ea typeface="Open Sans"/>
              <a:cs typeface="Open Sans"/>
            </a:endParaRPr>
          </a:p>
          <a:p>
            <a:pPr lvl="1">
              <a:lnSpc>
                <a:spcPct val="100000"/>
              </a:lnSpc>
            </a:pPr>
            <a:r>
              <a:rPr lang="el-GR" dirty="0">
                <a:latin typeface="Open Sans"/>
                <a:ea typeface="Open Sans"/>
                <a:cs typeface="Open Sans"/>
              </a:rPr>
              <a:t>Αρτηριακή υπέρταση</a:t>
            </a:r>
            <a:endParaRPr lang="en-US" dirty="0">
              <a:latin typeface="Open Sans"/>
              <a:ea typeface="Open Sans"/>
              <a:cs typeface="Open Sans"/>
            </a:endParaRPr>
          </a:p>
          <a:p>
            <a:pPr lvl="1">
              <a:lnSpc>
                <a:spcPct val="100000"/>
              </a:lnSpc>
            </a:pPr>
            <a:r>
              <a:rPr lang="el-GR" dirty="0">
                <a:latin typeface="Open Sans"/>
                <a:ea typeface="Open Sans"/>
                <a:cs typeface="Open Sans"/>
              </a:rPr>
              <a:t>Κάπνισμα</a:t>
            </a:r>
            <a:endParaRPr lang="en-US" dirty="0">
              <a:latin typeface="Open Sans"/>
              <a:ea typeface="Open Sans"/>
              <a:cs typeface="Open Sans"/>
            </a:endParaRPr>
          </a:p>
          <a:p>
            <a:pPr>
              <a:lnSpc>
                <a:spcPct val="100000"/>
              </a:lnSpc>
            </a:pPr>
            <a:r>
              <a:rPr lang="el-GR" dirty="0"/>
              <a:t>Παρέμβαση</a:t>
            </a:r>
            <a:r>
              <a:rPr lang="en-US" b="0" dirty="0"/>
              <a:t>: Atorvastatin 10 mg vs. Placebo</a:t>
            </a:r>
          </a:p>
          <a:p>
            <a:pPr>
              <a:lnSpc>
                <a:spcPct val="100000"/>
              </a:lnSpc>
            </a:pPr>
            <a:r>
              <a:rPr lang="el-GR" dirty="0"/>
              <a:t>Τελικά σημεία</a:t>
            </a:r>
            <a:r>
              <a:rPr lang="en-US" b="0" dirty="0"/>
              <a:t>: </a:t>
            </a:r>
            <a:r>
              <a:rPr lang="el-GR" b="0" dirty="0"/>
              <a:t>ΟΣΣ</a:t>
            </a:r>
            <a:r>
              <a:rPr lang="en-US" b="0" dirty="0"/>
              <a:t>, </a:t>
            </a:r>
            <a:r>
              <a:rPr lang="el-GR" b="0" dirty="0"/>
              <a:t>επέμβαση επαναγγείωσης</a:t>
            </a:r>
            <a:r>
              <a:rPr lang="en-US" b="0" dirty="0"/>
              <a:t>, </a:t>
            </a:r>
            <a:r>
              <a:rPr lang="el-GR" b="0" dirty="0"/>
              <a:t>ΑΕΕ</a:t>
            </a:r>
            <a:endParaRPr lang="en-US" b="0" dirty="0"/>
          </a:p>
        </p:txBody>
      </p:sp>
      <p:sp>
        <p:nvSpPr>
          <p:cNvPr id="187395" name="Text Box 4"/>
          <p:cNvSpPr txBox="1">
            <a:spLocks noChangeArrowheads="1"/>
          </p:cNvSpPr>
          <p:nvPr/>
        </p:nvSpPr>
        <p:spPr bwMode="auto">
          <a:xfrm>
            <a:off x="1687790" y="6308725"/>
            <a:ext cx="5976937" cy="276999"/>
          </a:xfrm>
          <a:prstGeom prst="rect">
            <a:avLst/>
          </a:prstGeom>
          <a:noFill/>
          <a:ln w="9525">
            <a:noFill/>
            <a:miter lim="800000"/>
            <a:headEnd/>
            <a:tailEnd/>
          </a:ln>
        </p:spPr>
        <p:txBody>
          <a:bodyPr>
            <a:spAutoFit/>
          </a:bodyPr>
          <a:lstStyle/>
          <a:p>
            <a:pPr>
              <a:spcBef>
                <a:spcPct val="50000"/>
              </a:spcBef>
            </a:pPr>
            <a:r>
              <a:rPr lang="en-US" sz="1200" dirty="0">
                <a:latin typeface="Open Sans"/>
                <a:ea typeface="Open Sans"/>
              </a:rPr>
              <a:t>Colhoun HM, et al. </a:t>
            </a:r>
            <a:r>
              <a:rPr lang="en-US" sz="1200" i="1" dirty="0">
                <a:latin typeface="Open Sans"/>
                <a:ea typeface="Open Sans"/>
              </a:rPr>
              <a:t>Lancet</a:t>
            </a:r>
            <a:r>
              <a:rPr lang="en-US" sz="1200" dirty="0">
                <a:latin typeface="Open Sans"/>
                <a:ea typeface="Open Sans"/>
              </a:rPr>
              <a:t> 2004;364:685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6"/>
          <p:cNvSpPr>
            <a:spLocks noChangeArrowheads="1"/>
          </p:cNvSpPr>
          <p:nvPr/>
        </p:nvSpPr>
        <p:spPr bwMode="auto">
          <a:xfrm>
            <a:off x="1523999" y="6400800"/>
            <a:ext cx="8713789" cy="457200"/>
          </a:xfrm>
          <a:prstGeom prst="rect">
            <a:avLst/>
          </a:prstGeom>
          <a:solidFill>
            <a:schemeClr val="bg1"/>
          </a:solidFill>
          <a:ln w="9525">
            <a:noFill/>
            <a:miter lim="800000"/>
            <a:headEnd/>
            <a:tailEnd/>
          </a:ln>
        </p:spPr>
        <p:txBody>
          <a:bodyPr/>
          <a:lstStyle/>
          <a:p>
            <a:endParaRPr lang="en-CA">
              <a:latin typeface="Open Sans"/>
              <a:ea typeface="Open Sans"/>
            </a:endParaRPr>
          </a:p>
        </p:txBody>
      </p:sp>
      <p:sp>
        <p:nvSpPr>
          <p:cNvPr id="189442" name="Rectangle 2"/>
          <p:cNvSpPr>
            <a:spLocks noGrp="1"/>
          </p:cNvSpPr>
          <p:nvPr>
            <p:ph type="title" idx="4294967295"/>
          </p:nvPr>
        </p:nvSpPr>
        <p:spPr>
          <a:xfrm>
            <a:off x="725557" y="352425"/>
            <a:ext cx="9067731" cy="1143000"/>
          </a:xfrm>
          <a:solidFill>
            <a:schemeClr val="bg1"/>
          </a:solidFill>
        </p:spPr>
        <p:txBody>
          <a:bodyPr>
            <a:normAutofit fontScale="90000"/>
          </a:bodyPr>
          <a:lstStyle/>
          <a:p>
            <a:r>
              <a:rPr lang="en-US" dirty="0"/>
              <a:t>CARDS: </a:t>
            </a:r>
            <a:r>
              <a:rPr lang="el-GR" dirty="0"/>
              <a:t>Η θεραπεία με στατίνες μειώνει την καρδιαγγειακή θνητότητα/νοσηρότητα</a:t>
            </a:r>
            <a:endParaRPr lang="en-US" dirty="0"/>
          </a:p>
        </p:txBody>
      </p:sp>
      <p:sp>
        <p:nvSpPr>
          <p:cNvPr id="189443" name="Text Box 4"/>
          <p:cNvSpPr txBox="1">
            <a:spLocks noChangeArrowheads="1"/>
          </p:cNvSpPr>
          <p:nvPr/>
        </p:nvSpPr>
        <p:spPr bwMode="auto">
          <a:xfrm>
            <a:off x="1706564" y="6565901"/>
            <a:ext cx="5976937" cy="276225"/>
          </a:xfrm>
          <a:prstGeom prst="rect">
            <a:avLst/>
          </a:prstGeom>
          <a:noFill/>
          <a:ln w="9525">
            <a:noFill/>
            <a:miter lim="800000"/>
            <a:headEnd/>
            <a:tailEnd/>
          </a:ln>
        </p:spPr>
        <p:txBody>
          <a:bodyPr>
            <a:spAutoFit/>
          </a:bodyPr>
          <a:lstStyle/>
          <a:p>
            <a:pPr>
              <a:spcBef>
                <a:spcPct val="50000"/>
              </a:spcBef>
            </a:pPr>
            <a:r>
              <a:rPr lang="en-US" sz="1200">
                <a:latin typeface="Open Sans"/>
                <a:ea typeface="Open Sans"/>
              </a:rPr>
              <a:t>Colhoun HM, et al. </a:t>
            </a:r>
            <a:r>
              <a:rPr lang="en-US" sz="1200" i="1">
                <a:latin typeface="Open Sans"/>
                <a:ea typeface="Open Sans"/>
              </a:rPr>
              <a:t>Lancet</a:t>
            </a:r>
            <a:r>
              <a:rPr lang="en-US" sz="1200">
                <a:latin typeface="Open Sans"/>
                <a:ea typeface="Open Sans"/>
              </a:rPr>
              <a:t> 2004;364:685</a:t>
            </a:r>
            <a:r>
              <a:rPr lang="en-US" sz="1200">
                <a:solidFill>
                  <a:srgbClr val="FFFFFF"/>
                </a:solidFill>
                <a:latin typeface="Open Sans"/>
                <a:ea typeface="Open Sans"/>
              </a:rPr>
              <a:t>.</a:t>
            </a:r>
          </a:p>
        </p:txBody>
      </p:sp>
      <p:pic>
        <p:nvPicPr>
          <p:cNvPr id="18944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7076" y="1495425"/>
            <a:ext cx="8240713" cy="50307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a:xfrm>
            <a:off x="2014538" y="239713"/>
            <a:ext cx="8399462" cy="1325562"/>
          </a:xfrm>
        </p:spPr>
        <p:txBody>
          <a:bodyPr>
            <a:normAutofit fontScale="90000"/>
          </a:bodyPr>
          <a:lstStyle/>
          <a:p>
            <a:r>
              <a:rPr lang="en-US" sz="2800" dirty="0">
                <a:ea typeface="ＭＳ Ｐゴシック" pitchFamily="34" charset="-128"/>
              </a:rPr>
              <a:t>IMPROVE-IT: </a:t>
            </a:r>
            <a:r>
              <a:rPr lang="el-GR" sz="2800" dirty="0">
                <a:ea typeface="ＭＳ Ｐゴシック" pitchFamily="34" charset="-128"/>
              </a:rPr>
              <a:t>Η πρόσθεση εζετιμίμπης σε στατίνη μειώνει τον κίνδυνο για καρδιαγγειακά συμβάντα σε ασθενείς με ΟΣΣ και ΣΔ2</a:t>
            </a:r>
            <a:endParaRPr lang="en-CA" sz="2800" dirty="0">
              <a:ea typeface="ＭＳ Ｐゴシック" pitchFamily="34" charset="-128"/>
            </a:endParaRPr>
          </a:p>
        </p:txBody>
      </p:sp>
      <p:sp>
        <p:nvSpPr>
          <p:cNvPr id="194562" name="Footer Placeholder 2"/>
          <p:cNvSpPr>
            <a:spLocks noGrp="1"/>
          </p:cNvSpPr>
          <p:nvPr>
            <p:ph type="ftr" sz="quarter" idx="11"/>
          </p:nvPr>
        </p:nvSpPr>
        <p:spPr bwMode="auto">
          <a:xfrm>
            <a:off x="1687514" y="6343651"/>
            <a:ext cx="7392987" cy="365125"/>
          </a:xfrm>
          <a:noFill/>
          <a:ln>
            <a:miter lim="800000"/>
            <a:headEnd/>
            <a:tailEnd/>
          </a:ln>
        </p:spPr>
        <p:txBody>
          <a:bodyPr wrap="square" numCol="1" anchorCtr="0" compatLnSpc="1">
            <a:prstTxWarp prst="textNoShape">
              <a:avLst/>
            </a:prstTxWarp>
          </a:bodyPr>
          <a:lstStyle/>
          <a:p>
            <a:pPr defTabSz="841375" fontAlgn="base">
              <a:spcBef>
                <a:spcPct val="0"/>
              </a:spcBef>
              <a:spcAft>
                <a:spcPct val="0"/>
              </a:spcAft>
            </a:pPr>
            <a:r>
              <a:rPr lang="en-CA" i="1" dirty="0">
                <a:solidFill>
                  <a:srgbClr val="000000"/>
                </a:solidFill>
              </a:rPr>
              <a:t>CV,</a:t>
            </a:r>
            <a:r>
              <a:rPr lang="en-CA" dirty="0">
                <a:solidFill>
                  <a:srgbClr val="000000"/>
                </a:solidFill>
              </a:rPr>
              <a:t> cardiovascular; </a:t>
            </a:r>
            <a:r>
              <a:rPr lang="en-CA" i="1" dirty="0">
                <a:solidFill>
                  <a:srgbClr val="000000"/>
                </a:solidFill>
              </a:rPr>
              <a:t>MI</a:t>
            </a:r>
            <a:r>
              <a:rPr lang="en-CA" dirty="0">
                <a:solidFill>
                  <a:srgbClr val="000000"/>
                </a:solidFill>
              </a:rPr>
              <a:t>, myocardial infarction; </a:t>
            </a:r>
            <a:r>
              <a:rPr lang="en-CA" i="1" dirty="0">
                <a:solidFill>
                  <a:srgbClr val="000000"/>
                </a:solidFill>
              </a:rPr>
              <a:t>UA</a:t>
            </a:r>
            <a:r>
              <a:rPr lang="en-CA" dirty="0">
                <a:solidFill>
                  <a:srgbClr val="000000"/>
                </a:solidFill>
              </a:rPr>
              <a:t>, unstable angina.</a:t>
            </a:r>
          </a:p>
          <a:p>
            <a:pPr defTabSz="841375" fontAlgn="base">
              <a:spcBef>
                <a:spcPct val="0"/>
              </a:spcBef>
              <a:spcAft>
                <a:spcPct val="0"/>
              </a:spcAft>
            </a:pPr>
            <a:r>
              <a:rPr lang="en-CA" dirty="0" err="1">
                <a:solidFill>
                  <a:srgbClr val="000000"/>
                </a:solidFill>
              </a:rPr>
              <a:t>Giguliano</a:t>
            </a:r>
            <a:r>
              <a:rPr lang="en-CA" dirty="0">
                <a:solidFill>
                  <a:srgbClr val="000000"/>
                </a:solidFill>
              </a:rPr>
              <a:t> RP et al. Circulation. 2017 Dec</a:t>
            </a:r>
          </a:p>
        </p:txBody>
      </p:sp>
      <p:grpSp>
        <p:nvGrpSpPr>
          <p:cNvPr id="194563" name="Group 39"/>
          <p:cNvGrpSpPr>
            <a:grpSpLocks/>
          </p:cNvGrpSpPr>
          <p:nvPr/>
        </p:nvGrpSpPr>
        <p:grpSpPr bwMode="auto">
          <a:xfrm>
            <a:off x="2667000" y="1771651"/>
            <a:ext cx="7620808" cy="4437115"/>
            <a:chOff x="1143000" y="1886856"/>
            <a:chExt cx="7620070" cy="4437796"/>
          </a:xfrm>
        </p:grpSpPr>
        <p:pic>
          <p:nvPicPr>
            <p:cNvPr id="19456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50254" y="1905000"/>
              <a:ext cx="7072086" cy="4343401"/>
            </a:xfrm>
            <a:prstGeom prst="rect">
              <a:avLst/>
            </a:prstGeom>
            <a:noFill/>
            <a:ln w="9525">
              <a:noFill/>
              <a:miter lim="800000"/>
              <a:headEnd/>
              <a:tailEnd/>
            </a:ln>
          </p:spPr>
        </p:pic>
        <p:grpSp>
          <p:nvGrpSpPr>
            <p:cNvPr id="194566" name="Group 36"/>
            <p:cNvGrpSpPr>
              <a:grpSpLocks/>
            </p:cNvGrpSpPr>
            <p:nvPr/>
          </p:nvGrpSpPr>
          <p:grpSpPr bwMode="auto">
            <a:xfrm>
              <a:off x="1143000" y="1886856"/>
              <a:ext cx="495649" cy="4013249"/>
              <a:chOff x="1143000" y="1886856"/>
              <a:chExt cx="495649" cy="4013249"/>
            </a:xfrm>
          </p:grpSpPr>
          <p:sp>
            <p:nvSpPr>
              <p:cNvPr id="194586" name="TextBox 6"/>
              <p:cNvSpPr txBox="1">
                <a:spLocks noChangeArrowheads="1"/>
              </p:cNvSpPr>
              <p:nvPr/>
            </p:nvSpPr>
            <p:spPr bwMode="auto">
              <a:xfrm>
                <a:off x="1143000" y="1886856"/>
                <a:ext cx="495649" cy="307777"/>
              </a:xfrm>
              <a:prstGeom prst="rect">
                <a:avLst/>
              </a:prstGeom>
              <a:noFill/>
              <a:ln w="9525">
                <a:noFill/>
                <a:miter lim="800000"/>
                <a:headEnd/>
                <a:tailEnd/>
              </a:ln>
            </p:spPr>
            <p:txBody>
              <a:bodyPr wrap="none">
                <a:spAutoFit/>
              </a:bodyPr>
              <a:lstStyle/>
              <a:p>
                <a:pPr algn="r"/>
                <a:r>
                  <a:rPr lang="en-US" sz="1400">
                    <a:solidFill>
                      <a:srgbClr val="000000"/>
                    </a:solidFill>
                  </a:rPr>
                  <a:t>50%</a:t>
                </a:r>
                <a:endParaRPr lang="en-CA" sz="1400">
                  <a:solidFill>
                    <a:srgbClr val="000000"/>
                  </a:solidFill>
                </a:endParaRPr>
              </a:p>
            </p:txBody>
          </p:sp>
          <p:sp>
            <p:nvSpPr>
              <p:cNvPr id="194587" name="TextBox 7"/>
              <p:cNvSpPr txBox="1">
                <a:spLocks noChangeArrowheads="1"/>
              </p:cNvSpPr>
              <p:nvPr/>
            </p:nvSpPr>
            <p:spPr bwMode="auto">
              <a:xfrm>
                <a:off x="1143000" y="2627941"/>
                <a:ext cx="495649" cy="307777"/>
              </a:xfrm>
              <a:prstGeom prst="rect">
                <a:avLst/>
              </a:prstGeom>
              <a:noFill/>
              <a:ln w="9525">
                <a:noFill/>
                <a:miter lim="800000"/>
                <a:headEnd/>
                <a:tailEnd/>
              </a:ln>
            </p:spPr>
            <p:txBody>
              <a:bodyPr wrap="none">
                <a:spAutoFit/>
              </a:bodyPr>
              <a:lstStyle/>
              <a:p>
                <a:pPr algn="r"/>
                <a:r>
                  <a:rPr lang="en-US" sz="1400">
                    <a:solidFill>
                      <a:srgbClr val="000000"/>
                    </a:solidFill>
                  </a:rPr>
                  <a:t>40%</a:t>
                </a:r>
                <a:endParaRPr lang="en-CA" sz="1400">
                  <a:solidFill>
                    <a:srgbClr val="000000"/>
                  </a:solidFill>
                </a:endParaRPr>
              </a:p>
            </p:txBody>
          </p:sp>
          <p:sp>
            <p:nvSpPr>
              <p:cNvPr id="194588" name="TextBox 8"/>
              <p:cNvSpPr txBox="1">
                <a:spLocks noChangeArrowheads="1"/>
              </p:cNvSpPr>
              <p:nvPr/>
            </p:nvSpPr>
            <p:spPr bwMode="auto">
              <a:xfrm>
                <a:off x="1143000" y="3369026"/>
                <a:ext cx="495649" cy="307777"/>
              </a:xfrm>
              <a:prstGeom prst="rect">
                <a:avLst/>
              </a:prstGeom>
              <a:noFill/>
              <a:ln w="9525">
                <a:noFill/>
                <a:miter lim="800000"/>
                <a:headEnd/>
                <a:tailEnd/>
              </a:ln>
            </p:spPr>
            <p:txBody>
              <a:bodyPr wrap="none">
                <a:spAutoFit/>
              </a:bodyPr>
              <a:lstStyle/>
              <a:p>
                <a:pPr algn="r"/>
                <a:r>
                  <a:rPr lang="en-US" sz="1400">
                    <a:solidFill>
                      <a:srgbClr val="000000"/>
                    </a:solidFill>
                  </a:rPr>
                  <a:t>30%</a:t>
                </a:r>
                <a:endParaRPr lang="en-CA" sz="1400">
                  <a:solidFill>
                    <a:srgbClr val="000000"/>
                  </a:solidFill>
                </a:endParaRPr>
              </a:p>
            </p:txBody>
          </p:sp>
          <p:sp>
            <p:nvSpPr>
              <p:cNvPr id="194589" name="TextBox 9"/>
              <p:cNvSpPr txBox="1">
                <a:spLocks noChangeArrowheads="1"/>
              </p:cNvSpPr>
              <p:nvPr/>
            </p:nvSpPr>
            <p:spPr bwMode="auto">
              <a:xfrm>
                <a:off x="1143000" y="4110111"/>
                <a:ext cx="495649" cy="307777"/>
              </a:xfrm>
              <a:prstGeom prst="rect">
                <a:avLst/>
              </a:prstGeom>
              <a:noFill/>
              <a:ln w="9525">
                <a:noFill/>
                <a:miter lim="800000"/>
                <a:headEnd/>
                <a:tailEnd/>
              </a:ln>
            </p:spPr>
            <p:txBody>
              <a:bodyPr wrap="none">
                <a:spAutoFit/>
              </a:bodyPr>
              <a:lstStyle/>
              <a:p>
                <a:pPr algn="r"/>
                <a:r>
                  <a:rPr lang="en-US" sz="1400">
                    <a:solidFill>
                      <a:srgbClr val="000000"/>
                    </a:solidFill>
                  </a:rPr>
                  <a:t>20%</a:t>
                </a:r>
                <a:endParaRPr lang="en-CA" sz="1400">
                  <a:solidFill>
                    <a:srgbClr val="000000"/>
                  </a:solidFill>
                </a:endParaRPr>
              </a:p>
            </p:txBody>
          </p:sp>
          <p:sp>
            <p:nvSpPr>
              <p:cNvPr id="194590" name="TextBox 10"/>
              <p:cNvSpPr txBox="1">
                <a:spLocks noChangeArrowheads="1"/>
              </p:cNvSpPr>
              <p:nvPr/>
            </p:nvSpPr>
            <p:spPr bwMode="auto">
              <a:xfrm>
                <a:off x="1143000" y="4851196"/>
                <a:ext cx="495649" cy="307777"/>
              </a:xfrm>
              <a:prstGeom prst="rect">
                <a:avLst/>
              </a:prstGeom>
              <a:noFill/>
              <a:ln w="9525">
                <a:noFill/>
                <a:miter lim="800000"/>
                <a:headEnd/>
                <a:tailEnd/>
              </a:ln>
            </p:spPr>
            <p:txBody>
              <a:bodyPr wrap="none">
                <a:spAutoFit/>
              </a:bodyPr>
              <a:lstStyle/>
              <a:p>
                <a:pPr algn="r"/>
                <a:r>
                  <a:rPr lang="en-US" sz="1400">
                    <a:solidFill>
                      <a:srgbClr val="000000"/>
                    </a:solidFill>
                  </a:rPr>
                  <a:t>10%</a:t>
                </a:r>
                <a:endParaRPr lang="en-CA" sz="1400">
                  <a:solidFill>
                    <a:srgbClr val="000000"/>
                  </a:solidFill>
                </a:endParaRPr>
              </a:p>
            </p:txBody>
          </p:sp>
          <p:sp>
            <p:nvSpPr>
              <p:cNvPr id="194591" name="TextBox 11"/>
              <p:cNvSpPr txBox="1">
                <a:spLocks noChangeArrowheads="1"/>
              </p:cNvSpPr>
              <p:nvPr/>
            </p:nvSpPr>
            <p:spPr bwMode="auto">
              <a:xfrm>
                <a:off x="1252042" y="5592281"/>
                <a:ext cx="386607" cy="307824"/>
              </a:xfrm>
              <a:prstGeom prst="rect">
                <a:avLst/>
              </a:prstGeom>
              <a:noFill/>
              <a:ln w="9525">
                <a:noFill/>
                <a:miter lim="800000"/>
                <a:headEnd/>
                <a:tailEnd/>
              </a:ln>
            </p:spPr>
            <p:txBody>
              <a:bodyPr wrap="none">
                <a:spAutoFit/>
              </a:bodyPr>
              <a:lstStyle/>
              <a:p>
                <a:pPr algn="r"/>
                <a:r>
                  <a:rPr lang="en-US" sz="1400">
                    <a:solidFill>
                      <a:srgbClr val="000000"/>
                    </a:solidFill>
                  </a:rPr>
                  <a:t>0%</a:t>
                </a:r>
                <a:endParaRPr lang="en-CA" sz="1400">
                  <a:solidFill>
                    <a:srgbClr val="000000"/>
                  </a:solidFill>
                </a:endParaRPr>
              </a:p>
            </p:txBody>
          </p:sp>
        </p:grpSp>
        <p:grpSp>
          <p:nvGrpSpPr>
            <p:cNvPr id="194567" name="Group 37"/>
            <p:cNvGrpSpPr>
              <a:grpSpLocks/>
            </p:cNvGrpSpPr>
            <p:nvPr/>
          </p:nvGrpSpPr>
          <p:grpSpPr bwMode="auto">
            <a:xfrm>
              <a:off x="1553028" y="5766111"/>
              <a:ext cx="6723293" cy="307824"/>
              <a:chOff x="1553028" y="5766111"/>
              <a:chExt cx="6723293" cy="307824"/>
            </a:xfrm>
          </p:grpSpPr>
          <p:sp>
            <p:nvSpPr>
              <p:cNvPr id="194578" name="TextBox 13"/>
              <p:cNvSpPr txBox="1">
                <a:spLocks noChangeArrowheads="1"/>
              </p:cNvSpPr>
              <p:nvPr/>
            </p:nvSpPr>
            <p:spPr bwMode="auto">
              <a:xfrm>
                <a:off x="1553028" y="5766111"/>
                <a:ext cx="279217" cy="307824"/>
              </a:xfrm>
              <a:prstGeom prst="rect">
                <a:avLst/>
              </a:prstGeom>
              <a:noFill/>
              <a:ln w="9525">
                <a:noFill/>
                <a:miter lim="800000"/>
                <a:headEnd/>
                <a:tailEnd/>
              </a:ln>
            </p:spPr>
            <p:txBody>
              <a:bodyPr wrap="none">
                <a:spAutoFit/>
              </a:bodyPr>
              <a:lstStyle/>
              <a:p>
                <a:r>
                  <a:rPr lang="en-US" sz="1400">
                    <a:solidFill>
                      <a:srgbClr val="000000"/>
                    </a:solidFill>
                  </a:rPr>
                  <a:t>0</a:t>
                </a:r>
                <a:endParaRPr lang="en-CA" sz="1400">
                  <a:solidFill>
                    <a:srgbClr val="000000"/>
                  </a:solidFill>
                </a:endParaRPr>
              </a:p>
            </p:txBody>
          </p:sp>
          <p:sp>
            <p:nvSpPr>
              <p:cNvPr id="194579" name="TextBox 14"/>
              <p:cNvSpPr txBox="1">
                <a:spLocks noChangeArrowheads="1"/>
              </p:cNvSpPr>
              <p:nvPr/>
            </p:nvSpPr>
            <p:spPr bwMode="auto">
              <a:xfrm>
                <a:off x="7997104" y="5766111"/>
                <a:ext cx="279217" cy="307824"/>
              </a:xfrm>
              <a:prstGeom prst="rect">
                <a:avLst/>
              </a:prstGeom>
              <a:noFill/>
              <a:ln w="9525">
                <a:noFill/>
                <a:miter lim="800000"/>
                <a:headEnd/>
                <a:tailEnd/>
              </a:ln>
            </p:spPr>
            <p:txBody>
              <a:bodyPr wrap="none">
                <a:spAutoFit/>
              </a:bodyPr>
              <a:lstStyle/>
              <a:p>
                <a:r>
                  <a:rPr lang="en-US" sz="1400">
                    <a:solidFill>
                      <a:srgbClr val="000000"/>
                    </a:solidFill>
                  </a:rPr>
                  <a:t>7</a:t>
                </a:r>
                <a:endParaRPr lang="en-CA" sz="1400">
                  <a:solidFill>
                    <a:srgbClr val="000000"/>
                  </a:solidFill>
                </a:endParaRPr>
              </a:p>
            </p:txBody>
          </p:sp>
          <p:sp>
            <p:nvSpPr>
              <p:cNvPr id="194580" name="TextBox 15"/>
              <p:cNvSpPr txBox="1">
                <a:spLocks noChangeArrowheads="1"/>
              </p:cNvSpPr>
              <p:nvPr/>
            </p:nvSpPr>
            <p:spPr bwMode="auto">
              <a:xfrm>
                <a:off x="2473610" y="5766111"/>
                <a:ext cx="279217" cy="307824"/>
              </a:xfrm>
              <a:prstGeom prst="rect">
                <a:avLst/>
              </a:prstGeom>
              <a:noFill/>
              <a:ln w="9525">
                <a:noFill/>
                <a:miter lim="800000"/>
                <a:headEnd/>
                <a:tailEnd/>
              </a:ln>
            </p:spPr>
            <p:txBody>
              <a:bodyPr wrap="none">
                <a:spAutoFit/>
              </a:bodyPr>
              <a:lstStyle/>
              <a:p>
                <a:r>
                  <a:rPr lang="en-US" sz="1400">
                    <a:solidFill>
                      <a:srgbClr val="000000"/>
                    </a:solidFill>
                  </a:rPr>
                  <a:t>1</a:t>
                </a:r>
                <a:endParaRPr lang="en-CA" sz="1400">
                  <a:solidFill>
                    <a:srgbClr val="000000"/>
                  </a:solidFill>
                </a:endParaRPr>
              </a:p>
            </p:txBody>
          </p:sp>
          <p:sp>
            <p:nvSpPr>
              <p:cNvPr id="194581" name="TextBox 16"/>
              <p:cNvSpPr txBox="1">
                <a:spLocks noChangeArrowheads="1"/>
              </p:cNvSpPr>
              <p:nvPr/>
            </p:nvSpPr>
            <p:spPr bwMode="auto">
              <a:xfrm>
                <a:off x="3394192" y="5766111"/>
                <a:ext cx="279217" cy="307824"/>
              </a:xfrm>
              <a:prstGeom prst="rect">
                <a:avLst/>
              </a:prstGeom>
              <a:noFill/>
              <a:ln w="9525">
                <a:noFill/>
                <a:miter lim="800000"/>
                <a:headEnd/>
                <a:tailEnd/>
              </a:ln>
            </p:spPr>
            <p:txBody>
              <a:bodyPr wrap="none">
                <a:spAutoFit/>
              </a:bodyPr>
              <a:lstStyle/>
              <a:p>
                <a:r>
                  <a:rPr lang="en-US" sz="1400">
                    <a:solidFill>
                      <a:srgbClr val="000000"/>
                    </a:solidFill>
                  </a:rPr>
                  <a:t>2</a:t>
                </a:r>
                <a:endParaRPr lang="en-CA" sz="1400">
                  <a:solidFill>
                    <a:srgbClr val="000000"/>
                  </a:solidFill>
                </a:endParaRPr>
              </a:p>
            </p:txBody>
          </p:sp>
          <p:sp>
            <p:nvSpPr>
              <p:cNvPr id="194582" name="TextBox 17"/>
              <p:cNvSpPr txBox="1">
                <a:spLocks noChangeArrowheads="1"/>
              </p:cNvSpPr>
              <p:nvPr/>
            </p:nvSpPr>
            <p:spPr bwMode="auto">
              <a:xfrm>
                <a:off x="4314774" y="5766111"/>
                <a:ext cx="279217" cy="307824"/>
              </a:xfrm>
              <a:prstGeom prst="rect">
                <a:avLst/>
              </a:prstGeom>
              <a:noFill/>
              <a:ln w="9525">
                <a:noFill/>
                <a:miter lim="800000"/>
                <a:headEnd/>
                <a:tailEnd/>
              </a:ln>
            </p:spPr>
            <p:txBody>
              <a:bodyPr wrap="none">
                <a:spAutoFit/>
              </a:bodyPr>
              <a:lstStyle/>
              <a:p>
                <a:r>
                  <a:rPr lang="en-US" sz="1400">
                    <a:solidFill>
                      <a:srgbClr val="000000"/>
                    </a:solidFill>
                  </a:rPr>
                  <a:t>3</a:t>
                </a:r>
                <a:endParaRPr lang="en-CA" sz="1400">
                  <a:solidFill>
                    <a:srgbClr val="000000"/>
                  </a:solidFill>
                </a:endParaRPr>
              </a:p>
            </p:txBody>
          </p:sp>
          <p:sp>
            <p:nvSpPr>
              <p:cNvPr id="194583" name="TextBox 18"/>
              <p:cNvSpPr txBox="1">
                <a:spLocks noChangeArrowheads="1"/>
              </p:cNvSpPr>
              <p:nvPr/>
            </p:nvSpPr>
            <p:spPr bwMode="auto">
              <a:xfrm>
                <a:off x="5235356" y="5766111"/>
                <a:ext cx="279217" cy="307824"/>
              </a:xfrm>
              <a:prstGeom prst="rect">
                <a:avLst/>
              </a:prstGeom>
              <a:noFill/>
              <a:ln w="9525">
                <a:noFill/>
                <a:miter lim="800000"/>
                <a:headEnd/>
                <a:tailEnd/>
              </a:ln>
            </p:spPr>
            <p:txBody>
              <a:bodyPr wrap="none">
                <a:spAutoFit/>
              </a:bodyPr>
              <a:lstStyle/>
              <a:p>
                <a:r>
                  <a:rPr lang="en-US" sz="1400">
                    <a:solidFill>
                      <a:srgbClr val="000000"/>
                    </a:solidFill>
                  </a:rPr>
                  <a:t>4</a:t>
                </a:r>
                <a:endParaRPr lang="en-CA" sz="1400">
                  <a:solidFill>
                    <a:srgbClr val="000000"/>
                  </a:solidFill>
                </a:endParaRPr>
              </a:p>
            </p:txBody>
          </p:sp>
          <p:sp>
            <p:nvSpPr>
              <p:cNvPr id="194584" name="TextBox 19"/>
              <p:cNvSpPr txBox="1">
                <a:spLocks noChangeArrowheads="1"/>
              </p:cNvSpPr>
              <p:nvPr/>
            </p:nvSpPr>
            <p:spPr bwMode="auto">
              <a:xfrm>
                <a:off x="6155938" y="5766111"/>
                <a:ext cx="279217" cy="307824"/>
              </a:xfrm>
              <a:prstGeom prst="rect">
                <a:avLst/>
              </a:prstGeom>
              <a:noFill/>
              <a:ln w="9525">
                <a:noFill/>
                <a:miter lim="800000"/>
                <a:headEnd/>
                <a:tailEnd/>
              </a:ln>
            </p:spPr>
            <p:txBody>
              <a:bodyPr wrap="none">
                <a:spAutoFit/>
              </a:bodyPr>
              <a:lstStyle/>
              <a:p>
                <a:r>
                  <a:rPr lang="en-US" sz="1400">
                    <a:solidFill>
                      <a:srgbClr val="000000"/>
                    </a:solidFill>
                  </a:rPr>
                  <a:t>5</a:t>
                </a:r>
                <a:endParaRPr lang="en-CA" sz="1400">
                  <a:solidFill>
                    <a:srgbClr val="000000"/>
                  </a:solidFill>
                </a:endParaRPr>
              </a:p>
            </p:txBody>
          </p:sp>
          <p:sp>
            <p:nvSpPr>
              <p:cNvPr id="194585" name="TextBox 20"/>
              <p:cNvSpPr txBox="1">
                <a:spLocks noChangeArrowheads="1"/>
              </p:cNvSpPr>
              <p:nvPr/>
            </p:nvSpPr>
            <p:spPr bwMode="auto">
              <a:xfrm>
                <a:off x="7076520" y="5766111"/>
                <a:ext cx="279217" cy="307824"/>
              </a:xfrm>
              <a:prstGeom prst="rect">
                <a:avLst/>
              </a:prstGeom>
              <a:noFill/>
              <a:ln w="9525">
                <a:noFill/>
                <a:miter lim="800000"/>
                <a:headEnd/>
                <a:tailEnd/>
              </a:ln>
            </p:spPr>
            <p:txBody>
              <a:bodyPr wrap="none">
                <a:spAutoFit/>
              </a:bodyPr>
              <a:lstStyle/>
              <a:p>
                <a:r>
                  <a:rPr lang="en-US" sz="1400">
                    <a:solidFill>
                      <a:srgbClr val="000000"/>
                    </a:solidFill>
                  </a:rPr>
                  <a:t>6</a:t>
                </a:r>
                <a:endParaRPr lang="en-CA" sz="1400">
                  <a:solidFill>
                    <a:srgbClr val="000000"/>
                  </a:solidFill>
                </a:endParaRPr>
              </a:p>
            </p:txBody>
          </p:sp>
        </p:grpSp>
        <p:grpSp>
          <p:nvGrpSpPr>
            <p:cNvPr id="194568" name="Group 21"/>
            <p:cNvGrpSpPr>
              <a:grpSpLocks/>
            </p:cNvGrpSpPr>
            <p:nvPr/>
          </p:nvGrpSpPr>
          <p:grpSpPr bwMode="auto">
            <a:xfrm>
              <a:off x="1919213" y="2179001"/>
              <a:ext cx="4350450" cy="1631466"/>
              <a:chOff x="2195435" y="2277089"/>
              <a:chExt cx="4350450" cy="1631466"/>
            </a:xfrm>
          </p:grpSpPr>
          <p:sp>
            <p:nvSpPr>
              <p:cNvPr id="194575" name="TextBox 22"/>
              <p:cNvSpPr txBox="1">
                <a:spLocks noChangeArrowheads="1"/>
              </p:cNvSpPr>
              <p:nvPr/>
            </p:nvSpPr>
            <p:spPr bwMode="auto">
              <a:xfrm>
                <a:off x="2195435" y="2277089"/>
                <a:ext cx="4350450" cy="1631466"/>
              </a:xfrm>
              <a:prstGeom prst="rect">
                <a:avLst/>
              </a:prstGeom>
              <a:noFill/>
              <a:ln w="9525">
                <a:noFill/>
                <a:miter lim="800000"/>
                <a:headEnd/>
                <a:tailEnd/>
              </a:ln>
            </p:spPr>
            <p:txBody>
              <a:bodyPr wrap="none">
                <a:spAutoFit/>
              </a:bodyPr>
              <a:lstStyle/>
              <a:p>
                <a:r>
                  <a:rPr lang="en-US" sz="2000" b="1">
                    <a:solidFill>
                      <a:srgbClr val="A3541F"/>
                    </a:solidFill>
                  </a:rPr>
                  <a:t>With Diabetes</a:t>
                </a:r>
                <a:r>
                  <a:rPr lang="en-US" sz="2000">
                    <a:solidFill>
                      <a:srgbClr val="A3541F"/>
                    </a:solidFill>
                  </a:rPr>
                  <a:t>		7 yr KM rate</a:t>
                </a:r>
              </a:p>
              <a:p>
                <a:r>
                  <a:rPr lang="en-US" sz="2000">
                    <a:solidFill>
                      <a:srgbClr val="A3541F"/>
                    </a:solidFill>
                  </a:rPr>
                  <a:t>        Placebo/Simva	45.5%</a:t>
                </a:r>
              </a:p>
              <a:p>
                <a:r>
                  <a:rPr lang="en-US" sz="2000">
                    <a:solidFill>
                      <a:srgbClr val="A3541F"/>
                    </a:solidFill>
                  </a:rPr>
                  <a:t>        EZE/Simva		40.0%</a:t>
                </a:r>
              </a:p>
              <a:p>
                <a:endParaRPr lang="en-US" sz="2000">
                  <a:solidFill>
                    <a:srgbClr val="A3541F"/>
                  </a:solidFill>
                </a:endParaRPr>
              </a:p>
              <a:p>
                <a:r>
                  <a:rPr lang="en-US" sz="2000">
                    <a:solidFill>
                      <a:srgbClr val="A3541F"/>
                    </a:solidFill>
                  </a:rPr>
                  <a:t>HR 0.85 (0.78, 0.94)</a:t>
                </a:r>
                <a:endParaRPr lang="en-CA" sz="2000">
                  <a:solidFill>
                    <a:srgbClr val="A3541F"/>
                  </a:solidFill>
                </a:endParaRPr>
              </a:p>
            </p:txBody>
          </p:sp>
          <p:cxnSp>
            <p:nvCxnSpPr>
              <p:cNvPr id="24" name="Straight Connector 23"/>
              <p:cNvCxnSpPr/>
              <p:nvPr/>
            </p:nvCxnSpPr>
            <p:spPr>
              <a:xfrm>
                <a:off x="2266865" y="2805808"/>
                <a:ext cx="288897" cy="0"/>
              </a:xfrm>
              <a:prstGeom prst="line">
                <a:avLst/>
              </a:prstGeom>
              <a:ln w="254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66865" y="3131295"/>
                <a:ext cx="288897"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94569" name="Group 25"/>
            <p:cNvGrpSpPr>
              <a:grpSpLocks/>
            </p:cNvGrpSpPr>
            <p:nvPr/>
          </p:nvGrpSpPr>
          <p:grpSpPr bwMode="auto">
            <a:xfrm>
              <a:off x="4530397" y="4162093"/>
              <a:ext cx="4232673" cy="1485250"/>
              <a:chOff x="2196215" y="2276993"/>
              <a:chExt cx="4232673" cy="1485250"/>
            </a:xfrm>
          </p:grpSpPr>
          <p:sp>
            <p:nvSpPr>
              <p:cNvPr id="27" name="TextBox 26"/>
              <p:cNvSpPr txBox="1"/>
              <p:nvPr/>
            </p:nvSpPr>
            <p:spPr>
              <a:xfrm>
                <a:off x="2196215" y="2276993"/>
                <a:ext cx="4232673" cy="1485250"/>
              </a:xfrm>
              <a:prstGeom prst="rect">
                <a:avLst/>
              </a:prstGeom>
              <a:noFill/>
            </p:spPr>
            <p:txBody>
              <a:bodyPr wrap="none">
                <a:spAutoFit/>
              </a:bodyPr>
              <a:lstStyle/>
              <a:p>
                <a:pPr>
                  <a:defRPr/>
                </a:pPr>
                <a:r>
                  <a:rPr lang="en-US" sz="2000" b="1" dirty="0">
                    <a:solidFill>
                      <a:srgbClr val="008000"/>
                    </a:solidFill>
                    <a:latin typeface="Calibri" charset="0"/>
                    <a:ea typeface="ＭＳ Ｐゴシック" charset="0"/>
                    <a:cs typeface="ＭＳ Ｐゴシック" charset="0"/>
                  </a:rPr>
                  <a:t>Without Diabetes	</a:t>
                </a:r>
                <a:r>
                  <a:rPr lang="en-US" sz="2000" dirty="0">
                    <a:solidFill>
                      <a:srgbClr val="008000"/>
                    </a:solidFill>
                    <a:latin typeface="Calibri" charset="0"/>
                    <a:ea typeface="ＭＳ Ｐゴシック" charset="0"/>
                    <a:cs typeface="ＭＳ Ｐゴシック" charset="0"/>
                  </a:rPr>
                  <a:t>7 yr KM rate</a:t>
                </a:r>
              </a:p>
              <a:p>
                <a:pPr>
                  <a:defRPr/>
                </a:pPr>
                <a:r>
                  <a:rPr lang="en-US" sz="2000" dirty="0">
                    <a:solidFill>
                      <a:srgbClr val="008000"/>
                    </a:solidFill>
                    <a:latin typeface="Calibri" charset="0"/>
                    <a:ea typeface="ＭＳ Ｐゴシック" charset="0"/>
                    <a:cs typeface="ＭＳ Ｐゴシック" charset="0"/>
                  </a:rPr>
                  <a:t>        Placebo/</a:t>
                </a:r>
                <a:r>
                  <a:rPr lang="en-US" sz="2000" dirty="0" err="1">
                    <a:solidFill>
                      <a:srgbClr val="008000"/>
                    </a:solidFill>
                    <a:latin typeface="Calibri" charset="0"/>
                    <a:ea typeface="ＭＳ Ｐゴシック" charset="0"/>
                    <a:cs typeface="ＭＳ Ｐゴシック" charset="0"/>
                  </a:rPr>
                  <a:t>Simva</a:t>
                </a:r>
                <a:r>
                  <a:rPr lang="en-US" sz="2000" dirty="0">
                    <a:solidFill>
                      <a:srgbClr val="008000"/>
                    </a:solidFill>
                    <a:latin typeface="Calibri" charset="0"/>
                    <a:ea typeface="ＭＳ Ｐゴシック" charset="0"/>
                    <a:cs typeface="ＭＳ Ｐゴシック" charset="0"/>
                  </a:rPr>
                  <a:t>	30.8%</a:t>
                </a:r>
              </a:p>
              <a:p>
                <a:pPr>
                  <a:defRPr/>
                </a:pPr>
                <a:r>
                  <a:rPr lang="en-US" sz="2000" dirty="0">
                    <a:solidFill>
                      <a:srgbClr val="008000"/>
                    </a:solidFill>
                    <a:latin typeface="Calibri" charset="0"/>
                    <a:ea typeface="ＭＳ Ｐゴシック" charset="0"/>
                    <a:cs typeface="ＭＳ Ｐゴシック" charset="0"/>
                  </a:rPr>
                  <a:t>        EZE/</a:t>
                </a:r>
                <a:r>
                  <a:rPr lang="en-US" sz="2000" dirty="0" err="1">
                    <a:solidFill>
                      <a:srgbClr val="008000"/>
                    </a:solidFill>
                    <a:latin typeface="Calibri" charset="0"/>
                    <a:ea typeface="ＭＳ Ｐゴシック" charset="0"/>
                    <a:cs typeface="ＭＳ Ｐゴシック" charset="0"/>
                  </a:rPr>
                  <a:t>Simva</a:t>
                </a:r>
                <a:r>
                  <a:rPr lang="en-US" sz="2000" dirty="0">
                    <a:solidFill>
                      <a:srgbClr val="008000"/>
                    </a:solidFill>
                    <a:latin typeface="Calibri" charset="0"/>
                    <a:ea typeface="ＭＳ Ｐゴシック" charset="0"/>
                    <a:cs typeface="ＭＳ Ｐゴシック" charset="0"/>
                  </a:rPr>
                  <a:t>		30.2%</a:t>
                </a:r>
              </a:p>
              <a:p>
                <a:pPr>
                  <a:defRPr/>
                </a:pPr>
                <a:endParaRPr lang="en-US" sz="1050" dirty="0">
                  <a:solidFill>
                    <a:srgbClr val="008000"/>
                  </a:solidFill>
                  <a:latin typeface="Calibri" charset="0"/>
                  <a:ea typeface="ＭＳ Ｐゴシック" charset="0"/>
                  <a:cs typeface="ＭＳ Ｐゴシック" charset="0"/>
                </a:endParaRPr>
              </a:p>
              <a:p>
                <a:pPr>
                  <a:defRPr/>
                </a:pPr>
                <a:r>
                  <a:rPr lang="en-US" sz="2000" dirty="0">
                    <a:solidFill>
                      <a:srgbClr val="008000"/>
                    </a:solidFill>
                    <a:latin typeface="Calibri" charset="0"/>
                    <a:ea typeface="ＭＳ Ｐゴシック" charset="0"/>
                    <a:cs typeface="ＭＳ Ｐゴシック" charset="0"/>
                  </a:rPr>
                  <a:t>HR 0.98 (0.91, 1.04)</a:t>
                </a:r>
                <a:endParaRPr lang="en-CA" sz="2000" dirty="0">
                  <a:solidFill>
                    <a:srgbClr val="008000"/>
                  </a:solidFill>
                  <a:latin typeface="Calibri" charset="0"/>
                  <a:ea typeface="ＭＳ Ｐゴシック" charset="0"/>
                  <a:cs typeface="ＭＳ Ｐゴシック" charset="0"/>
                </a:endParaRPr>
              </a:p>
            </p:txBody>
          </p:sp>
          <p:cxnSp>
            <p:nvCxnSpPr>
              <p:cNvPr id="28" name="Straight Connector 27"/>
              <p:cNvCxnSpPr/>
              <p:nvPr/>
            </p:nvCxnSpPr>
            <p:spPr>
              <a:xfrm>
                <a:off x="2267646" y="2786658"/>
                <a:ext cx="288897" cy="0"/>
              </a:xfrm>
              <a:prstGeom prst="line">
                <a:avLst/>
              </a:prstGeom>
              <a:ln w="2540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67646" y="3112146"/>
                <a:ext cx="288897"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94570" name="TextBox 29"/>
            <p:cNvSpPr txBox="1">
              <a:spLocks noChangeArrowheads="1"/>
            </p:cNvSpPr>
            <p:nvPr/>
          </p:nvSpPr>
          <p:spPr bwMode="auto">
            <a:xfrm>
              <a:off x="6516216" y="3200400"/>
              <a:ext cx="1291382" cy="400171"/>
            </a:xfrm>
            <a:prstGeom prst="rect">
              <a:avLst/>
            </a:prstGeom>
            <a:noFill/>
            <a:ln w="9525">
              <a:noFill/>
              <a:miter lim="800000"/>
              <a:headEnd/>
              <a:tailEnd/>
            </a:ln>
          </p:spPr>
          <p:txBody>
            <a:bodyPr wrap="none">
              <a:spAutoFit/>
            </a:bodyPr>
            <a:lstStyle/>
            <a:p>
              <a:r>
                <a:rPr lang="en-US" sz="2000">
                  <a:solidFill>
                    <a:srgbClr val="000000"/>
                  </a:solidFill>
                </a:rPr>
                <a:t>P</a:t>
              </a:r>
              <a:r>
                <a:rPr lang="en-US" sz="2000" baseline="-25000">
                  <a:solidFill>
                    <a:srgbClr val="000000"/>
                  </a:solidFill>
                </a:rPr>
                <a:t>int</a:t>
              </a:r>
              <a:r>
                <a:rPr lang="en-US" sz="2000">
                  <a:solidFill>
                    <a:srgbClr val="000000"/>
                  </a:solidFill>
                </a:rPr>
                <a:t>=0.023</a:t>
              </a:r>
              <a:endParaRPr lang="en-CA" sz="2000">
                <a:solidFill>
                  <a:srgbClr val="000000"/>
                </a:solidFill>
              </a:endParaRPr>
            </a:p>
          </p:txBody>
        </p:sp>
        <p:sp>
          <p:nvSpPr>
            <p:cNvPr id="194571" name="TextBox 30"/>
            <p:cNvSpPr txBox="1">
              <a:spLocks noChangeArrowheads="1"/>
            </p:cNvSpPr>
            <p:nvPr/>
          </p:nvSpPr>
          <p:spPr bwMode="auto">
            <a:xfrm>
              <a:off x="3609361" y="5986046"/>
              <a:ext cx="2607449" cy="338606"/>
            </a:xfrm>
            <a:prstGeom prst="rect">
              <a:avLst/>
            </a:prstGeom>
            <a:noFill/>
            <a:ln w="9525">
              <a:noFill/>
              <a:miter lim="800000"/>
              <a:headEnd/>
              <a:tailEnd/>
            </a:ln>
          </p:spPr>
          <p:txBody>
            <a:bodyPr wrap="none">
              <a:spAutoFit/>
            </a:bodyPr>
            <a:lstStyle/>
            <a:p>
              <a:pPr algn="ctr"/>
              <a:r>
                <a:rPr lang="en-US" sz="1600">
                  <a:solidFill>
                    <a:srgbClr val="000000"/>
                  </a:solidFill>
                </a:rPr>
                <a:t>Years after Randomization</a:t>
              </a:r>
              <a:endParaRPr lang="en-CA" sz="1600">
                <a:solidFill>
                  <a:srgbClr val="000000"/>
                </a:solidFill>
              </a:endParaRPr>
            </a:p>
          </p:txBody>
        </p:sp>
      </p:grpSp>
      <p:sp>
        <p:nvSpPr>
          <p:cNvPr id="194564" name="TextBox 33"/>
          <p:cNvSpPr txBox="1">
            <a:spLocks noChangeArrowheads="1"/>
          </p:cNvSpPr>
          <p:nvPr/>
        </p:nvSpPr>
        <p:spPr bwMode="auto">
          <a:xfrm>
            <a:off x="1129735" y="1485900"/>
            <a:ext cx="9926180" cy="369332"/>
          </a:xfrm>
          <a:prstGeom prst="rect">
            <a:avLst/>
          </a:prstGeom>
          <a:noFill/>
          <a:ln w="9525">
            <a:noFill/>
            <a:miter lim="800000"/>
            <a:headEnd/>
            <a:tailEnd/>
          </a:ln>
        </p:spPr>
        <p:txBody>
          <a:bodyPr wrap="none">
            <a:spAutoFit/>
          </a:bodyPr>
          <a:lstStyle/>
          <a:p>
            <a:pPr algn="ctr"/>
            <a:r>
              <a:rPr lang="en-US">
                <a:solidFill>
                  <a:srgbClr val="000000"/>
                </a:solidFill>
              </a:rPr>
              <a:t>CV death, MI, UA requiring re-hospitalization, coronary revascularization (≥30 days), or stroke</a:t>
            </a:r>
            <a:endParaRPr lang="en-CA">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txBox="1">
            <a:spLocks noChangeArrowheads="1"/>
          </p:cNvSpPr>
          <p:nvPr/>
        </p:nvSpPr>
        <p:spPr bwMode="auto">
          <a:xfrm>
            <a:off x="228600" y="276226"/>
            <a:ext cx="10201275" cy="1325563"/>
          </a:xfrm>
          <a:prstGeom prst="rect">
            <a:avLst/>
          </a:prstGeom>
          <a:noFill/>
          <a:ln w="9525">
            <a:noFill/>
            <a:miter lim="800000"/>
            <a:headEnd/>
            <a:tailEnd/>
          </a:ln>
        </p:spPr>
        <p:txBody>
          <a:bodyPr/>
          <a:lstStyle/>
          <a:p>
            <a:pPr eaLnBrk="0" hangingPunct="0">
              <a:lnSpc>
                <a:spcPct val="90000"/>
              </a:lnSpc>
            </a:pPr>
            <a:r>
              <a:rPr lang="en-US" sz="3200" b="1" dirty="0">
                <a:solidFill>
                  <a:srgbClr val="1E3268"/>
                </a:solidFill>
                <a:latin typeface="Open Sans"/>
                <a:ea typeface="Open Sans"/>
              </a:rPr>
              <a:t>FOURIER: </a:t>
            </a:r>
            <a:r>
              <a:rPr lang="el-GR" sz="3200" b="1" dirty="0">
                <a:solidFill>
                  <a:srgbClr val="1E3268"/>
                </a:solidFill>
                <a:latin typeface="Open Sans"/>
                <a:ea typeface="Open Sans"/>
              </a:rPr>
              <a:t>Η πρόσθεση </a:t>
            </a:r>
            <a:r>
              <a:rPr lang="en-US" sz="3200" b="1" dirty="0" err="1">
                <a:solidFill>
                  <a:srgbClr val="1E3268"/>
                </a:solidFill>
                <a:latin typeface="Open Sans"/>
                <a:ea typeface="Open Sans"/>
              </a:rPr>
              <a:t>Evolocumab</a:t>
            </a:r>
            <a:r>
              <a:rPr lang="en-US" sz="3200" b="1" dirty="0">
                <a:solidFill>
                  <a:srgbClr val="1E3268"/>
                </a:solidFill>
                <a:latin typeface="Open Sans"/>
                <a:ea typeface="Open Sans"/>
              </a:rPr>
              <a:t> </a:t>
            </a:r>
            <a:r>
              <a:rPr lang="el-GR" sz="3200" b="1" dirty="0">
                <a:solidFill>
                  <a:srgbClr val="1E3268"/>
                </a:solidFill>
                <a:latin typeface="Open Sans"/>
                <a:ea typeface="Open Sans"/>
              </a:rPr>
              <a:t>σε στατίνη μειώνει τα καρδιαγγειακά συμβάντα</a:t>
            </a:r>
            <a:endParaRPr lang="en-US" sz="3200" b="1" dirty="0">
              <a:solidFill>
                <a:srgbClr val="1E3268"/>
              </a:solidFill>
              <a:latin typeface="Open Sans"/>
              <a:ea typeface="Open Sans"/>
            </a:endParaRPr>
          </a:p>
        </p:txBody>
      </p:sp>
      <p:sp>
        <p:nvSpPr>
          <p:cNvPr id="196610" name="TextBox 5"/>
          <p:cNvSpPr txBox="1">
            <a:spLocks noChangeArrowheads="1"/>
          </p:cNvSpPr>
          <p:nvPr/>
        </p:nvSpPr>
        <p:spPr bwMode="auto">
          <a:xfrm>
            <a:off x="1698625" y="6381750"/>
            <a:ext cx="6445250" cy="338138"/>
          </a:xfrm>
          <a:prstGeom prst="rect">
            <a:avLst/>
          </a:prstGeom>
          <a:noFill/>
          <a:ln w="9525">
            <a:noFill/>
            <a:miter lim="800000"/>
            <a:headEnd/>
            <a:tailEnd/>
          </a:ln>
        </p:spPr>
        <p:txBody>
          <a:bodyPr>
            <a:spAutoFit/>
          </a:bodyPr>
          <a:lstStyle/>
          <a:p>
            <a:r>
              <a:rPr lang="en-US" sz="1600">
                <a:solidFill>
                  <a:srgbClr val="000000"/>
                </a:solidFill>
                <a:latin typeface="Open Sans"/>
                <a:cs typeface="Arial" charset="0"/>
              </a:rPr>
              <a:t>Sabatine MS, et al. Lancet Diab Endocrinol 2017;</a:t>
            </a:r>
            <a:r>
              <a:rPr lang="mr-IN" sz="1600">
                <a:solidFill>
                  <a:srgbClr val="000000"/>
                </a:solidFill>
                <a:latin typeface="Open Sans"/>
                <a:cs typeface="Arial" charset="0"/>
              </a:rPr>
              <a:t> 5(12):941-950</a:t>
            </a:r>
            <a:endParaRPr lang="en-US" sz="1600">
              <a:solidFill>
                <a:srgbClr val="000000"/>
              </a:solidFill>
              <a:latin typeface="Open Sans"/>
              <a:cs typeface="Arial" charset="0"/>
            </a:endParaRPr>
          </a:p>
        </p:txBody>
      </p:sp>
      <p:pic>
        <p:nvPicPr>
          <p:cNvPr id="19661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493839"/>
            <a:ext cx="9144000" cy="42941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122649" cy="1320800"/>
          </a:xfrm>
        </p:spPr>
        <p:txBody>
          <a:bodyPr>
            <a:normAutofit/>
          </a:bodyPr>
          <a:lstStyle/>
          <a:p>
            <a:r>
              <a:rPr lang="el-GR" dirty="0"/>
              <a:t>Διάκριση του ασθενούς με αυξημένο καρδιαγγειακό κίνδυνο: Διάρκεια ΣΔ2</a:t>
            </a:r>
            <a:endParaRPr lang="de-DE" dirty="0"/>
          </a:p>
        </p:txBody>
      </p:sp>
      <p:sp>
        <p:nvSpPr>
          <p:cNvPr id="49" name="Textfeld 48">
            <a:extLst>
              <a:ext uri="{FF2B5EF4-FFF2-40B4-BE49-F238E27FC236}">
                <a16:creationId xmlns:a16="http://schemas.microsoft.com/office/drawing/2014/main" id="{535A5AD2-B023-4493-B8EB-6654CE8EEB6B}"/>
              </a:ext>
            </a:extLst>
          </p:cNvPr>
          <p:cNvSpPr txBox="1"/>
          <p:nvPr/>
        </p:nvSpPr>
        <p:spPr>
          <a:xfrm>
            <a:off x="711980" y="1387126"/>
            <a:ext cx="9122649" cy="646331"/>
          </a:xfrm>
          <a:prstGeom prst="rect">
            <a:avLst/>
          </a:prstGeom>
          <a:noFill/>
        </p:spPr>
        <p:txBody>
          <a:bodyPr wrap="square">
            <a:spAutoFit/>
          </a:bodyPr>
          <a:lstStyle/>
          <a:p>
            <a:r>
              <a:rPr lang="el-GR" sz="1800" i="1" dirty="0">
                <a:latin typeface="Arial" charset="0"/>
                <a:ea typeface="ＭＳ Ｐゴシック" pitchFamily="34" charset="-128"/>
              </a:rPr>
              <a:t>Συσχέτιση της διάρκειας ΣΔ2 με την εκδήλωση ΟΣΣ ή καρδιαγγειακό θάνατο και για ολική θνητότητα σε ασθενείς με ΣΔ2 60-79 ετών χωρίς ιστορικό ΟΣΣ (</a:t>
            </a:r>
            <a:r>
              <a:rPr lang="de-DE" sz="1800" i="1" dirty="0">
                <a:latin typeface="Arial" charset="0"/>
                <a:ea typeface="ＭＳ Ｐゴシック" pitchFamily="34" charset="-128"/>
              </a:rPr>
              <a:t>n=</a:t>
            </a:r>
            <a:r>
              <a:rPr lang="el-GR" b="0" i="0" dirty="0">
                <a:solidFill>
                  <a:srgbClr val="333333"/>
                </a:solidFill>
                <a:effectLst/>
                <a:latin typeface="Georgia" panose="02040502050405020303" pitchFamily="18" charset="0"/>
              </a:rPr>
              <a:t>414</a:t>
            </a:r>
            <a:r>
              <a:rPr lang="de-DE" b="0" i="0" dirty="0">
                <a:solidFill>
                  <a:srgbClr val="333333"/>
                </a:solidFill>
                <a:effectLst/>
                <a:latin typeface="Georgia" panose="02040502050405020303" pitchFamily="18" charset="0"/>
              </a:rPr>
              <a:t>)</a:t>
            </a:r>
            <a:endParaRPr lang="en-US" sz="1800" i="1" dirty="0">
              <a:latin typeface="Arial" charset="0"/>
              <a:ea typeface="ＭＳ Ｐゴシック" pitchFamily="34" charset="-128"/>
            </a:endParaRPr>
          </a:p>
        </p:txBody>
      </p:sp>
      <p:sp>
        <p:nvSpPr>
          <p:cNvPr id="48" name="Textfeld 47">
            <a:extLst>
              <a:ext uri="{FF2B5EF4-FFF2-40B4-BE49-F238E27FC236}">
                <a16:creationId xmlns:a16="http://schemas.microsoft.com/office/drawing/2014/main" id="{7917EEF4-07CC-4FFB-B818-A432CAEE0D70}"/>
              </a:ext>
            </a:extLst>
          </p:cNvPr>
          <p:cNvSpPr txBox="1"/>
          <p:nvPr/>
        </p:nvSpPr>
        <p:spPr>
          <a:xfrm>
            <a:off x="1093304" y="6107354"/>
            <a:ext cx="6102626" cy="369332"/>
          </a:xfrm>
          <a:prstGeom prst="rect">
            <a:avLst/>
          </a:prstGeom>
          <a:noFill/>
        </p:spPr>
        <p:txBody>
          <a:bodyPr wrap="square">
            <a:spAutoFit/>
          </a:bodyPr>
          <a:lstStyle/>
          <a:p>
            <a:r>
              <a:rPr lang="de-DE" b="0" i="0" dirty="0" err="1">
                <a:solidFill>
                  <a:srgbClr val="333333"/>
                </a:solidFill>
                <a:effectLst/>
                <a:latin typeface="-apple-system"/>
              </a:rPr>
              <a:t>Wannamethee</a:t>
            </a:r>
            <a:r>
              <a:rPr lang="de-DE" b="0" i="0" dirty="0">
                <a:solidFill>
                  <a:srgbClr val="333333"/>
                </a:solidFill>
                <a:effectLst/>
                <a:latin typeface="-apple-system"/>
              </a:rPr>
              <a:t> et al, Arch Intern Med. 2011</a:t>
            </a:r>
            <a:endParaRPr lang="de-DE" dirty="0"/>
          </a:p>
        </p:txBody>
      </p:sp>
      <p:pic>
        <p:nvPicPr>
          <p:cNvPr id="3" name="Grafik 2">
            <a:extLst>
              <a:ext uri="{FF2B5EF4-FFF2-40B4-BE49-F238E27FC236}">
                <a16:creationId xmlns:a16="http://schemas.microsoft.com/office/drawing/2014/main" id="{917BF1EA-9505-4545-9A40-9C72C4A04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272" y="2125594"/>
            <a:ext cx="9031357" cy="3981760"/>
          </a:xfrm>
          <a:prstGeom prst="rect">
            <a:avLst/>
          </a:prstGeom>
        </p:spPr>
      </p:pic>
      <p:sp>
        <p:nvSpPr>
          <p:cNvPr id="8" name="Rechteck 7">
            <a:extLst>
              <a:ext uri="{FF2B5EF4-FFF2-40B4-BE49-F238E27FC236}">
                <a16:creationId xmlns:a16="http://schemas.microsoft.com/office/drawing/2014/main" id="{2BA84182-B561-4373-8373-D47FC69D38DF}"/>
              </a:ext>
            </a:extLst>
          </p:cNvPr>
          <p:cNvSpPr/>
          <p:nvPr/>
        </p:nvSpPr>
        <p:spPr>
          <a:xfrm>
            <a:off x="1003852" y="4144617"/>
            <a:ext cx="8830777" cy="14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DA37AAE9-8005-4F6A-B9C2-72E146BE00E3}"/>
              </a:ext>
            </a:extLst>
          </p:cNvPr>
          <p:cNvSpPr/>
          <p:nvPr/>
        </p:nvSpPr>
        <p:spPr>
          <a:xfrm>
            <a:off x="973711" y="4834482"/>
            <a:ext cx="8830778" cy="234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5">
            <a:extLst>
              <a:ext uri="{FF2B5EF4-FFF2-40B4-BE49-F238E27FC236}">
                <a16:creationId xmlns:a16="http://schemas.microsoft.com/office/drawing/2014/main" id="{3D53048A-8832-4E41-9379-23D3D63D6BF7}"/>
              </a:ext>
            </a:extLst>
          </p:cNvPr>
          <p:cNvCxnSpPr/>
          <p:nvPr/>
        </p:nvCxnSpPr>
        <p:spPr>
          <a:xfrm>
            <a:off x="953833" y="3776870"/>
            <a:ext cx="84515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Gerader Verbinder 11">
            <a:extLst>
              <a:ext uri="{FF2B5EF4-FFF2-40B4-BE49-F238E27FC236}">
                <a16:creationId xmlns:a16="http://schemas.microsoft.com/office/drawing/2014/main" id="{6D5352B5-99DD-4C31-9A00-3859F3620DC9}"/>
              </a:ext>
            </a:extLst>
          </p:cNvPr>
          <p:cNvCxnSpPr/>
          <p:nvPr/>
        </p:nvCxnSpPr>
        <p:spPr>
          <a:xfrm>
            <a:off x="977026" y="4475916"/>
            <a:ext cx="1080000"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8605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122649" cy="1320800"/>
          </a:xfrm>
        </p:spPr>
        <p:txBody>
          <a:bodyPr>
            <a:normAutofit/>
          </a:bodyPr>
          <a:lstStyle/>
          <a:p>
            <a:r>
              <a:rPr lang="el-GR" dirty="0"/>
              <a:t>Διάκριση του ασθενούς με αυξημένο καρδιαγγειακό κίνδυνο: Διάρκεια ΣΔ2</a:t>
            </a:r>
            <a:endParaRPr lang="de-DE" dirty="0"/>
          </a:p>
        </p:txBody>
      </p:sp>
      <p:sp>
        <p:nvSpPr>
          <p:cNvPr id="49" name="Textfeld 48">
            <a:extLst>
              <a:ext uri="{FF2B5EF4-FFF2-40B4-BE49-F238E27FC236}">
                <a16:creationId xmlns:a16="http://schemas.microsoft.com/office/drawing/2014/main" id="{535A5AD2-B023-4493-B8EB-6654CE8EEB6B}"/>
              </a:ext>
            </a:extLst>
          </p:cNvPr>
          <p:cNvSpPr txBox="1"/>
          <p:nvPr/>
        </p:nvSpPr>
        <p:spPr>
          <a:xfrm>
            <a:off x="711980" y="1387126"/>
            <a:ext cx="10151490" cy="646331"/>
          </a:xfrm>
          <a:prstGeom prst="rect">
            <a:avLst/>
          </a:prstGeom>
          <a:noFill/>
        </p:spPr>
        <p:txBody>
          <a:bodyPr wrap="square">
            <a:spAutoFit/>
          </a:bodyPr>
          <a:lstStyle/>
          <a:p>
            <a:r>
              <a:rPr lang="el-GR" sz="1800" i="1" dirty="0">
                <a:latin typeface="Arial" charset="0"/>
                <a:ea typeface="ＭＳ Ｐゴシック" pitchFamily="34" charset="-128"/>
              </a:rPr>
              <a:t>Ασθενείς με διάρκεια ΣΔ2&gt;10 έτη έχουν παρόμοιο κίνδυνο για εκδήλωση καρδιαγγειακών συμβαμμάτων με ασθενείς με ιστορικό ΣΝ [</a:t>
            </a:r>
            <a:r>
              <a:rPr lang="fr-FR" sz="1800" i="1" dirty="0">
                <a:latin typeface="Arial" charset="0"/>
                <a:ea typeface="ＭＳ Ｐゴシック" pitchFamily="34" charset="-128"/>
              </a:rPr>
              <a:t>HR 2.7</a:t>
            </a:r>
            <a:r>
              <a:rPr lang="el-GR" sz="1800" i="1" dirty="0">
                <a:latin typeface="Arial" charset="0"/>
                <a:ea typeface="ＭＳ Ｐゴシック" pitchFamily="34" charset="-128"/>
              </a:rPr>
              <a:t> (</a:t>
            </a:r>
            <a:r>
              <a:rPr lang="de-DE" sz="1800" i="1" dirty="0">
                <a:latin typeface="Arial" charset="0"/>
                <a:ea typeface="ＭＳ Ｐゴシック" pitchFamily="34" charset="-128"/>
              </a:rPr>
              <a:t>95%CI </a:t>
            </a:r>
            <a:r>
              <a:rPr lang="fr-FR" sz="1800" i="1" dirty="0">
                <a:latin typeface="Arial" charset="0"/>
                <a:ea typeface="ＭＳ Ｐゴシック" pitchFamily="34" charset="-128"/>
              </a:rPr>
              <a:t>2.6–2.8</a:t>
            </a:r>
            <a:r>
              <a:rPr lang="el-GR" sz="1800" i="1" dirty="0">
                <a:latin typeface="Arial" charset="0"/>
                <a:ea typeface="ＭＳ Ｐゴシック" pitchFamily="34" charset="-128"/>
              </a:rPr>
              <a:t>)</a:t>
            </a:r>
            <a:r>
              <a:rPr lang="fr-FR" sz="1800" i="1" dirty="0">
                <a:latin typeface="Arial" charset="0"/>
                <a:ea typeface="ＭＳ Ｐゴシック" pitchFamily="34" charset="-128"/>
              </a:rPr>
              <a:t> vs. HR 2.5 (95% CI 2.4–2.6)</a:t>
            </a:r>
            <a:r>
              <a:rPr lang="el-GR" sz="1800" i="1" dirty="0">
                <a:latin typeface="Arial" charset="0"/>
                <a:ea typeface="ＭＳ Ｐゴシック" pitchFamily="34" charset="-128"/>
              </a:rPr>
              <a:t>]</a:t>
            </a:r>
            <a:endParaRPr lang="en-US" sz="1800" i="1" dirty="0">
              <a:latin typeface="Arial" charset="0"/>
              <a:ea typeface="ＭＳ Ｐゴシック" pitchFamily="34" charset="-128"/>
            </a:endParaRPr>
          </a:p>
        </p:txBody>
      </p:sp>
      <p:sp>
        <p:nvSpPr>
          <p:cNvPr id="48" name="Textfeld 47">
            <a:extLst>
              <a:ext uri="{FF2B5EF4-FFF2-40B4-BE49-F238E27FC236}">
                <a16:creationId xmlns:a16="http://schemas.microsoft.com/office/drawing/2014/main" id="{7917EEF4-07CC-4FFB-B818-A432CAEE0D70}"/>
              </a:ext>
            </a:extLst>
          </p:cNvPr>
          <p:cNvSpPr txBox="1"/>
          <p:nvPr/>
        </p:nvSpPr>
        <p:spPr>
          <a:xfrm>
            <a:off x="1093304" y="6107354"/>
            <a:ext cx="6102626" cy="369332"/>
          </a:xfrm>
          <a:prstGeom prst="rect">
            <a:avLst/>
          </a:prstGeom>
          <a:noFill/>
        </p:spPr>
        <p:txBody>
          <a:bodyPr wrap="square">
            <a:spAutoFit/>
          </a:bodyPr>
          <a:lstStyle/>
          <a:p>
            <a:r>
              <a:rPr lang="de-DE" b="0" i="0" dirty="0">
                <a:solidFill>
                  <a:srgbClr val="333333"/>
                </a:solidFill>
                <a:effectLst/>
                <a:latin typeface="-apple-system"/>
              </a:rPr>
              <a:t>Rana et al, J Gen Intern </a:t>
            </a:r>
            <a:r>
              <a:rPr lang="de-DE" b="0" i="0" dirty="0" err="1">
                <a:solidFill>
                  <a:srgbClr val="333333"/>
                </a:solidFill>
                <a:effectLst/>
                <a:latin typeface="-apple-system"/>
              </a:rPr>
              <a:t>Med</a:t>
            </a:r>
            <a:r>
              <a:rPr lang="de-DE" b="0" i="0" dirty="0">
                <a:solidFill>
                  <a:srgbClr val="333333"/>
                </a:solidFill>
                <a:effectLst/>
                <a:latin typeface="-apple-system"/>
              </a:rPr>
              <a:t> 2015)</a:t>
            </a:r>
            <a:endParaRPr lang="de-DE" dirty="0"/>
          </a:p>
        </p:txBody>
      </p:sp>
      <p:pic>
        <p:nvPicPr>
          <p:cNvPr id="8194" name="Picture 2">
            <a:extLst>
              <a:ext uri="{FF2B5EF4-FFF2-40B4-BE49-F238E27FC236}">
                <a16:creationId xmlns:a16="http://schemas.microsoft.com/office/drawing/2014/main" id="{E16A3EE7-02F5-488A-BCE0-A7DD48153D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980" y="2166731"/>
            <a:ext cx="5857785" cy="387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0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845339-BD25-8A20-DB7E-F48173EC1FA1}"/>
              </a:ext>
            </a:extLst>
          </p:cNvPr>
          <p:cNvSpPr txBox="1">
            <a:spLocks/>
          </p:cNvSpPr>
          <p:nvPr/>
        </p:nvSpPr>
        <p:spPr>
          <a:xfrm>
            <a:off x="490538" y="395288"/>
            <a:ext cx="8532812" cy="1143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l-GR" sz="2800" dirty="0"/>
              <a:t>Ασθενείς με ΣΔ2&gt;15 έτη χωρίς ιστορικό χρόνιας καρδιακής νόσου παρουσιάζουν παρόμοιο κίνδυνο για θάνατο καρδιαγγειακής αιτιολογίας σε σχέση με ασθενείς με προϋπάρχουσα χρόνια καρδιακή νόσο χωρίς ΣΔ2</a:t>
            </a:r>
            <a:endParaRPr lang="en-US" sz="2800" dirty="0"/>
          </a:p>
        </p:txBody>
      </p:sp>
      <p:pic>
        <p:nvPicPr>
          <p:cNvPr id="5" name="Picture 12" descr="Cover">
            <a:extLst>
              <a:ext uri="{FF2B5EF4-FFF2-40B4-BE49-F238E27FC236}">
                <a16:creationId xmlns:a16="http://schemas.microsoft.com/office/drawing/2014/main" id="{213EBB89-7990-ED5A-0EDA-992846263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3813" y="1517650"/>
            <a:ext cx="5462587" cy="4308475"/>
          </a:xfrm>
          <a:prstGeom prst="rect">
            <a:avLst/>
          </a:prstGeom>
          <a:noFill/>
          <a:ln w="9525">
            <a:noFill/>
            <a:miter lim="800000"/>
            <a:headEnd/>
            <a:tailEnd/>
          </a:ln>
        </p:spPr>
      </p:pic>
      <p:sp>
        <p:nvSpPr>
          <p:cNvPr id="6" name="TextBox 6">
            <a:extLst>
              <a:ext uri="{FF2B5EF4-FFF2-40B4-BE49-F238E27FC236}">
                <a16:creationId xmlns:a16="http://schemas.microsoft.com/office/drawing/2014/main" id="{20F6119A-46CD-51B5-A723-DFAE4320F63C}"/>
              </a:ext>
            </a:extLst>
          </p:cNvPr>
          <p:cNvSpPr txBox="1">
            <a:spLocks noChangeArrowheads="1"/>
          </p:cNvSpPr>
          <p:nvPr/>
        </p:nvSpPr>
        <p:spPr bwMode="auto">
          <a:xfrm>
            <a:off x="6983413" y="1943100"/>
            <a:ext cx="1874837" cy="457200"/>
          </a:xfrm>
          <a:prstGeom prst="rect">
            <a:avLst/>
          </a:prstGeom>
          <a:noFill/>
          <a:ln>
            <a:noFill/>
          </a:ln>
          <a:extLst>
            <a:ext uri="{909E8E84-426E-40dd-AFC4-6F175D3DCCD1}"/>
            <a:ext uri="{91240B29-F687-4f45-9708-019B960494DF}"/>
          </a:extLst>
        </p:spPr>
        <p:txBody>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US" sz="2000" dirty="0">
                <a:latin typeface="+mj-lt"/>
              </a:rPr>
              <a:t>20 year follow-up of 121,046 women aged 30 to 55 years in Nurses</a:t>
            </a:r>
            <a:r>
              <a:rPr lang="ja-JP" altLang="en-US" sz="2000" dirty="0">
                <a:latin typeface="+mj-lt"/>
              </a:rPr>
              <a:t>’</a:t>
            </a:r>
            <a:r>
              <a:rPr lang="en-US" altLang="ja-JP" sz="2000" dirty="0">
                <a:latin typeface="+mj-lt"/>
              </a:rPr>
              <a:t> Health Study </a:t>
            </a:r>
            <a:endParaRPr lang="en-US" sz="2000" dirty="0">
              <a:latin typeface="+mj-lt"/>
            </a:endParaRPr>
          </a:p>
        </p:txBody>
      </p:sp>
      <p:sp>
        <p:nvSpPr>
          <p:cNvPr id="7" name="Rectangle 6" descr="Reference">
            <a:extLst>
              <a:ext uri="{FF2B5EF4-FFF2-40B4-BE49-F238E27FC236}">
                <a16:creationId xmlns:a16="http://schemas.microsoft.com/office/drawing/2014/main" id="{B5DA5825-FE0E-11B1-9173-D00CC8640E2F}"/>
              </a:ext>
            </a:extLst>
          </p:cNvPr>
          <p:cNvSpPr>
            <a:spLocks noChangeArrowheads="1"/>
          </p:cNvSpPr>
          <p:nvPr/>
        </p:nvSpPr>
        <p:spPr bwMode="auto">
          <a:xfrm>
            <a:off x="354013" y="6445250"/>
            <a:ext cx="5910262" cy="244475"/>
          </a:xfrm>
          <a:prstGeom prst="rect">
            <a:avLst/>
          </a:prstGeom>
          <a:noFill/>
          <a:ln>
            <a:noFill/>
          </a:ln>
          <a:extLst>
            <a:ext uri="{909E8E84-426E-40dd-AFC4-6F175D3DCCD1}"/>
            <a:ext uri="{91240B29-F687-4f45-9708-019B960494DF}"/>
          </a:extLst>
        </p:spPr>
        <p:txBody>
          <a:bodyPr lIns="0" tIns="0" rIns="0" bIns="0" anchor="b"/>
          <a:lstStyle/>
          <a:p>
            <a:r>
              <a:rPr lang="fr-FR" sz="1400">
                <a:latin typeface="Open Sans"/>
                <a:cs typeface="Arial" charset="0"/>
              </a:rPr>
              <a:t>Hu F, et al. Arch Intern Med. 2001;161:1717-1723.</a:t>
            </a:r>
          </a:p>
          <a:p>
            <a:r>
              <a:rPr lang="fr-FR" sz="1400">
                <a:latin typeface="Open Sans"/>
                <a:cs typeface="Arial" charset="0"/>
              </a:rPr>
              <a:t>CHD, coronary heart disease</a:t>
            </a:r>
          </a:p>
        </p:txBody>
      </p:sp>
      <p:sp>
        <p:nvSpPr>
          <p:cNvPr id="8" name="Oval 7">
            <a:extLst>
              <a:ext uri="{FF2B5EF4-FFF2-40B4-BE49-F238E27FC236}">
                <a16:creationId xmlns:a16="http://schemas.microsoft.com/office/drawing/2014/main" id="{20B395A2-01B4-765C-414A-11B188635FFD}"/>
              </a:ext>
            </a:extLst>
          </p:cNvPr>
          <p:cNvSpPr/>
          <p:nvPr/>
        </p:nvSpPr>
        <p:spPr>
          <a:xfrm>
            <a:off x="2360613" y="3997325"/>
            <a:ext cx="609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9" name="Oval 8">
            <a:extLst>
              <a:ext uri="{FF2B5EF4-FFF2-40B4-BE49-F238E27FC236}">
                <a16:creationId xmlns:a16="http://schemas.microsoft.com/office/drawing/2014/main" id="{684F6D5D-9C32-D219-8DDC-01BA2FB34FA5}"/>
              </a:ext>
            </a:extLst>
          </p:cNvPr>
          <p:cNvSpPr/>
          <p:nvPr/>
        </p:nvSpPr>
        <p:spPr>
          <a:xfrm>
            <a:off x="5789613" y="3997325"/>
            <a:ext cx="6096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Tree>
    <p:extLst>
      <p:ext uri="{BB962C8B-B14F-4D97-AF65-F5344CB8AC3E}">
        <p14:creationId xmlns:p14="http://schemas.microsoft.com/office/powerpoint/2010/main" val="14685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122649" cy="1320800"/>
          </a:xfrm>
        </p:spPr>
        <p:txBody>
          <a:bodyPr>
            <a:normAutofit/>
          </a:bodyPr>
          <a:lstStyle/>
          <a:p>
            <a:r>
              <a:rPr lang="el-GR" dirty="0"/>
              <a:t>Διάκριση του ασθενούς με αυξημένο καρδιαγγειακό κίνδυνο: Διάρκεια ΣΔ2</a:t>
            </a:r>
            <a:endParaRPr lang="de-DE" dirty="0"/>
          </a:p>
        </p:txBody>
      </p:sp>
      <p:sp>
        <p:nvSpPr>
          <p:cNvPr id="49" name="Textfeld 48">
            <a:extLst>
              <a:ext uri="{FF2B5EF4-FFF2-40B4-BE49-F238E27FC236}">
                <a16:creationId xmlns:a16="http://schemas.microsoft.com/office/drawing/2014/main" id="{535A5AD2-B023-4493-B8EB-6654CE8EEB6B}"/>
              </a:ext>
            </a:extLst>
          </p:cNvPr>
          <p:cNvSpPr txBox="1"/>
          <p:nvPr/>
        </p:nvSpPr>
        <p:spPr>
          <a:xfrm>
            <a:off x="229288" y="1224185"/>
            <a:ext cx="9853316" cy="646331"/>
          </a:xfrm>
          <a:prstGeom prst="rect">
            <a:avLst/>
          </a:prstGeom>
          <a:noFill/>
        </p:spPr>
        <p:txBody>
          <a:bodyPr wrap="square">
            <a:spAutoFit/>
          </a:bodyPr>
          <a:lstStyle/>
          <a:p>
            <a:r>
              <a:rPr lang="el-GR" sz="1800" i="1" dirty="0">
                <a:latin typeface="Arial" charset="0"/>
                <a:ea typeface="ＭＳ Ｐゴシック" pitchFamily="34" charset="-128"/>
              </a:rPr>
              <a:t>Συσχέτιση της έναρξης ΣΔ2 με την εκδήλωση ΣΝ ή καρδιαγγειακά συμβάντα/καρδιαγγειακό θάνατο και για ολική θνητότητα σε </a:t>
            </a:r>
            <a:r>
              <a:rPr lang="el-GR" i="1" dirty="0">
                <a:latin typeface="Arial" charset="0"/>
                <a:ea typeface="ＭＳ Ｐゴシック" pitchFamily="34" charset="-128"/>
              </a:rPr>
              <a:t>άρρενες</a:t>
            </a:r>
            <a:r>
              <a:rPr lang="el-GR" sz="1800" i="1" dirty="0">
                <a:latin typeface="Arial" charset="0"/>
                <a:ea typeface="ＭＳ Ｐゴシック" pitchFamily="34" charset="-128"/>
              </a:rPr>
              <a:t> με ΣΔ2 60-79 ετών χωρίς ιστορικό ΟΣΣ (</a:t>
            </a:r>
            <a:r>
              <a:rPr lang="de-DE" sz="1800" i="1" dirty="0">
                <a:latin typeface="Arial" charset="0"/>
                <a:ea typeface="ＭＳ Ｐゴシック" pitchFamily="34" charset="-128"/>
              </a:rPr>
              <a:t>n=</a:t>
            </a:r>
            <a:r>
              <a:rPr lang="el-GR" b="0" i="0" dirty="0">
                <a:solidFill>
                  <a:srgbClr val="333333"/>
                </a:solidFill>
                <a:effectLst/>
                <a:latin typeface="Georgia" panose="02040502050405020303" pitchFamily="18" charset="0"/>
              </a:rPr>
              <a:t>414</a:t>
            </a:r>
            <a:r>
              <a:rPr lang="de-DE" b="0" i="0" dirty="0">
                <a:solidFill>
                  <a:srgbClr val="333333"/>
                </a:solidFill>
                <a:effectLst/>
                <a:latin typeface="Georgia" panose="02040502050405020303" pitchFamily="18" charset="0"/>
              </a:rPr>
              <a:t>)</a:t>
            </a:r>
            <a:endParaRPr lang="en-US" sz="1800" i="1" dirty="0">
              <a:latin typeface="Arial" charset="0"/>
              <a:ea typeface="ＭＳ Ｐゴシック" pitchFamily="34" charset="-128"/>
            </a:endParaRPr>
          </a:p>
        </p:txBody>
      </p:sp>
      <p:sp>
        <p:nvSpPr>
          <p:cNvPr id="48" name="Textfeld 47">
            <a:extLst>
              <a:ext uri="{FF2B5EF4-FFF2-40B4-BE49-F238E27FC236}">
                <a16:creationId xmlns:a16="http://schemas.microsoft.com/office/drawing/2014/main" id="{7917EEF4-07CC-4FFB-B818-A432CAEE0D70}"/>
              </a:ext>
            </a:extLst>
          </p:cNvPr>
          <p:cNvSpPr txBox="1"/>
          <p:nvPr/>
        </p:nvSpPr>
        <p:spPr>
          <a:xfrm>
            <a:off x="983974" y="6422342"/>
            <a:ext cx="6102626" cy="369332"/>
          </a:xfrm>
          <a:prstGeom prst="rect">
            <a:avLst/>
          </a:prstGeom>
          <a:noFill/>
        </p:spPr>
        <p:txBody>
          <a:bodyPr wrap="square">
            <a:spAutoFit/>
          </a:bodyPr>
          <a:lstStyle/>
          <a:p>
            <a:r>
              <a:rPr lang="de-DE" b="0" i="0" dirty="0" err="1">
                <a:solidFill>
                  <a:srgbClr val="333333"/>
                </a:solidFill>
                <a:effectLst/>
                <a:latin typeface="-apple-system"/>
              </a:rPr>
              <a:t>Wannamethee</a:t>
            </a:r>
            <a:r>
              <a:rPr lang="de-DE" b="0" i="0" dirty="0">
                <a:solidFill>
                  <a:srgbClr val="333333"/>
                </a:solidFill>
                <a:effectLst/>
                <a:latin typeface="-apple-system"/>
              </a:rPr>
              <a:t> et al, Arch Intern Med. 2011</a:t>
            </a:r>
            <a:endParaRPr lang="de-DE" dirty="0"/>
          </a:p>
        </p:txBody>
      </p:sp>
      <p:pic>
        <p:nvPicPr>
          <p:cNvPr id="4" name="Grafik 3">
            <a:extLst>
              <a:ext uri="{FF2B5EF4-FFF2-40B4-BE49-F238E27FC236}">
                <a16:creationId xmlns:a16="http://schemas.microsoft.com/office/drawing/2014/main" id="{6EFE86D0-2094-4943-BF59-6E188D2DD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256" y="1870516"/>
            <a:ext cx="6355231" cy="4631635"/>
          </a:xfrm>
          <a:prstGeom prst="rect">
            <a:avLst/>
          </a:prstGeom>
        </p:spPr>
      </p:pic>
      <p:sp>
        <p:nvSpPr>
          <p:cNvPr id="7" name="Textfeld 6">
            <a:extLst>
              <a:ext uri="{FF2B5EF4-FFF2-40B4-BE49-F238E27FC236}">
                <a16:creationId xmlns:a16="http://schemas.microsoft.com/office/drawing/2014/main" id="{6418C941-9010-4F62-921A-6971E1E9F495}"/>
              </a:ext>
            </a:extLst>
          </p:cNvPr>
          <p:cNvSpPr txBox="1"/>
          <p:nvPr/>
        </p:nvSpPr>
        <p:spPr>
          <a:xfrm>
            <a:off x="7086600" y="2360319"/>
            <a:ext cx="2673626" cy="646331"/>
          </a:xfrm>
          <a:prstGeom prst="rect">
            <a:avLst/>
          </a:prstGeom>
          <a:noFill/>
        </p:spPr>
        <p:txBody>
          <a:bodyPr wrap="square">
            <a:spAutoFit/>
          </a:bodyPr>
          <a:lstStyle/>
          <a:p>
            <a:r>
              <a:rPr lang="de-DE" dirty="0">
                <a:solidFill>
                  <a:srgbClr val="333333"/>
                </a:solidFill>
                <a:latin typeface="-apple-system"/>
              </a:rPr>
              <a:t>Early </a:t>
            </a:r>
            <a:r>
              <a:rPr lang="de-DE" dirty="0" err="1">
                <a:solidFill>
                  <a:srgbClr val="333333"/>
                </a:solidFill>
                <a:latin typeface="-apple-system"/>
              </a:rPr>
              <a:t>onset</a:t>
            </a:r>
            <a:r>
              <a:rPr lang="de-DE" dirty="0">
                <a:solidFill>
                  <a:srgbClr val="333333"/>
                </a:solidFill>
                <a:latin typeface="-apple-system"/>
              </a:rPr>
              <a:t>: &lt;60 </a:t>
            </a:r>
            <a:r>
              <a:rPr lang="el-GR" dirty="0">
                <a:solidFill>
                  <a:srgbClr val="333333"/>
                </a:solidFill>
                <a:latin typeface="-apple-system"/>
              </a:rPr>
              <a:t>ετών</a:t>
            </a:r>
          </a:p>
          <a:p>
            <a:r>
              <a:rPr lang="de-DE" dirty="0">
                <a:solidFill>
                  <a:srgbClr val="333333"/>
                </a:solidFill>
                <a:latin typeface="-apple-system"/>
              </a:rPr>
              <a:t>Late </a:t>
            </a:r>
            <a:r>
              <a:rPr lang="de-DE" dirty="0" err="1">
                <a:solidFill>
                  <a:srgbClr val="333333"/>
                </a:solidFill>
                <a:latin typeface="-apple-system"/>
              </a:rPr>
              <a:t>onset</a:t>
            </a:r>
            <a:r>
              <a:rPr lang="de-DE" dirty="0">
                <a:solidFill>
                  <a:srgbClr val="333333"/>
                </a:solidFill>
                <a:latin typeface="-apple-system"/>
              </a:rPr>
              <a:t>: &gt;60 </a:t>
            </a:r>
            <a:r>
              <a:rPr lang="el-GR" dirty="0">
                <a:solidFill>
                  <a:srgbClr val="333333"/>
                </a:solidFill>
                <a:latin typeface="-apple-system"/>
              </a:rPr>
              <a:t>ετών</a:t>
            </a:r>
            <a:endParaRPr lang="de-DE" dirty="0"/>
          </a:p>
        </p:txBody>
      </p:sp>
      <p:sp>
        <p:nvSpPr>
          <p:cNvPr id="8" name="Rechteck 7">
            <a:extLst>
              <a:ext uri="{FF2B5EF4-FFF2-40B4-BE49-F238E27FC236}">
                <a16:creationId xmlns:a16="http://schemas.microsoft.com/office/drawing/2014/main" id="{DD25F994-3102-4872-8E53-08C987BA6036}"/>
              </a:ext>
            </a:extLst>
          </p:cNvPr>
          <p:cNvSpPr/>
          <p:nvPr/>
        </p:nvSpPr>
        <p:spPr>
          <a:xfrm>
            <a:off x="2934949" y="2544986"/>
            <a:ext cx="2591208" cy="3088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BC307751-EE12-4E24-97A8-36CBDD6C491A}"/>
              </a:ext>
            </a:extLst>
          </p:cNvPr>
          <p:cNvSpPr/>
          <p:nvPr/>
        </p:nvSpPr>
        <p:spPr>
          <a:xfrm>
            <a:off x="5565910" y="2544986"/>
            <a:ext cx="1212577" cy="3088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ACE3997D-B314-41FA-A875-51EDD7FF440D}"/>
              </a:ext>
            </a:extLst>
          </p:cNvPr>
          <p:cNvSpPr txBox="1"/>
          <p:nvPr/>
        </p:nvSpPr>
        <p:spPr>
          <a:xfrm>
            <a:off x="6972455" y="3233159"/>
            <a:ext cx="4383160" cy="1754326"/>
          </a:xfrm>
          <a:prstGeom prst="rect">
            <a:avLst/>
          </a:prstGeom>
          <a:noFill/>
        </p:spPr>
        <p:txBody>
          <a:bodyPr wrap="square">
            <a:spAutoFit/>
          </a:bodyPr>
          <a:lstStyle/>
          <a:p>
            <a:r>
              <a:rPr lang="el-GR" dirty="0"/>
              <a:t>Καρδιαγγειακή Θνητότητα:</a:t>
            </a:r>
          </a:p>
          <a:p>
            <a:r>
              <a:rPr lang="el-GR" dirty="0"/>
              <a:t>Άνδρες με προηγούμενο ΟΣΣ&gt;</a:t>
            </a:r>
            <a:r>
              <a:rPr lang="de-DE" dirty="0"/>
              <a:t>&gt; Early </a:t>
            </a:r>
            <a:r>
              <a:rPr lang="de-DE" dirty="0" err="1"/>
              <a:t>onset</a:t>
            </a:r>
            <a:r>
              <a:rPr lang="el-GR" dirty="0"/>
              <a:t> ΣΔ2</a:t>
            </a:r>
            <a:r>
              <a:rPr lang="de-DE" dirty="0"/>
              <a:t> &gt;</a:t>
            </a:r>
            <a:r>
              <a:rPr lang="de-DE" dirty="0" err="1"/>
              <a:t>late</a:t>
            </a:r>
            <a:r>
              <a:rPr lang="de-DE" dirty="0"/>
              <a:t> </a:t>
            </a:r>
            <a:r>
              <a:rPr lang="de-DE" dirty="0" err="1"/>
              <a:t>onset</a:t>
            </a:r>
            <a:r>
              <a:rPr lang="el-GR" dirty="0"/>
              <a:t> ΣΔ2</a:t>
            </a:r>
            <a:r>
              <a:rPr lang="de-DE" dirty="0"/>
              <a:t> </a:t>
            </a:r>
            <a:endParaRPr lang="el-GR" dirty="0"/>
          </a:p>
          <a:p>
            <a:r>
              <a:rPr lang="el-GR" dirty="0"/>
              <a:t>ΑΛΛΑ </a:t>
            </a:r>
          </a:p>
          <a:p>
            <a:r>
              <a:rPr lang="el-GR" dirty="0"/>
              <a:t>Ολική θνητότητα&gt;</a:t>
            </a:r>
          </a:p>
          <a:p>
            <a:r>
              <a:rPr lang="de-DE" dirty="0"/>
              <a:t>Early </a:t>
            </a:r>
            <a:r>
              <a:rPr lang="de-DE" dirty="0" err="1"/>
              <a:t>onset</a:t>
            </a:r>
            <a:r>
              <a:rPr lang="de-DE" dirty="0"/>
              <a:t> </a:t>
            </a:r>
            <a:r>
              <a:rPr lang="el-GR" dirty="0"/>
              <a:t>ΣΔ2</a:t>
            </a:r>
            <a:r>
              <a:rPr lang="de-DE" dirty="0"/>
              <a:t>= Late </a:t>
            </a:r>
            <a:r>
              <a:rPr lang="de-DE" dirty="0" err="1"/>
              <a:t>onset</a:t>
            </a:r>
            <a:r>
              <a:rPr lang="de-DE" dirty="0"/>
              <a:t> </a:t>
            </a:r>
            <a:r>
              <a:rPr lang="el-GR" dirty="0"/>
              <a:t>ΣΔ2</a:t>
            </a:r>
            <a:endParaRPr lang="de-DE" dirty="0"/>
          </a:p>
        </p:txBody>
      </p:sp>
    </p:spTree>
    <p:extLst>
      <p:ext uri="{BB962C8B-B14F-4D97-AF65-F5344CB8AC3E}">
        <p14:creationId xmlns:p14="http://schemas.microsoft.com/office/powerpoint/2010/main" val="4242729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9530938" cy="1320800"/>
          </a:xfrm>
        </p:spPr>
        <p:txBody>
          <a:bodyPr>
            <a:normAutofit fontScale="90000"/>
          </a:bodyPr>
          <a:lstStyle/>
          <a:p>
            <a:r>
              <a:rPr lang="el-GR" dirty="0"/>
              <a:t>Διάκριση του ασθενούς με αυξημένο καρδιαγγειακό κίνδυνο: Πρωτεϊνουρία και ρυθμός σπειραματικής διήθησης</a:t>
            </a:r>
            <a:endParaRPr lang="de-DE" dirty="0"/>
          </a:p>
        </p:txBody>
      </p:sp>
      <p:sp>
        <p:nvSpPr>
          <p:cNvPr id="10" name="Textfeld 9">
            <a:extLst>
              <a:ext uri="{FF2B5EF4-FFF2-40B4-BE49-F238E27FC236}">
                <a16:creationId xmlns:a16="http://schemas.microsoft.com/office/drawing/2014/main" id="{1E99B278-41A6-47F4-B2C5-D2E584081E8E}"/>
              </a:ext>
            </a:extLst>
          </p:cNvPr>
          <p:cNvSpPr txBox="1"/>
          <p:nvPr/>
        </p:nvSpPr>
        <p:spPr>
          <a:xfrm>
            <a:off x="119271" y="2456963"/>
            <a:ext cx="10485782" cy="2308324"/>
          </a:xfrm>
          <a:prstGeom prst="rect">
            <a:avLst/>
          </a:prstGeom>
          <a:noFill/>
        </p:spPr>
        <p:txBody>
          <a:bodyPr wrap="square">
            <a:spAutoFit/>
          </a:bodyPr>
          <a:lstStyle/>
          <a:p>
            <a:pPr marL="285750" indent="-285750">
              <a:buFont typeface="Arial" panose="020B0604020202020204" pitchFamily="34" charset="0"/>
              <a:buChar char="•"/>
            </a:pPr>
            <a:r>
              <a:rPr lang="el-GR" dirty="0"/>
              <a:t>Μελέτη</a:t>
            </a:r>
            <a:r>
              <a:rPr lang="de-DE" dirty="0"/>
              <a:t> </a:t>
            </a:r>
            <a:r>
              <a:rPr lang="el-GR" dirty="0"/>
              <a:t>HOPE (</a:t>
            </a:r>
            <a:r>
              <a:rPr lang="de-DE" dirty="0" err="1"/>
              <a:t>Gerstein</a:t>
            </a:r>
            <a:r>
              <a:rPr lang="el-GR" dirty="0"/>
              <a:t> </a:t>
            </a:r>
            <a:r>
              <a:rPr lang="de-DE" dirty="0"/>
              <a:t>et al, JAMA 2001)</a:t>
            </a:r>
            <a:endParaRPr lang="el-GR" dirty="0"/>
          </a:p>
          <a:p>
            <a:pPr marL="742950" lvl="1" indent="-285750">
              <a:buFont typeface="Arial" panose="020B0604020202020204" pitchFamily="34" charset="0"/>
              <a:buChar char="•"/>
            </a:pPr>
            <a:r>
              <a:rPr lang="el-GR" dirty="0"/>
              <a:t>Μικρολευκωματινουρία κατά την έναρξη στο 32,6% των ασθενών με ΣΔ2 </a:t>
            </a:r>
            <a:r>
              <a:rPr lang="de-DE" dirty="0"/>
              <a:t>vs.</a:t>
            </a:r>
            <a:r>
              <a:rPr lang="el-GR" dirty="0"/>
              <a:t> 14,8% χωρίς ΣΔ</a:t>
            </a:r>
            <a:r>
              <a:rPr lang="de-DE" dirty="0"/>
              <a:t>2</a:t>
            </a:r>
            <a:r>
              <a:rPr lang="el-GR" dirty="0"/>
              <a:t>. </a:t>
            </a:r>
            <a:endParaRPr lang="de-DE" dirty="0"/>
          </a:p>
          <a:p>
            <a:pPr marL="742950" lvl="1" indent="-285750">
              <a:buFont typeface="Arial" panose="020B0604020202020204" pitchFamily="34" charset="0"/>
              <a:buChar char="•"/>
            </a:pPr>
            <a:r>
              <a:rPr lang="el-GR" dirty="0"/>
              <a:t>4,5 χρόνια παρακολούθησης,</a:t>
            </a:r>
            <a:r>
              <a:rPr lang="de-DE" dirty="0"/>
              <a:t> RR </a:t>
            </a:r>
            <a:r>
              <a:rPr lang="el-GR" dirty="0"/>
              <a:t>για ΟΕΜ/ΑΕΕ/καρδιαγγειακός θάνατος:</a:t>
            </a:r>
          </a:p>
          <a:p>
            <a:pPr marL="742950" lvl="1" indent="-285750">
              <a:buFont typeface="Arial" panose="020B0604020202020204" pitchFamily="34" charset="0"/>
              <a:buChar char="•"/>
            </a:pPr>
            <a:r>
              <a:rPr lang="el-GR" dirty="0"/>
              <a:t>ΣΔ2 ήταν 1,97 (1,68–2,31) </a:t>
            </a:r>
            <a:r>
              <a:rPr lang="de-DE" dirty="0"/>
              <a:t>vs. </a:t>
            </a:r>
            <a:r>
              <a:rPr lang="el-GR" dirty="0"/>
              <a:t>Ασθενείς χωρίς ΣΔ: 1,61 (1,36–1,90).</a:t>
            </a:r>
          </a:p>
          <a:p>
            <a:endParaRPr lang="el-GR" dirty="0">
              <a:solidFill>
                <a:srgbClr val="333333"/>
              </a:solidFill>
              <a:latin typeface="-apple-system"/>
            </a:endParaRPr>
          </a:p>
          <a:p>
            <a:r>
              <a:rPr lang="el-GR" dirty="0"/>
              <a:t>Παρά τη σαφή συσχέτιση μεταξύ GFR και μικρολευκωματινουρίας με καρδιαγγειακή πρόγνωση: δύσκολη χρήση στη διαστρωμάτωση κινδύνου (διάκριση, βαθμονόμηση, σχέση κόστους-αποτελεσματικότητας)</a:t>
            </a:r>
            <a:r>
              <a:rPr lang="el-GR" dirty="0">
                <a:sym typeface="Wingdings" panose="05000000000000000000" pitchFamily="2" charset="2"/>
              </a:rPr>
              <a:t>δε συστήνεται η χρήση της στη διαστρωμάτωση κινδύνου</a:t>
            </a:r>
            <a:endParaRPr lang="de-DE" dirty="0"/>
          </a:p>
        </p:txBody>
      </p:sp>
    </p:spTree>
    <p:extLst>
      <p:ext uri="{BB962C8B-B14F-4D97-AF65-F5344CB8AC3E}">
        <p14:creationId xmlns:p14="http://schemas.microsoft.com/office/powerpoint/2010/main" val="183649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10127286" cy="1320800"/>
          </a:xfrm>
        </p:spPr>
        <p:txBody>
          <a:bodyPr>
            <a:normAutofit/>
          </a:bodyPr>
          <a:lstStyle/>
          <a:p>
            <a:r>
              <a:rPr lang="el-GR" dirty="0"/>
              <a:t>Διάκριση του ασθενούς με αυξημένο καρδιαγγειακό κίνδυνο: σοβαρή υπογλυκαιμία</a:t>
            </a:r>
            <a:endParaRPr lang="de-DE" dirty="0"/>
          </a:p>
        </p:txBody>
      </p:sp>
      <p:sp>
        <p:nvSpPr>
          <p:cNvPr id="10" name="Textfeld 9">
            <a:extLst>
              <a:ext uri="{FF2B5EF4-FFF2-40B4-BE49-F238E27FC236}">
                <a16:creationId xmlns:a16="http://schemas.microsoft.com/office/drawing/2014/main" id="{1E99B278-41A6-47F4-B2C5-D2E584081E8E}"/>
              </a:ext>
            </a:extLst>
          </p:cNvPr>
          <p:cNvSpPr txBox="1"/>
          <p:nvPr/>
        </p:nvSpPr>
        <p:spPr>
          <a:xfrm>
            <a:off x="229288" y="1429539"/>
            <a:ext cx="8666234" cy="369332"/>
          </a:xfrm>
          <a:prstGeom prst="rect">
            <a:avLst/>
          </a:prstGeom>
          <a:noFill/>
        </p:spPr>
        <p:txBody>
          <a:bodyPr wrap="square">
            <a:spAutoFit/>
          </a:bodyPr>
          <a:lstStyle/>
          <a:p>
            <a:pPr marL="285750" indent="-285750">
              <a:buFont typeface="Arial" panose="020B0604020202020204" pitchFamily="34" charset="0"/>
              <a:buChar char="•"/>
            </a:pPr>
            <a:r>
              <a:rPr lang="de-DE" dirty="0"/>
              <a:t>Cha et al, Diabetes </a:t>
            </a:r>
            <a:r>
              <a:rPr lang="de-DE" dirty="0" err="1"/>
              <a:t>Metab</a:t>
            </a:r>
            <a:r>
              <a:rPr lang="de-DE" dirty="0"/>
              <a:t> J 2016), </a:t>
            </a:r>
            <a:r>
              <a:rPr lang="en-US" dirty="0"/>
              <a:t>1,260 patients </a:t>
            </a:r>
            <a:r>
              <a:rPr lang="el-GR" dirty="0"/>
              <a:t>ηλικίας</a:t>
            </a:r>
            <a:r>
              <a:rPr lang="en-US" dirty="0"/>
              <a:t> 25 </a:t>
            </a:r>
            <a:r>
              <a:rPr lang="el-GR" dirty="0"/>
              <a:t>-</a:t>
            </a:r>
            <a:r>
              <a:rPr lang="en-US" dirty="0"/>
              <a:t> 75 </a:t>
            </a:r>
            <a:r>
              <a:rPr lang="el-GR" dirty="0"/>
              <a:t>ετών με ΣΔ2</a:t>
            </a:r>
          </a:p>
        </p:txBody>
      </p:sp>
      <p:pic>
        <p:nvPicPr>
          <p:cNvPr id="4" name="Grafik 3">
            <a:extLst>
              <a:ext uri="{FF2B5EF4-FFF2-40B4-BE49-F238E27FC236}">
                <a16:creationId xmlns:a16="http://schemas.microsoft.com/office/drawing/2014/main" id="{E238E312-E9EE-478F-8C10-E73BA35B6BFB}"/>
              </a:ext>
            </a:extLst>
          </p:cNvPr>
          <p:cNvPicPr>
            <a:picLocks noChangeAspect="1"/>
          </p:cNvPicPr>
          <p:nvPr/>
        </p:nvPicPr>
        <p:blipFill>
          <a:blip r:embed="rId3"/>
          <a:stretch>
            <a:fillRect/>
          </a:stretch>
        </p:blipFill>
        <p:spPr>
          <a:xfrm>
            <a:off x="706003" y="2058543"/>
            <a:ext cx="9173855" cy="3562847"/>
          </a:xfrm>
          <a:prstGeom prst="rect">
            <a:avLst/>
          </a:prstGeom>
        </p:spPr>
      </p:pic>
      <p:sp>
        <p:nvSpPr>
          <p:cNvPr id="11" name="Textfeld 10">
            <a:extLst>
              <a:ext uri="{FF2B5EF4-FFF2-40B4-BE49-F238E27FC236}">
                <a16:creationId xmlns:a16="http://schemas.microsoft.com/office/drawing/2014/main" id="{F24C5996-1841-43E8-BAF7-0C8344AE8840}"/>
              </a:ext>
            </a:extLst>
          </p:cNvPr>
          <p:cNvSpPr txBox="1"/>
          <p:nvPr/>
        </p:nvSpPr>
        <p:spPr>
          <a:xfrm>
            <a:off x="895591" y="5780416"/>
            <a:ext cx="8794678" cy="646331"/>
          </a:xfrm>
          <a:prstGeom prst="rect">
            <a:avLst/>
          </a:prstGeom>
          <a:noFill/>
        </p:spPr>
        <p:txBody>
          <a:bodyPr wrap="square">
            <a:spAutoFit/>
          </a:bodyPr>
          <a:lstStyle/>
          <a:p>
            <a:r>
              <a:rPr lang="el-GR" dirty="0"/>
              <a:t>Α) Καμπύλης ολικής επιβίωσης και Β) καμπύλη ελευθερίας από καρδιαγγειακά συμβάμματα ασθενών με ΣΔ2 μετά από σοβαρή υπογλυκαιμία</a:t>
            </a:r>
            <a:endParaRPr lang="de-DE" dirty="0"/>
          </a:p>
        </p:txBody>
      </p:sp>
    </p:spTree>
    <p:extLst>
      <p:ext uri="{BB962C8B-B14F-4D97-AF65-F5344CB8AC3E}">
        <p14:creationId xmlns:p14="http://schemas.microsoft.com/office/powerpoint/2010/main" val="906314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10127286" cy="1320800"/>
          </a:xfrm>
        </p:spPr>
        <p:txBody>
          <a:bodyPr>
            <a:normAutofit/>
          </a:bodyPr>
          <a:lstStyle/>
          <a:p>
            <a:r>
              <a:rPr lang="el-GR" dirty="0"/>
              <a:t>Διάκριση του ασθενούς με αυξημένο καρδιαγγειακό κίνδυνο: </a:t>
            </a:r>
            <a:r>
              <a:rPr lang="de-DE" dirty="0"/>
              <a:t>NAFLD</a:t>
            </a:r>
          </a:p>
        </p:txBody>
      </p:sp>
      <p:sp>
        <p:nvSpPr>
          <p:cNvPr id="10" name="Textfeld 9">
            <a:extLst>
              <a:ext uri="{FF2B5EF4-FFF2-40B4-BE49-F238E27FC236}">
                <a16:creationId xmlns:a16="http://schemas.microsoft.com/office/drawing/2014/main" id="{1E99B278-41A6-47F4-B2C5-D2E584081E8E}"/>
              </a:ext>
            </a:extLst>
          </p:cNvPr>
          <p:cNvSpPr txBox="1"/>
          <p:nvPr/>
        </p:nvSpPr>
        <p:spPr>
          <a:xfrm>
            <a:off x="229288" y="1429539"/>
            <a:ext cx="8666234" cy="369332"/>
          </a:xfrm>
          <a:prstGeom prst="rect">
            <a:avLst/>
          </a:prstGeom>
          <a:noFill/>
        </p:spPr>
        <p:txBody>
          <a:bodyPr wrap="square">
            <a:spAutoFit/>
          </a:bodyPr>
          <a:lstStyle/>
          <a:p>
            <a:pPr marL="285750" indent="-285750">
              <a:buFont typeface="Arial" panose="020B0604020202020204" pitchFamily="34" charset="0"/>
              <a:buChar char="•"/>
            </a:pPr>
            <a:r>
              <a:rPr lang="de-DE" dirty="0" err="1"/>
              <a:t>Bonapace</a:t>
            </a:r>
            <a:r>
              <a:rPr lang="de-DE" dirty="0"/>
              <a:t> et al, Diabetes Care J 2012), </a:t>
            </a:r>
            <a:r>
              <a:rPr lang="en-US" dirty="0"/>
              <a:t>50 </a:t>
            </a:r>
            <a:r>
              <a:rPr lang="el-GR" dirty="0"/>
              <a:t>ασθενείς</a:t>
            </a:r>
            <a:r>
              <a:rPr lang="en-US" dirty="0"/>
              <a:t> </a:t>
            </a:r>
            <a:r>
              <a:rPr lang="el-GR" dirty="0"/>
              <a:t>με ΣΔ2</a:t>
            </a:r>
          </a:p>
        </p:txBody>
      </p:sp>
      <p:pic>
        <p:nvPicPr>
          <p:cNvPr id="6" name="Grafik 5">
            <a:extLst>
              <a:ext uri="{FF2B5EF4-FFF2-40B4-BE49-F238E27FC236}">
                <a16:creationId xmlns:a16="http://schemas.microsoft.com/office/drawing/2014/main" id="{2AC10E5B-CA8C-4CD5-AD8E-3FE6F4BD9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402" y="2324666"/>
            <a:ext cx="7565122" cy="2853732"/>
          </a:xfrm>
          <a:prstGeom prst="rect">
            <a:avLst/>
          </a:prstGeom>
        </p:spPr>
      </p:pic>
      <p:sp>
        <p:nvSpPr>
          <p:cNvPr id="3" name="Rechteck 2">
            <a:extLst>
              <a:ext uri="{FF2B5EF4-FFF2-40B4-BE49-F238E27FC236}">
                <a16:creationId xmlns:a16="http://schemas.microsoft.com/office/drawing/2014/main" id="{5125E681-59EE-454F-AD74-6AA5B65F3177}"/>
              </a:ext>
            </a:extLst>
          </p:cNvPr>
          <p:cNvSpPr/>
          <p:nvPr/>
        </p:nvSpPr>
        <p:spPr>
          <a:xfrm>
            <a:off x="457200" y="4204251"/>
            <a:ext cx="7891670"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578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FB07D41-ADFD-4530-8BE9-DF137A90BD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866" y="1841284"/>
            <a:ext cx="5256352" cy="49503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10127286" cy="1320800"/>
          </a:xfrm>
        </p:spPr>
        <p:txBody>
          <a:bodyPr>
            <a:normAutofit/>
          </a:bodyPr>
          <a:lstStyle/>
          <a:p>
            <a:r>
              <a:rPr lang="el-GR" dirty="0"/>
              <a:t>Διάκριση του ασθενούς με αυξημένο καρδιαγγειακό κίνδυνο: στυτική δυσλειτουργία</a:t>
            </a:r>
            <a:endParaRPr lang="de-DE" dirty="0"/>
          </a:p>
        </p:txBody>
      </p:sp>
      <p:sp>
        <p:nvSpPr>
          <p:cNvPr id="10" name="Textfeld 9">
            <a:extLst>
              <a:ext uri="{FF2B5EF4-FFF2-40B4-BE49-F238E27FC236}">
                <a16:creationId xmlns:a16="http://schemas.microsoft.com/office/drawing/2014/main" id="{1E99B278-41A6-47F4-B2C5-D2E584081E8E}"/>
              </a:ext>
            </a:extLst>
          </p:cNvPr>
          <p:cNvSpPr txBox="1"/>
          <p:nvPr/>
        </p:nvSpPr>
        <p:spPr>
          <a:xfrm>
            <a:off x="229287" y="1429539"/>
            <a:ext cx="9928503" cy="369332"/>
          </a:xfrm>
          <a:prstGeom prst="rect">
            <a:avLst/>
          </a:prstGeom>
          <a:noFill/>
        </p:spPr>
        <p:txBody>
          <a:bodyPr wrap="square">
            <a:spAutoFit/>
          </a:bodyPr>
          <a:lstStyle/>
          <a:p>
            <a:pPr marL="285750" indent="-285750">
              <a:buFont typeface="Arial" panose="020B0604020202020204" pitchFamily="34" charset="0"/>
              <a:buChar char="•"/>
            </a:pPr>
            <a:r>
              <a:rPr lang="de-DE" dirty="0"/>
              <a:t>Yamada et al, </a:t>
            </a:r>
            <a:r>
              <a:rPr lang="de-DE" dirty="0" err="1"/>
              <a:t>PLoS</a:t>
            </a:r>
            <a:r>
              <a:rPr lang="de-DE" dirty="0"/>
              <a:t> ONE. 2012), </a:t>
            </a:r>
            <a:r>
              <a:rPr lang="el-GR" dirty="0"/>
              <a:t>μετα-ανάλυση</a:t>
            </a:r>
            <a:r>
              <a:rPr lang="de-DE" dirty="0"/>
              <a:t> </a:t>
            </a:r>
            <a:r>
              <a:rPr lang="el-GR" dirty="0"/>
              <a:t>3 μελετών κοόρτης με </a:t>
            </a:r>
            <a:r>
              <a:rPr lang="de-DE" dirty="0"/>
              <a:t>8901</a:t>
            </a:r>
            <a:r>
              <a:rPr lang="en-US" dirty="0"/>
              <a:t> </a:t>
            </a:r>
            <a:r>
              <a:rPr lang="el-GR" dirty="0"/>
              <a:t>ασθενείς</a:t>
            </a:r>
            <a:r>
              <a:rPr lang="en-US" dirty="0"/>
              <a:t> </a:t>
            </a:r>
            <a:r>
              <a:rPr lang="el-GR" dirty="0"/>
              <a:t>με ΣΔ2</a:t>
            </a:r>
          </a:p>
        </p:txBody>
      </p:sp>
      <p:sp>
        <p:nvSpPr>
          <p:cNvPr id="3" name="Rechteck 2">
            <a:extLst>
              <a:ext uri="{FF2B5EF4-FFF2-40B4-BE49-F238E27FC236}">
                <a16:creationId xmlns:a16="http://schemas.microsoft.com/office/drawing/2014/main" id="{5125E681-59EE-454F-AD74-6AA5B65F3177}"/>
              </a:ext>
            </a:extLst>
          </p:cNvPr>
          <p:cNvSpPr/>
          <p:nvPr/>
        </p:nvSpPr>
        <p:spPr>
          <a:xfrm>
            <a:off x="528222" y="6082747"/>
            <a:ext cx="5368996" cy="467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1FC0C35-79FB-4EB7-900C-90D0A49FB438}"/>
              </a:ext>
            </a:extLst>
          </p:cNvPr>
          <p:cNvSpPr/>
          <p:nvPr/>
        </p:nvSpPr>
        <p:spPr>
          <a:xfrm>
            <a:off x="581234" y="3819522"/>
            <a:ext cx="5368996" cy="467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a:extLst>
              <a:ext uri="{FF2B5EF4-FFF2-40B4-BE49-F238E27FC236}">
                <a16:creationId xmlns:a16="http://schemas.microsoft.com/office/drawing/2014/main" id="{56730E47-ABF5-4322-8E66-99611514E699}"/>
              </a:ext>
            </a:extLst>
          </p:cNvPr>
          <p:cNvCxnSpPr/>
          <p:nvPr/>
        </p:nvCxnSpPr>
        <p:spPr>
          <a:xfrm>
            <a:off x="640866" y="2683565"/>
            <a:ext cx="1943308"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1" name="Gerader Verbinder 10">
            <a:extLst>
              <a:ext uri="{FF2B5EF4-FFF2-40B4-BE49-F238E27FC236}">
                <a16:creationId xmlns:a16="http://schemas.microsoft.com/office/drawing/2014/main" id="{DFDD2CB3-0FF6-494D-B505-3F1AC81BB548}"/>
              </a:ext>
            </a:extLst>
          </p:cNvPr>
          <p:cNvCxnSpPr/>
          <p:nvPr/>
        </p:nvCxnSpPr>
        <p:spPr>
          <a:xfrm>
            <a:off x="640866" y="4883426"/>
            <a:ext cx="1943308" cy="0"/>
          </a:xfrm>
          <a:prstGeom prst="line">
            <a:avLst/>
          </a:prstGeom>
          <a:ln w="381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252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C8555-90D3-45C0-8363-ABF530F03921}"/>
              </a:ext>
            </a:extLst>
          </p:cNvPr>
          <p:cNvSpPr>
            <a:spLocks noGrp="1"/>
          </p:cNvSpPr>
          <p:nvPr>
            <p:ph type="title"/>
          </p:nvPr>
        </p:nvSpPr>
        <p:spPr>
          <a:xfrm>
            <a:off x="229288" y="66326"/>
            <a:ext cx="10127286" cy="1320800"/>
          </a:xfrm>
        </p:spPr>
        <p:txBody>
          <a:bodyPr>
            <a:normAutofit/>
          </a:bodyPr>
          <a:lstStyle/>
          <a:p>
            <a:r>
              <a:rPr lang="el-GR" dirty="0"/>
              <a:t>Διάκριση του ασθενούς με αυξημένο καρδιαγγειακό κίνδυνο: </a:t>
            </a:r>
            <a:r>
              <a:rPr lang="de-DE" dirty="0"/>
              <a:t>C-</a:t>
            </a:r>
            <a:r>
              <a:rPr lang="el-GR" dirty="0"/>
              <a:t>αντιδρώσα πρωτεϊνη</a:t>
            </a:r>
            <a:endParaRPr lang="de-DE" dirty="0"/>
          </a:p>
        </p:txBody>
      </p:sp>
      <p:sp>
        <p:nvSpPr>
          <p:cNvPr id="10" name="Textfeld 9">
            <a:extLst>
              <a:ext uri="{FF2B5EF4-FFF2-40B4-BE49-F238E27FC236}">
                <a16:creationId xmlns:a16="http://schemas.microsoft.com/office/drawing/2014/main" id="{1E99B278-41A6-47F4-B2C5-D2E584081E8E}"/>
              </a:ext>
            </a:extLst>
          </p:cNvPr>
          <p:cNvSpPr txBox="1"/>
          <p:nvPr/>
        </p:nvSpPr>
        <p:spPr>
          <a:xfrm>
            <a:off x="606975" y="1255965"/>
            <a:ext cx="10266434" cy="1477328"/>
          </a:xfrm>
          <a:prstGeom prst="rect">
            <a:avLst/>
          </a:prstGeom>
          <a:noFill/>
        </p:spPr>
        <p:txBody>
          <a:bodyPr wrap="square">
            <a:spAutoFit/>
          </a:bodyPr>
          <a:lstStyle/>
          <a:p>
            <a:pPr marL="285750" indent="-285750">
              <a:buFont typeface="Arial" panose="020B0604020202020204" pitchFamily="34" charset="0"/>
              <a:buChar char="•"/>
            </a:pPr>
            <a:r>
              <a:rPr lang="el-GR" dirty="0"/>
              <a:t>Η τιμή της πρωτεϊνης σχετίζεται με αυξημένο κίνδυνο για καρδιαγγειακή νόσο στο γενικό πληθυσμό και με αυξημένη καρδιαγγειακή θνητότητα σε ασθενείς με ΣΝ</a:t>
            </a:r>
            <a:r>
              <a:rPr lang="de-DE" dirty="0"/>
              <a:t> (CRP&gt;3 mg/L)</a:t>
            </a:r>
            <a:endParaRPr lang="el-GR" dirty="0"/>
          </a:p>
          <a:p>
            <a:pPr marL="285750" indent="-285750">
              <a:buFont typeface="Arial" panose="020B0604020202020204" pitchFamily="34" charset="0"/>
              <a:buChar char="•"/>
            </a:pPr>
            <a:r>
              <a:rPr lang="el-GR" dirty="0"/>
              <a:t>Ο ρόλος της δεν είναι ξεκάθαρος στη διαστρωμάτωση κινδύνου στο ΣΔ2.</a:t>
            </a:r>
            <a:endParaRPr lang="de-DE" dirty="0"/>
          </a:p>
          <a:p>
            <a:pPr marL="285750" indent="-285750">
              <a:buFont typeface="Arial" panose="020B0604020202020204" pitchFamily="34" charset="0"/>
              <a:buChar char="•"/>
            </a:pPr>
            <a:r>
              <a:rPr lang="el-GR" dirty="0"/>
              <a:t>Η CRP μπορεί να προβλέψει τη θνησιμότητα στον ΣΔ2, αλλά σε υψηλότερη τιμή </a:t>
            </a:r>
            <a:r>
              <a:rPr lang="de-DE" dirty="0"/>
              <a:t>&gt; 3 mg/L</a:t>
            </a:r>
            <a:endParaRPr lang="el-GR" dirty="0"/>
          </a:p>
          <a:p>
            <a:pPr marL="285750" indent="-285750">
              <a:buFont typeface="Arial" panose="020B0604020202020204" pitchFamily="34" charset="0"/>
              <a:buChar char="•"/>
            </a:pPr>
            <a:endParaRPr lang="el-GR" dirty="0"/>
          </a:p>
        </p:txBody>
      </p:sp>
      <p:grpSp>
        <p:nvGrpSpPr>
          <p:cNvPr id="8" name="Gruppieren 7">
            <a:extLst>
              <a:ext uri="{FF2B5EF4-FFF2-40B4-BE49-F238E27FC236}">
                <a16:creationId xmlns:a16="http://schemas.microsoft.com/office/drawing/2014/main" id="{F421B7F1-D5D8-44E4-A759-923D0A5F7B96}"/>
              </a:ext>
            </a:extLst>
          </p:cNvPr>
          <p:cNvGrpSpPr/>
          <p:nvPr/>
        </p:nvGrpSpPr>
        <p:grpSpPr>
          <a:xfrm>
            <a:off x="54099" y="2419434"/>
            <a:ext cx="9491991" cy="4297204"/>
            <a:chOff x="54099" y="2329983"/>
            <a:chExt cx="9491991" cy="4297204"/>
          </a:xfrm>
        </p:grpSpPr>
        <p:grpSp>
          <p:nvGrpSpPr>
            <p:cNvPr id="4" name="Gruppieren 3">
              <a:extLst>
                <a:ext uri="{FF2B5EF4-FFF2-40B4-BE49-F238E27FC236}">
                  <a16:creationId xmlns:a16="http://schemas.microsoft.com/office/drawing/2014/main" id="{0A607CDA-E0B7-4E76-839B-AF3D1917D2C3}"/>
                </a:ext>
              </a:extLst>
            </p:cNvPr>
            <p:cNvGrpSpPr/>
            <p:nvPr/>
          </p:nvGrpSpPr>
          <p:grpSpPr>
            <a:xfrm>
              <a:off x="1669773" y="2329983"/>
              <a:ext cx="7876317" cy="3942055"/>
              <a:chOff x="477077" y="2329983"/>
              <a:chExt cx="7876317" cy="3942055"/>
            </a:xfrm>
          </p:grpSpPr>
          <p:pic>
            <p:nvPicPr>
              <p:cNvPr id="18434" name="Picture 2" descr="Hazard ratios and 95% CIs for the association between CRP and all-cause (upper panels) and CVD (lower panels) mortality, overall (left column) and in men (middle column) and women (right column) with and without diabetes. Boxes (■) represent the effect estimates (hazard ratio) and the vertical bars represent the 95% CIs (from floating absolute-risk methods) within quintiles of CRP, separately for people with diabetes (broken lines) and those without (solid lines). Cox models are stratified by cohort and adjusted for sex and age. A–F: The hazard ratio for an SD higher loge CRP for people with diabetes versus people without diabetes, the accompanying P value for log linearity of the association (P trend), and the P value for the interaction between diabetes and CRP (P interaction) are all-cause mortality overall 1.53 (95% CI 1.35–1.72; P trend &lt;0.0001) and 1.41 (1.35–1.47; P trend &lt;0.0001; P interaction = 0.08) (A); all-cause mortality in men 1.27 (1.21–1.34; P trend &lt;0.0001) and 1.46 (1.38–1.54; P trend &lt;0.0001; P interaction = 0.56) (B); all-cause mortality in women 1.53 (91.27–1.83; P trend = 0.006) and 1.64 (1.35–1.98; P trend &lt;0.0001; P interaction = 0.06) (C); CVD mortality overall 1.54 (1.28–1.85; P trend &lt;0.0001) and 1.52 (1.42–1.63; P trend &lt;0.0001; P interaction = 0.80) (D); CVD mortality in men 1.41 (1.29–1.54; P trend = 0.0001) and 1.51 (1.38–1.66; P trend &lt;0.0001; P interaction = 0.61) (E); and CVD mortality in women 1.44 (1.07–1.93; P trend = 0.47) and 1.81 (1.36–2.39; P trend &lt;0.0001; P interaction = 0.98) (F).">
                <a:extLst>
                  <a:ext uri="{FF2B5EF4-FFF2-40B4-BE49-F238E27FC236}">
                    <a16:creationId xmlns:a16="http://schemas.microsoft.com/office/drawing/2014/main" id="{9FEF0B35-DCAB-42F7-9D9C-4087728ECB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077" y="2487714"/>
                <a:ext cx="7876317" cy="37843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1CF07375-9324-4297-B307-C9F372219B16}"/>
                  </a:ext>
                </a:extLst>
              </p:cNvPr>
              <p:cNvSpPr txBox="1"/>
              <p:nvPr/>
            </p:nvSpPr>
            <p:spPr>
              <a:xfrm>
                <a:off x="1084085" y="2331553"/>
                <a:ext cx="1900247" cy="338554"/>
              </a:xfrm>
              <a:prstGeom prst="rect">
                <a:avLst/>
              </a:prstGeom>
              <a:noFill/>
            </p:spPr>
            <p:txBody>
              <a:bodyPr wrap="square">
                <a:spAutoFit/>
              </a:bodyPr>
              <a:lstStyle/>
              <a:p>
                <a:r>
                  <a:rPr lang="el-GR" sz="1600" dirty="0"/>
                  <a:t>Ολικός πληθυσμός</a:t>
                </a:r>
              </a:p>
            </p:txBody>
          </p:sp>
          <p:sp>
            <p:nvSpPr>
              <p:cNvPr id="13" name="Textfeld 12">
                <a:extLst>
                  <a:ext uri="{FF2B5EF4-FFF2-40B4-BE49-F238E27FC236}">
                    <a16:creationId xmlns:a16="http://schemas.microsoft.com/office/drawing/2014/main" id="{D9DD2D90-D372-4173-AE0B-A4EE40C8D8C3}"/>
                  </a:ext>
                </a:extLst>
              </p:cNvPr>
              <p:cNvSpPr txBox="1"/>
              <p:nvPr/>
            </p:nvSpPr>
            <p:spPr>
              <a:xfrm>
                <a:off x="4082041" y="2334834"/>
                <a:ext cx="1057881" cy="338554"/>
              </a:xfrm>
              <a:prstGeom prst="rect">
                <a:avLst/>
              </a:prstGeom>
              <a:noFill/>
            </p:spPr>
            <p:txBody>
              <a:bodyPr wrap="square">
                <a:spAutoFit/>
              </a:bodyPr>
              <a:lstStyle/>
              <a:p>
                <a:pPr algn="ctr"/>
                <a:r>
                  <a:rPr lang="el-GR" sz="1600" dirty="0"/>
                  <a:t>Άνδρες</a:t>
                </a:r>
              </a:p>
            </p:txBody>
          </p:sp>
          <p:sp>
            <p:nvSpPr>
              <p:cNvPr id="14" name="Textfeld 13">
                <a:extLst>
                  <a:ext uri="{FF2B5EF4-FFF2-40B4-BE49-F238E27FC236}">
                    <a16:creationId xmlns:a16="http://schemas.microsoft.com/office/drawing/2014/main" id="{BE04CC38-12B1-4A4E-8C79-9EC9245D186E}"/>
                  </a:ext>
                </a:extLst>
              </p:cNvPr>
              <p:cNvSpPr txBox="1"/>
              <p:nvPr/>
            </p:nvSpPr>
            <p:spPr>
              <a:xfrm>
                <a:off x="6709285" y="2329983"/>
                <a:ext cx="1057881" cy="338554"/>
              </a:xfrm>
              <a:prstGeom prst="rect">
                <a:avLst/>
              </a:prstGeom>
              <a:noFill/>
            </p:spPr>
            <p:txBody>
              <a:bodyPr wrap="square">
                <a:spAutoFit/>
              </a:bodyPr>
              <a:lstStyle/>
              <a:p>
                <a:pPr algn="ctr"/>
                <a:r>
                  <a:rPr lang="el-GR" sz="1600" dirty="0"/>
                  <a:t>Γυναίκες</a:t>
                </a:r>
              </a:p>
            </p:txBody>
          </p:sp>
          <p:sp>
            <p:nvSpPr>
              <p:cNvPr id="15" name="Textfeld 14">
                <a:extLst>
                  <a:ext uri="{FF2B5EF4-FFF2-40B4-BE49-F238E27FC236}">
                    <a16:creationId xmlns:a16="http://schemas.microsoft.com/office/drawing/2014/main" id="{D8B6762B-ABA7-49DA-A959-0BFE26225C51}"/>
                  </a:ext>
                </a:extLst>
              </p:cNvPr>
              <p:cNvSpPr txBox="1"/>
              <p:nvPr/>
            </p:nvSpPr>
            <p:spPr>
              <a:xfrm>
                <a:off x="1176850" y="4422084"/>
                <a:ext cx="1900247" cy="338554"/>
              </a:xfrm>
              <a:prstGeom prst="rect">
                <a:avLst/>
              </a:prstGeom>
              <a:noFill/>
            </p:spPr>
            <p:txBody>
              <a:bodyPr wrap="square">
                <a:spAutoFit/>
              </a:bodyPr>
              <a:lstStyle/>
              <a:p>
                <a:r>
                  <a:rPr lang="el-GR" sz="1600" dirty="0"/>
                  <a:t>Ολικός πληθυσμός</a:t>
                </a:r>
              </a:p>
            </p:txBody>
          </p:sp>
          <p:sp>
            <p:nvSpPr>
              <p:cNvPr id="16" name="Textfeld 15">
                <a:extLst>
                  <a:ext uri="{FF2B5EF4-FFF2-40B4-BE49-F238E27FC236}">
                    <a16:creationId xmlns:a16="http://schemas.microsoft.com/office/drawing/2014/main" id="{6E995235-6E66-4E26-A74B-30EFD1307397}"/>
                  </a:ext>
                </a:extLst>
              </p:cNvPr>
              <p:cNvSpPr txBox="1"/>
              <p:nvPr/>
            </p:nvSpPr>
            <p:spPr>
              <a:xfrm>
                <a:off x="4174806" y="4425365"/>
                <a:ext cx="1057881" cy="338554"/>
              </a:xfrm>
              <a:prstGeom prst="rect">
                <a:avLst/>
              </a:prstGeom>
              <a:noFill/>
            </p:spPr>
            <p:txBody>
              <a:bodyPr wrap="square">
                <a:spAutoFit/>
              </a:bodyPr>
              <a:lstStyle/>
              <a:p>
                <a:pPr algn="ctr"/>
                <a:r>
                  <a:rPr lang="el-GR" sz="1600" dirty="0"/>
                  <a:t>Άνδρες</a:t>
                </a:r>
              </a:p>
            </p:txBody>
          </p:sp>
          <p:sp>
            <p:nvSpPr>
              <p:cNvPr id="17" name="Textfeld 16">
                <a:extLst>
                  <a:ext uri="{FF2B5EF4-FFF2-40B4-BE49-F238E27FC236}">
                    <a16:creationId xmlns:a16="http://schemas.microsoft.com/office/drawing/2014/main" id="{2998795D-D18A-45A2-A71E-1561B54F9E8D}"/>
                  </a:ext>
                </a:extLst>
              </p:cNvPr>
              <p:cNvSpPr txBox="1"/>
              <p:nvPr/>
            </p:nvSpPr>
            <p:spPr>
              <a:xfrm>
                <a:off x="6802050" y="4420514"/>
                <a:ext cx="1057881" cy="338554"/>
              </a:xfrm>
              <a:prstGeom prst="rect">
                <a:avLst/>
              </a:prstGeom>
              <a:noFill/>
            </p:spPr>
            <p:txBody>
              <a:bodyPr wrap="square">
                <a:spAutoFit/>
              </a:bodyPr>
              <a:lstStyle/>
              <a:p>
                <a:pPr algn="ctr"/>
                <a:r>
                  <a:rPr lang="el-GR" sz="1600" dirty="0"/>
                  <a:t>Γυναίκες</a:t>
                </a:r>
              </a:p>
            </p:txBody>
          </p:sp>
        </p:grpSp>
        <p:sp>
          <p:nvSpPr>
            <p:cNvPr id="18" name="Textfeld 17">
              <a:extLst>
                <a:ext uri="{FF2B5EF4-FFF2-40B4-BE49-F238E27FC236}">
                  <a16:creationId xmlns:a16="http://schemas.microsoft.com/office/drawing/2014/main" id="{12F07B6E-CE2A-4A12-B9B6-81691805A6F7}"/>
                </a:ext>
              </a:extLst>
            </p:cNvPr>
            <p:cNvSpPr txBox="1"/>
            <p:nvPr/>
          </p:nvSpPr>
          <p:spPr>
            <a:xfrm>
              <a:off x="54100" y="2799701"/>
              <a:ext cx="1437489" cy="584775"/>
            </a:xfrm>
            <a:prstGeom prst="rect">
              <a:avLst/>
            </a:prstGeom>
            <a:noFill/>
          </p:spPr>
          <p:txBody>
            <a:bodyPr wrap="square">
              <a:spAutoFit/>
            </a:bodyPr>
            <a:lstStyle/>
            <a:p>
              <a:pPr algn="ctr"/>
              <a:r>
                <a:rPr lang="el-GR" sz="1600" dirty="0"/>
                <a:t>Ολική θνητότητα</a:t>
              </a:r>
            </a:p>
          </p:txBody>
        </p:sp>
        <p:sp>
          <p:nvSpPr>
            <p:cNvPr id="19" name="Textfeld 18">
              <a:extLst>
                <a:ext uri="{FF2B5EF4-FFF2-40B4-BE49-F238E27FC236}">
                  <a16:creationId xmlns:a16="http://schemas.microsoft.com/office/drawing/2014/main" id="{7FE9E863-9304-48F7-9205-286A0715CA8A}"/>
                </a:ext>
              </a:extLst>
            </p:cNvPr>
            <p:cNvSpPr txBox="1"/>
            <p:nvPr/>
          </p:nvSpPr>
          <p:spPr>
            <a:xfrm>
              <a:off x="54099" y="4545267"/>
              <a:ext cx="1695907" cy="584775"/>
            </a:xfrm>
            <a:prstGeom prst="rect">
              <a:avLst/>
            </a:prstGeom>
            <a:noFill/>
          </p:spPr>
          <p:txBody>
            <a:bodyPr wrap="square">
              <a:spAutoFit/>
            </a:bodyPr>
            <a:lstStyle/>
            <a:p>
              <a:pPr algn="ctr"/>
              <a:r>
                <a:rPr lang="el-GR" sz="1600" dirty="0"/>
                <a:t>Καρδιαγγειακή θνητότητα</a:t>
              </a:r>
            </a:p>
          </p:txBody>
        </p:sp>
        <p:sp>
          <p:nvSpPr>
            <p:cNvPr id="20" name="Textfeld 19">
              <a:extLst>
                <a:ext uri="{FF2B5EF4-FFF2-40B4-BE49-F238E27FC236}">
                  <a16:creationId xmlns:a16="http://schemas.microsoft.com/office/drawing/2014/main" id="{21C7CB69-BF54-47FA-A911-2F43151441B2}"/>
                </a:ext>
              </a:extLst>
            </p:cNvPr>
            <p:cNvSpPr txBox="1"/>
            <p:nvPr/>
          </p:nvSpPr>
          <p:spPr>
            <a:xfrm>
              <a:off x="3050127" y="6365577"/>
              <a:ext cx="4485608" cy="261610"/>
            </a:xfrm>
            <a:prstGeom prst="rect">
              <a:avLst/>
            </a:prstGeom>
            <a:noFill/>
          </p:spPr>
          <p:txBody>
            <a:bodyPr wrap="square">
              <a:spAutoFit/>
            </a:bodyPr>
            <a:lstStyle/>
            <a:p>
              <a:r>
                <a:rPr lang="el-GR" sz="1100" dirty="0"/>
                <a:t>Συνεχόμενη γραμμή: χωρίς ΣΔ2 | Διακεκομμένη γραμμή: με ΣΔ2</a:t>
              </a:r>
              <a:endParaRPr lang="de-DE" sz="1100" dirty="0"/>
            </a:p>
          </p:txBody>
        </p:sp>
      </p:grpSp>
      <p:sp>
        <p:nvSpPr>
          <p:cNvPr id="21" name="Textfeld 20">
            <a:extLst>
              <a:ext uri="{FF2B5EF4-FFF2-40B4-BE49-F238E27FC236}">
                <a16:creationId xmlns:a16="http://schemas.microsoft.com/office/drawing/2014/main" id="{079AE0C5-6CF5-46FD-B136-9BC79060C0BF}"/>
              </a:ext>
            </a:extLst>
          </p:cNvPr>
          <p:cNvSpPr txBox="1"/>
          <p:nvPr/>
        </p:nvSpPr>
        <p:spPr>
          <a:xfrm>
            <a:off x="-224197" y="6551449"/>
            <a:ext cx="3451101" cy="338554"/>
          </a:xfrm>
          <a:prstGeom prst="rect">
            <a:avLst/>
          </a:prstGeom>
          <a:noFill/>
        </p:spPr>
        <p:txBody>
          <a:bodyPr wrap="square">
            <a:spAutoFit/>
          </a:bodyPr>
          <a:lstStyle/>
          <a:p>
            <a:pPr algn="ctr"/>
            <a:r>
              <a:rPr lang="de-DE" sz="1600" dirty="0" err="1"/>
              <a:t>Kenge</a:t>
            </a:r>
            <a:r>
              <a:rPr lang="de-DE" sz="1600" dirty="0"/>
              <a:t> et al, Diabetes Care 2012</a:t>
            </a:r>
            <a:endParaRPr lang="el-GR" sz="1600" dirty="0"/>
          </a:p>
        </p:txBody>
      </p:sp>
    </p:spTree>
    <p:extLst>
      <p:ext uri="{BB962C8B-B14F-4D97-AF65-F5344CB8AC3E}">
        <p14:creationId xmlns:p14="http://schemas.microsoft.com/office/powerpoint/2010/main" val="3546449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a:xfrm>
            <a:off x="1678397" y="3253409"/>
            <a:ext cx="8596668" cy="801756"/>
          </a:xfrm>
        </p:spPr>
        <p:txBody>
          <a:bodyPr/>
          <a:lstStyle/>
          <a:p>
            <a:pPr algn="ctr"/>
            <a:r>
              <a:rPr lang="el-GR" dirty="0"/>
              <a:t>ΔΙΑΛΕΙΜΜΑ</a:t>
            </a:r>
            <a:endParaRPr lang="LID4096" dirty="0"/>
          </a:p>
        </p:txBody>
      </p:sp>
    </p:spTree>
    <p:extLst>
      <p:ext uri="{BB962C8B-B14F-4D97-AF65-F5344CB8AC3E}">
        <p14:creationId xmlns:p14="http://schemas.microsoft.com/office/powerpoint/2010/main" val="12278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D836-FE20-FD01-6ECE-2285916E2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47ECE-EE6A-A842-414C-78285B98CF48}"/>
              </a:ext>
            </a:extLst>
          </p:cNvPr>
          <p:cNvSpPr>
            <a:spLocks noGrp="1"/>
          </p:cNvSpPr>
          <p:nvPr>
            <p:ph type="title"/>
          </p:nvPr>
        </p:nvSpPr>
        <p:spPr/>
        <p:txBody>
          <a:bodyPr/>
          <a:lstStyle/>
          <a:p>
            <a:r>
              <a:rPr lang="el-GR" dirty="0"/>
              <a:t>Πρόληψη</a:t>
            </a:r>
            <a:endParaRPr lang="LID4096" dirty="0"/>
          </a:p>
        </p:txBody>
      </p:sp>
      <p:sp>
        <p:nvSpPr>
          <p:cNvPr id="5" name="Content Placeholder 4">
            <a:extLst>
              <a:ext uri="{FF2B5EF4-FFF2-40B4-BE49-F238E27FC236}">
                <a16:creationId xmlns:a16="http://schemas.microsoft.com/office/drawing/2014/main" id="{F42B3907-D39F-D397-57EA-872F56D13204}"/>
              </a:ext>
            </a:extLst>
          </p:cNvPr>
          <p:cNvSpPr>
            <a:spLocks noGrp="1"/>
          </p:cNvSpPr>
          <p:nvPr>
            <p:ph idx="1"/>
          </p:nvPr>
        </p:nvSpPr>
        <p:spPr/>
        <p:txBody>
          <a:bodyPr/>
          <a:lstStyle/>
          <a:p>
            <a:endParaRPr lang="LID4096"/>
          </a:p>
        </p:txBody>
      </p:sp>
      <p:pic>
        <p:nvPicPr>
          <p:cNvPr id="7" name="Picture 6">
            <a:extLst>
              <a:ext uri="{FF2B5EF4-FFF2-40B4-BE49-F238E27FC236}">
                <a16:creationId xmlns:a16="http://schemas.microsoft.com/office/drawing/2014/main" id="{5208DC81-ECF4-C48F-CEF4-72A974C14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334" y="1586851"/>
            <a:ext cx="7643812" cy="4742511"/>
          </a:xfrm>
          <a:prstGeom prst="rect">
            <a:avLst/>
          </a:prstGeom>
        </p:spPr>
      </p:pic>
    </p:spTree>
    <p:extLst>
      <p:ext uri="{BB962C8B-B14F-4D97-AF65-F5344CB8AC3E}">
        <p14:creationId xmlns:p14="http://schemas.microsoft.com/office/powerpoint/2010/main" val="3865243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5EDF-C96A-F2C2-D1AD-EBE71B389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B879A-786B-614A-7167-F9153BC0484B}"/>
              </a:ext>
            </a:extLst>
          </p:cNvPr>
          <p:cNvSpPr>
            <a:spLocks noGrp="1"/>
          </p:cNvSpPr>
          <p:nvPr>
            <p:ph type="title"/>
          </p:nvPr>
        </p:nvSpPr>
        <p:spPr/>
        <p:txBody>
          <a:bodyPr/>
          <a:lstStyle/>
          <a:p>
            <a:r>
              <a:rPr lang="el-GR" dirty="0"/>
              <a:t>Πρόληψη</a:t>
            </a:r>
            <a:endParaRPr lang="LID4096" dirty="0"/>
          </a:p>
        </p:txBody>
      </p:sp>
      <p:sp>
        <p:nvSpPr>
          <p:cNvPr id="5" name="Content Placeholder 4">
            <a:extLst>
              <a:ext uri="{FF2B5EF4-FFF2-40B4-BE49-F238E27FC236}">
                <a16:creationId xmlns:a16="http://schemas.microsoft.com/office/drawing/2014/main" id="{587D8055-9C08-74CF-BC67-6E98557419FC}"/>
              </a:ext>
            </a:extLst>
          </p:cNvPr>
          <p:cNvSpPr>
            <a:spLocks noGrp="1"/>
          </p:cNvSpPr>
          <p:nvPr>
            <p:ph idx="1"/>
          </p:nvPr>
        </p:nvSpPr>
        <p:spPr/>
        <p:txBody>
          <a:bodyPr/>
          <a:lstStyle/>
          <a:p>
            <a:endParaRPr lang="LID4096"/>
          </a:p>
        </p:txBody>
      </p:sp>
      <p:pic>
        <p:nvPicPr>
          <p:cNvPr id="7" name="Picture 6">
            <a:extLst>
              <a:ext uri="{FF2B5EF4-FFF2-40B4-BE49-F238E27FC236}">
                <a16:creationId xmlns:a16="http://schemas.microsoft.com/office/drawing/2014/main" id="{B6B6542C-C537-B4A0-7A52-336A199E47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334" y="1535103"/>
            <a:ext cx="8044021" cy="4879983"/>
          </a:xfrm>
          <a:prstGeom prst="rect">
            <a:avLst/>
          </a:prstGeom>
        </p:spPr>
      </p:pic>
    </p:spTree>
    <p:extLst>
      <p:ext uri="{BB962C8B-B14F-4D97-AF65-F5344CB8AC3E}">
        <p14:creationId xmlns:p14="http://schemas.microsoft.com/office/powerpoint/2010/main" val="2550855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B30EC-DC73-3878-B4B4-26C3C0E73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C5626-C54D-55EC-1349-38613F4A1791}"/>
              </a:ext>
            </a:extLst>
          </p:cNvPr>
          <p:cNvSpPr>
            <a:spLocks noGrp="1"/>
          </p:cNvSpPr>
          <p:nvPr>
            <p:ph type="title"/>
          </p:nvPr>
        </p:nvSpPr>
        <p:spPr/>
        <p:txBody>
          <a:bodyPr/>
          <a:lstStyle/>
          <a:p>
            <a:r>
              <a:rPr lang="el-GR" dirty="0"/>
              <a:t>Πρόληψη</a:t>
            </a:r>
            <a:endParaRPr lang="LID4096" dirty="0"/>
          </a:p>
        </p:txBody>
      </p:sp>
      <p:pic>
        <p:nvPicPr>
          <p:cNvPr id="4" name="Picture 3">
            <a:extLst>
              <a:ext uri="{FF2B5EF4-FFF2-40B4-BE49-F238E27FC236}">
                <a16:creationId xmlns:a16="http://schemas.microsoft.com/office/drawing/2014/main" id="{D8DB94FF-D1CC-BB9D-54A3-494A979E98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334" y="1394177"/>
            <a:ext cx="8058150" cy="5017014"/>
          </a:xfrm>
          <a:prstGeom prst="rect">
            <a:avLst/>
          </a:prstGeom>
        </p:spPr>
      </p:pic>
    </p:spTree>
    <p:extLst>
      <p:ext uri="{BB962C8B-B14F-4D97-AF65-F5344CB8AC3E}">
        <p14:creationId xmlns:p14="http://schemas.microsoft.com/office/powerpoint/2010/main" val="73807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A5ACF-3720-03D4-2EAE-42E767A7FDA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4FE9162-9FFD-09B0-1C45-37CE1D150199}"/>
              </a:ext>
            </a:extLst>
          </p:cNvPr>
          <p:cNvSpPr txBox="1">
            <a:spLocks/>
          </p:cNvSpPr>
          <p:nvPr/>
        </p:nvSpPr>
        <p:spPr>
          <a:xfrm>
            <a:off x="685800" y="609600"/>
            <a:ext cx="8974248" cy="11430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Η </a:t>
            </a:r>
            <a:r>
              <a:rPr lang="el-GR" dirty="0" err="1"/>
              <a:t>πολυεπίπεδη</a:t>
            </a:r>
            <a:r>
              <a:rPr lang="el-GR" dirty="0"/>
              <a:t> διαχείριση είναι απαραίτητη σε ασθενείς με ΣΔ2</a:t>
            </a:r>
            <a:endParaRPr lang="en-US" dirty="0"/>
          </a:p>
        </p:txBody>
      </p:sp>
      <p:sp>
        <p:nvSpPr>
          <p:cNvPr id="9" name="Content Placeholder 2">
            <a:extLst>
              <a:ext uri="{FF2B5EF4-FFF2-40B4-BE49-F238E27FC236}">
                <a16:creationId xmlns:a16="http://schemas.microsoft.com/office/drawing/2014/main" id="{5A4FA6CC-8305-4D62-F243-29BA31D14B99}"/>
              </a:ext>
            </a:extLst>
          </p:cNvPr>
          <p:cNvSpPr txBox="1">
            <a:spLocks/>
          </p:cNvSpPr>
          <p:nvPr/>
        </p:nvSpPr>
        <p:spPr>
          <a:xfrm>
            <a:off x="962025" y="2024063"/>
            <a:ext cx="7381875" cy="4114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pPr>
            <a:r>
              <a:rPr lang="el-GR" dirty="0"/>
              <a:t>Οι εντατικές </a:t>
            </a:r>
            <a:r>
              <a:rPr lang="el-GR" dirty="0" err="1"/>
              <a:t>πολυεπίπεδες</a:t>
            </a:r>
            <a:r>
              <a:rPr lang="el-GR" dirty="0"/>
              <a:t> δράσεις μειώνουν τη θνητότητα.</a:t>
            </a:r>
            <a:endParaRPr lang="en-US" dirty="0"/>
          </a:p>
          <a:p>
            <a:pPr>
              <a:lnSpc>
                <a:spcPct val="120000"/>
              </a:lnSpc>
              <a:buFontTx/>
              <a:buNone/>
            </a:pPr>
            <a:endParaRPr lang="en-US" sz="1200" dirty="0"/>
          </a:p>
          <a:p>
            <a:pPr>
              <a:lnSpc>
                <a:spcPct val="120000"/>
              </a:lnSpc>
            </a:pPr>
            <a:r>
              <a:rPr lang="el-GR" dirty="0"/>
              <a:t>Οι εντατικές </a:t>
            </a:r>
            <a:r>
              <a:rPr lang="el-GR" dirty="0" err="1"/>
              <a:t>πολυεπίπεδες</a:t>
            </a:r>
            <a:r>
              <a:rPr lang="el-GR" dirty="0"/>
              <a:t> δράσεις περιλαμβάνουν </a:t>
            </a:r>
            <a:r>
              <a:rPr lang="en-US" dirty="0"/>
              <a:t>:</a:t>
            </a:r>
          </a:p>
          <a:p>
            <a:pPr lvl="1">
              <a:lnSpc>
                <a:spcPct val="120000"/>
              </a:lnSpc>
            </a:pPr>
            <a:r>
              <a:rPr lang="el-GR" dirty="0">
                <a:latin typeface="Open Sans"/>
                <a:ea typeface="Open Sans"/>
                <a:cs typeface="Open Sans"/>
              </a:rPr>
              <a:t>Ρύθμιση της γλυκόζης, των λιπιδίων και της αρτηριακής πίεσης</a:t>
            </a:r>
          </a:p>
          <a:p>
            <a:pPr lvl="1">
              <a:lnSpc>
                <a:spcPct val="120000"/>
              </a:lnSpc>
            </a:pPr>
            <a:r>
              <a:rPr lang="el-GR" dirty="0">
                <a:latin typeface="Open Sans"/>
                <a:ea typeface="Open Sans"/>
                <a:cs typeface="Open Sans"/>
              </a:rPr>
              <a:t>Υιοθέτηση και τήρηση μοντέλου υγιεινής συμπεριφοράς</a:t>
            </a:r>
            <a:endParaRPr lang="en-US" dirty="0">
              <a:latin typeface="Open Sans"/>
              <a:ea typeface="Open Sans"/>
              <a:cs typeface="Open Sans"/>
            </a:endParaRPr>
          </a:p>
          <a:p>
            <a:pPr lvl="1">
              <a:lnSpc>
                <a:spcPct val="120000"/>
              </a:lnSpc>
            </a:pPr>
            <a:r>
              <a:rPr lang="el-GR" dirty="0">
                <a:latin typeface="Open Sans"/>
                <a:ea typeface="Open Sans"/>
                <a:cs typeface="Open Sans"/>
              </a:rPr>
              <a:t>Κατάλληλη προστατευτική αγωγή</a:t>
            </a:r>
            <a:endParaRPr lang="en-US" dirty="0">
              <a:latin typeface="Open Sans"/>
              <a:ea typeface="Open Sans"/>
              <a:cs typeface="Open Sans"/>
            </a:endParaRPr>
          </a:p>
        </p:txBody>
      </p:sp>
    </p:spTree>
    <p:extLst>
      <p:ext uri="{BB962C8B-B14F-4D97-AF65-F5344CB8AC3E}">
        <p14:creationId xmlns:p14="http://schemas.microsoft.com/office/powerpoint/2010/main" val="2344650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2B01-2536-F2F0-989C-DCDFC7EA21F4}"/>
              </a:ext>
            </a:extLst>
          </p:cNvPr>
          <p:cNvSpPr>
            <a:spLocks noGrp="1"/>
          </p:cNvSpPr>
          <p:nvPr>
            <p:ph type="title"/>
          </p:nvPr>
        </p:nvSpPr>
        <p:spPr/>
        <p:txBody>
          <a:bodyPr/>
          <a:lstStyle/>
          <a:p>
            <a:r>
              <a:rPr lang="el-GR" dirty="0"/>
              <a:t>Εκτίμηση και διαστρωμάτωση κινδύνου </a:t>
            </a:r>
            <a:endParaRPr lang="LID4096" dirty="0"/>
          </a:p>
        </p:txBody>
      </p:sp>
      <p:sp>
        <p:nvSpPr>
          <p:cNvPr id="3" name="Content Placeholder 2">
            <a:extLst>
              <a:ext uri="{FF2B5EF4-FFF2-40B4-BE49-F238E27FC236}">
                <a16:creationId xmlns:a16="http://schemas.microsoft.com/office/drawing/2014/main" id="{F2CB151C-0154-9F40-E742-885D23FAD0C3}"/>
              </a:ext>
            </a:extLst>
          </p:cNvPr>
          <p:cNvSpPr>
            <a:spLocks noGrp="1"/>
          </p:cNvSpPr>
          <p:nvPr>
            <p:ph idx="1"/>
          </p:nvPr>
        </p:nvSpPr>
        <p:spPr/>
        <p:txBody>
          <a:bodyPr/>
          <a:lstStyle/>
          <a:p>
            <a:r>
              <a:rPr lang="el-GR" b="1" u="sng" dirty="0"/>
              <a:t>Η εκτίμηση κινδύνου ασθενούς</a:t>
            </a:r>
            <a:r>
              <a:rPr lang="de-DE" b="1" u="sng" dirty="0"/>
              <a:t> (</a:t>
            </a:r>
            <a:r>
              <a:rPr lang="de-DE" b="1" u="sng" dirty="0" err="1"/>
              <a:t>risk</a:t>
            </a:r>
            <a:r>
              <a:rPr lang="de-DE" b="1" u="sng" dirty="0"/>
              <a:t> </a:t>
            </a:r>
            <a:r>
              <a:rPr lang="de-DE" b="1" u="sng" dirty="0" err="1"/>
              <a:t>assessment</a:t>
            </a:r>
            <a:r>
              <a:rPr lang="de-DE" b="1" u="sng" dirty="0"/>
              <a:t>) </a:t>
            </a:r>
            <a:r>
              <a:rPr lang="el-GR" b="1" u="sng" dirty="0"/>
              <a:t>και η διαστρωμάτωση κινδύνου</a:t>
            </a:r>
            <a:r>
              <a:rPr lang="en-US" b="1" u="sng" dirty="0"/>
              <a:t> </a:t>
            </a:r>
            <a:r>
              <a:rPr lang="el-GR" b="1" u="sng" dirty="0"/>
              <a:t>(</a:t>
            </a:r>
            <a:r>
              <a:rPr lang="de-DE" b="1" u="sng" dirty="0" err="1"/>
              <a:t>risk</a:t>
            </a:r>
            <a:r>
              <a:rPr lang="de-DE" b="1" u="sng" dirty="0"/>
              <a:t> </a:t>
            </a:r>
            <a:r>
              <a:rPr lang="de-DE" b="1" u="sng" dirty="0" err="1"/>
              <a:t>stratification</a:t>
            </a:r>
            <a:r>
              <a:rPr lang="de-DE" b="1" u="sng" dirty="0"/>
              <a:t>)</a:t>
            </a:r>
            <a:r>
              <a:rPr lang="el-GR" b="1" u="sng" dirty="0"/>
              <a:t> </a:t>
            </a:r>
            <a:r>
              <a:rPr lang="el-GR" dirty="0"/>
              <a:t>είναι μια διαδικασία που περιλαμβάνει την ποιοτική ή ποσοτική εκτίμηση της πιθανότητας ανεπιθύμητων συμβάντων ή επιπτώσεων που μπορεί να προκύψουν από την έκθεση σε συγκεκριμένους κινδύνους για την υγεία ή από την απουσία ευεργετικών επιδράσεων</a:t>
            </a:r>
            <a:r>
              <a:rPr lang="de-DE" dirty="0"/>
              <a:t>.</a:t>
            </a:r>
          </a:p>
          <a:p>
            <a:r>
              <a:rPr lang="el-GR" b="1" u="sng" dirty="0"/>
              <a:t>Κλινική σημασία: </a:t>
            </a:r>
            <a:r>
              <a:rPr lang="el-GR" dirty="0"/>
              <a:t>Η αξιοποίηση του υπολογιζόμενου κινδύνου και της κατηγοριοποίησης σε κατηγορία κινδύνου για τη λήψη αποφάσεων διαχείρισης φροντίδας, όπως η παροχή μεγαλύτερης πρόσβασης και πόρων σε ασθενείς σε υψηλότερα επίπεδα κινδύνου.</a:t>
            </a:r>
            <a:r>
              <a:rPr lang="en-US" dirty="0"/>
              <a:t> </a:t>
            </a:r>
            <a:endParaRPr lang="LID4096" dirty="0"/>
          </a:p>
        </p:txBody>
      </p:sp>
    </p:spTree>
    <p:extLst>
      <p:ext uri="{BB962C8B-B14F-4D97-AF65-F5344CB8AC3E}">
        <p14:creationId xmlns:p14="http://schemas.microsoft.com/office/powerpoint/2010/main" val="3313825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p:txBody>
          <a:bodyPr/>
          <a:lstStyle/>
          <a:p>
            <a:r>
              <a:rPr lang="el-GR" dirty="0"/>
              <a:t>Εκτίμηση και διαστρωμάτωση κινδύνου </a:t>
            </a:r>
            <a:endParaRPr lang="LID4096" dirty="0"/>
          </a:p>
        </p:txBody>
      </p:sp>
      <p:sp>
        <p:nvSpPr>
          <p:cNvPr id="3" name="Content Placeholder 2">
            <a:extLst>
              <a:ext uri="{FF2B5EF4-FFF2-40B4-BE49-F238E27FC236}">
                <a16:creationId xmlns:a16="http://schemas.microsoft.com/office/drawing/2014/main" id="{B7B37D9D-5FAB-4A69-AB82-97EE89073E12}"/>
              </a:ext>
            </a:extLst>
          </p:cNvPr>
          <p:cNvSpPr>
            <a:spLocks noGrp="1"/>
          </p:cNvSpPr>
          <p:nvPr>
            <p:ph idx="1"/>
          </p:nvPr>
        </p:nvSpPr>
        <p:spPr>
          <a:xfrm>
            <a:off x="677333" y="2160590"/>
            <a:ext cx="9003379" cy="2292140"/>
          </a:xfrm>
        </p:spPr>
        <p:txBody>
          <a:bodyPr>
            <a:normAutofit fontScale="92500" lnSpcReduction="10000"/>
          </a:bodyPr>
          <a:lstStyle/>
          <a:p>
            <a:r>
              <a:rPr lang="el-GR" dirty="0"/>
              <a:t>Για την εκτίμηση και διαστρωμάτωση κινδύνου χρησιμοποιούνται κλίμακες κινδύνου-</a:t>
            </a:r>
            <a:r>
              <a:rPr lang="de-DE" dirty="0" err="1"/>
              <a:t>scores</a:t>
            </a:r>
            <a:r>
              <a:rPr lang="de-DE" dirty="0"/>
              <a:t> </a:t>
            </a:r>
            <a:r>
              <a:rPr lang="el-GR" dirty="0"/>
              <a:t>που λαμβάνουν υπόψιν τους διάφορες μεταβλητές. </a:t>
            </a:r>
          </a:p>
          <a:p>
            <a:r>
              <a:rPr lang="el-GR" dirty="0"/>
              <a:t>Η χρήση αυτών των κλιμάκων έχει νόημα αν:</a:t>
            </a:r>
          </a:p>
          <a:p>
            <a:pPr lvl="1"/>
            <a:r>
              <a:rPr lang="el-GR" dirty="0"/>
              <a:t>Η χρησιμοποιούμενη κλίμακα έχει αναπτυχθεί και επικυρωθεί για συγκεκριμένη νόσο, σε συγκεκριμένο πληθυσμό για συγκεκριμένες εκβάσεις.</a:t>
            </a:r>
            <a:endParaRPr lang="de-DE" dirty="0"/>
          </a:p>
          <a:p>
            <a:pPr lvl="1"/>
            <a:r>
              <a:rPr lang="el-GR" dirty="0"/>
              <a:t>Είναι εύκολη η χρήση της, απαιτεί δεδομένα που δεν απαιτούν σημαντικό κόστος για να ανακτηθούν και μπορεί να διακρίει τα ορθώς θετικά/ορθώς αρνητικά άτομα από τα ψευδώς θετικά/ψευδώς αρνητικά : </a:t>
            </a:r>
            <a:r>
              <a:rPr lang="el-GR" u="sng" dirty="0"/>
              <a:t>έχουν υψηλή ευαισθησία και ειδικότητα.</a:t>
            </a:r>
          </a:p>
        </p:txBody>
      </p:sp>
    </p:spTree>
    <p:extLst>
      <p:ext uri="{BB962C8B-B14F-4D97-AF65-F5344CB8AC3E}">
        <p14:creationId xmlns:p14="http://schemas.microsoft.com/office/powerpoint/2010/main" val="923074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p:txBody>
          <a:bodyPr/>
          <a:lstStyle/>
          <a:p>
            <a:r>
              <a:rPr lang="el-GR" dirty="0"/>
              <a:t>Εκτίμηση και διαστρωμάτωση κινδύνου </a:t>
            </a:r>
            <a:endParaRPr lang="LID4096" dirty="0"/>
          </a:p>
        </p:txBody>
      </p:sp>
      <p:sp>
        <p:nvSpPr>
          <p:cNvPr id="5" name="TextBox 4">
            <a:extLst>
              <a:ext uri="{FF2B5EF4-FFF2-40B4-BE49-F238E27FC236}">
                <a16:creationId xmlns:a16="http://schemas.microsoft.com/office/drawing/2014/main" id="{DBAFCE64-C9ED-1F84-5F48-83F594EE5602}"/>
              </a:ext>
            </a:extLst>
          </p:cNvPr>
          <p:cNvSpPr txBox="1"/>
          <p:nvPr/>
        </p:nvSpPr>
        <p:spPr>
          <a:xfrm>
            <a:off x="585679" y="5828576"/>
            <a:ext cx="10994314" cy="923330"/>
          </a:xfrm>
          <a:prstGeom prst="rect">
            <a:avLst/>
          </a:prstGeom>
          <a:noFill/>
        </p:spPr>
        <p:txBody>
          <a:bodyPr wrap="square">
            <a:spAutoFit/>
          </a:bodyPr>
          <a:lstStyle/>
          <a:p>
            <a:r>
              <a:rPr lang="el-GR" b="1" i="1" dirty="0"/>
              <a:t>Για κάθε δεδομένη δοκιμή (δηλαδή η ευαισθησία και η ειδικότητα παραμένουν ίδιες) όσο μειώνεται ο </a:t>
            </a:r>
            <a:r>
              <a:rPr lang="el-GR" b="1" i="1" dirty="0" err="1"/>
              <a:t>επιπολασμός</a:t>
            </a:r>
            <a:r>
              <a:rPr lang="el-GR" b="1" i="1" dirty="0"/>
              <a:t>, το PPV μειώνεται επειδή θα υπάρχουν περισσότερα ψευδώς θετικά για κάθε αληθινό θετικό.</a:t>
            </a:r>
          </a:p>
        </p:txBody>
      </p:sp>
      <p:sp>
        <p:nvSpPr>
          <p:cNvPr id="6" name="TextBox 5">
            <a:extLst>
              <a:ext uri="{FF2B5EF4-FFF2-40B4-BE49-F238E27FC236}">
                <a16:creationId xmlns:a16="http://schemas.microsoft.com/office/drawing/2014/main" id="{3FE21553-A777-1917-52B2-059DB75B12CA}"/>
              </a:ext>
            </a:extLst>
          </p:cNvPr>
          <p:cNvSpPr txBox="1"/>
          <p:nvPr/>
        </p:nvSpPr>
        <p:spPr>
          <a:xfrm>
            <a:off x="585681" y="1502322"/>
            <a:ext cx="10994313" cy="646331"/>
          </a:xfrm>
          <a:prstGeom prst="rect">
            <a:avLst/>
          </a:prstGeom>
          <a:noFill/>
        </p:spPr>
        <p:txBody>
          <a:bodyPr wrap="square">
            <a:spAutoFit/>
          </a:bodyPr>
          <a:lstStyle/>
          <a:p>
            <a:r>
              <a:rPr lang="el-GR" b="1" i="1" dirty="0"/>
              <a:t>Η </a:t>
            </a:r>
            <a:r>
              <a:rPr lang="el-GR" b="1" i="1" u="sng" dirty="0"/>
              <a:t>ευαισθησία</a:t>
            </a:r>
            <a:r>
              <a:rPr lang="el-GR" b="1" i="1" dirty="0"/>
              <a:t> είναι το ποσοστό των αληθινά θετικών (π.χ. 90% ευαισθησία = 90% των ατόμων που έχουν τη νόσο στόχο θα βγουν θετικά).</a:t>
            </a:r>
          </a:p>
        </p:txBody>
      </p:sp>
      <p:sp>
        <p:nvSpPr>
          <p:cNvPr id="7" name="TextBox 6">
            <a:extLst>
              <a:ext uri="{FF2B5EF4-FFF2-40B4-BE49-F238E27FC236}">
                <a16:creationId xmlns:a16="http://schemas.microsoft.com/office/drawing/2014/main" id="{35FCCD1D-7693-BBAF-9978-07AC94501F33}"/>
              </a:ext>
            </a:extLst>
          </p:cNvPr>
          <p:cNvSpPr txBox="1"/>
          <p:nvPr/>
        </p:nvSpPr>
        <p:spPr>
          <a:xfrm>
            <a:off x="585681" y="2425652"/>
            <a:ext cx="10994312" cy="646331"/>
          </a:xfrm>
          <a:prstGeom prst="rect">
            <a:avLst/>
          </a:prstGeom>
          <a:noFill/>
        </p:spPr>
        <p:txBody>
          <a:bodyPr wrap="square">
            <a:spAutoFit/>
          </a:bodyPr>
          <a:lstStyle/>
          <a:p>
            <a:r>
              <a:rPr lang="el-GR" b="1" i="1" dirty="0"/>
              <a:t>Η </a:t>
            </a:r>
            <a:r>
              <a:rPr lang="el-GR" b="1" i="1" u="sng" dirty="0"/>
              <a:t>ειδικότητα</a:t>
            </a:r>
            <a:r>
              <a:rPr lang="el-GR" b="1" i="1" dirty="0"/>
              <a:t> είναι το ποσοστό των αληθινά αρνητικών (π.χ. 90% ειδικότητα = 90% των ατόμων που δεν έχουν τη νόσο στόχο θα είναι αρνητικό).</a:t>
            </a:r>
          </a:p>
        </p:txBody>
      </p:sp>
      <p:sp>
        <p:nvSpPr>
          <p:cNvPr id="8" name="TextBox 7">
            <a:extLst>
              <a:ext uri="{FF2B5EF4-FFF2-40B4-BE49-F238E27FC236}">
                <a16:creationId xmlns:a16="http://schemas.microsoft.com/office/drawing/2014/main" id="{7353898B-D68D-E7F3-8E6E-49174A750279}"/>
              </a:ext>
            </a:extLst>
          </p:cNvPr>
          <p:cNvSpPr txBox="1"/>
          <p:nvPr/>
        </p:nvSpPr>
        <p:spPr>
          <a:xfrm>
            <a:off x="585679" y="3222127"/>
            <a:ext cx="10617798" cy="2308324"/>
          </a:xfrm>
          <a:prstGeom prst="rect">
            <a:avLst/>
          </a:prstGeom>
          <a:noFill/>
        </p:spPr>
        <p:txBody>
          <a:bodyPr wrap="square">
            <a:spAutoFit/>
          </a:bodyPr>
          <a:lstStyle/>
          <a:p>
            <a:r>
              <a:rPr lang="el-GR" b="1" i="1" dirty="0"/>
              <a:t>Η ευαισθησία και η ειδικότητα είναι </a:t>
            </a:r>
            <a:r>
              <a:rPr lang="el-GR" b="1" i="1" u="sng" dirty="0"/>
              <a:t>χαρακτηριστικά μιας δοκιμής</a:t>
            </a:r>
            <a:r>
              <a:rPr lang="el-GR" b="1" i="1" dirty="0"/>
              <a:t>.</a:t>
            </a:r>
            <a:endParaRPr lang="de-DE" b="1" i="1" dirty="0"/>
          </a:p>
          <a:p>
            <a:endParaRPr lang="en-US" b="1" i="1" dirty="0"/>
          </a:p>
          <a:p>
            <a:r>
              <a:rPr lang="el-GR" b="1" i="1" u="sng" dirty="0"/>
              <a:t>Η θετική προγνωστική αξία (PPV) και η αρνητική προγνωστική αξία (NPV) </a:t>
            </a:r>
            <a:r>
              <a:rPr lang="el-GR" b="1" i="1" dirty="0"/>
              <a:t>θεωρούνται καλύτερα ως η κλινική συνάφεια μιας δοκιμής.</a:t>
            </a:r>
            <a:endParaRPr lang="de-DE" b="1" i="1" dirty="0"/>
          </a:p>
          <a:p>
            <a:endParaRPr lang="en-US" b="1" i="1" dirty="0"/>
          </a:p>
          <a:p>
            <a:r>
              <a:rPr lang="el-GR" b="1" i="1" dirty="0"/>
              <a:t>Η σημαντική διαφορά είναι ότι το PPV και το NPV χρησιμοποιούν </a:t>
            </a:r>
            <a:r>
              <a:rPr lang="el-GR" b="1" i="1" u="sng" dirty="0"/>
              <a:t>τον </a:t>
            </a:r>
            <a:r>
              <a:rPr lang="el-GR" b="1" i="1" u="sng" dirty="0" err="1"/>
              <a:t>επιπολασμό</a:t>
            </a:r>
            <a:r>
              <a:rPr lang="el-GR" b="1" i="1" u="sng" dirty="0"/>
              <a:t> </a:t>
            </a:r>
            <a:r>
              <a:rPr lang="el-GR" b="1" i="1" dirty="0"/>
              <a:t>μιας πάθησης για να προσδιορίσουν την πιθανότητα μιας δοκιμής που θα διαγνώσει τη συγκεκριμένη ασθένεια. Ενώ η ευαισθησία και η ειδικότητα είναι </a:t>
            </a:r>
            <a:r>
              <a:rPr lang="el-GR" b="1" i="1" u="sng" dirty="0"/>
              <a:t>ανεξάρτητες</a:t>
            </a:r>
            <a:r>
              <a:rPr lang="el-GR" b="1" i="1" dirty="0"/>
              <a:t> από τον </a:t>
            </a:r>
            <a:r>
              <a:rPr lang="el-GR" b="1" i="1" dirty="0" err="1"/>
              <a:t>επιπολασμό</a:t>
            </a:r>
            <a:r>
              <a:rPr lang="el-GR" b="1" i="1" dirty="0"/>
              <a:t>.</a:t>
            </a:r>
          </a:p>
        </p:txBody>
      </p:sp>
    </p:spTree>
    <p:extLst>
      <p:ext uri="{BB962C8B-B14F-4D97-AF65-F5344CB8AC3E}">
        <p14:creationId xmlns:p14="http://schemas.microsoft.com/office/powerpoint/2010/main" val="35420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p:txBody>
          <a:bodyPr/>
          <a:lstStyle/>
          <a:p>
            <a:r>
              <a:rPr lang="el-GR" dirty="0"/>
              <a:t>Εκτίμηση και διαστρωμάτωση κινδύνου </a:t>
            </a:r>
            <a:endParaRPr lang="LID4096" dirty="0"/>
          </a:p>
        </p:txBody>
      </p:sp>
      <p:pic>
        <p:nvPicPr>
          <p:cNvPr id="5" name="Εικόνα 1">
            <a:extLst>
              <a:ext uri="{FF2B5EF4-FFF2-40B4-BE49-F238E27FC236}">
                <a16:creationId xmlns:a16="http://schemas.microsoft.com/office/drawing/2014/main" id="{56933044-9738-AFEE-FEA2-2847D1D775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48104" y="3190009"/>
            <a:ext cx="5715000" cy="893620"/>
          </a:xfrm>
          <a:prstGeom prst="rect">
            <a:avLst/>
          </a:prstGeom>
        </p:spPr>
      </p:pic>
      <p:sp>
        <p:nvSpPr>
          <p:cNvPr id="6" name="TextBox 5">
            <a:extLst>
              <a:ext uri="{FF2B5EF4-FFF2-40B4-BE49-F238E27FC236}">
                <a16:creationId xmlns:a16="http://schemas.microsoft.com/office/drawing/2014/main" id="{B446F3A2-134E-F4DB-99C9-AE29A0A2C274}"/>
              </a:ext>
            </a:extLst>
          </p:cNvPr>
          <p:cNvSpPr txBox="1"/>
          <p:nvPr/>
        </p:nvSpPr>
        <p:spPr>
          <a:xfrm>
            <a:off x="478593" y="2109290"/>
            <a:ext cx="11249809" cy="646331"/>
          </a:xfrm>
          <a:prstGeom prst="rect">
            <a:avLst/>
          </a:prstGeom>
          <a:noFill/>
        </p:spPr>
        <p:txBody>
          <a:bodyPr wrap="square">
            <a:spAutoFit/>
          </a:bodyPr>
          <a:lstStyle/>
          <a:p>
            <a:r>
              <a:rPr lang="el-GR" b="1" i="1" dirty="0"/>
              <a:t>Η θετική προγνωστική αξία είναι η πιθανότητα ότι μετά από ένα θετικό αποτέλεσμα δοκιμής, το άτομο θα έχει πραγματικά τη συγκεκριμένη ασθένεια.</a:t>
            </a:r>
          </a:p>
        </p:txBody>
      </p:sp>
      <p:pic>
        <p:nvPicPr>
          <p:cNvPr id="7" name="Εικόνα 4">
            <a:extLst>
              <a:ext uri="{FF2B5EF4-FFF2-40B4-BE49-F238E27FC236}">
                <a16:creationId xmlns:a16="http://schemas.microsoft.com/office/drawing/2014/main" id="{CF627108-1B33-4369-CBD3-9D284F6BAA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3423" y="5708786"/>
            <a:ext cx="8669763" cy="1008112"/>
          </a:xfrm>
          <a:prstGeom prst="rect">
            <a:avLst/>
          </a:prstGeom>
        </p:spPr>
      </p:pic>
      <p:pic>
        <p:nvPicPr>
          <p:cNvPr id="8" name="Εικόνα 9">
            <a:extLst>
              <a:ext uri="{FF2B5EF4-FFF2-40B4-BE49-F238E27FC236}">
                <a16:creationId xmlns:a16="http://schemas.microsoft.com/office/drawing/2014/main" id="{37D7E1F6-B5AF-F61E-6D75-63F1349FE9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2186" y="4340634"/>
            <a:ext cx="9329036" cy="792088"/>
          </a:xfrm>
          <a:prstGeom prst="rect">
            <a:avLst/>
          </a:prstGeom>
        </p:spPr>
      </p:pic>
    </p:spTree>
    <p:extLst>
      <p:ext uri="{BB962C8B-B14F-4D97-AF65-F5344CB8AC3E}">
        <p14:creationId xmlns:p14="http://schemas.microsoft.com/office/powerpoint/2010/main" val="390848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F627108-1B33-4369-CBD3-9D284F6BAA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2741" y="1988840"/>
            <a:ext cx="8669763" cy="1008112"/>
          </a:xfrm>
          <a:prstGeom prst="rect">
            <a:avLst/>
          </a:prstGeom>
        </p:spPr>
      </p:pic>
      <p:sp>
        <p:nvSpPr>
          <p:cNvPr id="6" name="TextBox 5">
            <a:extLst>
              <a:ext uri="{FF2B5EF4-FFF2-40B4-BE49-F238E27FC236}">
                <a16:creationId xmlns:a16="http://schemas.microsoft.com/office/drawing/2014/main" id="{642E8BA2-1FE8-72BE-83BC-60C6F3F9C15A}"/>
              </a:ext>
            </a:extLst>
          </p:cNvPr>
          <p:cNvSpPr txBox="1"/>
          <p:nvPr/>
        </p:nvSpPr>
        <p:spPr>
          <a:xfrm>
            <a:off x="663998" y="3246768"/>
            <a:ext cx="2952328" cy="923330"/>
          </a:xfrm>
          <a:prstGeom prst="rect">
            <a:avLst/>
          </a:prstGeom>
          <a:noFill/>
        </p:spPr>
        <p:txBody>
          <a:bodyPr wrap="square" rtlCol="0">
            <a:spAutoFit/>
          </a:bodyPr>
          <a:lstStyle/>
          <a:p>
            <a:r>
              <a:rPr lang="en-US" b="1" i="1" dirty="0">
                <a:solidFill>
                  <a:srgbClr val="002060"/>
                </a:solidFill>
                <a:effectLst>
                  <a:outerShdw blurRad="38100" dist="38100" dir="2700000" algn="tl">
                    <a:srgbClr val="000000">
                      <a:alpha val="43137"/>
                    </a:srgbClr>
                  </a:outerShdw>
                </a:effectLst>
                <a:latin typeface="+mn-lt"/>
              </a:rPr>
              <a:t>Stress Echo: </a:t>
            </a:r>
          </a:p>
          <a:p>
            <a:r>
              <a:rPr lang="en-US" b="1" i="1" dirty="0">
                <a:solidFill>
                  <a:srgbClr val="002060"/>
                </a:solidFill>
                <a:effectLst>
                  <a:outerShdw blurRad="38100" dist="38100" dir="2700000" algn="tl">
                    <a:srgbClr val="000000">
                      <a:alpha val="43137"/>
                    </a:srgbClr>
                  </a:outerShdw>
                </a:effectLst>
                <a:latin typeface="+mn-lt"/>
              </a:rPr>
              <a:t>	Sensitivity: 80%</a:t>
            </a:r>
          </a:p>
          <a:p>
            <a:r>
              <a:rPr lang="en-US" b="1" i="1" dirty="0">
                <a:solidFill>
                  <a:srgbClr val="002060"/>
                </a:solidFill>
                <a:effectLst>
                  <a:outerShdw blurRad="38100" dist="38100" dir="2700000" algn="tl">
                    <a:srgbClr val="000000">
                      <a:alpha val="43137"/>
                    </a:srgbClr>
                  </a:outerShdw>
                </a:effectLst>
                <a:latin typeface="+mn-lt"/>
              </a:rPr>
              <a:t>	Specificity: 89%</a:t>
            </a:r>
            <a:endParaRPr lang="el-GR" b="1" i="1" dirty="0">
              <a:solidFill>
                <a:srgbClr val="002060"/>
              </a:solidFill>
              <a:effectLst>
                <a:outerShdw blurRad="38100" dist="38100" dir="2700000" algn="tl">
                  <a:srgbClr val="000000">
                    <a:alpha val="43137"/>
                  </a:srgbClr>
                </a:outerShdw>
              </a:effectLst>
              <a:latin typeface="+mn-lt"/>
            </a:endParaRPr>
          </a:p>
        </p:txBody>
      </p:sp>
      <p:sp>
        <p:nvSpPr>
          <p:cNvPr id="7" name="TextBox 6">
            <a:extLst>
              <a:ext uri="{FF2B5EF4-FFF2-40B4-BE49-F238E27FC236}">
                <a16:creationId xmlns:a16="http://schemas.microsoft.com/office/drawing/2014/main" id="{D6C7AF61-A16B-106A-5A65-2B71C04847A6}"/>
              </a:ext>
            </a:extLst>
          </p:cNvPr>
          <p:cNvSpPr txBox="1"/>
          <p:nvPr/>
        </p:nvSpPr>
        <p:spPr>
          <a:xfrm>
            <a:off x="4999878" y="3429000"/>
            <a:ext cx="2592288" cy="369332"/>
          </a:xfrm>
          <a:prstGeom prst="rect">
            <a:avLst/>
          </a:prstGeom>
          <a:noFill/>
        </p:spPr>
        <p:txBody>
          <a:bodyPr wrap="square" rtlCol="0">
            <a:spAutoFit/>
          </a:bodyPr>
          <a:lstStyle/>
          <a:p>
            <a:r>
              <a:rPr lang="en-US" b="1" i="1" dirty="0">
                <a:solidFill>
                  <a:srgbClr val="002060"/>
                </a:solidFill>
                <a:effectLst>
                  <a:outerShdw blurRad="38100" dist="38100" dir="2700000" algn="tl">
                    <a:srgbClr val="000000">
                      <a:alpha val="43137"/>
                    </a:srgbClr>
                  </a:outerShdw>
                </a:effectLst>
                <a:latin typeface="+mn-lt"/>
              </a:rPr>
              <a:t>Pre-Test Probability</a:t>
            </a:r>
            <a:r>
              <a:rPr lang="el-GR" b="1" i="1" dirty="0">
                <a:solidFill>
                  <a:srgbClr val="002060"/>
                </a:solidFill>
                <a:effectLst>
                  <a:outerShdw blurRad="38100" dist="38100" dir="2700000" algn="tl">
                    <a:srgbClr val="000000">
                      <a:alpha val="43137"/>
                    </a:srgbClr>
                  </a:outerShdw>
                </a:effectLst>
                <a:latin typeface="+mn-lt"/>
              </a:rPr>
              <a:t> </a:t>
            </a:r>
            <a:r>
              <a:rPr lang="en-US" b="1" i="1" dirty="0">
                <a:solidFill>
                  <a:srgbClr val="002060"/>
                </a:solidFill>
                <a:effectLst>
                  <a:outerShdw blurRad="38100" dist="38100" dir="2700000" algn="tl">
                    <a:srgbClr val="000000">
                      <a:alpha val="43137"/>
                    </a:srgbClr>
                  </a:outerShdw>
                </a:effectLst>
                <a:latin typeface="+mn-lt"/>
              </a:rPr>
              <a:t>= 5%</a:t>
            </a:r>
            <a:r>
              <a:rPr lang="en-US" b="1" i="1" dirty="0">
                <a:solidFill>
                  <a:srgbClr val="002060"/>
                </a:solidFill>
                <a:latin typeface="+mn-lt"/>
              </a:rPr>
              <a:t> </a:t>
            </a:r>
            <a:endParaRPr lang="el-GR" b="1" i="1" dirty="0">
              <a:solidFill>
                <a:srgbClr val="002060"/>
              </a:solidFill>
              <a:latin typeface="+mn-lt"/>
            </a:endParaRPr>
          </a:p>
        </p:txBody>
      </p:sp>
      <p:sp>
        <p:nvSpPr>
          <p:cNvPr id="8" name="TextBox 7">
            <a:extLst>
              <a:ext uri="{FF2B5EF4-FFF2-40B4-BE49-F238E27FC236}">
                <a16:creationId xmlns:a16="http://schemas.microsoft.com/office/drawing/2014/main" id="{5CB788B6-BA00-03C4-DDE6-6BFE4133A1E2}"/>
              </a:ext>
            </a:extLst>
          </p:cNvPr>
          <p:cNvSpPr txBox="1"/>
          <p:nvPr/>
        </p:nvSpPr>
        <p:spPr>
          <a:xfrm>
            <a:off x="7682107" y="4429010"/>
            <a:ext cx="1584176" cy="923330"/>
          </a:xfrm>
          <a:prstGeom prst="rect">
            <a:avLst/>
          </a:prstGeom>
          <a:solidFill>
            <a:schemeClr val="accent3">
              <a:lumMod val="60000"/>
              <a:lumOff val="40000"/>
            </a:schemeClr>
          </a:solidFill>
          <a:ln w="57150">
            <a:solidFill>
              <a:schemeClr val="tx1"/>
            </a:solidFill>
          </a:ln>
        </p:spPr>
        <p:txBody>
          <a:bodyPr wrap="square" rtlCol="0">
            <a:spAutoFit/>
          </a:bodyPr>
          <a:lstStyle/>
          <a:p>
            <a:pPr algn="ctr"/>
            <a:endParaRPr lang="en-US" b="1" i="1" dirty="0">
              <a:solidFill>
                <a:srgbClr val="002060"/>
              </a:solidFill>
              <a:effectLst>
                <a:outerShdw blurRad="38100" dist="38100" dir="2700000" algn="tl">
                  <a:srgbClr val="000000">
                    <a:alpha val="43137"/>
                  </a:srgbClr>
                </a:outerShdw>
              </a:effectLst>
              <a:latin typeface="+mn-lt"/>
            </a:endParaRPr>
          </a:p>
          <a:p>
            <a:pPr algn="ctr"/>
            <a:r>
              <a:rPr lang="en-US" b="1" i="1" dirty="0">
                <a:solidFill>
                  <a:srgbClr val="002060"/>
                </a:solidFill>
                <a:effectLst>
                  <a:outerShdw blurRad="38100" dist="38100" dir="2700000" algn="tl">
                    <a:srgbClr val="000000">
                      <a:alpha val="43137"/>
                    </a:srgbClr>
                  </a:outerShdw>
                </a:effectLst>
                <a:latin typeface="+mn-lt"/>
              </a:rPr>
              <a:t>PPV= 27%</a:t>
            </a:r>
          </a:p>
          <a:p>
            <a:r>
              <a:rPr lang="en-US" dirty="0"/>
              <a:t> </a:t>
            </a:r>
            <a:endParaRPr lang="el-GR" dirty="0"/>
          </a:p>
        </p:txBody>
      </p:sp>
      <p:pic>
        <p:nvPicPr>
          <p:cNvPr id="10" name="Εικόνα 9">
            <a:extLst>
              <a:ext uri="{FF2B5EF4-FFF2-40B4-BE49-F238E27FC236}">
                <a16:creationId xmlns:a16="http://schemas.microsoft.com/office/drawing/2014/main" id="{37D7E1F6-B5AF-F61E-6D75-63F1349FE9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1504" y="620688"/>
            <a:ext cx="9329036" cy="792088"/>
          </a:xfrm>
          <a:prstGeom prst="rect">
            <a:avLst/>
          </a:prstGeom>
        </p:spPr>
      </p:pic>
      <p:sp>
        <p:nvSpPr>
          <p:cNvPr id="2" name="TextBox 1">
            <a:extLst>
              <a:ext uri="{FF2B5EF4-FFF2-40B4-BE49-F238E27FC236}">
                <a16:creationId xmlns:a16="http://schemas.microsoft.com/office/drawing/2014/main" id="{B1D43E6C-2D86-3E42-231A-2DDBAF06BC4C}"/>
              </a:ext>
            </a:extLst>
          </p:cNvPr>
          <p:cNvSpPr txBox="1"/>
          <p:nvPr/>
        </p:nvSpPr>
        <p:spPr>
          <a:xfrm>
            <a:off x="1108038" y="4706009"/>
            <a:ext cx="4604273" cy="369332"/>
          </a:xfrm>
          <a:prstGeom prst="rect">
            <a:avLst/>
          </a:prstGeom>
          <a:noFill/>
        </p:spPr>
        <p:txBody>
          <a:bodyPr wrap="square" rtlCol="0">
            <a:spAutoFit/>
          </a:bodyPr>
          <a:lstStyle/>
          <a:p>
            <a:r>
              <a:rPr lang="en-US" dirty="0"/>
              <a:t>0.8x0.05 / ((0.8x0.05) + ((1-0.89)x(1-0.05)))</a:t>
            </a:r>
            <a:endParaRPr lang="el-GR" dirty="0"/>
          </a:p>
        </p:txBody>
      </p:sp>
    </p:spTree>
    <p:extLst>
      <p:ext uri="{BB962C8B-B14F-4D97-AF65-F5344CB8AC3E}">
        <p14:creationId xmlns:p14="http://schemas.microsoft.com/office/powerpoint/2010/main" val="11500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p:txBody>
          <a:bodyPr/>
          <a:lstStyle/>
          <a:p>
            <a:r>
              <a:rPr lang="el-GR" dirty="0"/>
              <a:t>Εκτίμηση και διαστρωμάτωση κινδύνου </a:t>
            </a:r>
            <a:endParaRPr lang="LID4096" dirty="0"/>
          </a:p>
        </p:txBody>
      </p:sp>
      <p:sp>
        <p:nvSpPr>
          <p:cNvPr id="5" name="TextBox 4">
            <a:extLst>
              <a:ext uri="{FF2B5EF4-FFF2-40B4-BE49-F238E27FC236}">
                <a16:creationId xmlns:a16="http://schemas.microsoft.com/office/drawing/2014/main" id="{C9995AB4-2541-A94B-6138-AD503EB45452}"/>
              </a:ext>
            </a:extLst>
          </p:cNvPr>
          <p:cNvSpPr txBox="1"/>
          <p:nvPr/>
        </p:nvSpPr>
        <p:spPr>
          <a:xfrm>
            <a:off x="519790" y="2252684"/>
            <a:ext cx="11271324" cy="646331"/>
          </a:xfrm>
          <a:prstGeom prst="rect">
            <a:avLst/>
          </a:prstGeom>
          <a:noFill/>
        </p:spPr>
        <p:txBody>
          <a:bodyPr wrap="square">
            <a:spAutoFit/>
          </a:bodyPr>
          <a:lstStyle/>
          <a:p>
            <a:r>
              <a:rPr lang="el-GR" b="1" i="1" dirty="0"/>
              <a:t>Η αρνητική προγνωστική αξία είναι η πιθανότητα ότι μετά από ένα αρνητικό αποτέλεσμα δοκιμής, το άτομο αυτό δεν θα έχει πραγματικά τη συγκεκριμένη ασθένεια.</a:t>
            </a:r>
          </a:p>
        </p:txBody>
      </p:sp>
      <p:pic>
        <p:nvPicPr>
          <p:cNvPr id="6" name="Picture 2" descr="Negative predictive value (NPV) equation">
            <a:extLst>
              <a:ext uri="{FF2B5EF4-FFF2-40B4-BE49-F238E27FC236}">
                <a16:creationId xmlns:a16="http://schemas.microsoft.com/office/drawing/2014/main" id="{63AE8B77-C5F3-4FEB-4F31-53E6C1A7A4E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04403" y="3106883"/>
            <a:ext cx="5715000" cy="1049482"/>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3">
            <a:extLst>
              <a:ext uri="{FF2B5EF4-FFF2-40B4-BE49-F238E27FC236}">
                <a16:creationId xmlns:a16="http://schemas.microsoft.com/office/drawing/2014/main" id="{DCF36260-EBE5-8E21-B1C9-4231DA027530}"/>
              </a:ext>
            </a:extLst>
          </p:cNvPr>
          <p:cNvPicPr>
            <a:picLocks noChangeAspect="1"/>
          </p:cNvPicPr>
          <p:nvPr/>
        </p:nvPicPr>
        <p:blipFill>
          <a:blip r:embed="rId3"/>
          <a:stretch>
            <a:fillRect/>
          </a:stretch>
        </p:blipFill>
        <p:spPr>
          <a:xfrm>
            <a:off x="1944011" y="4628922"/>
            <a:ext cx="7329991" cy="1069669"/>
          </a:xfrm>
          <a:prstGeom prst="rect">
            <a:avLst/>
          </a:prstGeom>
        </p:spPr>
      </p:pic>
    </p:spTree>
    <p:extLst>
      <p:ext uri="{BB962C8B-B14F-4D97-AF65-F5344CB8AC3E}">
        <p14:creationId xmlns:p14="http://schemas.microsoft.com/office/powerpoint/2010/main" val="107530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10C03140-F506-3617-EB1C-47F01609F12B}"/>
              </a:ext>
            </a:extLst>
          </p:cNvPr>
          <p:cNvPicPr>
            <a:picLocks noChangeAspect="1"/>
          </p:cNvPicPr>
          <p:nvPr/>
        </p:nvPicPr>
        <p:blipFill>
          <a:blip r:embed="rId2"/>
          <a:stretch>
            <a:fillRect/>
          </a:stretch>
        </p:blipFill>
        <p:spPr>
          <a:xfrm>
            <a:off x="1558636" y="902685"/>
            <a:ext cx="8098552" cy="1181826"/>
          </a:xfrm>
          <a:prstGeom prst="rect">
            <a:avLst/>
          </a:prstGeom>
        </p:spPr>
      </p:pic>
      <p:sp>
        <p:nvSpPr>
          <p:cNvPr id="13" name="TextBox 12">
            <a:extLst>
              <a:ext uri="{FF2B5EF4-FFF2-40B4-BE49-F238E27FC236}">
                <a16:creationId xmlns:a16="http://schemas.microsoft.com/office/drawing/2014/main" id="{396FD0B1-E875-984A-E248-C0CA36001F3E}"/>
              </a:ext>
            </a:extLst>
          </p:cNvPr>
          <p:cNvSpPr txBox="1"/>
          <p:nvPr/>
        </p:nvSpPr>
        <p:spPr>
          <a:xfrm>
            <a:off x="663998" y="3246768"/>
            <a:ext cx="2952328" cy="923330"/>
          </a:xfrm>
          <a:prstGeom prst="rect">
            <a:avLst/>
          </a:prstGeom>
          <a:noFill/>
        </p:spPr>
        <p:txBody>
          <a:bodyPr wrap="square" rtlCol="0">
            <a:spAutoFit/>
          </a:bodyPr>
          <a:lstStyle/>
          <a:p>
            <a:r>
              <a:rPr lang="en-US" b="1" i="1" dirty="0">
                <a:solidFill>
                  <a:srgbClr val="002060"/>
                </a:solidFill>
                <a:effectLst>
                  <a:outerShdw blurRad="38100" dist="38100" dir="2700000" algn="tl">
                    <a:srgbClr val="000000">
                      <a:alpha val="43137"/>
                    </a:srgbClr>
                  </a:outerShdw>
                </a:effectLst>
                <a:latin typeface="+mn-lt"/>
              </a:rPr>
              <a:t>Stress Echo: </a:t>
            </a:r>
          </a:p>
          <a:p>
            <a:r>
              <a:rPr lang="en-US" b="1" i="1" dirty="0">
                <a:solidFill>
                  <a:srgbClr val="002060"/>
                </a:solidFill>
                <a:effectLst>
                  <a:outerShdw blurRad="38100" dist="38100" dir="2700000" algn="tl">
                    <a:srgbClr val="000000">
                      <a:alpha val="43137"/>
                    </a:srgbClr>
                  </a:outerShdw>
                </a:effectLst>
                <a:latin typeface="+mn-lt"/>
              </a:rPr>
              <a:t>	Sensitivity: 80%</a:t>
            </a:r>
          </a:p>
          <a:p>
            <a:r>
              <a:rPr lang="en-US" b="1" i="1" dirty="0">
                <a:solidFill>
                  <a:srgbClr val="002060"/>
                </a:solidFill>
                <a:effectLst>
                  <a:outerShdw blurRad="38100" dist="38100" dir="2700000" algn="tl">
                    <a:srgbClr val="000000">
                      <a:alpha val="43137"/>
                    </a:srgbClr>
                  </a:outerShdw>
                </a:effectLst>
                <a:latin typeface="+mn-lt"/>
              </a:rPr>
              <a:t>	Specificity: 89%</a:t>
            </a:r>
            <a:endParaRPr lang="el-GR" b="1" i="1" dirty="0">
              <a:solidFill>
                <a:srgbClr val="002060"/>
              </a:solidFill>
              <a:effectLst>
                <a:outerShdw blurRad="38100" dist="38100" dir="2700000" algn="tl">
                  <a:srgbClr val="000000">
                    <a:alpha val="43137"/>
                  </a:srgbClr>
                </a:outerShdw>
              </a:effectLst>
              <a:latin typeface="+mn-lt"/>
            </a:endParaRPr>
          </a:p>
        </p:txBody>
      </p:sp>
      <p:sp>
        <p:nvSpPr>
          <p:cNvPr id="14" name="TextBox 13">
            <a:extLst>
              <a:ext uri="{FF2B5EF4-FFF2-40B4-BE49-F238E27FC236}">
                <a16:creationId xmlns:a16="http://schemas.microsoft.com/office/drawing/2014/main" id="{DBE5143E-F9D7-BEAC-708D-139DFD74519C}"/>
              </a:ext>
            </a:extLst>
          </p:cNvPr>
          <p:cNvSpPr txBox="1"/>
          <p:nvPr/>
        </p:nvSpPr>
        <p:spPr>
          <a:xfrm>
            <a:off x="4999878" y="3429000"/>
            <a:ext cx="3165176" cy="369332"/>
          </a:xfrm>
          <a:prstGeom prst="rect">
            <a:avLst/>
          </a:prstGeom>
          <a:noFill/>
        </p:spPr>
        <p:txBody>
          <a:bodyPr wrap="square" rtlCol="0">
            <a:spAutoFit/>
          </a:bodyPr>
          <a:lstStyle/>
          <a:p>
            <a:r>
              <a:rPr lang="en-US" b="1" i="1" dirty="0">
                <a:solidFill>
                  <a:srgbClr val="002060"/>
                </a:solidFill>
                <a:effectLst>
                  <a:outerShdw blurRad="38100" dist="38100" dir="2700000" algn="tl">
                    <a:srgbClr val="000000">
                      <a:alpha val="43137"/>
                    </a:srgbClr>
                  </a:outerShdw>
                </a:effectLst>
                <a:latin typeface="+mn-lt"/>
              </a:rPr>
              <a:t>Pre-Test Probability</a:t>
            </a:r>
            <a:r>
              <a:rPr lang="el-GR" b="1" i="1" dirty="0">
                <a:solidFill>
                  <a:srgbClr val="002060"/>
                </a:solidFill>
                <a:effectLst>
                  <a:outerShdw blurRad="38100" dist="38100" dir="2700000" algn="tl">
                    <a:srgbClr val="000000">
                      <a:alpha val="43137"/>
                    </a:srgbClr>
                  </a:outerShdw>
                </a:effectLst>
                <a:latin typeface="+mn-lt"/>
              </a:rPr>
              <a:t> </a:t>
            </a:r>
            <a:r>
              <a:rPr lang="en-US" b="1" i="1" dirty="0">
                <a:solidFill>
                  <a:srgbClr val="002060"/>
                </a:solidFill>
                <a:effectLst>
                  <a:outerShdw blurRad="38100" dist="38100" dir="2700000" algn="tl">
                    <a:srgbClr val="000000">
                      <a:alpha val="43137"/>
                    </a:srgbClr>
                  </a:outerShdw>
                </a:effectLst>
                <a:latin typeface="+mn-lt"/>
              </a:rPr>
              <a:t>= </a:t>
            </a:r>
            <a:r>
              <a:rPr lang="en-US" b="1" i="1" dirty="0">
                <a:solidFill>
                  <a:srgbClr val="002060"/>
                </a:solidFill>
                <a:effectLst>
                  <a:outerShdw blurRad="38100" dist="38100" dir="2700000" algn="tl">
                    <a:srgbClr val="000000">
                      <a:alpha val="43137"/>
                    </a:srgbClr>
                  </a:outerShdw>
                </a:effectLst>
              </a:rPr>
              <a:t>80</a:t>
            </a:r>
            <a:r>
              <a:rPr lang="en-US" b="1" i="1" dirty="0">
                <a:solidFill>
                  <a:srgbClr val="002060"/>
                </a:solidFill>
                <a:effectLst>
                  <a:outerShdw blurRad="38100" dist="38100" dir="2700000" algn="tl">
                    <a:srgbClr val="000000">
                      <a:alpha val="43137"/>
                    </a:srgbClr>
                  </a:outerShdw>
                </a:effectLst>
                <a:latin typeface="+mn-lt"/>
              </a:rPr>
              <a:t>%</a:t>
            </a:r>
            <a:r>
              <a:rPr lang="en-US" b="1" i="1" dirty="0">
                <a:solidFill>
                  <a:srgbClr val="002060"/>
                </a:solidFill>
                <a:latin typeface="+mn-lt"/>
              </a:rPr>
              <a:t> </a:t>
            </a:r>
            <a:endParaRPr lang="el-GR" b="1" i="1" dirty="0">
              <a:solidFill>
                <a:srgbClr val="002060"/>
              </a:solidFill>
              <a:latin typeface="+mn-lt"/>
            </a:endParaRPr>
          </a:p>
        </p:txBody>
      </p:sp>
      <p:sp>
        <p:nvSpPr>
          <p:cNvPr id="15" name="TextBox 14">
            <a:extLst>
              <a:ext uri="{FF2B5EF4-FFF2-40B4-BE49-F238E27FC236}">
                <a16:creationId xmlns:a16="http://schemas.microsoft.com/office/drawing/2014/main" id="{D2992556-42B2-7D44-04AF-F6CDC3E840F7}"/>
              </a:ext>
            </a:extLst>
          </p:cNvPr>
          <p:cNvSpPr txBox="1"/>
          <p:nvPr/>
        </p:nvSpPr>
        <p:spPr>
          <a:xfrm>
            <a:off x="7682107" y="4429010"/>
            <a:ext cx="1584176" cy="923330"/>
          </a:xfrm>
          <a:prstGeom prst="rect">
            <a:avLst/>
          </a:prstGeom>
          <a:solidFill>
            <a:schemeClr val="accent3">
              <a:lumMod val="60000"/>
              <a:lumOff val="40000"/>
            </a:schemeClr>
          </a:solidFill>
          <a:ln w="57150">
            <a:solidFill>
              <a:schemeClr val="tx1"/>
            </a:solidFill>
          </a:ln>
        </p:spPr>
        <p:txBody>
          <a:bodyPr wrap="square" rtlCol="0">
            <a:spAutoFit/>
          </a:bodyPr>
          <a:lstStyle/>
          <a:p>
            <a:pPr algn="ctr"/>
            <a:endParaRPr lang="en-US" b="1" i="1" dirty="0">
              <a:solidFill>
                <a:srgbClr val="002060"/>
              </a:solidFill>
              <a:effectLst>
                <a:outerShdw blurRad="38100" dist="38100" dir="2700000" algn="tl">
                  <a:srgbClr val="000000">
                    <a:alpha val="43137"/>
                  </a:srgbClr>
                </a:outerShdw>
              </a:effectLst>
              <a:latin typeface="+mn-lt"/>
            </a:endParaRPr>
          </a:p>
          <a:p>
            <a:pPr algn="ctr"/>
            <a:r>
              <a:rPr lang="en-US" b="1" i="1" dirty="0">
                <a:solidFill>
                  <a:srgbClr val="002060"/>
                </a:solidFill>
                <a:effectLst>
                  <a:outerShdw blurRad="38100" dist="38100" dir="2700000" algn="tl">
                    <a:srgbClr val="000000">
                      <a:alpha val="43137"/>
                    </a:srgbClr>
                  </a:outerShdw>
                </a:effectLst>
              </a:rPr>
              <a:t>N</a:t>
            </a:r>
            <a:r>
              <a:rPr lang="en-US" b="1" i="1" dirty="0">
                <a:solidFill>
                  <a:srgbClr val="002060"/>
                </a:solidFill>
                <a:effectLst>
                  <a:outerShdw blurRad="38100" dist="38100" dir="2700000" algn="tl">
                    <a:srgbClr val="000000">
                      <a:alpha val="43137"/>
                    </a:srgbClr>
                  </a:outerShdw>
                </a:effectLst>
                <a:latin typeface="+mn-lt"/>
              </a:rPr>
              <a:t>PV= </a:t>
            </a:r>
            <a:r>
              <a:rPr lang="en-US" b="1" i="1" dirty="0">
                <a:solidFill>
                  <a:srgbClr val="002060"/>
                </a:solidFill>
                <a:effectLst>
                  <a:outerShdw blurRad="38100" dist="38100" dir="2700000" algn="tl">
                    <a:srgbClr val="000000">
                      <a:alpha val="43137"/>
                    </a:srgbClr>
                  </a:outerShdw>
                </a:effectLst>
              </a:rPr>
              <a:t>63</a:t>
            </a:r>
            <a:r>
              <a:rPr lang="en-US" b="1" i="1" dirty="0">
                <a:solidFill>
                  <a:srgbClr val="002060"/>
                </a:solidFill>
                <a:effectLst>
                  <a:outerShdw blurRad="38100" dist="38100" dir="2700000" algn="tl">
                    <a:srgbClr val="000000">
                      <a:alpha val="43137"/>
                    </a:srgbClr>
                  </a:outerShdw>
                </a:effectLst>
                <a:latin typeface="+mn-lt"/>
              </a:rPr>
              <a:t>%</a:t>
            </a:r>
          </a:p>
          <a:p>
            <a:r>
              <a:rPr lang="en-US" dirty="0"/>
              <a:t> </a:t>
            </a:r>
            <a:endParaRPr lang="el-GR" dirty="0"/>
          </a:p>
        </p:txBody>
      </p:sp>
      <p:sp>
        <p:nvSpPr>
          <p:cNvPr id="16" name="TextBox 15">
            <a:extLst>
              <a:ext uri="{FF2B5EF4-FFF2-40B4-BE49-F238E27FC236}">
                <a16:creationId xmlns:a16="http://schemas.microsoft.com/office/drawing/2014/main" id="{E55A69B9-EF60-4E6A-D484-F965763952E2}"/>
              </a:ext>
            </a:extLst>
          </p:cNvPr>
          <p:cNvSpPr txBox="1"/>
          <p:nvPr/>
        </p:nvSpPr>
        <p:spPr>
          <a:xfrm>
            <a:off x="1108038" y="4706009"/>
            <a:ext cx="4604273" cy="369332"/>
          </a:xfrm>
          <a:prstGeom prst="rect">
            <a:avLst/>
          </a:prstGeom>
          <a:noFill/>
        </p:spPr>
        <p:txBody>
          <a:bodyPr wrap="square" rtlCol="0">
            <a:spAutoFit/>
          </a:bodyPr>
          <a:lstStyle/>
          <a:p>
            <a:r>
              <a:rPr lang="en-US" dirty="0"/>
              <a:t>0.89x 0.2 / (0.89 * (1-0.8) + (1-0.8)x0.8)</a:t>
            </a:r>
            <a:endParaRPr lang="el-GR" dirty="0"/>
          </a:p>
        </p:txBody>
      </p:sp>
    </p:spTree>
    <p:extLst>
      <p:ext uri="{BB962C8B-B14F-4D97-AF65-F5344CB8AC3E}">
        <p14:creationId xmlns:p14="http://schemas.microsoft.com/office/powerpoint/2010/main" val="1318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F41D-F422-1B29-12EB-CECD19D82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1280D-5EA1-8904-3A5E-2C9940A9DE05}"/>
              </a:ext>
            </a:extLst>
          </p:cNvPr>
          <p:cNvSpPr>
            <a:spLocks noGrp="1"/>
          </p:cNvSpPr>
          <p:nvPr>
            <p:ph type="title"/>
          </p:nvPr>
        </p:nvSpPr>
        <p:spPr>
          <a:xfrm>
            <a:off x="677334" y="609600"/>
            <a:ext cx="8596668" cy="929489"/>
          </a:xfrm>
        </p:spPr>
        <p:txBody>
          <a:bodyPr>
            <a:normAutofit fontScale="90000"/>
          </a:bodyPr>
          <a:lstStyle/>
          <a:p>
            <a:r>
              <a:rPr lang="el-GR" sz="2400" dirty="0"/>
              <a:t>Εκτίμηση του κινδύνου για την εκδήλωση σακχαρώδους διαβήτη τύπου 2</a:t>
            </a:r>
            <a:r>
              <a:rPr lang="de-DE" sz="2400" dirty="0"/>
              <a:t>: </a:t>
            </a:r>
            <a:r>
              <a:rPr lang="de-DE" sz="2400" b="1" dirty="0"/>
              <a:t>ADA Diabetes Risk Score</a:t>
            </a:r>
            <a:br>
              <a:rPr lang="el-GR" sz="2400" b="1" dirty="0"/>
            </a:br>
            <a:endParaRPr lang="LID4096" sz="2400" dirty="0"/>
          </a:p>
        </p:txBody>
      </p:sp>
      <p:pic>
        <p:nvPicPr>
          <p:cNvPr id="8" name="Content Placeholder 4">
            <a:extLst>
              <a:ext uri="{FF2B5EF4-FFF2-40B4-BE49-F238E27FC236}">
                <a16:creationId xmlns:a16="http://schemas.microsoft.com/office/drawing/2014/main" id="{42E3573B-B6FD-542C-596A-F8FAF1E29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674" y="1451691"/>
            <a:ext cx="6292159" cy="2671589"/>
          </a:xfrm>
          <a:prstGeom prst="rect">
            <a:avLst/>
          </a:prstGeom>
        </p:spPr>
      </p:pic>
      <p:pic>
        <p:nvPicPr>
          <p:cNvPr id="9" name="Picture 8">
            <a:extLst>
              <a:ext uri="{FF2B5EF4-FFF2-40B4-BE49-F238E27FC236}">
                <a16:creationId xmlns:a16="http://schemas.microsoft.com/office/drawing/2014/main" id="{9B945EE9-4032-669A-A9ED-14E89878D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334" y="4295604"/>
            <a:ext cx="6180499" cy="2562396"/>
          </a:xfrm>
          <a:prstGeom prst="rect">
            <a:avLst/>
          </a:prstGeom>
        </p:spPr>
      </p:pic>
    </p:spTree>
    <p:extLst>
      <p:ext uri="{BB962C8B-B14F-4D97-AF65-F5344CB8AC3E}">
        <p14:creationId xmlns:p14="http://schemas.microsoft.com/office/powerpoint/2010/main" val="3310455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FE6F4-BE1C-E0C8-5B27-B2BFA3384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76C16-64D6-E544-9FDC-F6BCC352AEB7}"/>
              </a:ext>
            </a:extLst>
          </p:cNvPr>
          <p:cNvSpPr>
            <a:spLocks noGrp="1"/>
          </p:cNvSpPr>
          <p:nvPr>
            <p:ph type="title"/>
          </p:nvPr>
        </p:nvSpPr>
        <p:spPr/>
        <p:txBody>
          <a:bodyPr/>
          <a:lstStyle/>
          <a:p>
            <a:endParaRPr lang="LID4096"/>
          </a:p>
        </p:txBody>
      </p:sp>
      <p:pic>
        <p:nvPicPr>
          <p:cNvPr id="7" name="Content Placeholder 6">
            <a:extLst>
              <a:ext uri="{FF2B5EF4-FFF2-40B4-BE49-F238E27FC236}">
                <a16:creationId xmlns:a16="http://schemas.microsoft.com/office/drawing/2014/main" id="{EDAA48C3-4171-09D8-B7B9-8B72CE6A389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9758" y="3396069"/>
            <a:ext cx="7572469" cy="3335189"/>
          </a:xfrm>
        </p:spPr>
      </p:pic>
      <p:pic>
        <p:nvPicPr>
          <p:cNvPr id="5" name="Picture 4">
            <a:extLst>
              <a:ext uri="{FF2B5EF4-FFF2-40B4-BE49-F238E27FC236}">
                <a16:creationId xmlns:a16="http://schemas.microsoft.com/office/drawing/2014/main" id="{A794E8A0-1F06-CB2A-1291-E7EDC839CD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78" y="185769"/>
            <a:ext cx="7580628" cy="3109017"/>
          </a:xfrm>
          <a:prstGeom prst="rect">
            <a:avLst/>
          </a:prstGeom>
        </p:spPr>
      </p:pic>
    </p:spTree>
    <p:extLst>
      <p:ext uri="{BB962C8B-B14F-4D97-AF65-F5344CB8AC3E}">
        <p14:creationId xmlns:p14="http://schemas.microsoft.com/office/powerpoint/2010/main" val="1427029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DEA3C-029D-C4C2-DCA9-CAFFA4474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1E4B9-B34A-FA3E-41EB-F69FBF63C4DF}"/>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C494CC83-815B-C97B-88ED-DE50D5272D23}"/>
              </a:ext>
            </a:extLst>
          </p:cNvPr>
          <p:cNvSpPr>
            <a:spLocks noGrp="1"/>
          </p:cNvSpPr>
          <p:nvPr>
            <p:ph idx="1"/>
          </p:nvPr>
        </p:nvSpPr>
        <p:spPr/>
        <p:txBody>
          <a:bodyPr/>
          <a:lstStyle/>
          <a:p>
            <a:endParaRPr lang="LID4096" dirty="0"/>
          </a:p>
        </p:txBody>
      </p:sp>
      <p:pic>
        <p:nvPicPr>
          <p:cNvPr id="5" name="Picture 4">
            <a:extLst>
              <a:ext uri="{FF2B5EF4-FFF2-40B4-BE49-F238E27FC236}">
                <a16:creationId xmlns:a16="http://schemas.microsoft.com/office/drawing/2014/main" id="{C5DB535D-1DB8-9F6F-BFCE-9415D03563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489" y="134640"/>
            <a:ext cx="6962586" cy="2944111"/>
          </a:xfrm>
          <a:prstGeom prst="rect">
            <a:avLst/>
          </a:prstGeom>
        </p:spPr>
      </p:pic>
      <p:pic>
        <p:nvPicPr>
          <p:cNvPr id="7" name="Picture 6">
            <a:extLst>
              <a:ext uri="{FF2B5EF4-FFF2-40B4-BE49-F238E27FC236}">
                <a16:creationId xmlns:a16="http://schemas.microsoft.com/office/drawing/2014/main" id="{98003062-7163-5133-BC25-45D17958B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489" y="3132132"/>
            <a:ext cx="6962586" cy="3454853"/>
          </a:xfrm>
          <a:prstGeom prst="rect">
            <a:avLst/>
          </a:prstGeom>
        </p:spPr>
      </p:pic>
    </p:spTree>
    <p:extLst>
      <p:ext uri="{BB962C8B-B14F-4D97-AF65-F5344CB8AC3E}">
        <p14:creationId xmlns:p14="http://schemas.microsoft.com/office/powerpoint/2010/main" val="256893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F3029-E619-D4B3-D804-AD3146CEAD80}"/>
            </a:ext>
          </a:extLst>
        </p:cNvPr>
        <p:cNvGrpSpPr/>
        <p:nvPr/>
      </p:nvGrpSpPr>
      <p:grpSpPr>
        <a:xfrm>
          <a:off x="0" y="0"/>
          <a:ext cx="0" cy="0"/>
          <a:chOff x="0" y="0"/>
          <a:chExt cx="0" cy="0"/>
        </a:xfrm>
      </p:grpSpPr>
      <p:pic>
        <p:nvPicPr>
          <p:cNvPr id="3" name="Content Placeholder 3" descr="C:\Users\Geetha\AppData\Local\Microsoft\Windows\Temporary Internet Files\Content.IE5\U7ZH6HEN\MP900337240[1].jpg">
            <a:extLst>
              <a:ext uri="{FF2B5EF4-FFF2-40B4-BE49-F238E27FC236}">
                <a16:creationId xmlns:a16="http://schemas.microsoft.com/office/drawing/2014/main" id="{C9F8489D-26F9-21DD-96B5-852C8615AA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661430" y="1828800"/>
            <a:ext cx="1600200" cy="1066800"/>
          </a:xfrm>
          <a:prstGeom prst="rect">
            <a:avLst/>
          </a:prstGeom>
        </p:spPr>
      </p:pic>
      <p:sp>
        <p:nvSpPr>
          <p:cNvPr id="4" name="TextBox 4">
            <a:extLst>
              <a:ext uri="{FF2B5EF4-FFF2-40B4-BE49-F238E27FC236}">
                <a16:creationId xmlns:a16="http://schemas.microsoft.com/office/drawing/2014/main" id="{186932C4-550D-CFDB-5E04-879AC6F8CED9}"/>
              </a:ext>
            </a:extLst>
          </p:cNvPr>
          <p:cNvSpPr txBox="1">
            <a:spLocks noChangeArrowheads="1"/>
          </p:cNvSpPr>
          <p:nvPr/>
        </p:nvSpPr>
        <p:spPr bwMode="auto">
          <a:xfrm>
            <a:off x="7337830" y="1981200"/>
            <a:ext cx="2133600" cy="646331"/>
          </a:xfrm>
          <a:prstGeom prst="rect">
            <a:avLst/>
          </a:prstGeom>
          <a:noFill/>
          <a:ln w="9525">
            <a:noFill/>
            <a:miter lim="800000"/>
            <a:headEnd/>
            <a:tailEnd/>
          </a:ln>
        </p:spPr>
        <p:txBody>
          <a:bodyPr>
            <a:spAutoFit/>
          </a:bodyPr>
          <a:lstStyle/>
          <a:p>
            <a:r>
              <a:rPr lang="el-GR" dirty="0">
                <a:latin typeface="+mj-lt"/>
                <a:ea typeface="Open Sans"/>
              </a:rPr>
              <a:t>Αρτηριακή πίεση</a:t>
            </a:r>
            <a:r>
              <a:rPr lang="en-US" dirty="0">
                <a:latin typeface="+mj-lt"/>
                <a:ea typeface="Open Sans"/>
              </a:rPr>
              <a:t> &lt;130/80 mmHg</a:t>
            </a:r>
          </a:p>
        </p:txBody>
      </p:sp>
      <p:pic>
        <p:nvPicPr>
          <p:cNvPr id="5" name="Picture 2" descr="C:\Users\Geetha\AppData\Local\Microsoft\Windows\Temporary Internet Files\Content.IE5\NCSEJ9VY\MC900370476[1].wmf">
            <a:extLst>
              <a:ext uri="{FF2B5EF4-FFF2-40B4-BE49-F238E27FC236}">
                <a16:creationId xmlns:a16="http://schemas.microsoft.com/office/drawing/2014/main" id="{6934FF55-62CA-BE15-D4C5-9898098CCC32}"/>
              </a:ext>
            </a:extLst>
          </p:cNvPr>
          <p:cNvPicPr>
            <a:picLocks noChangeAspect="1" noChangeArrowheads="1"/>
          </p:cNvPicPr>
          <p:nvPr/>
        </p:nvPicPr>
        <p:blipFill>
          <a:blip r:embed="rId3"/>
          <a:srcRect/>
          <a:stretch>
            <a:fillRect/>
          </a:stretch>
        </p:blipFill>
        <p:spPr bwMode="auto">
          <a:xfrm>
            <a:off x="5585230" y="3124200"/>
            <a:ext cx="1600200" cy="1066800"/>
          </a:xfrm>
          <a:prstGeom prst="rect">
            <a:avLst/>
          </a:prstGeom>
          <a:noFill/>
          <a:ln w="9525">
            <a:noFill/>
            <a:miter lim="800000"/>
            <a:headEnd/>
            <a:tailEnd/>
          </a:ln>
        </p:spPr>
      </p:pic>
      <p:sp>
        <p:nvSpPr>
          <p:cNvPr id="6" name="TextBox 6">
            <a:extLst>
              <a:ext uri="{FF2B5EF4-FFF2-40B4-BE49-F238E27FC236}">
                <a16:creationId xmlns:a16="http://schemas.microsoft.com/office/drawing/2014/main" id="{EC881C08-67BB-639C-E788-C7ED7D136EDD}"/>
              </a:ext>
            </a:extLst>
          </p:cNvPr>
          <p:cNvSpPr txBox="1">
            <a:spLocks noChangeArrowheads="1"/>
          </p:cNvSpPr>
          <p:nvPr/>
        </p:nvSpPr>
        <p:spPr bwMode="auto">
          <a:xfrm>
            <a:off x="7414030" y="3352800"/>
            <a:ext cx="2057400" cy="369332"/>
          </a:xfrm>
          <a:prstGeom prst="rect">
            <a:avLst/>
          </a:prstGeom>
          <a:noFill/>
          <a:ln w="9525">
            <a:noFill/>
            <a:miter lim="800000"/>
            <a:headEnd/>
            <a:tailEnd/>
          </a:ln>
        </p:spPr>
        <p:txBody>
          <a:bodyPr>
            <a:spAutoFit/>
          </a:bodyPr>
          <a:lstStyle/>
          <a:p>
            <a:r>
              <a:rPr lang="de-DE" dirty="0">
                <a:latin typeface="+mj-lt"/>
                <a:ea typeface="Open Sans"/>
              </a:rPr>
              <a:t>HB</a:t>
            </a:r>
            <a:r>
              <a:rPr lang="en-US" dirty="0">
                <a:latin typeface="+mj-lt"/>
                <a:ea typeface="Open Sans"/>
              </a:rPr>
              <a:t>A1c ≤7%</a:t>
            </a:r>
          </a:p>
        </p:txBody>
      </p:sp>
      <p:pic>
        <p:nvPicPr>
          <p:cNvPr id="7" name="Picture 3" descr="C:\Users\Geetha\AppData\Local\Microsoft\Windows\Temporary Internet Files\Content.IE5\K4YUUM8A\MP900337288[1].jpg">
            <a:extLst>
              <a:ext uri="{FF2B5EF4-FFF2-40B4-BE49-F238E27FC236}">
                <a16:creationId xmlns:a16="http://schemas.microsoft.com/office/drawing/2014/main" id="{5B4001EF-6B60-82B7-A8F2-EE49AD949D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1430" y="4419600"/>
            <a:ext cx="1600200" cy="1143000"/>
          </a:xfrm>
          <a:prstGeom prst="rect">
            <a:avLst/>
          </a:prstGeom>
          <a:noFill/>
          <a:ln w="9525">
            <a:noFill/>
            <a:miter lim="800000"/>
            <a:headEnd/>
            <a:tailEnd/>
          </a:ln>
        </p:spPr>
      </p:pic>
      <p:sp>
        <p:nvSpPr>
          <p:cNvPr id="8" name="TextBox 8">
            <a:extLst>
              <a:ext uri="{FF2B5EF4-FFF2-40B4-BE49-F238E27FC236}">
                <a16:creationId xmlns:a16="http://schemas.microsoft.com/office/drawing/2014/main" id="{44EFCCE0-BC55-B627-79CA-2E316526329F}"/>
              </a:ext>
            </a:extLst>
          </p:cNvPr>
          <p:cNvSpPr txBox="1">
            <a:spLocks noChangeArrowheads="1"/>
          </p:cNvSpPr>
          <p:nvPr/>
        </p:nvSpPr>
        <p:spPr bwMode="auto">
          <a:xfrm>
            <a:off x="7414030" y="4419600"/>
            <a:ext cx="3531610" cy="1631216"/>
          </a:xfrm>
          <a:prstGeom prst="rect">
            <a:avLst/>
          </a:prstGeom>
          <a:noFill/>
          <a:ln w="9525">
            <a:noFill/>
            <a:miter lim="800000"/>
            <a:headEnd/>
            <a:tailEnd/>
          </a:ln>
        </p:spPr>
        <p:txBody>
          <a:bodyPr wrap="square">
            <a:spAutoFit/>
          </a:bodyPr>
          <a:lstStyle/>
          <a:p>
            <a:r>
              <a:rPr lang="el-GR" dirty="0"/>
              <a:t>Φαρμακευτική αγωγή</a:t>
            </a:r>
            <a:endParaRPr lang="en-US" dirty="0"/>
          </a:p>
          <a:p>
            <a:r>
              <a:rPr lang="el-GR" sz="1600" dirty="0" err="1"/>
              <a:t>Στατίνες</a:t>
            </a:r>
            <a:endParaRPr lang="en-US" sz="1600" dirty="0"/>
          </a:p>
          <a:p>
            <a:r>
              <a:rPr lang="en-US" sz="1600" dirty="0" err="1"/>
              <a:t>ACEi</a:t>
            </a:r>
            <a:r>
              <a:rPr lang="en-US" sz="1600" dirty="0"/>
              <a:t>/ARB</a:t>
            </a:r>
          </a:p>
          <a:p>
            <a:r>
              <a:rPr lang="el-GR" sz="1600" dirty="0"/>
              <a:t>Συγκεκριμένοι </a:t>
            </a:r>
            <a:r>
              <a:rPr lang="el-GR" sz="1600" dirty="0" err="1"/>
              <a:t>αντιγλυκαιμικοί</a:t>
            </a:r>
            <a:r>
              <a:rPr lang="el-GR" sz="1600" dirty="0"/>
              <a:t> παράγοντες </a:t>
            </a:r>
            <a:r>
              <a:rPr lang="de-DE" sz="1600" dirty="0"/>
              <a:t>(SGLT2i, GLP-1, </a:t>
            </a:r>
            <a:r>
              <a:rPr lang="de-DE" sz="1600" dirty="0" err="1"/>
              <a:t>Metformin</a:t>
            </a:r>
            <a:r>
              <a:rPr lang="de-DE" dirty="0"/>
              <a:t>)</a:t>
            </a:r>
            <a:endParaRPr lang="en-US" dirty="0"/>
          </a:p>
        </p:txBody>
      </p:sp>
      <p:sp>
        <p:nvSpPr>
          <p:cNvPr id="9" name="TextBox 10">
            <a:extLst>
              <a:ext uri="{FF2B5EF4-FFF2-40B4-BE49-F238E27FC236}">
                <a16:creationId xmlns:a16="http://schemas.microsoft.com/office/drawing/2014/main" id="{5730F38B-D92A-C0E2-66FE-DFBD769367B0}"/>
              </a:ext>
            </a:extLst>
          </p:cNvPr>
          <p:cNvSpPr txBox="1">
            <a:spLocks noChangeArrowheads="1"/>
          </p:cNvSpPr>
          <p:nvPr/>
        </p:nvSpPr>
        <p:spPr bwMode="auto">
          <a:xfrm>
            <a:off x="1901825" y="2057400"/>
            <a:ext cx="2286000" cy="2800767"/>
          </a:xfrm>
          <a:prstGeom prst="rect">
            <a:avLst/>
          </a:prstGeom>
          <a:noFill/>
          <a:ln w="9525">
            <a:noFill/>
            <a:miter lim="800000"/>
            <a:headEnd/>
            <a:tailEnd/>
          </a:ln>
        </p:spPr>
        <p:txBody>
          <a:bodyPr>
            <a:spAutoFit/>
          </a:bodyPr>
          <a:lstStyle/>
          <a:p>
            <a:r>
              <a:rPr lang="el-GR" sz="1600" dirty="0">
                <a:latin typeface="+mj-lt"/>
                <a:ea typeface="Open Sans"/>
              </a:rPr>
              <a:t>Υγιεινός τρόπος ζωής και απώλεια βάρους</a:t>
            </a:r>
            <a:endParaRPr lang="en-US" sz="1600" dirty="0">
              <a:latin typeface="+mj-lt"/>
              <a:ea typeface="Open Sans"/>
            </a:endParaRPr>
          </a:p>
          <a:p>
            <a:r>
              <a:rPr lang="en-US" sz="1600" dirty="0">
                <a:latin typeface="+mj-lt"/>
                <a:ea typeface="Open Sans"/>
              </a:rPr>
              <a:t> </a:t>
            </a:r>
            <a:endParaRPr lang="el-GR" sz="1600" dirty="0">
              <a:latin typeface="+mj-lt"/>
              <a:ea typeface="Open Sans"/>
            </a:endParaRPr>
          </a:p>
          <a:p>
            <a:endParaRPr lang="el-GR" sz="1600" dirty="0">
              <a:latin typeface="+mj-lt"/>
              <a:ea typeface="Open Sans"/>
            </a:endParaRPr>
          </a:p>
          <a:p>
            <a:endParaRPr lang="en-US" sz="1600" dirty="0">
              <a:latin typeface="+mj-lt"/>
              <a:ea typeface="Open Sans"/>
            </a:endParaRPr>
          </a:p>
          <a:p>
            <a:r>
              <a:rPr lang="el-GR" sz="1600" dirty="0">
                <a:latin typeface="+mj-lt"/>
                <a:ea typeface="Open Sans"/>
              </a:rPr>
              <a:t>Διακοπή καπνίσματος</a:t>
            </a:r>
            <a:endParaRPr lang="en-US" sz="1600" dirty="0">
              <a:latin typeface="+mj-lt"/>
              <a:ea typeface="Open Sans"/>
            </a:endParaRPr>
          </a:p>
          <a:p>
            <a:endParaRPr lang="en-US" sz="1600" dirty="0">
              <a:latin typeface="+mj-lt"/>
              <a:ea typeface="Open Sans"/>
            </a:endParaRPr>
          </a:p>
          <a:p>
            <a:endParaRPr lang="el-GR" sz="1600" dirty="0">
              <a:latin typeface="+mj-lt"/>
              <a:ea typeface="Open Sans"/>
            </a:endParaRPr>
          </a:p>
          <a:p>
            <a:endParaRPr lang="el-GR" sz="1600" dirty="0">
              <a:latin typeface="+mj-lt"/>
              <a:ea typeface="Open Sans"/>
            </a:endParaRPr>
          </a:p>
          <a:p>
            <a:endParaRPr lang="en-US" sz="1600" dirty="0">
              <a:latin typeface="+mj-lt"/>
              <a:ea typeface="Open Sans"/>
            </a:endParaRPr>
          </a:p>
          <a:p>
            <a:r>
              <a:rPr lang="el-GR" sz="1600" dirty="0">
                <a:latin typeface="+mj-lt"/>
                <a:ea typeface="Open Sans"/>
              </a:rPr>
              <a:t>Φυσική δραστηριότητα</a:t>
            </a:r>
            <a:endParaRPr lang="en-US" sz="1600" dirty="0">
              <a:latin typeface="+mj-lt"/>
              <a:ea typeface="Open Sans"/>
            </a:endParaRPr>
          </a:p>
        </p:txBody>
      </p:sp>
      <p:pic>
        <p:nvPicPr>
          <p:cNvPr id="10" name="Picture 4" descr="C:\Users\Geetha\AppData\Local\Microsoft\Windows\Temporary Internet Files\Content.IE5\NCSEJ9VY\MP900399548[1].jpg">
            <a:extLst>
              <a:ext uri="{FF2B5EF4-FFF2-40B4-BE49-F238E27FC236}">
                <a16:creationId xmlns:a16="http://schemas.microsoft.com/office/drawing/2014/main" id="{33C66E4E-4A66-B789-EDBE-E0A561D939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200400"/>
            <a:ext cx="1295400" cy="879475"/>
          </a:xfrm>
          <a:prstGeom prst="rect">
            <a:avLst/>
          </a:prstGeom>
          <a:noFill/>
          <a:ln w="9525">
            <a:noFill/>
            <a:miter lim="800000"/>
            <a:headEnd/>
            <a:tailEnd/>
          </a:ln>
        </p:spPr>
      </p:pic>
      <p:pic>
        <p:nvPicPr>
          <p:cNvPr id="11" name="Picture 5" descr="C:\Users\Geetha\AppData\Local\Microsoft\Windows\Temporary Internet Files\Content.IE5\U7ZH6HEN\MC900437988[1].wmf">
            <a:extLst>
              <a:ext uri="{FF2B5EF4-FFF2-40B4-BE49-F238E27FC236}">
                <a16:creationId xmlns:a16="http://schemas.microsoft.com/office/drawing/2014/main" id="{C8550F56-42BC-492A-74C4-74AC48E89C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4343400"/>
            <a:ext cx="1600200" cy="1003300"/>
          </a:xfrm>
          <a:prstGeom prst="rect">
            <a:avLst/>
          </a:prstGeom>
          <a:noFill/>
          <a:ln w="9525">
            <a:noFill/>
            <a:miter lim="800000"/>
            <a:headEnd/>
            <a:tailEnd/>
          </a:ln>
        </p:spPr>
      </p:pic>
      <p:pic>
        <p:nvPicPr>
          <p:cNvPr id="12" name="Picture 9" descr="C:\Users\Geetha\AppData\Local\Microsoft\Windows\Temporary Internet Files\Content.IE5\U7ZH6HEN\MC900286855[1].wmf">
            <a:extLst>
              <a:ext uri="{FF2B5EF4-FFF2-40B4-BE49-F238E27FC236}">
                <a16:creationId xmlns:a16="http://schemas.microsoft.com/office/drawing/2014/main" id="{6A578807-49A7-011B-4266-1EDB4CCD2E3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800" y="1752600"/>
            <a:ext cx="1295400" cy="1219200"/>
          </a:xfrm>
          <a:prstGeom prst="rect">
            <a:avLst/>
          </a:prstGeom>
          <a:noFill/>
          <a:ln w="9525">
            <a:noFill/>
            <a:miter lim="800000"/>
            <a:headEnd/>
            <a:tailEnd/>
          </a:ln>
        </p:spPr>
      </p:pic>
      <p:sp>
        <p:nvSpPr>
          <p:cNvPr id="13" name="Plus 1">
            <a:extLst>
              <a:ext uri="{FF2B5EF4-FFF2-40B4-BE49-F238E27FC236}">
                <a16:creationId xmlns:a16="http://schemas.microsoft.com/office/drawing/2014/main" id="{5CB6FA0C-59C3-B6A1-7ABF-610A60B478DF}"/>
              </a:ext>
            </a:extLst>
          </p:cNvPr>
          <p:cNvSpPr/>
          <p:nvPr/>
        </p:nvSpPr>
        <p:spPr bwMode="auto">
          <a:xfrm>
            <a:off x="4353330" y="2882900"/>
            <a:ext cx="1066800" cy="1219200"/>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CA" sz="2400">
              <a:latin typeface="Open Sans"/>
            </a:endParaRPr>
          </a:p>
        </p:txBody>
      </p:sp>
    </p:spTree>
    <p:extLst>
      <p:ext uri="{BB962C8B-B14F-4D97-AF65-F5344CB8AC3E}">
        <p14:creationId xmlns:p14="http://schemas.microsoft.com/office/powerpoint/2010/main" val="2660923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47C9-BCCC-F4DD-3DFE-68C95A337F99}"/>
              </a:ext>
            </a:extLst>
          </p:cNvPr>
          <p:cNvSpPr>
            <a:spLocks noGrp="1"/>
          </p:cNvSpPr>
          <p:nvPr>
            <p:ph type="title"/>
          </p:nvPr>
        </p:nvSpPr>
        <p:spPr/>
        <p:txBody>
          <a:bodyPr/>
          <a:lstStyle/>
          <a:p>
            <a:endParaRPr lang="LID4096"/>
          </a:p>
        </p:txBody>
      </p:sp>
      <p:pic>
        <p:nvPicPr>
          <p:cNvPr id="5" name="Picture 4">
            <a:extLst>
              <a:ext uri="{FF2B5EF4-FFF2-40B4-BE49-F238E27FC236}">
                <a16:creationId xmlns:a16="http://schemas.microsoft.com/office/drawing/2014/main" id="{2C25A761-7F1E-3200-3EFD-C4880DB392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333" y="262550"/>
            <a:ext cx="7174843" cy="3166449"/>
          </a:xfrm>
          <a:prstGeom prst="rect">
            <a:avLst/>
          </a:prstGeom>
        </p:spPr>
      </p:pic>
      <p:pic>
        <p:nvPicPr>
          <p:cNvPr id="6" name="Content Placeholder 5">
            <a:extLst>
              <a:ext uri="{FF2B5EF4-FFF2-40B4-BE49-F238E27FC236}">
                <a16:creationId xmlns:a16="http://schemas.microsoft.com/office/drawing/2014/main" id="{4FA33169-166D-06CE-D6E7-C41CD328E25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15226" y="3854797"/>
            <a:ext cx="7093170" cy="2029951"/>
          </a:xfrm>
          <a:prstGeom prst="rect">
            <a:avLst/>
          </a:prstGeom>
        </p:spPr>
      </p:pic>
    </p:spTree>
    <p:extLst>
      <p:ext uri="{BB962C8B-B14F-4D97-AF65-F5344CB8AC3E}">
        <p14:creationId xmlns:p14="http://schemas.microsoft.com/office/powerpoint/2010/main" val="3106588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F4F52D6-F737-58ED-3490-DF39F10BF3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50" y="297242"/>
            <a:ext cx="9048750" cy="626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20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p:txBody>
          <a:bodyPr/>
          <a:lstStyle/>
          <a:p>
            <a:r>
              <a:rPr lang="el-GR" dirty="0"/>
              <a:t>Εκτίμηση και διαστρωμάτωση κινδύνου </a:t>
            </a:r>
            <a:endParaRPr lang="LID4096" dirty="0"/>
          </a:p>
        </p:txBody>
      </p:sp>
      <p:sp>
        <p:nvSpPr>
          <p:cNvPr id="3" name="Content Placeholder 2">
            <a:extLst>
              <a:ext uri="{FF2B5EF4-FFF2-40B4-BE49-F238E27FC236}">
                <a16:creationId xmlns:a16="http://schemas.microsoft.com/office/drawing/2014/main" id="{B7B37D9D-5FAB-4A69-AB82-97EE89073E12}"/>
              </a:ext>
            </a:extLst>
          </p:cNvPr>
          <p:cNvSpPr>
            <a:spLocks noGrp="1"/>
          </p:cNvSpPr>
          <p:nvPr>
            <p:ph idx="1"/>
          </p:nvPr>
        </p:nvSpPr>
        <p:spPr>
          <a:xfrm>
            <a:off x="677334" y="1832599"/>
            <a:ext cx="9003379" cy="2292140"/>
          </a:xfrm>
        </p:spPr>
        <p:txBody>
          <a:bodyPr>
            <a:normAutofit/>
          </a:bodyPr>
          <a:lstStyle/>
          <a:p>
            <a:r>
              <a:rPr lang="el-GR" dirty="0"/>
              <a:t>Κλίμακες που χρησιμοποιούνται ευρέως για τον υπολογισμό του κινδύνου για καρδιαγγειακό θάνατο:</a:t>
            </a:r>
          </a:p>
          <a:p>
            <a:pPr lvl="1"/>
            <a:r>
              <a:rPr lang="de-DE" dirty="0"/>
              <a:t>ADVANCE Risk </a:t>
            </a:r>
            <a:r>
              <a:rPr lang="de-DE" dirty="0" err="1"/>
              <a:t>model</a:t>
            </a:r>
            <a:r>
              <a:rPr lang="de-DE" dirty="0"/>
              <a:t>: </a:t>
            </a:r>
            <a:r>
              <a:rPr lang="el-GR" dirty="0"/>
              <a:t>υπολογισμός 10-ετούς κινδύνου καρδιαγγειακού θανάτου</a:t>
            </a:r>
            <a:r>
              <a:rPr lang="de-DE" dirty="0"/>
              <a:t> </a:t>
            </a:r>
            <a:r>
              <a:rPr lang="el-GR" dirty="0"/>
              <a:t>σε ασθενείς με ΣΔ2 </a:t>
            </a:r>
            <a:r>
              <a:rPr lang="el-GR" u="sng" dirty="0"/>
              <a:t>χωρίς</a:t>
            </a:r>
            <a:r>
              <a:rPr lang="el-GR" dirty="0"/>
              <a:t> προηγούμενη αθηρωματική αγγειακή νόσο.</a:t>
            </a:r>
            <a:endParaRPr lang="de-DE" dirty="0"/>
          </a:p>
          <a:p>
            <a:pPr lvl="2"/>
            <a:r>
              <a:rPr lang="el-GR" dirty="0"/>
              <a:t>Μεταβλητές: Ηλικία, Φύλο, Κάπνισμα, διάρκεια ΣΔ2 σε έτη, κολπική μαρμαρυγή, αμφιβληστροειδοπάθεια, αρτηριακή υπέρταση υπό αγωγή, συστολική αρτηριακή πίεση, διαστολική αρτηριακή πίεση, </a:t>
            </a:r>
            <a:r>
              <a:rPr lang="de-DE" dirty="0"/>
              <a:t>HbA1c, </a:t>
            </a:r>
            <a:r>
              <a:rPr lang="el-GR" dirty="0"/>
              <a:t>λόγος αλβουμίνης/κρεατινίνης, ολική χοληστερόλη, </a:t>
            </a:r>
            <a:r>
              <a:rPr lang="de-DE" dirty="0"/>
              <a:t>LDL, HDL</a:t>
            </a:r>
          </a:p>
          <a:p>
            <a:pPr lvl="1"/>
            <a:endParaRPr lang="el-GR" dirty="0"/>
          </a:p>
        </p:txBody>
      </p:sp>
      <p:pic>
        <p:nvPicPr>
          <p:cNvPr id="5" name="Grafik 4">
            <a:extLst>
              <a:ext uri="{FF2B5EF4-FFF2-40B4-BE49-F238E27FC236}">
                <a16:creationId xmlns:a16="http://schemas.microsoft.com/office/drawing/2014/main" id="{1CFCD966-C2BC-474B-9D98-1A3B8C851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235" y="4142410"/>
            <a:ext cx="8070334" cy="2521558"/>
          </a:xfrm>
          <a:prstGeom prst="rect">
            <a:avLst/>
          </a:prstGeom>
        </p:spPr>
      </p:pic>
      <p:pic>
        <p:nvPicPr>
          <p:cNvPr id="7" name="Grafik 6">
            <a:extLst>
              <a:ext uri="{FF2B5EF4-FFF2-40B4-BE49-F238E27FC236}">
                <a16:creationId xmlns:a16="http://schemas.microsoft.com/office/drawing/2014/main" id="{6EC2305B-C155-4585-9BC1-83F15AD3005F}"/>
              </a:ext>
            </a:extLst>
          </p:cNvPr>
          <p:cNvPicPr>
            <a:picLocks noChangeAspect="1"/>
          </p:cNvPicPr>
          <p:nvPr/>
        </p:nvPicPr>
        <p:blipFill>
          <a:blip r:embed="rId3"/>
          <a:stretch>
            <a:fillRect/>
          </a:stretch>
        </p:blipFill>
        <p:spPr>
          <a:xfrm>
            <a:off x="567239" y="5912827"/>
            <a:ext cx="1714739" cy="847843"/>
          </a:xfrm>
          <a:prstGeom prst="rect">
            <a:avLst/>
          </a:prstGeom>
        </p:spPr>
      </p:pic>
    </p:spTree>
    <p:extLst>
      <p:ext uri="{BB962C8B-B14F-4D97-AF65-F5344CB8AC3E}">
        <p14:creationId xmlns:p14="http://schemas.microsoft.com/office/powerpoint/2010/main" val="505097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p:txBody>
          <a:bodyPr/>
          <a:lstStyle/>
          <a:p>
            <a:r>
              <a:rPr lang="el-GR" dirty="0"/>
              <a:t>Εκτίμηση και διαστρωμάτωση κινδύνου </a:t>
            </a:r>
            <a:endParaRPr lang="LID4096" dirty="0"/>
          </a:p>
        </p:txBody>
      </p:sp>
      <p:sp>
        <p:nvSpPr>
          <p:cNvPr id="3" name="Content Placeholder 2">
            <a:extLst>
              <a:ext uri="{FF2B5EF4-FFF2-40B4-BE49-F238E27FC236}">
                <a16:creationId xmlns:a16="http://schemas.microsoft.com/office/drawing/2014/main" id="{B7B37D9D-5FAB-4A69-AB82-97EE89073E12}"/>
              </a:ext>
            </a:extLst>
          </p:cNvPr>
          <p:cNvSpPr>
            <a:spLocks noGrp="1"/>
          </p:cNvSpPr>
          <p:nvPr>
            <p:ph idx="1"/>
          </p:nvPr>
        </p:nvSpPr>
        <p:spPr>
          <a:xfrm>
            <a:off x="677334" y="1832599"/>
            <a:ext cx="9003379" cy="1675914"/>
          </a:xfrm>
        </p:spPr>
        <p:txBody>
          <a:bodyPr>
            <a:normAutofit/>
          </a:bodyPr>
          <a:lstStyle/>
          <a:p>
            <a:r>
              <a:rPr lang="el-GR" dirty="0"/>
              <a:t>Κλίμακες που χρησιμοποιούνται ευρέως για τον υπολογισμό του κινδύνου για καρδιαγγειακό θάνατο:</a:t>
            </a:r>
          </a:p>
          <a:p>
            <a:pPr lvl="1"/>
            <a:r>
              <a:rPr lang="de-DE" dirty="0"/>
              <a:t>United Kingdom </a:t>
            </a:r>
            <a:r>
              <a:rPr lang="de-DE" dirty="0" err="1"/>
              <a:t>Prospective</a:t>
            </a:r>
            <a:r>
              <a:rPr lang="de-DE" dirty="0"/>
              <a:t> Diabetes Study (UKPDS) </a:t>
            </a:r>
            <a:r>
              <a:rPr lang="de-DE" dirty="0" err="1"/>
              <a:t>risk</a:t>
            </a:r>
            <a:r>
              <a:rPr lang="de-DE" dirty="0"/>
              <a:t> </a:t>
            </a:r>
            <a:r>
              <a:rPr lang="de-DE" dirty="0" err="1"/>
              <a:t>engine</a:t>
            </a:r>
            <a:r>
              <a:rPr lang="de-DE" dirty="0"/>
              <a:t>: </a:t>
            </a:r>
            <a:r>
              <a:rPr lang="el-GR" dirty="0"/>
              <a:t>υπολογισμός 10-ετούς κινδύνου καρδιαγγειακού θανάτου.</a:t>
            </a:r>
            <a:endParaRPr lang="de-DE" dirty="0"/>
          </a:p>
          <a:p>
            <a:pPr lvl="1"/>
            <a:endParaRPr lang="el-GR" dirty="0"/>
          </a:p>
        </p:txBody>
      </p:sp>
      <p:pic>
        <p:nvPicPr>
          <p:cNvPr id="6" name="Grafik 5">
            <a:extLst>
              <a:ext uri="{FF2B5EF4-FFF2-40B4-BE49-F238E27FC236}">
                <a16:creationId xmlns:a16="http://schemas.microsoft.com/office/drawing/2014/main" id="{EEEC43E6-1A56-4EFB-9466-5D6CC48E532C}"/>
              </a:ext>
            </a:extLst>
          </p:cNvPr>
          <p:cNvPicPr>
            <a:picLocks noChangeAspect="1"/>
          </p:cNvPicPr>
          <p:nvPr/>
        </p:nvPicPr>
        <p:blipFill>
          <a:blip r:embed="rId2"/>
          <a:stretch>
            <a:fillRect/>
          </a:stretch>
        </p:blipFill>
        <p:spPr>
          <a:xfrm>
            <a:off x="881637" y="3312888"/>
            <a:ext cx="6592220" cy="3229426"/>
          </a:xfrm>
          <a:prstGeom prst="rect">
            <a:avLst/>
          </a:prstGeom>
        </p:spPr>
      </p:pic>
      <p:cxnSp>
        <p:nvCxnSpPr>
          <p:cNvPr id="9" name="Gerader Verbinder 8">
            <a:extLst>
              <a:ext uri="{FF2B5EF4-FFF2-40B4-BE49-F238E27FC236}">
                <a16:creationId xmlns:a16="http://schemas.microsoft.com/office/drawing/2014/main" id="{99D4DBE8-C70E-47A4-B2BB-4B8AEE2831F7}"/>
              </a:ext>
            </a:extLst>
          </p:cNvPr>
          <p:cNvCxnSpPr/>
          <p:nvPr/>
        </p:nvCxnSpPr>
        <p:spPr>
          <a:xfrm>
            <a:off x="3110948" y="3588026"/>
            <a:ext cx="1610139"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01061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DADD-6DBF-B89C-CC76-19B9C4573D12}"/>
              </a:ext>
            </a:extLst>
          </p:cNvPr>
          <p:cNvSpPr>
            <a:spLocks noGrp="1"/>
          </p:cNvSpPr>
          <p:nvPr>
            <p:ph type="title"/>
          </p:nvPr>
        </p:nvSpPr>
        <p:spPr/>
        <p:txBody>
          <a:bodyPr/>
          <a:lstStyle/>
          <a:p>
            <a:r>
              <a:rPr lang="el-GR" dirty="0"/>
              <a:t>Εκτίμηση και διαστρωμάτωση κινδύνου </a:t>
            </a:r>
            <a:endParaRPr lang="LID4096" dirty="0"/>
          </a:p>
        </p:txBody>
      </p:sp>
      <p:sp>
        <p:nvSpPr>
          <p:cNvPr id="3" name="Content Placeholder 2">
            <a:extLst>
              <a:ext uri="{FF2B5EF4-FFF2-40B4-BE49-F238E27FC236}">
                <a16:creationId xmlns:a16="http://schemas.microsoft.com/office/drawing/2014/main" id="{B7B37D9D-5FAB-4A69-AB82-97EE89073E12}"/>
              </a:ext>
            </a:extLst>
          </p:cNvPr>
          <p:cNvSpPr>
            <a:spLocks noGrp="1"/>
          </p:cNvSpPr>
          <p:nvPr>
            <p:ph idx="1"/>
          </p:nvPr>
        </p:nvSpPr>
        <p:spPr>
          <a:xfrm>
            <a:off x="677334" y="1832599"/>
            <a:ext cx="9003379" cy="1675914"/>
          </a:xfrm>
        </p:spPr>
        <p:txBody>
          <a:bodyPr>
            <a:normAutofit/>
          </a:bodyPr>
          <a:lstStyle/>
          <a:p>
            <a:r>
              <a:rPr lang="el-GR" dirty="0"/>
              <a:t>Κλίμακες που χρησιμοποιούνται ευρέως για τον υπολογισμό του κινδύνου για καρδιαγγειακό θάνατο:</a:t>
            </a:r>
          </a:p>
          <a:p>
            <a:pPr lvl="1"/>
            <a:r>
              <a:rPr lang="de-DE" dirty="0"/>
              <a:t>SCORE-2-Diabetes (ESC): </a:t>
            </a:r>
            <a:r>
              <a:rPr lang="el-GR" dirty="0"/>
              <a:t>μεθοδολογία παρόμοια με </a:t>
            </a:r>
            <a:r>
              <a:rPr lang="de-DE" dirty="0"/>
              <a:t>SCORE 2 </a:t>
            </a:r>
            <a:r>
              <a:rPr lang="el-GR" dirty="0"/>
              <a:t>και </a:t>
            </a:r>
            <a:r>
              <a:rPr lang="de-DE" dirty="0"/>
              <a:t>SCORE2-OP)</a:t>
            </a:r>
          </a:p>
          <a:p>
            <a:pPr lvl="1"/>
            <a:endParaRPr lang="el-GR" dirty="0"/>
          </a:p>
        </p:txBody>
      </p:sp>
      <p:pic>
        <p:nvPicPr>
          <p:cNvPr id="19458" name="Picture 2" descr="Cardiovascular risk categories in patients with type 2 diabetes.">
            <a:extLst>
              <a:ext uri="{FF2B5EF4-FFF2-40B4-BE49-F238E27FC236}">
                <a16:creationId xmlns:a16="http://schemas.microsoft.com/office/drawing/2014/main" id="{A9E25315-D0F0-406C-9379-08D39F3E45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2944" y="2892285"/>
            <a:ext cx="7957769" cy="322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57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D0C04A-320C-9F0B-844B-616BE79E77BF}"/>
              </a:ext>
            </a:extLst>
          </p:cNvPr>
          <p:cNvPicPr>
            <a:picLocks noChangeAspect="1"/>
          </p:cNvPicPr>
          <p:nvPr/>
        </p:nvPicPr>
        <p:blipFill>
          <a:blip r:embed="rId2"/>
          <a:stretch>
            <a:fillRect/>
          </a:stretch>
        </p:blipFill>
        <p:spPr>
          <a:xfrm>
            <a:off x="1210996" y="1123242"/>
            <a:ext cx="5695950" cy="1895475"/>
          </a:xfrm>
          <a:prstGeom prst="rect">
            <a:avLst/>
          </a:prstGeom>
        </p:spPr>
      </p:pic>
    </p:spTree>
    <p:extLst>
      <p:ext uri="{BB962C8B-B14F-4D97-AF65-F5344CB8AC3E}">
        <p14:creationId xmlns:p14="http://schemas.microsoft.com/office/powerpoint/2010/main" val="691038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5B69182-A6A8-0781-5418-F382C8D9DE9A}"/>
              </a:ext>
            </a:extLst>
          </p:cNvPr>
          <p:cNvPicPr>
            <a:picLocks noChangeAspect="1"/>
          </p:cNvPicPr>
          <p:nvPr/>
        </p:nvPicPr>
        <p:blipFill>
          <a:blip r:embed="rId2"/>
          <a:stretch>
            <a:fillRect/>
          </a:stretch>
        </p:blipFill>
        <p:spPr>
          <a:xfrm>
            <a:off x="2134340" y="0"/>
            <a:ext cx="7923320" cy="6858000"/>
          </a:xfrm>
          <a:prstGeom prst="rect">
            <a:avLst/>
          </a:prstGeom>
        </p:spPr>
      </p:pic>
    </p:spTree>
    <p:extLst>
      <p:ext uri="{BB962C8B-B14F-4D97-AF65-F5344CB8AC3E}">
        <p14:creationId xmlns:p14="http://schemas.microsoft.com/office/powerpoint/2010/main" val="1323340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72CFCD3-7F7F-28F2-2E11-BE80AE7692D7}"/>
              </a:ext>
            </a:extLst>
          </p:cNvPr>
          <p:cNvPicPr>
            <a:picLocks noChangeAspect="1"/>
          </p:cNvPicPr>
          <p:nvPr/>
        </p:nvPicPr>
        <p:blipFill>
          <a:blip r:embed="rId3"/>
          <a:stretch>
            <a:fillRect/>
          </a:stretch>
        </p:blipFill>
        <p:spPr>
          <a:xfrm>
            <a:off x="585564" y="796093"/>
            <a:ext cx="10200276" cy="4615003"/>
          </a:xfrm>
          <a:prstGeom prst="rect">
            <a:avLst/>
          </a:prstGeom>
        </p:spPr>
      </p:pic>
    </p:spTree>
    <p:extLst>
      <p:ext uri="{BB962C8B-B14F-4D97-AF65-F5344CB8AC3E}">
        <p14:creationId xmlns:p14="http://schemas.microsoft.com/office/powerpoint/2010/main" val="4108356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2BD20EE-F7EA-2428-19FF-8332948041F9}"/>
              </a:ext>
            </a:extLst>
          </p:cNvPr>
          <p:cNvPicPr>
            <a:picLocks noChangeAspect="1"/>
          </p:cNvPicPr>
          <p:nvPr/>
        </p:nvPicPr>
        <p:blipFill>
          <a:blip r:embed="rId2"/>
          <a:stretch>
            <a:fillRect/>
          </a:stretch>
        </p:blipFill>
        <p:spPr>
          <a:xfrm>
            <a:off x="2462212" y="476250"/>
            <a:ext cx="7267575" cy="5905500"/>
          </a:xfrm>
          <a:prstGeom prst="rect">
            <a:avLst/>
          </a:prstGeom>
        </p:spPr>
      </p:pic>
    </p:spTree>
    <p:extLst>
      <p:ext uri="{BB962C8B-B14F-4D97-AF65-F5344CB8AC3E}">
        <p14:creationId xmlns:p14="http://schemas.microsoft.com/office/powerpoint/2010/main" val="3234578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A63F56F-3652-CA3B-418E-628E5659F29A}"/>
              </a:ext>
            </a:extLst>
          </p:cNvPr>
          <p:cNvPicPr>
            <a:picLocks noChangeAspect="1"/>
          </p:cNvPicPr>
          <p:nvPr/>
        </p:nvPicPr>
        <p:blipFill>
          <a:blip r:embed="rId2"/>
          <a:stretch>
            <a:fillRect/>
          </a:stretch>
        </p:blipFill>
        <p:spPr>
          <a:xfrm>
            <a:off x="2372117" y="452437"/>
            <a:ext cx="7038975" cy="5953125"/>
          </a:xfrm>
          <a:prstGeom prst="rect">
            <a:avLst/>
          </a:prstGeom>
        </p:spPr>
      </p:pic>
    </p:spTree>
    <p:extLst>
      <p:ext uri="{BB962C8B-B14F-4D97-AF65-F5344CB8AC3E}">
        <p14:creationId xmlns:p14="http://schemas.microsoft.com/office/powerpoint/2010/main" val="383784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02AE5-BA0A-D56C-D368-0F7443AC03A6}"/>
              </a:ext>
            </a:extLst>
          </p:cNvPr>
          <p:cNvSpPr txBox="1">
            <a:spLocks/>
          </p:cNvSpPr>
          <p:nvPr/>
        </p:nvSpPr>
        <p:spPr>
          <a:xfrm>
            <a:off x="647700" y="5059017"/>
            <a:ext cx="77724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rgbClr val="000000"/>
                </a:solidFill>
                <a:latin typeface="Arial" charset="0"/>
                <a:cs typeface="Arial" charset="0"/>
              </a:rPr>
              <a:t>STENO-2</a:t>
            </a:r>
          </a:p>
        </p:txBody>
      </p:sp>
      <p:pic>
        <p:nvPicPr>
          <p:cNvPr id="5" name="Picture 3">
            <a:extLst>
              <a:ext uri="{FF2B5EF4-FFF2-40B4-BE49-F238E27FC236}">
                <a16:creationId xmlns:a16="http://schemas.microsoft.com/office/drawing/2014/main" id="{717E53AE-4A0A-A635-748D-96A062AC06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66800"/>
            <a:ext cx="9144000" cy="4119563"/>
          </a:xfrm>
          <a:prstGeom prst="rect">
            <a:avLst/>
          </a:prstGeom>
          <a:noFill/>
          <a:ln w="9525">
            <a:noFill/>
            <a:miter lim="800000"/>
            <a:headEnd/>
            <a:tailEnd/>
          </a:ln>
        </p:spPr>
      </p:pic>
    </p:spTree>
    <p:extLst>
      <p:ext uri="{BB962C8B-B14F-4D97-AF65-F5344CB8AC3E}">
        <p14:creationId xmlns:p14="http://schemas.microsoft.com/office/powerpoint/2010/main" val="4277690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B2DF582-817E-3697-3CCD-133A5128C646}"/>
              </a:ext>
            </a:extLst>
          </p:cNvPr>
          <p:cNvPicPr>
            <a:picLocks noChangeAspect="1"/>
          </p:cNvPicPr>
          <p:nvPr/>
        </p:nvPicPr>
        <p:blipFill>
          <a:blip r:embed="rId2"/>
          <a:stretch>
            <a:fillRect/>
          </a:stretch>
        </p:blipFill>
        <p:spPr>
          <a:xfrm>
            <a:off x="2690812" y="295891"/>
            <a:ext cx="6810375" cy="5362575"/>
          </a:xfrm>
          <a:prstGeom prst="rect">
            <a:avLst/>
          </a:prstGeom>
        </p:spPr>
      </p:pic>
    </p:spTree>
    <p:extLst>
      <p:ext uri="{BB962C8B-B14F-4D97-AF65-F5344CB8AC3E}">
        <p14:creationId xmlns:p14="http://schemas.microsoft.com/office/powerpoint/2010/main" val="714102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B67FB2C-18AF-C35F-BB36-AE3E243F1294}"/>
              </a:ext>
            </a:extLst>
          </p:cNvPr>
          <p:cNvPicPr>
            <a:picLocks noChangeAspect="1"/>
          </p:cNvPicPr>
          <p:nvPr/>
        </p:nvPicPr>
        <p:blipFill>
          <a:blip r:embed="rId2"/>
          <a:stretch>
            <a:fillRect/>
          </a:stretch>
        </p:blipFill>
        <p:spPr>
          <a:xfrm>
            <a:off x="1320334" y="340110"/>
            <a:ext cx="9551332" cy="4794394"/>
          </a:xfrm>
          <a:prstGeom prst="rect">
            <a:avLst/>
          </a:prstGeom>
        </p:spPr>
      </p:pic>
    </p:spTree>
    <p:extLst>
      <p:ext uri="{BB962C8B-B14F-4D97-AF65-F5344CB8AC3E}">
        <p14:creationId xmlns:p14="http://schemas.microsoft.com/office/powerpoint/2010/main" val="2952488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DB0203E-D3EA-0B66-3FC0-9601800C8016}"/>
              </a:ext>
            </a:extLst>
          </p:cNvPr>
          <p:cNvPicPr>
            <a:picLocks noChangeAspect="1"/>
          </p:cNvPicPr>
          <p:nvPr/>
        </p:nvPicPr>
        <p:blipFill>
          <a:blip r:embed="rId2"/>
          <a:stretch>
            <a:fillRect/>
          </a:stretch>
        </p:blipFill>
        <p:spPr>
          <a:xfrm>
            <a:off x="1103359" y="933170"/>
            <a:ext cx="9985282" cy="4830357"/>
          </a:xfrm>
          <a:prstGeom prst="rect">
            <a:avLst/>
          </a:prstGeom>
        </p:spPr>
      </p:pic>
    </p:spTree>
    <p:extLst>
      <p:ext uri="{BB962C8B-B14F-4D97-AF65-F5344CB8AC3E}">
        <p14:creationId xmlns:p14="http://schemas.microsoft.com/office/powerpoint/2010/main" val="627987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6209C13-A96D-1015-3810-2F615A7308CB}"/>
              </a:ext>
            </a:extLst>
          </p:cNvPr>
          <p:cNvPicPr>
            <a:picLocks noChangeAspect="1"/>
          </p:cNvPicPr>
          <p:nvPr/>
        </p:nvPicPr>
        <p:blipFill>
          <a:blip r:embed="rId2"/>
          <a:stretch>
            <a:fillRect/>
          </a:stretch>
        </p:blipFill>
        <p:spPr>
          <a:xfrm>
            <a:off x="1614487" y="657225"/>
            <a:ext cx="8963025" cy="5543550"/>
          </a:xfrm>
          <a:prstGeom prst="rect">
            <a:avLst/>
          </a:prstGeom>
        </p:spPr>
      </p:pic>
    </p:spTree>
    <p:extLst>
      <p:ext uri="{BB962C8B-B14F-4D97-AF65-F5344CB8AC3E}">
        <p14:creationId xmlns:p14="http://schemas.microsoft.com/office/powerpoint/2010/main" val="3658515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2D4A15F-552B-E449-D0EF-221C2599C2B6}"/>
              </a:ext>
            </a:extLst>
          </p:cNvPr>
          <p:cNvPicPr>
            <a:picLocks noChangeAspect="1"/>
          </p:cNvPicPr>
          <p:nvPr/>
        </p:nvPicPr>
        <p:blipFill>
          <a:blip r:embed="rId2"/>
          <a:stretch>
            <a:fillRect/>
          </a:stretch>
        </p:blipFill>
        <p:spPr>
          <a:xfrm>
            <a:off x="479376" y="1484784"/>
            <a:ext cx="10638953" cy="4489740"/>
          </a:xfrm>
          <a:prstGeom prst="rect">
            <a:avLst/>
          </a:prstGeom>
        </p:spPr>
      </p:pic>
      <p:pic>
        <p:nvPicPr>
          <p:cNvPr id="9" name="Εικόνα 8">
            <a:extLst>
              <a:ext uri="{FF2B5EF4-FFF2-40B4-BE49-F238E27FC236}">
                <a16:creationId xmlns:a16="http://schemas.microsoft.com/office/drawing/2014/main" id="{0CE2792C-BD7A-183D-9898-3002BF46949C}"/>
              </a:ext>
            </a:extLst>
          </p:cNvPr>
          <p:cNvPicPr>
            <a:picLocks noChangeAspect="1"/>
          </p:cNvPicPr>
          <p:nvPr/>
        </p:nvPicPr>
        <p:blipFill>
          <a:blip r:embed="rId3"/>
          <a:stretch>
            <a:fillRect/>
          </a:stretch>
        </p:blipFill>
        <p:spPr>
          <a:xfrm>
            <a:off x="1631504" y="188640"/>
            <a:ext cx="9296400" cy="1095375"/>
          </a:xfrm>
          <a:prstGeom prst="rect">
            <a:avLst/>
          </a:prstGeom>
        </p:spPr>
      </p:pic>
    </p:spTree>
    <p:extLst>
      <p:ext uri="{BB962C8B-B14F-4D97-AF65-F5344CB8AC3E}">
        <p14:creationId xmlns:p14="http://schemas.microsoft.com/office/powerpoint/2010/main" val="763356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FE9E1B04-7B90-48DF-92E4-0265809BC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352" y="116632"/>
            <a:ext cx="5243686" cy="2304985"/>
          </a:xfrm>
          <a:prstGeom prst="rect">
            <a:avLst/>
          </a:prstGeom>
        </p:spPr>
      </p:pic>
      <p:pic>
        <p:nvPicPr>
          <p:cNvPr id="3" name="Εικόνα 2">
            <a:extLst>
              <a:ext uri="{FF2B5EF4-FFF2-40B4-BE49-F238E27FC236}">
                <a16:creationId xmlns:a16="http://schemas.microsoft.com/office/drawing/2014/main" id="{14DE7499-B338-41C2-91AB-FC3FB522EA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340" y="3156979"/>
            <a:ext cx="5355500" cy="2558810"/>
          </a:xfrm>
          <a:prstGeom prst="rect">
            <a:avLst/>
          </a:prstGeom>
        </p:spPr>
      </p:pic>
      <p:pic>
        <p:nvPicPr>
          <p:cNvPr id="5" name="Εικόνα 4">
            <a:extLst>
              <a:ext uri="{FF2B5EF4-FFF2-40B4-BE49-F238E27FC236}">
                <a16:creationId xmlns:a16="http://schemas.microsoft.com/office/drawing/2014/main" id="{DEAAF8FD-89A1-4234-9517-42262882A55F}"/>
              </a:ext>
            </a:extLst>
          </p:cNvPr>
          <p:cNvPicPr>
            <a:picLocks noChangeAspect="1"/>
          </p:cNvPicPr>
          <p:nvPr/>
        </p:nvPicPr>
        <p:blipFill>
          <a:blip r:embed="rId5"/>
          <a:stretch>
            <a:fillRect/>
          </a:stretch>
        </p:blipFill>
        <p:spPr>
          <a:xfrm>
            <a:off x="5591840" y="240655"/>
            <a:ext cx="6490986" cy="5832648"/>
          </a:xfrm>
          <a:prstGeom prst="rect">
            <a:avLst/>
          </a:prstGeom>
        </p:spPr>
      </p:pic>
    </p:spTree>
    <p:extLst>
      <p:ext uri="{BB962C8B-B14F-4D97-AF65-F5344CB8AC3E}">
        <p14:creationId xmlns:p14="http://schemas.microsoft.com/office/powerpoint/2010/main" val="957635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F21129E-6484-3BB3-C5C5-6AE309E6D521}"/>
              </a:ext>
            </a:extLst>
          </p:cNvPr>
          <p:cNvPicPr>
            <a:picLocks noChangeAspect="1"/>
          </p:cNvPicPr>
          <p:nvPr/>
        </p:nvPicPr>
        <p:blipFill>
          <a:blip r:embed="rId2"/>
          <a:stretch>
            <a:fillRect/>
          </a:stretch>
        </p:blipFill>
        <p:spPr>
          <a:xfrm>
            <a:off x="1728787" y="1052512"/>
            <a:ext cx="8734425" cy="4752975"/>
          </a:xfrm>
          <a:prstGeom prst="rect">
            <a:avLst/>
          </a:prstGeom>
        </p:spPr>
      </p:pic>
    </p:spTree>
    <p:extLst>
      <p:ext uri="{BB962C8B-B14F-4D97-AF65-F5344CB8AC3E}">
        <p14:creationId xmlns:p14="http://schemas.microsoft.com/office/powerpoint/2010/main" val="1506762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32A4442-F6C8-2B40-F2B2-29A1948481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56732" y="0"/>
            <a:ext cx="8161921" cy="1581373"/>
          </a:xfrm>
          <a:prstGeom prst="rect">
            <a:avLst/>
          </a:prstGeom>
        </p:spPr>
      </p:pic>
      <p:pic>
        <p:nvPicPr>
          <p:cNvPr id="7" name="Εικόνα 6">
            <a:extLst>
              <a:ext uri="{FF2B5EF4-FFF2-40B4-BE49-F238E27FC236}">
                <a16:creationId xmlns:a16="http://schemas.microsoft.com/office/drawing/2014/main" id="{591BD16B-AEA8-FD06-B425-A53A5274CD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115" y="1903317"/>
            <a:ext cx="10340519" cy="1525683"/>
          </a:xfrm>
          <a:prstGeom prst="rect">
            <a:avLst/>
          </a:prstGeom>
        </p:spPr>
      </p:pic>
      <p:pic>
        <p:nvPicPr>
          <p:cNvPr id="9" name="Εικόνα 8">
            <a:extLst>
              <a:ext uri="{FF2B5EF4-FFF2-40B4-BE49-F238E27FC236}">
                <a16:creationId xmlns:a16="http://schemas.microsoft.com/office/drawing/2014/main" id="{098B8E17-42D1-603E-04D1-1B3484181A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7115" y="3874655"/>
            <a:ext cx="10524371" cy="1649395"/>
          </a:xfrm>
          <a:prstGeom prst="rect">
            <a:avLst/>
          </a:prstGeom>
        </p:spPr>
      </p:pic>
    </p:spTree>
    <p:extLst>
      <p:ext uri="{BB962C8B-B14F-4D97-AF65-F5344CB8AC3E}">
        <p14:creationId xmlns:p14="http://schemas.microsoft.com/office/powerpoint/2010/main" val="1756975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4C95E2A-C5C5-75F0-011C-6FD0D66AF7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4860" y="189174"/>
            <a:ext cx="8103607" cy="6260036"/>
          </a:xfrm>
          <a:prstGeom prst="rect">
            <a:avLst/>
          </a:prstGeom>
        </p:spPr>
      </p:pic>
    </p:spTree>
    <p:extLst>
      <p:ext uri="{BB962C8B-B14F-4D97-AF65-F5344CB8AC3E}">
        <p14:creationId xmlns:p14="http://schemas.microsoft.com/office/powerpoint/2010/main" val="3898668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93D446B-EC22-2787-563A-78C06B346FB4}"/>
              </a:ext>
            </a:extLst>
          </p:cNvPr>
          <p:cNvPicPr>
            <a:picLocks noChangeAspect="1"/>
          </p:cNvPicPr>
          <p:nvPr/>
        </p:nvPicPr>
        <p:blipFill>
          <a:blip r:embed="rId2"/>
          <a:stretch>
            <a:fillRect/>
          </a:stretch>
        </p:blipFill>
        <p:spPr>
          <a:xfrm>
            <a:off x="1595325" y="779173"/>
            <a:ext cx="9266061" cy="5299654"/>
          </a:xfrm>
          <a:prstGeom prst="rect">
            <a:avLst/>
          </a:prstGeom>
        </p:spPr>
      </p:pic>
    </p:spTree>
    <p:extLst>
      <p:ext uri="{BB962C8B-B14F-4D97-AF65-F5344CB8AC3E}">
        <p14:creationId xmlns:p14="http://schemas.microsoft.com/office/powerpoint/2010/main" val="376016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FA088-05C1-7A08-D5A7-772A110B8A0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AA34E31-7A68-5DE4-1263-E7E1CC3E34C6}"/>
              </a:ext>
            </a:extLst>
          </p:cNvPr>
          <p:cNvSpPr txBox="1">
            <a:spLocks noChangeArrowheads="1"/>
          </p:cNvSpPr>
          <p:nvPr/>
        </p:nvSpPr>
        <p:spPr>
          <a:xfrm>
            <a:off x="687388" y="608013"/>
            <a:ext cx="7775575" cy="1144587"/>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STENO-2:  </a:t>
            </a:r>
            <a:r>
              <a:rPr lang="el-GR" sz="3200" dirty="0" err="1"/>
              <a:t>πολυεπίπεδες</a:t>
            </a:r>
            <a:r>
              <a:rPr lang="el-GR" sz="3200" dirty="0"/>
              <a:t> παρεμβάσεις για την πρόληψη καρδιαγγειακού θανάτου σε ασθενείς με ΣΔ2</a:t>
            </a:r>
            <a:endParaRPr lang="en-US" sz="3200" dirty="0"/>
          </a:p>
        </p:txBody>
      </p:sp>
      <p:sp>
        <p:nvSpPr>
          <p:cNvPr id="3" name="Text Box 3">
            <a:extLst>
              <a:ext uri="{FF2B5EF4-FFF2-40B4-BE49-F238E27FC236}">
                <a16:creationId xmlns:a16="http://schemas.microsoft.com/office/drawing/2014/main" id="{AF042D31-8D3C-6257-CF5B-860171CBA1C0}"/>
              </a:ext>
            </a:extLst>
          </p:cNvPr>
          <p:cNvSpPr txBox="1">
            <a:spLocks noChangeArrowheads="1"/>
          </p:cNvSpPr>
          <p:nvPr/>
        </p:nvSpPr>
        <p:spPr bwMode="auto">
          <a:xfrm>
            <a:off x="987425" y="2230175"/>
            <a:ext cx="2147888" cy="1354138"/>
          </a:xfrm>
          <a:prstGeom prst="rect">
            <a:avLst/>
          </a:prstGeom>
          <a:noFill/>
          <a:ln>
            <a:noFill/>
          </a:ln>
          <a:extLst>
            <a:ext uri="{909E8E84-426E-40dd-AFC4-6F175D3DCCD1}"/>
            <a:ext uri="{91240B29-F687-4f45-9708-019B960494DF}"/>
          </a:extLst>
        </p:spPr>
        <p:txBody>
          <a:bodyPr wrap="none">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algn="ctr" eaLnBrk="1" hangingPunct="1">
              <a:defRPr/>
            </a:pPr>
            <a:r>
              <a:rPr lang="en-GB" b="1">
                <a:latin typeface="+mj-lt"/>
              </a:rPr>
              <a:t>Type 2 Diabetes </a:t>
            </a:r>
          </a:p>
          <a:p>
            <a:pPr algn="ctr" eaLnBrk="1" hangingPunct="1">
              <a:defRPr/>
            </a:pPr>
            <a:r>
              <a:rPr lang="en-GB" b="1">
                <a:latin typeface="+mj-lt"/>
              </a:rPr>
              <a:t>+ </a:t>
            </a:r>
          </a:p>
          <a:p>
            <a:pPr algn="ctr" eaLnBrk="1" hangingPunct="1">
              <a:defRPr/>
            </a:pPr>
            <a:r>
              <a:rPr lang="en-GB" b="1">
                <a:latin typeface="+mj-lt"/>
              </a:rPr>
              <a:t>Microalbuminuria</a:t>
            </a:r>
          </a:p>
          <a:p>
            <a:pPr algn="ctr" eaLnBrk="1" hangingPunct="1">
              <a:defRPr/>
            </a:pPr>
            <a:endParaRPr lang="en-GB" sz="1400" b="1">
              <a:latin typeface="+mj-lt"/>
            </a:endParaRPr>
          </a:p>
          <a:p>
            <a:pPr algn="ctr" eaLnBrk="1" hangingPunct="1">
              <a:defRPr/>
            </a:pPr>
            <a:r>
              <a:rPr lang="en-GB" b="1">
                <a:latin typeface="+mj-lt"/>
              </a:rPr>
              <a:t>n = 160</a:t>
            </a:r>
            <a:endParaRPr lang="en-US" b="1">
              <a:latin typeface="+mj-lt"/>
            </a:endParaRPr>
          </a:p>
        </p:txBody>
      </p:sp>
      <p:sp>
        <p:nvSpPr>
          <p:cNvPr id="4" name="Text Box 5">
            <a:extLst>
              <a:ext uri="{FF2B5EF4-FFF2-40B4-BE49-F238E27FC236}">
                <a16:creationId xmlns:a16="http://schemas.microsoft.com/office/drawing/2014/main" id="{96A90FE8-59C8-F734-772D-7AAACEA1A0EA}"/>
              </a:ext>
            </a:extLst>
          </p:cNvPr>
          <p:cNvSpPr txBox="1">
            <a:spLocks noChangeArrowheads="1"/>
          </p:cNvSpPr>
          <p:nvPr/>
        </p:nvSpPr>
        <p:spPr bwMode="auto">
          <a:xfrm>
            <a:off x="5334000" y="4122475"/>
            <a:ext cx="3352800" cy="946150"/>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eaLnBrk="1" hangingPunct="1">
              <a:defRPr/>
            </a:pPr>
            <a:r>
              <a:rPr lang="en-GB" sz="2000" b="1">
                <a:solidFill>
                  <a:srgbClr val="FF0000"/>
                </a:solidFill>
                <a:latin typeface="+mj-lt"/>
              </a:rPr>
              <a:t>Conventional Arm</a:t>
            </a:r>
          </a:p>
          <a:p>
            <a:pPr eaLnBrk="1" hangingPunct="1">
              <a:defRPr/>
            </a:pPr>
            <a:r>
              <a:rPr lang="en-GB" sz="1800">
                <a:latin typeface="+mj-lt"/>
              </a:rPr>
              <a:t>MD follows clinical practice guidelines</a:t>
            </a:r>
            <a:endParaRPr lang="en-US" sz="1800">
              <a:latin typeface="+mj-lt"/>
            </a:endParaRPr>
          </a:p>
        </p:txBody>
      </p:sp>
      <p:sp>
        <p:nvSpPr>
          <p:cNvPr id="5" name="Line 6">
            <a:extLst>
              <a:ext uri="{FF2B5EF4-FFF2-40B4-BE49-F238E27FC236}">
                <a16:creationId xmlns:a16="http://schemas.microsoft.com/office/drawing/2014/main" id="{9E215F05-9B8C-F824-8474-BE8962FCAD91}"/>
              </a:ext>
            </a:extLst>
          </p:cNvPr>
          <p:cNvSpPr>
            <a:spLocks noChangeShapeType="1"/>
          </p:cNvSpPr>
          <p:nvPr/>
        </p:nvSpPr>
        <p:spPr bwMode="auto">
          <a:xfrm flipV="1">
            <a:off x="3581400" y="2077775"/>
            <a:ext cx="1587500" cy="838200"/>
          </a:xfrm>
          <a:prstGeom prst="line">
            <a:avLst/>
          </a:prstGeom>
          <a:noFill/>
          <a:ln w="28575">
            <a:solidFill>
              <a:schemeClr val="tx1"/>
            </a:solidFill>
            <a:round/>
            <a:headEnd/>
            <a:tailEnd type="triangle" w="med" len="med"/>
          </a:ln>
          <a:extLst>
            <a:ext uri="{909E8E84-426E-40dd-AFC4-6F175D3DCCD1}"/>
          </a:extLst>
        </p:spPr>
        <p:txBody>
          <a:bodyPr/>
          <a:lstStyle/>
          <a:p>
            <a:pPr>
              <a:defRPr/>
            </a:pPr>
            <a:endParaRPr lang="en-US">
              <a:latin typeface="+mj-lt"/>
              <a:ea typeface="ＭＳ Ｐゴシック" charset="0"/>
              <a:cs typeface="ＭＳ Ｐゴシック" charset="0"/>
            </a:endParaRPr>
          </a:p>
        </p:txBody>
      </p:sp>
      <p:sp>
        <p:nvSpPr>
          <p:cNvPr id="6" name="Line 7">
            <a:extLst>
              <a:ext uri="{FF2B5EF4-FFF2-40B4-BE49-F238E27FC236}">
                <a16:creationId xmlns:a16="http://schemas.microsoft.com/office/drawing/2014/main" id="{5AE6ED56-D7BE-9973-826D-6C8AFC3124E6}"/>
              </a:ext>
            </a:extLst>
          </p:cNvPr>
          <p:cNvSpPr>
            <a:spLocks noChangeShapeType="1"/>
          </p:cNvSpPr>
          <p:nvPr/>
        </p:nvSpPr>
        <p:spPr bwMode="auto">
          <a:xfrm>
            <a:off x="3581400" y="2915975"/>
            <a:ext cx="1587500" cy="1447800"/>
          </a:xfrm>
          <a:prstGeom prst="line">
            <a:avLst/>
          </a:prstGeom>
          <a:noFill/>
          <a:ln w="28575">
            <a:solidFill>
              <a:schemeClr val="tx1"/>
            </a:solidFill>
            <a:round/>
            <a:headEnd/>
            <a:tailEnd type="triangle" w="med" len="med"/>
          </a:ln>
          <a:extLst>
            <a:ext uri="{909E8E84-426E-40dd-AFC4-6F175D3DCCD1}"/>
          </a:extLst>
        </p:spPr>
        <p:txBody>
          <a:bodyPr/>
          <a:lstStyle/>
          <a:p>
            <a:pPr>
              <a:defRPr/>
            </a:pPr>
            <a:endParaRPr lang="en-US">
              <a:latin typeface="+mj-lt"/>
              <a:ea typeface="ＭＳ Ｐゴシック" charset="0"/>
              <a:cs typeface="ＭＳ Ｐゴシック" charset="0"/>
            </a:endParaRPr>
          </a:p>
        </p:txBody>
      </p:sp>
      <p:sp>
        <p:nvSpPr>
          <p:cNvPr id="7" name="Text Box 9">
            <a:extLst>
              <a:ext uri="{FF2B5EF4-FFF2-40B4-BE49-F238E27FC236}">
                <a16:creationId xmlns:a16="http://schemas.microsoft.com/office/drawing/2014/main" id="{F9002B0E-E98C-10DB-6164-8F579E2B1686}"/>
              </a:ext>
            </a:extLst>
          </p:cNvPr>
          <p:cNvSpPr txBox="1">
            <a:spLocks noChangeArrowheads="1"/>
          </p:cNvSpPr>
          <p:nvPr/>
        </p:nvSpPr>
        <p:spPr bwMode="auto">
          <a:xfrm>
            <a:off x="635000" y="5074625"/>
            <a:ext cx="8839200" cy="701675"/>
          </a:xfrm>
          <a:prstGeom prst="rect">
            <a:avLst/>
          </a:prstGeom>
          <a:noFill/>
          <a:ln w="9525">
            <a:noFill/>
            <a:miter lim="800000"/>
            <a:headEnd/>
            <a:tailEnd/>
          </a:ln>
        </p:spPr>
        <p:txBody>
          <a:bodyPr>
            <a:spAutoFit/>
          </a:bodyPr>
          <a:lstStyle/>
          <a:p>
            <a:r>
              <a:rPr lang="en-GB" sz="2000" b="1" dirty="0">
                <a:latin typeface="Open Sans"/>
              </a:rPr>
              <a:t>8-year follow-up composite outcome:</a:t>
            </a:r>
          </a:p>
          <a:p>
            <a:r>
              <a:rPr lang="en-GB" sz="2000" dirty="0">
                <a:solidFill>
                  <a:schemeClr val="tx2"/>
                </a:solidFill>
                <a:latin typeface="Open Sans"/>
              </a:rPr>
              <a:t>CV death, MI, CABG, PCI, Stroke, Amputation, or PVD surgery</a:t>
            </a:r>
            <a:endParaRPr lang="en-US" sz="2000" dirty="0">
              <a:solidFill>
                <a:schemeClr val="tx2"/>
              </a:solidFill>
              <a:latin typeface="Open Sans"/>
            </a:endParaRPr>
          </a:p>
        </p:txBody>
      </p:sp>
      <p:sp>
        <p:nvSpPr>
          <p:cNvPr id="8" name="Text Box 10">
            <a:extLst>
              <a:ext uri="{FF2B5EF4-FFF2-40B4-BE49-F238E27FC236}">
                <a16:creationId xmlns:a16="http://schemas.microsoft.com/office/drawing/2014/main" id="{C096FFCD-F92B-BEDF-2B2E-689CED17A283}"/>
              </a:ext>
            </a:extLst>
          </p:cNvPr>
          <p:cNvSpPr txBox="1">
            <a:spLocks noChangeArrowheads="1"/>
          </p:cNvSpPr>
          <p:nvPr/>
        </p:nvSpPr>
        <p:spPr bwMode="auto">
          <a:xfrm>
            <a:off x="241299" y="5941400"/>
            <a:ext cx="7626161" cy="731838"/>
          </a:xfrm>
          <a:prstGeom prst="rect">
            <a:avLst/>
          </a:prstGeom>
          <a:noFill/>
          <a:ln>
            <a:noFill/>
          </a:ln>
          <a:extLst>
            <a:ext uri="{909E8E84-426E-40dd-AFC4-6F175D3DCCD1}"/>
            <a:ext uri="{91240B29-F687-4f45-9708-019B960494DF}"/>
          </a:extLst>
        </p:spPr>
        <p:txBody>
          <a:bodyPr wrap="square">
            <a:spAutoFit/>
          </a:bodyPr>
          <a:lstStyle/>
          <a:p>
            <a:pPr>
              <a:spcBef>
                <a:spcPct val="50000"/>
              </a:spcBef>
            </a:pPr>
            <a:r>
              <a:rPr lang="en-GB" sz="1200" dirty="0">
                <a:latin typeface="Open Sans"/>
              </a:rPr>
              <a:t>Gaede</a:t>
            </a:r>
            <a:r>
              <a:rPr lang="en-US" sz="1200" dirty="0">
                <a:latin typeface="Open Sans"/>
              </a:rPr>
              <a:t> et al. </a:t>
            </a:r>
            <a:r>
              <a:rPr lang="en-US" sz="1200" i="1" dirty="0">
                <a:latin typeface="Open Sans"/>
              </a:rPr>
              <a:t>NEJM</a:t>
            </a:r>
            <a:r>
              <a:rPr lang="en-US" sz="1200" dirty="0">
                <a:latin typeface="Open Sans"/>
              </a:rPr>
              <a:t>. </a:t>
            </a:r>
            <a:r>
              <a:rPr lang="en-GB" sz="1200" dirty="0">
                <a:latin typeface="Open Sans"/>
              </a:rPr>
              <a:t>2003</a:t>
            </a:r>
            <a:r>
              <a:rPr lang="en-US" sz="1200" dirty="0">
                <a:latin typeface="Open Sans"/>
              </a:rPr>
              <a:t>: </a:t>
            </a:r>
            <a:r>
              <a:rPr lang="en-GB" sz="1200" dirty="0">
                <a:latin typeface="Open Sans"/>
              </a:rPr>
              <a:t>348</a:t>
            </a:r>
            <a:r>
              <a:rPr lang="en-US" sz="1200" dirty="0">
                <a:latin typeface="Open Sans"/>
              </a:rPr>
              <a:t>;</a:t>
            </a:r>
            <a:r>
              <a:rPr lang="en-GB" sz="1200" dirty="0">
                <a:latin typeface="Open Sans"/>
              </a:rPr>
              <a:t>383</a:t>
            </a:r>
            <a:r>
              <a:rPr lang="en-US" sz="1200" dirty="0">
                <a:latin typeface="Open Sans"/>
              </a:rPr>
              <a:t>-</a:t>
            </a:r>
            <a:r>
              <a:rPr lang="en-GB" sz="1200" dirty="0">
                <a:latin typeface="Open Sans"/>
              </a:rPr>
              <a:t>393</a:t>
            </a:r>
          </a:p>
          <a:p>
            <a:pPr>
              <a:spcBef>
                <a:spcPct val="50000"/>
              </a:spcBef>
            </a:pPr>
            <a:r>
              <a:rPr lang="en-GB" sz="1200" i="1" dirty="0">
                <a:latin typeface="Open Sans"/>
              </a:rPr>
              <a:t>BP</a:t>
            </a:r>
            <a:r>
              <a:rPr lang="en-GB" sz="1200" dirty="0">
                <a:latin typeface="Open Sans"/>
              </a:rPr>
              <a:t>, blood pressure; CV, cardiovascular; </a:t>
            </a:r>
            <a:r>
              <a:rPr lang="en-GB" sz="1200" i="1" dirty="0">
                <a:latin typeface="Open Sans"/>
              </a:rPr>
              <a:t>CABG,</a:t>
            </a:r>
            <a:r>
              <a:rPr lang="en-GB" sz="1200" dirty="0">
                <a:latin typeface="Open Sans"/>
              </a:rPr>
              <a:t> coronary artery bypass grafting; </a:t>
            </a:r>
            <a:r>
              <a:rPr lang="en-GB" sz="1200" i="1" dirty="0">
                <a:latin typeface="Open Sans"/>
              </a:rPr>
              <a:t>MI,</a:t>
            </a:r>
            <a:r>
              <a:rPr lang="en-GB" sz="1200" dirty="0">
                <a:latin typeface="Open Sans"/>
              </a:rPr>
              <a:t> myocardial infarction; </a:t>
            </a:r>
            <a:r>
              <a:rPr lang="en-GB" sz="1200" i="1" dirty="0">
                <a:latin typeface="Open Sans"/>
              </a:rPr>
              <a:t>PCI, </a:t>
            </a:r>
            <a:r>
              <a:rPr lang="en-GB" sz="1200" dirty="0">
                <a:latin typeface="Open Sans"/>
              </a:rPr>
              <a:t>percutaneous coronary intervention; </a:t>
            </a:r>
            <a:r>
              <a:rPr lang="en-GB" sz="1200" i="1" dirty="0">
                <a:latin typeface="Open Sans"/>
              </a:rPr>
              <a:t>PVD</a:t>
            </a:r>
            <a:r>
              <a:rPr lang="en-GB" sz="1200" dirty="0">
                <a:latin typeface="Open Sans"/>
              </a:rPr>
              <a:t>, peripheral vascular disease</a:t>
            </a:r>
            <a:endParaRPr lang="en-US" sz="1200" dirty="0">
              <a:latin typeface="Open Sans"/>
            </a:endParaRPr>
          </a:p>
        </p:txBody>
      </p:sp>
      <p:sp>
        <p:nvSpPr>
          <p:cNvPr id="9" name="Rectangle 11">
            <a:extLst>
              <a:ext uri="{FF2B5EF4-FFF2-40B4-BE49-F238E27FC236}">
                <a16:creationId xmlns:a16="http://schemas.microsoft.com/office/drawing/2014/main" id="{3CFDE167-9064-775A-11ED-EAF93913FCAA}"/>
              </a:ext>
            </a:extLst>
          </p:cNvPr>
          <p:cNvSpPr>
            <a:spLocks noChangeArrowheads="1"/>
          </p:cNvSpPr>
          <p:nvPr/>
        </p:nvSpPr>
        <p:spPr bwMode="auto">
          <a:xfrm>
            <a:off x="4876800" y="1674550"/>
            <a:ext cx="3886200" cy="2290763"/>
          </a:xfrm>
          <a:prstGeom prst="rect">
            <a:avLst/>
          </a:prstGeom>
          <a:noFill/>
          <a:ln>
            <a:noFill/>
          </a:ln>
          <a:extLst>
            <a:ext uri="{909E8E84-426E-40dd-AFC4-6F175D3DCCD1}"/>
            <a:ext uri="{91240B29-F687-4f45-9708-019B960494DF}"/>
          </a:extLst>
        </p:spPr>
        <p:txBody>
          <a:bodyPr>
            <a:spAutoFit/>
          </a:bodyPr>
          <a:lstStyle/>
          <a:p>
            <a:pPr lvl="1">
              <a:lnSpc>
                <a:spcPct val="90000"/>
              </a:lnSpc>
              <a:spcBef>
                <a:spcPct val="40000"/>
              </a:spcBef>
              <a:defRPr/>
            </a:pPr>
            <a:r>
              <a:rPr lang="en-US" sz="2000" b="1" dirty="0">
                <a:solidFill>
                  <a:srgbClr val="FF0000"/>
                </a:solidFill>
                <a:latin typeface="+mj-lt"/>
                <a:ea typeface="ＭＳ Ｐゴシック" charset="0"/>
                <a:cs typeface="ＭＳ Ｐゴシック" charset="0"/>
              </a:rPr>
              <a:t>Intensive Arm</a:t>
            </a:r>
          </a:p>
          <a:p>
            <a:pPr lvl="1">
              <a:lnSpc>
                <a:spcPct val="90000"/>
              </a:lnSpc>
              <a:spcBef>
                <a:spcPct val="40000"/>
              </a:spcBef>
              <a:defRPr/>
            </a:pPr>
            <a:r>
              <a:rPr lang="en-US" sz="1800" dirty="0">
                <a:latin typeface="+mj-lt"/>
                <a:ea typeface="ＭＳ Ｐゴシック" charset="0"/>
                <a:cs typeface="ＭＳ Ｐゴシック" charset="0"/>
              </a:rPr>
              <a:t>Therapies to achieve targets in glycemia, lipids, BP and albuminuria</a:t>
            </a:r>
          </a:p>
          <a:p>
            <a:pPr lvl="1">
              <a:lnSpc>
                <a:spcPct val="90000"/>
              </a:lnSpc>
              <a:spcBef>
                <a:spcPct val="40000"/>
              </a:spcBef>
              <a:defRPr/>
            </a:pPr>
            <a:r>
              <a:rPr lang="en-US" sz="1800" dirty="0">
                <a:latin typeface="+mj-lt"/>
                <a:ea typeface="ＭＳ Ｐゴシック" charset="0"/>
                <a:cs typeface="ＭＳ Ｐゴシック" charset="0"/>
              </a:rPr>
              <a:t>Multidisciplinary care q3mo</a:t>
            </a:r>
          </a:p>
          <a:p>
            <a:pPr lvl="1">
              <a:lnSpc>
                <a:spcPct val="90000"/>
              </a:lnSpc>
              <a:spcBef>
                <a:spcPct val="40000"/>
              </a:spcBef>
              <a:defRPr/>
            </a:pPr>
            <a:r>
              <a:rPr lang="en-US" sz="1800" dirty="0">
                <a:latin typeface="+mj-lt"/>
                <a:ea typeface="ＭＳ Ｐゴシック" charset="0"/>
                <a:cs typeface="ＭＳ Ｐゴシック" charset="0"/>
              </a:rPr>
              <a:t>ASA and ACE inhibitors</a:t>
            </a:r>
          </a:p>
          <a:p>
            <a:pPr lvl="1">
              <a:lnSpc>
                <a:spcPct val="90000"/>
              </a:lnSpc>
              <a:spcBef>
                <a:spcPct val="40000"/>
              </a:spcBef>
              <a:defRPr/>
            </a:pPr>
            <a:r>
              <a:rPr lang="en-US" sz="1800" dirty="0">
                <a:latin typeface="+mj-lt"/>
                <a:ea typeface="ＭＳ Ｐゴシック" charset="0"/>
                <a:cs typeface="ＭＳ Ｐゴシック" charset="0"/>
              </a:rPr>
              <a:t>(independent of BP)</a:t>
            </a:r>
          </a:p>
        </p:txBody>
      </p:sp>
      <p:sp>
        <p:nvSpPr>
          <p:cNvPr id="10" name="Rectangle 1">
            <a:extLst>
              <a:ext uri="{FF2B5EF4-FFF2-40B4-BE49-F238E27FC236}">
                <a16:creationId xmlns:a16="http://schemas.microsoft.com/office/drawing/2014/main" id="{743E439E-7847-DB39-1492-704BCEFDEB23}"/>
              </a:ext>
            </a:extLst>
          </p:cNvPr>
          <p:cNvSpPr>
            <a:spLocks noChangeArrowheads="1"/>
          </p:cNvSpPr>
          <p:nvPr/>
        </p:nvSpPr>
        <p:spPr bwMode="auto">
          <a:xfrm>
            <a:off x="5257800" y="1633275"/>
            <a:ext cx="3429000" cy="2438400"/>
          </a:xfrm>
          <a:prstGeom prst="rect">
            <a:avLst/>
          </a:prstGeom>
          <a:noFill/>
          <a:ln w="28575">
            <a:solidFill>
              <a:schemeClr val="tx2"/>
            </a:solidFill>
            <a:round/>
            <a:headEnd/>
            <a:tailEnd/>
          </a:ln>
          <a:extLst>
            <a:ext uri="{909E8E84-426E-40dd-AFC4-6F175D3DCCD1}"/>
          </a:extLst>
        </p:spPr>
        <p:txBody>
          <a:bodyPr/>
          <a:lstStyle/>
          <a:p>
            <a:pPr>
              <a:defRPr/>
            </a:pPr>
            <a:endParaRPr lang="en-CA">
              <a:latin typeface="+mj-lt"/>
              <a:ea typeface="ＭＳ Ｐゴシック" charset="0"/>
              <a:cs typeface="ＭＳ Ｐゴシック" charset="0"/>
            </a:endParaRPr>
          </a:p>
        </p:txBody>
      </p:sp>
      <p:sp>
        <p:nvSpPr>
          <p:cNvPr id="11" name="Rectangle 11">
            <a:extLst>
              <a:ext uri="{FF2B5EF4-FFF2-40B4-BE49-F238E27FC236}">
                <a16:creationId xmlns:a16="http://schemas.microsoft.com/office/drawing/2014/main" id="{C26E85F9-604A-64F5-DC02-F4E9442C719A}"/>
              </a:ext>
            </a:extLst>
          </p:cNvPr>
          <p:cNvSpPr>
            <a:spLocks noChangeArrowheads="1"/>
          </p:cNvSpPr>
          <p:nvPr/>
        </p:nvSpPr>
        <p:spPr bwMode="auto">
          <a:xfrm>
            <a:off x="5257800" y="4122475"/>
            <a:ext cx="3429000" cy="954088"/>
          </a:xfrm>
          <a:prstGeom prst="rect">
            <a:avLst/>
          </a:prstGeom>
          <a:noFill/>
          <a:ln w="28575">
            <a:solidFill>
              <a:schemeClr val="tx2"/>
            </a:solidFill>
            <a:round/>
            <a:headEnd/>
            <a:tailEnd/>
          </a:ln>
          <a:extLst>
            <a:ext uri="{909E8E84-426E-40dd-AFC4-6F175D3DCCD1}"/>
          </a:extLst>
        </p:spPr>
        <p:txBody>
          <a:bodyPr/>
          <a:lstStyle/>
          <a:p>
            <a:pPr>
              <a:defRPr/>
            </a:pPr>
            <a:endParaRPr lang="en-CA">
              <a:latin typeface="+mj-lt"/>
              <a:ea typeface="ＭＳ Ｐゴシック" charset="0"/>
              <a:cs typeface="ＭＳ Ｐゴシック" charset="0"/>
            </a:endParaRPr>
          </a:p>
        </p:txBody>
      </p:sp>
    </p:spTree>
    <p:extLst>
      <p:ext uri="{BB962C8B-B14F-4D97-AF65-F5344CB8AC3E}">
        <p14:creationId xmlns:p14="http://schemas.microsoft.com/office/powerpoint/2010/main" val="12223098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114B-956F-B058-ECD8-F23C6D64CE44}"/>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786B33B-CEA9-49AE-8DED-F491B35A938C}"/>
              </a:ext>
            </a:extLst>
          </p:cNvPr>
          <p:cNvSpPr>
            <a:spLocks noGrp="1"/>
          </p:cNvSpPr>
          <p:nvPr>
            <p:ph idx="1"/>
          </p:nvPr>
        </p:nvSpPr>
        <p:spPr>
          <a:xfrm>
            <a:off x="2516073" y="2856329"/>
            <a:ext cx="6449023" cy="801271"/>
          </a:xfrm>
        </p:spPr>
        <p:txBody>
          <a:bodyPr>
            <a:normAutofit/>
          </a:bodyPr>
          <a:lstStyle/>
          <a:p>
            <a:pPr marL="0" indent="0">
              <a:buNone/>
            </a:pPr>
            <a:r>
              <a:rPr lang="el-GR" sz="3000" b="1" dirty="0"/>
              <a:t>ΕΥΧΑΡΙΣΤΩ ΓΙΑ ΤΗΝ ΠΡΟΣΟΧΗ ΣΑΣ</a:t>
            </a:r>
          </a:p>
        </p:txBody>
      </p:sp>
    </p:spTree>
    <p:extLst>
      <p:ext uri="{BB962C8B-B14F-4D97-AF65-F5344CB8AC3E}">
        <p14:creationId xmlns:p14="http://schemas.microsoft.com/office/powerpoint/2010/main" val="96362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5799-3006-DBE6-E326-A52AF62D7767}"/>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439BEAFB-0920-0566-A60F-CB45E0EA0F9E}"/>
              </a:ext>
            </a:extLst>
          </p:cNvPr>
          <p:cNvSpPr txBox="1">
            <a:spLocks noChangeArrowheads="1"/>
          </p:cNvSpPr>
          <p:nvPr/>
        </p:nvSpPr>
        <p:spPr bwMode="auto">
          <a:xfrm>
            <a:off x="228600" y="6423025"/>
            <a:ext cx="6705600" cy="274638"/>
          </a:xfrm>
          <a:prstGeom prst="rect">
            <a:avLst/>
          </a:prstGeom>
          <a:noFill/>
          <a:ln w="9525">
            <a:noFill/>
            <a:miter lim="800000"/>
            <a:headEnd/>
            <a:tailEnd/>
          </a:ln>
        </p:spPr>
        <p:txBody>
          <a:bodyPr>
            <a:spAutoFit/>
          </a:bodyPr>
          <a:lstStyle/>
          <a:p>
            <a:pPr>
              <a:spcBef>
                <a:spcPct val="50000"/>
              </a:spcBef>
            </a:pPr>
            <a:r>
              <a:rPr lang="en-GB" sz="1200">
                <a:latin typeface="Open Sans"/>
                <a:ea typeface="Open Sans"/>
              </a:rPr>
              <a:t>Gaede</a:t>
            </a:r>
            <a:r>
              <a:rPr lang="en-US" sz="1200">
                <a:latin typeface="Open Sans"/>
                <a:ea typeface="Open Sans"/>
              </a:rPr>
              <a:t> et al. </a:t>
            </a:r>
            <a:r>
              <a:rPr lang="en-US" sz="1200" i="1">
                <a:latin typeface="Open Sans"/>
                <a:ea typeface="Open Sans"/>
              </a:rPr>
              <a:t>NEJM</a:t>
            </a:r>
            <a:r>
              <a:rPr lang="en-US" sz="1200">
                <a:latin typeface="Open Sans"/>
                <a:ea typeface="Open Sans"/>
              </a:rPr>
              <a:t>. </a:t>
            </a:r>
            <a:r>
              <a:rPr lang="en-GB" sz="1200">
                <a:latin typeface="Open Sans"/>
                <a:ea typeface="Open Sans"/>
              </a:rPr>
              <a:t>2003</a:t>
            </a:r>
            <a:r>
              <a:rPr lang="en-US" sz="1200">
                <a:latin typeface="Open Sans"/>
                <a:ea typeface="Open Sans"/>
              </a:rPr>
              <a:t>: </a:t>
            </a:r>
            <a:r>
              <a:rPr lang="en-GB" sz="1200">
                <a:latin typeface="Open Sans"/>
                <a:ea typeface="Open Sans"/>
              </a:rPr>
              <a:t>348</a:t>
            </a:r>
            <a:r>
              <a:rPr lang="en-US" sz="1200">
                <a:latin typeface="Open Sans"/>
                <a:ea typeface="Open Sans"/>
              </a:rPr>
              <a:t>;</a:t>
            </a:r>
            <a:r>
              <a:rPr lang="en-GB" sz="1200">
                <a:latin typeface="Open Sans"/>
                <a:ea typeface="Open Sans"/>
              </a:rPr>
              <a:t>383</a:t>
            </a:r>
            <a:r>
              <a:rPr lang="en-US" sz="1200">
                <a:latin typeface="Open Sans"/>
                <a:ea typeface="Open Sans"/>
              </a:rPr>
              <a:t>-</a:t>
            </a:r>
            <a:r>
              <a:rPr lang="en-GB" sz="1200">
                <a:latin typeface="Open Sans"/>
                <a:ea typeface="Open Sans"/>
              </a:rPr>
              <a:t>393</a:t>
            </a:r>
            <a:endParaRPr lang="en-US" sz="1200">
              <a:latin typeface="Open Sans"/>
              <a:ea typeface="Open Sans"/>
            </a:endParaRPr>
          </a:p>
        </p:txBody>
      </p:sp>
      <p:pic>
        <p:nvPicPr>
          <p:cNvPr id="3" name="Picture 2">
            <a:extLst>
              <a:ext uri="{FF2B5EF4-FFF2-40B4-BE49-F238E27FC236}">
                <a16:creationId xmlns:a16="http://schemas.microsoft.com/office/drawing/2014/main" id="{8734F6CA-7B1C-6302-B00C-854A3D47EE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1900238"/>
            <a:ext cx="8890000" cy="3808412"/>
          </a:xfrm>
          <a:prstGeom prst="rect">
            <a:avLst/>
          </a:prstGeom>
          <a:noFill/>
          <a:ln w="9525">
            <a:noFill/>
            <a:miter lim="800000"/>
            <a:headEnd/>
            <a:tailEnd/>
          </a:ln>
        </p:spPr>
      </p:pic>
      <p:sp>
        <p:nvSpPr>
          <p:cNvPr id="4" name="Rectangle 2">
            <a:extLst>
              <a:ext uri="{FF2B5EF4-FFF2-40B4-BE49-F238E27FC236}">
                <a16:creationId xmlns:a16="http://schemas.microsoft.com/office/drawing/2014/main" id="{476A8A7F-E7DC-1822-3F70-DC1E2F099A17}"/>
              </a:ext>
            </a:extLst>
          </p:cNvPr>
          <p:cNvSpPr txBox="1">
            <a:spLocks noChangeArrowheads="1"/>
          </p:cNvSpPr>
          <p:nvPr/>
        </p:nvSpPr>
        <p:spPr bwMode="auto">
          <a:xfrm>
            <a:off x="687388" y="608013"/>
            <a:ext cx="9045087" cy="1144587"/>
          </a:xfrm>
          <a:prstGeom prst="rect">
            <a:avLst/>
          </a:prstGeom>
          <a:noFill/>
          <a:ln w="9525">
            <a:noFill/>
            <a:miter lim="800000"/>
            <a:headEnd/>
            <a:tailEnd/>
          </a:ln>
        </p:spPr>
        <p:txBody>
          <a:bodyPr anchor="ctr"/>
          <a:lstStyle/>
          <a:p>
            <a:pPr eaLnBrk="0" hangingPunct="0"/>
            <a:r>
              <a:rPr lang="en-GB" sz="3200" b="1" dirty="0">
                <a:solidFill>
                  <a:srgbClr val="203864"/>
                </a:solidFill>
                <a:latin typeface="Open Sans"/>
                <a:ea typeface="Open Sans"/>
              </a:rPr>
              <a:t>STENO-2: </a:t>
            </a:r>
            <a:r>
              <a:rPr lang="el-GR" sz="3200" b="1" dirty="0">
                <a:solidFill>
                  <a:srgbClr val="203864"/>
                </a:solidFill>
                <a:latin typeface="Open Sans"/>
                <a:ea typeface="Open Sans"/>
              </a:rPr>
              <a:t>Επίτευξη θεραπευτικών στόχων</a:t>
            </a:r>
            <a:endParaRPr lang="en-US" sz="3200" b="1" dirty="0">
              <a:solidFill>
                <a:srgbClr val="203864"/>
              </a:solidFill>
              <a:latin typeface="Open Sans"/>
              <a:ea typeface="Open Sans"/>
            </a:endParaRPr>
          </a:p>
        </p:txBody>
      </p:sp>
    </p:spTree>
    <p:extLst>
      <p:ext uri="{BB962C8B-B14F-4D97-AF65-F5344CB8AC3E}">
        <p14:creationId xmlns:p14="http://schemas.microsoft.com/office/powerpoint/2010/main" val="144928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03B84-D549-19CB-C7D0-7DF7D182A333}"/>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79DF68D8-244B-EC81-743B-6023E3EFFE6A}"/>
              </a:ext>
            </a:extLst>
          </p:cNvPr>
          <p:cNvSpPr txBox="1">
            <a:spLocks noChangeArrowheads="1"/>
          </p:cNvSpPr>
          <p:nvPr/>
        </p:nvSpPr>
        <p:spPr bwMode="auto">
          <a:xfrm>
            <a:off x="252413" y="6432550"/>
            <a:ext cx="6705600" cy="276225"/>
          </a:xfrm>
          <a:prstGeom prst="rect">
            <a:avLst/>
          </a:prstGeom>
          <a:noFill/>
          <a:ln>
            <a:noFill/>
          </a:ln>
          <a:extLst>
            <a:ext uri="{909E8E84-426E-40dd-AFC4-6F175D3DCCD1}"/>
            <a:ext uri="{91240B29-F687-4f45-9708-019B960494DF}"/>
          </a:extLst>
        </p:spPr>
        <p:txBody>
          <a:bodyPr>
            <a:spAutoFit/>
          </a:bodyPr>
          <a:lstStyle>
            <a:lvl1pPr eaLnBrk="0" hangingPunct="0">
              <a:defRPr sz="1700">
                <a:solidFill>
                  <a:schemeClr val="tx1"/>
                </a:solidFill>
                <a:latin typeface="Calibri" charset="0"/>
                <a:ea typeface="ＭＳ Ｐゴシック" charset="0"/>
                <a:cs typeface="ＭＳ Ｐゴシック" charset="0"/>
              </a:defRPr>
            </a:lvl1pPr>
            <a:lvl2pPr marL="742950" indent="-285750" eaLnBrk="0" hangingPunct="0">
              <a:defRPr sz="1700">
                <a:solidFill>
                  <a:schemeClr val="tx1"/>
                </a:solidFill>
                <a:latin typeface="Calibri" charset="0"/>
                <a:ea typeface="ＭＳ Ｐゴシック" charset="0"/>
              </a:defRPr>
            </a:lvl2pPr>
            <a:lvl3pPr marL="1143000" indent="-228600" eaLnBrk="0" hangingPunct="0">
              <a:defRPr sz="1700">
                <a:solidFill>
                  <a:schemeClr val="tx1"/>
                </a:solidFill>
                <a:latin typeface="Calibri" charset="0"/>
                <a:ea typeface="ＭＳ Ｐゴシック" charset="0"/>
              </a:defRPr>
            </a:lvl3pPr>
            <a:lvl4pPr marL="1600200" indent="-228600" eaLnBrk="0" hangingPunct="0">
              <a:defRPr sz="1700">
                <a:solidFill>
                  <a:schemeClr val="tx1"/>
                </a:solidFill>
                <a:latin typeface="Calibri" charset="0"/>
                <a:ea typeface="ＭＳ Ｐゴシック" charset="0"/>
              </a:defRPr>
            </a:lvl4pPr>
            <a:lvl5pPr marL="2057400" indent="-228600" eaLnBrk="0" hangingPunct="0">
              <a:defRPr sz="1700">
                <a:solidFill>
                  <a:schemeClr val="tx1"/>
                </a:solidFill>
                <a:latin typeface="Calibri" charset="0"/>
                <a:ea typeface="ＭＳ Ｐゴシック" charset="0"/>
              </a:defRPr>
            </a:lvl5pPr>
            <a:lvl6pPr marL="2514600" indent="-228600" defTabSz="841375" eaLnBrk="0" fontAlgn="base" hangingPunct="0">
              <a:spcBef>
                <a:spcPct val="0"/>
              </a:spcBef>
              <a:spcAft>
                <a:spcPct val="0"/>
              </a:spcAft>
              <a:defRPr sz="1700">
                <a:solidFill>
                  <a:schemeClr val="tx1"/>
                </a:solidFill>
                <a:latin typeface="Calibri" charset="0"/>
                <a:ea typeface="ＭＳ Ｐゴシック" charset="0"/>
              </a:defRPr>
            </a:lvl6pPr>
            <a:lvl7pPr marL="2971800" indent="-228600" defTabSz="841375" eaLnBrk="0" fontAlgn="base" hangingPunct="0">
              <a:spcBef>
                <a:spcPct val="0"/>
              </a:spcBef>
              <a:spcAft>
                <a:spcPct val="0"/>
              </a:spcAft>
              <a:defRPr sz="1700">
                <a:solidFill>
                  <a:schemeClr val="tx1"/>
                </a:solidFill>
                <a:latin typeface="Calibri" charset="0"/>
                <a:ea typeface="ＭＳ Ｐゴシック" charset="0"/>
              </a:defRPr>
            </a:lvl7pPr>
            <a:lvl8pPr marL="3429000" indent="-228600" defTabSz="841375" eaLnBrk="0" fontAlgn="base" hangingPunct="0">
              <a:spcBef>
                <a:spcPct val="0"/>
              </a:spcBef>
              <a:spcAft>
                <a:spcPct val="0"/>
              </a:spcAft>
              <a:defRPr sz="1700">
                <a:solidFill>
                  <a:schemeClr val="tx1"/>
                </a:solidFill>
                <a:latin typeface="Calibri" charset="0"/>
                <a:ea typeface="ＭＳ Ｐゴシック" charset="0"/>
              </a:defRPr>
            </a:lvl8pPr>
            <a:lvl9pPr marL="3886200" indent="-228600" defTabSz="841375" eaLnBrk="0" fontAlgn="base" hangingPunct="0">
              <a:spcBef>
                <a:spcPct val="0"/>
              </a:spcBef>
              <a:spcAft>
                <a:spcPct val="0"/>
              </a:spcAft>
              <a:defRPr sz="1700">
                <a:solidFill>
                  <a:schemeClr val="tx1"/>
                </a:solidFill>
                <a:latin typeface="Calibri" charset="0"/>
                <a:ea typeface="ＭＳ Ｐゴシック" charset="0"/>
              </a:defRPr>
            </a:lvl9pPr>
          </a:lstStyle>
          <a:p>
            <a:pPr eaLnBrk="1" hangingPunct="1">
              <a:spcBef>
                <a:spcPct val="50000"/>
              </a:spcBef>
              <a:defRPr/>
            </a:pPr>
            <a:r>
              <a:rPr lang="en-GB" sz="1200">
                <a:solidFill>
                  <a:srgbClr val="000000"/>
                </a:solidFill>
                <a:latin typeface="+mj-lt"/>
              </a:rPr>
              <a:t>Gaede</a:t>
            </a:r>
            <a:r>
              <a:rPr lang="en-US" sz="1200">
                <a:solidFill>
                  <a:srgbClr val="000000"/>
                </a:solidFill>
                <a:latin typeface="+mj-lt"/>
              </a:rPr>
              <a:t> et al. </a:t>
            </a:r>
            <a:r>
              <a:rPr lang="en-US" sz="1200" i="1">
                <a:solidFill>
                  <a:srgbClr val="000000"/>
                </a:solidFill>
                <a:latin typeface="+mj-lt"/>
              </a:rPr>
              <a:t>NEJM</a:t>
            </a:r>
            <a:r>
              <a:rPr lang="en-US" sz="1200">
                <a:solidFill>
                  <a:srgbClr val="000000"/>
                </a:solidFill>
                <a:latin typeface="+mj-lt"/>
              </a:rPr>
              <a:t>. </a:t>
            </a:r>
            <a:r>
              <a:rPr lang="en-GB" sz="1200">
                <a:solidFill>
                  <a:srgbClr val="000000"/>
                </a:solidFill>
                <a:latin typeface="+mj-lt"/>
              </a:rPr>
              <a:t>2003</a:t>
            </a:r>
            <a:r>
              <a:rPr lang="en-US" sz="1200">
                <a:solidFill>
                  <a:srgbClr val="000000"/>
                </a:solidFill>
                <a:latin typeface="+mj-lt"/>
              </a:rPr>
              <a:t>: </a:t>
            </a:r>
            <a:r>
              <a:rPr lang="en-GB" sz="1200">
                <a:solidFill>
                  <a:srgbClr val="000000"/>
                </a:solidFill>
                <a:latin typeface="+mj-lt"/>
              </a:rPr>
              <a:t>348</a:t>
            </a:r>
            <a:r>
              <a:rPr lang="en-US" sz="1200">
                <a:solidFill>
                  <a:srgbClr val="000000"/>
                </a:solidFill>
                <a:latin typeface="+mj-lt"/>
              </a:rPr>
              <a:t>;</a:t>
            </a:r>
            <a:r>
              <a:rPr lang="en-GB" sz="1200">
                <a:solidFill>
                  <a:srgbClr val="000000"/>
                </a:solidFill>
                <a:latin typeface="+mj-lt"/>
              </a:rPr>
              <a:t>383</a:t>
            </a:r>
            <a:r>
              <a:rPr lang="en-US" sz="1200">
                <a:solidFill>
                  <a:srgbClr val="000000"/>
                </a:solidFill>
                <a:latin typeface="+mj-lt"/>
              </a:rPr>
              <a:t>-</a:t>
            </a:r>
            <a:r>
              <a:rPr lang="en-GB" sz="1200">
                <a:solidFill>
                  <a:srgbClr val="000000"/>
                </a:solidFill>
                <a:latin typeface="+mj-lt"/>
              </a:rPr>
              <a:t>393</a:t>
            </a:r>
            <a:endParaRPr lang="en-US" sz="1200">
              <a:solidFill>
                <a:srgbClr val="000000"/>
              </a:solidFill>
              <a:latin typeface="+mj-lt"/>
            </a:endParaRPr>
          </a:p>
        </p:txBody>
      </p:sp>
      <p:grpSp>
        <p:nvGrpSpPr>
          <p:cNvPr id="3" name="Group 6">
            <a:extLst>
              <a:ext uri="{FF2B5EF4-FFF2-40B4-BE49-F238E27FC236}">
                <a16:creationId xmlns:a16="http://schemas.microsoft.com/office/drawing/2014/main" id="{700BD12C-EC0C-407E-8717-8694626447F1}"/>
              </a:ext>
            </a:extLst>
          </p:cNvPr>
          <p:cNvGrpSpPr>
            <a:grpSpLocks/>
          </p:cNvGrpSpPr>
          <p:nvPr/>
        </p:nvGrpSpPr>
        <p:grpSpPr bwMode="auto">
          <a:xfrm>
            <a:off x="819150" y="1558925"/>
            <a:ext cx="7666038" cy="4562475"/>
            <a:chOff x="886689" y="1205346"/>
            <a:chExt cx="7666761" cy="4562042"/>
          </a:xfrm>
        </p:grpSpPr>
        <p:pic>
          <p:nvPicPr>
            <p:cNvPr id="4" name="Picture 2">
              <a:extLst>
                <a:ext uri="{FF2B5EF4-FFF2-40B4-BE49-F238E27FC236}">
                  <a16:creationId xmlns:a16="http://schemas.microsoft.com/office/drawing/2014/main" id="{9A78FC35-80E6-6566-8AEA-6C113B4DE5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1209675"/>
              <a:ext cx="7653337" cy="4557713"/>
            </a:xfrm>
            <a:prstGeom prst="rect">
              <a:avLst/>
            </a:prstGeom>
            <a:noFill/>
            <a:ln w="9525">
              <a:noFill/>
              <a:miter lim="800000"/>
              <a:headEnd/>
              <a:tailEnd/>
            </a:ln>
          </p:spPr>
        </p:pic>
        <p:sp>
          <p:nvSpPr>
            <p:cNvPr id="5" name="Rectangle 5">
              <a:extLst>
                <a:ext uri="{FF2B5EF4-FFF2-40B4-BE49-F238E27FC236}">
                  <a16:creationId xmlns:a16="http://schemas.microsoft.com/office/drawing/2014/main" id="{633C6499-D069-F2CF-699A-F008CB059150}"/>
                </a:ext>
              </a:extLst>
            </p:cNvPr>
            <p:cNvSpPr>
              <a:spLocks noChangeArrowheads="1"/>
            </p:cNvSpPr>
            <p:nvPr/>
          </p:nvSpPr>
          <p:spPr bwMode="auto">
            <a:xfrm>
              <a:off x="886689" y="1205346"/>
              <a:ext cx="304829" cy="228578"/>
            </a:xfrm>
            <a:prstGeom prst="rect">
              <a:avLst/>
            </a:prstGeom>
            <a:solidFill>
              <a:schemeClr val="bg1"/>
            </a:solidFill>
            <a:ln>
              <a:noFill/>
            </a:ln>
            <a:effectLst/>
            <a:extLst>
              <a:ext uri="{91240B29-F687-4f45-9708-019B960494DF}"/>
              <a:ext uri="{AF507438-7753-43e0-B8FC-AC1667EBCBE1}"/>
            </a:extLst>
          </p:spPr>
          <p:txBody>
            <a:bodyPr/>
            <a:lstStyle/>
            <a:p>
              <a:pPr defTabSz="914400" eaLnBrk="0" hangingPunct="0">
                <a:defRPr/>
              </a:pPr>
              <a:endParaRPr lang="en-CA" sz="2400">
                <a:latin typeface="+mj-lt"/>
                <a:ea typeface="MS PGothic" charset="0"/>
                <a:cs typeface="MS PGothic" charset="0"/>
              </a:endParaRPr>
            </a:p>
          </p:txBody>
        </p:sp>
      </p:grpSp>
      <p:sp>
        <p:nvSpPr>
          <p:cNvPr id="6" name="Rectangle 2">
            <a:extLst>
              <a:ext uri="{FF2B5EF4-FFF2-40B4-BE49-F238E27FC236}">
                <a16:creationId xmlns:a16="http://schemas.microsoft.com/office/drawing/2014/main" id="{7A8E5913-5310-BD34-28E4-963EB67252F1}"/>
              </a:ext>
            </a:extLst>
          </p:cNvPr>
          <p:cNvSpPr txBox="1">
            <a:spLocks/>
          </p:cNvSpPr>
          <p:nvPr/>
        </p:nvSpPr>
        <p:spPr>
          <a:xfrm>
            <a:off x="608013" y="446088"/>
            <a:ext cx="7777162" cy="11430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cs typeface="Arial" charset="0"/>
              </a:rPr>
              <a:t>STENO 2 – Microvascular Disease Reduced</a:t>
            </a:r>
          </a:p>
        </p:txBody>
      </p:sp>
    </p:spTree>
    <p:extLst>
      <p:ext uri="{BB962C8B-B14F-4D97-AF65-F5344CB8AC3E}">
        <p14:creationId xmlns:p14="http://schemas.microsoft.com/office/powerpoint/2010/main" val="4070751552"/>
      </p:ext>
    </p:extLst>
  </p:cSld>
  <p:clrMapOvr>
    <a:masterClrMapping/>
  </p:clrMapOvr>
</p:sld>
</file>

<file path=ppt/theme/theme1.xml><?xml version="1.0" encoding="utf-8"?>
<a:theme xmlns:a="http://schemas.openxmlformats.org/drawingml/2006/main" name="1_Office Them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7111</Words>
  <Application>Microsoft Office PowerPoint</Application>
  <PresentationFormat>Ευρεία οθόνη</PresentationFormat>
  <Paragraphs>555</Paragraphs>
  <Slides>70</Slides>
  <Notes>22</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70</vt:i4>
      </vt:variant>
    </vt:vector>
  </HeadingPairs>
  <TitlesOfParts>
    <vt:vector size="83" baseType="lpstr">
      <vt:lpstr>ＭＳ Ｐゴシック</vt:lpstr>
      <vt:lpstr>-apple-system</vt:lpstr>
      <vt:lpstr>Arial</vt:lpstr>
      <vt:lpstr>Calibri</vt:lpstr>
      <vt:lpstr>Calibri Light</vt:lpstr>
      <vt:lpstr>Georgia</vt:lpstr>
      <vt:lpstr>Open Sans</vt:lpstr>
      <vt:lpstr>Trebuchet MS</vt:lpstr>
      <vt:lpstr>Wingdings</vt:lpstr>
      <vt:lpstr>Wingdings 3</vt:lpstr>
      <vt:lpstr>1_Office Theme</vt:lpstr>
      <vt:lpstr>Facet</vt:lpstr>
      <vt:lpstr>Worksheet</vt:lpstr>
      <vt:lpstr>Παρουσίαση του PowerPoint</vt:lpstr>
      <vt:lpstr>Ασθενείς με ΣΔ2 έχουν υψηλότερο απόλυτο κίνδυνο για ΟΕΜ</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STENO-2: 21-years follow up </vt:lpstr>
      <vt:lpstr>Διάκριση του ασθενούς με αυξημένο καρδιαγγειακό κίνδυνο</vt:lpstr>
      <vt:lpstr>Διάκριση του ασθενούς με αυξημένο καρδιαγγειακό κίνδυνο: Ηλικία</vt:lpstr>
      <vt:lpstr>Διάκριση του ασθενούς με αυξημένο καρδιαγγειακό κίνδυνο: Φύλο</vt:lpstr>
      <vt:lpstr>Διάκριση του ασθενούς με αυξημένο καρδιαγγειακό κίνδυνο: Φύλο</vt:lpstr>
      <vt:lpstr>Διάκριση του ασθενούς με αυξημένο καρδιαγγειακό κίνδυνο: Οικογενειακό ιστορικό</vt:lpstr>
      <vt:lpstr>Διάκριση του ασθενούς με αυξημένο καρδιαγγειακό κίνδυνο: Κάπνισμα</vt:lpstr>
      <vt:lpstr>Διάκριση του ασθενούς με αυξημένο καρδιαγγειακό κίνδυνο: Αρτηριακή υπέρταση</vt:lpstr>
      <vt:lpstr>UKPDS: Hypertension in Diabetes</vt:lpstr>
      <vt:lpstr>Παρουσίαση του PowerPoint</vt:lpstr>
      <vt:lpstr>Διάκριση του ασθενούς με αυξημένο καρδιαγγειακό κίνδυνο: Αρτηριακή υπέρταση</vt:lpstr>
      <vt:lpstr>Ασθενείς με ΣΔ2 που επωφελούνται από θεραπεία με αΜΕΑ ή ΑΤ1 (ανεξάρτητα από τις τιμές αρτηριακής πίεσης) </vt:lpstr>
      <vt:lpstr>Διάκριση του ασθενούς με αυξημένο καρδιαγγειακό κίνδυνο: Δυσλιπιδαιμία</vt:lpstr>
      <vt:lpstr>Παρουσίαση του PowerPoint</vt:lpstr>
      <vt:lpstr>CARDS: Επίδραση των στατινών για πρωτογενή πρόληψη ΣΝ σε ασθενείς με ΣΔ2</vt:lpstr>
      <vt:lpstr>CARDS: Η θεραπεία με στατίνες μειώνει την καρδιαγγειακή θνητότητα/νοσηρότητα</vt:lpstr>
      <vt:lpstr>IMPROVE-IT: Η πρόσθεση εζετιμίμπης σε στατίνη μειώνει τον κίνδυνο για καρδιαγγειακά συμβάντα σε ασθενείς με ΟΣΣ και ΣΔ2</vt:lpstr>
      <vt:lpstr>Παρουσίαση του PowerPoint</vt:lpstr>
      <vt:lpstr>Διάκριση του ασθενούς με αυξημένο καρδιαγγειακό κίνδυνο: Διάρκεια ΣΔ2</vt:lpstr>
      <vt:lpstr>Διάκριση του ασθενούς με αυξημένο καρδιαγγειακό κίνδυνο: Διάρκεια ΣΔ2</vt:lpstr>
      <vt:lpstr>Διάκριση του ασθενούς με αυξημένο καρδιαγγειακό κίνδυνο: Διάρκεια ΣΔ2</vt:lpstr>
      <vt:lpstr>Διάκριση του ασθενούς με αυξημένο καρδιαγγειακό κίνδυνο: Πρωτεϊνουρία και ρυθμός σπειραματικής διήθησης</vt:lpstr>
      <vt:lpstr>Διάκριση του ασθενούς με αυξημένο καρδιαγγειακό κίνδυνο: σοβαρή υπογλυκαιμία</vt:lpstr>
      <vt:lpstr>Διάκριση του ασθενούς με αυξημένο καρδιαγγειακό κίνδυνο: NAFLD</vt:lpstr>
      <vt:lpstr>Διάκριση του ασθενούς με αυξημένο καρδιαγγειακό κίνδυνο: στυτική δυσλειτουργία</vt:lpstr>
      <vt:lpstr>Διάκριση του ασθενούς με αυξημένο καρδιαγγειακό κίνδυνο: C-αντιδρώσα πρωτεϊνη</vt:lpstr>
      <vt:lpstr>ΔΙΑΛΕΙΜΜΑ</vt:lpstr>
      <vt:lpstr>Πρόληψη</vt:lpstr>
      <vt:lpstr>Πρόληψη</vt:lpstr>
      <vt:lpstr>Πρόληψη</vt:lpstr>
      <vt:lpstr>Εκτίμηση και διαστρωμάτωση κινδύνου </vt:lpstr>
      <vt:lpstr>Εκτίμηση και διαστρωμάτωση κινδύνου </vt:lpstr>
      <vt:lpstr>Εκτίμηση και διαστρωμάτωση κινδύνου </vt:lpstr>
      <vt:lpstr>Εκτίμηση και διαστρωμάτωση κινδύνου </vt:lpstr>
      <vt:lpstr>Παρουσίαση του PowerPoint</vt:lpstr>
      <vt:lpstr>Εκτίμηση και διαστρωμάτωση κινδύνου </vt:lpstr>
      <vt:lpstr>Παρουσίαση του PowerPoint</vt:lpstr>
      <vt:lpstr>Εκτίμηση του κινδύνου για την εκδήλωση σακχαρώδους διαβήτη τύπου 2: ADA Diabetes Risk Score </vt:lpstr>
      <vt:lpstr>Παρουσίαση του PowerPoint</vt:lpstr>
      <vt:lpstr>Παρουσίαση του PowerPoint</vt:lpstr>
      <vt:lpstr>Παρουσίαση του PowerPoint</vt:lpstr>
      <vt:lpstr>Παρουσίαση του PowerPoint</vt:lpstr>
      <vt:lpstr>Εκτίμηση και διαστρωμάτωση κινδύνου </vt:lpstr>
      <vt:lpstr>Εκτίμηση και διαστρωμάτωση κινδύνου </vt:lpstr>
      <vt:lpstr>Εκτίμηση και διαστρωμάτωση κινδύνου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bagelis oikonomou</dc:creator>
  <cp:lastModifiedBy>Georgia Delopoulou</cp:lastModifiedBy>
  <cp:revision>138</cp:revision>
  <dcterms:created xsi:type="dcterms:W3CDTF">2021-10-17T14:08:43Z</dcterms:created>
  <dcterms:modified xsi:type="dcterms:W3CDTF">2024-04-03T07:22:39Z</dcterms:modified>
</cp:coreProperties>
</file>