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82"/>
  </p:notesMasterIdLst>
  <p:sldIdLst>
    <p:sldId id="256" r:id="rId2"/>
    <p:sldId id="443" r:id="rId3"/>
    <p:sldId id="257" r:id="rId4"/>
    <p:sldId id="261" r:id="rId5"/>
    <p:sldId id="415" r:id="rId6"/>
    <p:sldId id="262" r:id="rId7"/>
    <p:sldId id="269" r:id="rId8"/>
    <p:sldId id="418" r:id="rId9"/>
    <p:sldId id="416" r:id="rId10"/>
    <p:sldId id="419" r:id="rId11"/>
    <p:sldId id="420" r:id="rId12"/>
    <p:sldId id="417" r:id="rId13"/>
    <p:sldId id="306" r:id="rId14"/>
    <p:sldId id="425" r:id="rId15"/>
    <p:sldId id="426" r:id="rId16"/>
    <p:sldId id="428" r:id="rId17"/>
    <p:sldId id="273" r:id="rId18"/>
    <p:sldId id="414" r:id="rId19"/>
    <p:sldId id="333" r:id="rId20"/>
    <p:sldId id="309" r:id="rId21"/>
    <p:sldId id="311" r:id="rId22"/>
    <p:sldId id="310" r:id="rId23"/>
    <p:sldId id="312" r:id="rId24"/>
    <p:sldId id="316" r:id="rId25"/>
    <p:sldId id="318" r:id="rId26"/>
    <p:sldId id="320" r:id="rId27"/>
    <p:sldId id="422" r:id="rId28"/>
    <p:sldId id="423" r:id="rId29"/>
    <p:sldId id="424" r:id="rId30"/>
    <p:sldId id="321" r:id="rId31"/>
    <p:sldId id="371" r:id="rId32"/>
    <p:sldId id="315" r:id="rId33"/>
    <p:sldId id="467" r:id="rId34"/>
    <p:sldId id="434" r:id="rId35"/>
    <p:sldId id="435" r:id="rId36"/>
    <p:sldId id="436" r:id="rId37"/>
    <p:sldId id="331" r:id="rId38"/>
    <p:sldId id="472" r:id="rId39"/>
    <p:sldId id="437" r:id="rId40"/>
    <p:sldId id="438" r:id="rId41"/>
    <p:sldId id="278" r:id="rId42"/>
    <p:sldId id="442" r:id="rId43"/>
    <p:sldId id="407" r:id="rId44"/>
    <p:sldId id="348" r:id="rId45"/>
    <p:sldId id="351" r:id="rId46"/>
    <p:sldId id="356" r:id="rId47"/>
    <p:sldId id="444" r:id="rId48"/>
    <p:sldId id="293" r:id="rId49"/>
    <p:sldId id="365" r:id="rId50"/>
    <p:sldId id="377" r:id="rId51"/>
    <p:sldId id="281" r:id="rId52"/>
    <p:sldId id="291" r:id="rId53"/>
    <p:sldId id="429" r:id="rId54"/>
    <p:sldId id="430" r:id="rId55"/>
    <p:sldId id="427" r:id="rId56"/>
    <p:sldId id="431" r:id="rId57"/>
    <p:sldId id="432" r:id="rId58"/>
    <p:sldId id="433" r:id="rId59"/>
    <p:sldId id="446" r:id="rId60"/>
    <p:sldId id="447" r:id="rId61"/>
    <p:sldId id="448" r:id="rId62"/>
    <p:sldId id="457" r:id="rId63"/>
    <p:sldId id="458" r:id="rId64"/>
    <p:sldId id="459" r:id="rId65"/>
    <p:sldId id="449" r:id="rId66"/>
    <p:sldId id="470" r:id="rId67"/>
    <p:sldId id="469" r:id="rId68"/>
    <p:sldId id="460" r:id="rId69"/>
    <p:sldId id="461" r:id="rId70"/>
    <p:sldId id="463" r:id="rId71"/>
    <p:sldId id="464" r:id="rId72"/>
    <p:sldId id="462" r:id="rId73"/>
    <p:sldId id="450" r:id="rId74"/>
    <p:sldId id="451" r:id="rId75"/>
    <p:sldId id="452" r:id="rId76"/>
    <p:sldId id="466" r:id="rId77"/>
    <p:sldId id="453" r:id="rId78"/>
    <p:sldId id="454" r:id="rId79"/>
    <p:sldId id="455" r:id="rId80"/>
    <p:sldId id="471" r:id="rId8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5" autoAdjust="0"/>
    <p:restoredTop sz="94660" autoAdjust="0"/>
  </p:normalViewPr>
  <p:slideViewPr>
    <p:cSldViewPr>
      <p:cViewPr varScale="1">
        <p:scale>
          <a:sx n="114" d="100"/>
          <a:sy n="114" d="100"/>
        </p:scale>
        <p:origin x="154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7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5D127-A9C6-4339-B1F5-6F723D8EEF03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B8EE2-FC0E-4B00-8826-21EF243BD68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B3EEA8-F6F0-43F6-BDE4-82B53D797CE4}" type="slidenum">
              <a:rPr lang="en-US" altLang="el-GR" sz="1200" smtClean="0"/>
              <a:pPr/>
              <a:t>2</a:t>
            </a:fld>
            <a:endParaRPr lang="en-US" altLang="el-GR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000436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0171" indent="-280835"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23340" indent="-224668"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72677" indent="-224668"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22013" indent="-224668" defTabSz="914274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185DE9F-F006-425F-9C52-A7183839BB85}" type="slidenum">
              <a:rPr lang="en-US" altLang="el-GR" sz="1200">
                <a:latin typeface="Times New Roman" pitchFamily="18" charset="0"/>
              </a:rPr>
              <a:pPr eaLnBrk="1" hangingPunct="1"/>
              <a:t>45</a:t>
            </a:fld>
            <a:endParaRPr lang="en-US" altLang="el-GR" sz="1200">
              <a:latin typeface="Times New Roman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693698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2B3EEA8-F6F0-43F6-BDE4-82B53D797CE4}" type="slidenum">
              <a:rPr lang="en-US" altLang="el-GR" sz="1200" smtClean="0"/>
              <a:pPr/>
              <a:t>47</a:t>
            </a:fld>
            <a:endParaRPr lang="en-US" altLang="el-GR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700043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F4E64AD-C55F-44A1-A09F-2BC4146C4473}" type="slidenum">
              <a:rPr lang="en-US" altLang="el-GR" sz="1200" smtClean="0"/>
              <a:pPr/>
              <a:t>49</a:t>
            </a:fld>
            <a:endParaRPr lang="en-US" altLang="el-GR" sz="12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1487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Bonow</a:t>
            </a:r>
            <a:r>
              <a:rPr lang="en-US" dirty="0"/>
              <a:t> RO, Maurer G, Lee KL, Holly TA, Binkley PF, </a:t>
            </a:r>
            <a:r>
              <a:rPr lang="en-US" dirty="0" err="1"/>
              <a:t>Desvigne-Nickens</a:t>
            </a:r>
            <a:r>
              <a:rPr lang="en-US" dirty="0"/>
              <a:t> P,</a:t>
            </a:r>
          </a:p>
          <a:p>
            <a:r>
              <a:rPr lang="en-US" dirty="0" err="1"/>
              <a:t>Drozdz</a:t>
            </a:r>
            <a:r>
              <a:rPr lang="en-US" dirty="0"/>
              <a:t> J, </a:t>
            </a:r>
            <a:r>
              <a:rPr lang="en-US" dirty="0" err="1"/>
              <a:t>Farsky</a:t>
            </a:r>
            <a:r>
              <a:rPr lang="en-US" dirty="0"/>
              <a:t> PS, Feldman AM, </a:t>
            </a:r>
            <a:r>
              <a:rPr lang="en-US" dirty="0" err="1"/>
              <a:t>Doenst</a:t>
            </a:r>
            <a:r>
              <a:rPr lang="en-US" dirty="0"/>
              <a:t> T, </a:t>
            </a:r>
            <a:r>
              <a:rPr lang="en-US" dirty="0" err="1"/>
              <a:t>Michler</a:t>
            </a:r>
            <a:r>
              <a:rPr lang="en-US" dirty="0"/>
              <a:t> RE, Berman DS, </a:t>
            </a:r>
            <a:r>
              <a:rPr lang="en-US" dirty="0" err="1"/>
              <a:t>Nicolau</a:t>
            </a:r>
            <a:r>
              <a:rPr lang="en-US" dirty="0"/>
              <a:t> JC,</a:t>
            </a:r>
          </a:p>
          <a:p>
            <a:r>
              <a:rPr lang="en-US" dirty="0" err="1"/>
              <a:t>Pellikka</a:t>
            </a:r>
            <a:r>
              <a:rPr lang="en-US" dirty="0"/>
              <a:t> PA, </a:t>
            </a:r>
            <a:r>
              <a:rPr lang="en-US" dirty="0" err="1"/>
              <a:t>Wrobel</a:t>
            </a:r>
            <a:r>
              <a:rPr lang="en-US" dirty="0"/>
              <a:t> K, </a:t>
            </a:r>
            <a:r>
              <a:rPr lang="en-US" dirty="0" err="1"/>
              <a:t>Alotti</a:t>
            </a:r>
            <a:r>
              <a:rPr lang="en-US" dirty="0"/>
              <a:t> N, Asch FM, </a:t>
            </a:r>
            <a:r>
              <a:rPr lang="en-US" dirty="0" err="1"/>
              <a:t>Favaloro</a:t>
            </a:r>
            <a:r>
              <a:rPr lang="en-US" dirty="0"/>
              <a:t> LE, She L, Velazquez EJ,</a:t>
            </a:r>
          </a:p>
          <a:p>
            <a:r>
              <a:rPr lang="en-US" dirty="0"/>
              <a:t>Jones RH, </a:t>
            </a:r>
            <a:r>
              <a:rPr lang="en-US" dirty="0" err="1"/>
              <a:t>Panza</a:t>
            </a:r>
            <a:r>
              <a:rPr lang="en-US" dirty="0"/>
              <a:t> JA, STICH Trial Investigators. Myocardial viability and survival in</a:t>
            </a:r>
          </a:p>
          <a:p>
            <a:r>
              <a:rPr lang="en-US" dirty="0"/>
              <a:t>ischemic left ventricular dysfunction. N </a:t>
            </a:r>
            <a:r>
              <a:rPr lang="en-US" dirty="0" err="1"/>
              <a:t>Engl</a:t>
            </a:r>
            <a:r>
              <a:rPr lang="en-US" dirty="0"/>
              <a:t> J Med 2011;364:16171625.</a:t>
            </a:r>
          </a:p>
          <a:p>
            <a:r>
              <a:rPr lang="en-US" dirty="0"/>
              <a:t>93. </a:t>
            </a:r>
            <a:r>
              <a:rPr lang="en-US" dirty="0" err="1"/>
              <a:t>Panza</a:t>
            </a:r>
            <a:r>
              <a:rPr lang="en-US" dirty="0"/>
              <a:t> JA, Ellis AM, Al-</a:t>
            </a:r>
            <a:r>
              <a:rPr lang="en-US" dirty="0" err="1"/>
              <a:t>Khalidi</a:t>
            </a:r>
            <a:r>
              <a:rPr lang="en-US" dirty="0"/>
              <a:t> HR, Holly TA, Berman DS, Oh JK, </a:t>
            </a:r>
            <a:r>
              <a:rPr lang="en-US" dirty="0" err="1"/>
              <a:t>Pohost</a:t>
            </a:r>
            <a:r>
              <a:rPr lang="en-US" dirty="0"/>
              <a:t> GM,</a:t>
            </a:r>
          </a:p>
          <a:p>
            <a:r>
              <a:rPr lang="en-US" dirty="0" err="1"/>
              <a:t>Sopko</a:t>
            </a:r>
            <a:r>
              <a:rPr lang="en-US" dirty="0"/>
              <a:t> G, </a:t>
            </a:r>
            <a:r>
              <a:rPr lang="en-US" dirty="0" err="1"/>
              <a:t>Chrzanowski</a:t>
            </a:r>
            <a:r>
              <a:rPr lang="en-US" dirty="0"/>
              <a:t> L, Mark DB, </a:t>
            </a:r>
            <a:r>
              <a:rPr lang="en-US" dirty="0" err="1"/>
              <a:t>Kukulski</a:t>
            </a:r>
            <a:r>
              <a:rPr lang="en-US" dirty="0"/>
              <a:t> T, </a:t>
            </a:r>
            <a:r>
              <a:rPr lang="en-US" dirty="0" err="1"/>
              <a:t>Favaloro</a:t>
            </a:r>
            <a:r>
              <a:rPr lang="en-US" dirty="0"/>
              <a:t> LE, Maurer G, </a:t>
            </a:r>
            <a:r>
              <a:rPr lang="en-US" dirty="0" err="1"/>
              <a:t>Farsky</a:t>
            </a:r>
            <a:endParaRPr lang="en-US" dirty="0"/>
          </a:p>
          <a:p>
            <a:r>
              <a:rPr lang="en-US" dirty="0"/>
              <a:t>PS, Tan RS, Asch FM, Velazquez EJ, </a:t>
            </a:r>
            <a:r>
              <a:rPr lang="en-US" dirty="0" err="1"/>
              <a:t>Rouleau</a:t>
            </a:r>
            <a:r>
              <a:rPr lang="en-US" dirty="0"/>
              <a:t> JL, Lee KL, </a:t>
            </a:r>
            <a:r>
              <a:rPr lang="en-US" dirty="0" err="1"/>
              <a:t>Bonow</a:t>
            </a:r>
            <a:r>
              <a:rPr lang="en-US" dirty="0"/>
              <a:t> RO. Myocardial</a:t>
            </a:r>
          </a:p>
          <a:p>
            <a:r>
              <a:rPr lang="en-US" dirty="0"/>
              <a:t>viability and long-term outcomes in ischemic </a:t>
            </a:r>
            <a:r>
              <a:rPr lang="en-US" dirty="0" err="1"/>
              <a:t>cardiomyopathy</a:t>
            </a:r>
            <a:r>
              <a:rPr lang="en-US" dirty="0"/>
              <a:t>. N </a:t>
            </a:r>
            <a:r>
              <a:rPr lang="en-US" dirty="0" err="1"/>
              <a:t>Engl</a:t>
            </a:r>
            <a:r>
              <a:rPr lang="en-US" dirty="0"/>
              <a:t> J Med</a:t>
            </a:r>
          </a:p>
          <a:p>
            <a:r>
              <a:rPr lang="el-GR" dirty="0"/>
              <a:t>2019;381:739748.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0F335-1D7C-461B-BF43-C080B510E913}" type="slidenum">
              <a:rPr lang="el-GR" smtClean="0"/>
              <a:pPr/>
              <a:t>79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exercise,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dobutamine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vasodilators (at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appropriately high doses) are equally potent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ischaemic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stressors for inducing wall abnormalities in the presence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 critical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epicardial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coronary artery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stenosis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Dobutamine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exercise mainly act through increased myocardial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oxygen demand, and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dipyridamole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adenosine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 reduced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subendocardial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flow supply subsequent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inappropriate arteriolar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vasodilation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steal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phenomena.</a:t>
            </a:r>
            <a:r>
              <a:rPr lang="en-US" b="1" u="sng" dirty="0"/>
              <a:t> Figure 4: Vertical Steal</a:t>
            </a:r>
            <a:r>
              <a:rPr lang="en-US" dirty="0"/>
              <a:t>. At rest, perfusion in the circumflex (</a:t>
            </a:r>
            <a:r>
              <a:rPr lang="en-US" dirty="0" err="1"/>
              <a:t>Cx</a:t>
            </a:r>
            <a:r>
              <a:rPr lang="en-US" dirty="0"/>
              <a:t>) is maintained due to </a:t>
            </a:r>
            <a:r>
              <a:rPr lang="en-US" dirty="0" err="1"/>
              <a:t>vasodilation</a:t>
            </a:r>
            <a:r>
              <a:rPr lang="en-US" dirty="0"/>
              <a:t> of the arteriolar bed (larger circles downstream from </a:t>
            </a:r>
            <a:r>
              <a:rPr lang="en-US" dirty="0" err="1"/>
              <a:t>epicardial</a:t>
            </a:r>
            <a:r>
              <a:rPr lang="en-US" dirty="0"/>
              <a:t> vessel), thus using some of the coronary flow reserve (CFR). After </a:t>
            </a:r>
            <a:r>
              <a:rPr lang="en-US" dirty="0" err="1"/>
              <a:t>dipyridamole</a:t>
            </a:r>
            <a:r>
              <a:rPr lang="en-US" dirty="0"/>
              <a:t>-induced </a:t>
            </a:r>
            <a:r>
              <a:rPr lang="en-US" dirty="0" err="1"/>
              <a:t>vasodilation</a:t>
            </a:r>
            <a:r>
              <a:rPr lang="en-US" dirty="0"/>
              <a:t>, flow through the LAD vessel increases significantly (as it can </a:t>
            </a:r>
            <a:r>
              <a:rPr lang="en-US" dirty="0" err="1"/>
              <a:t>vasodilate</a:t>
            </a:r>
            <a:r>
              <a:rPr lang="en-US" dirty="0"/>
              <a:t> normally since no CFR used at rest because there is no </a:t>
            </a:r>
            <a:r>
              <a:rPr lang="en-US" dirty="0" err="1"/>
              <a:t>stenosis</a:t>
            </a:r>
            <a:r>
              <a:rPr lang="en-US" dirty="0"/>
              <a:t>) However, the fall in perfusion pressure through the </a:t>
            </a:r>
            <a:r>
              <a:rPr lang="en-US" dirty="0" err="1"/>
              <a:t>stenosed</a:t>
            </a:r>
            <a:r>
              <a:rPr lang="en-US" dirty="0"/>
              <a:t> artery causes a critical drop in perfusion pressure to the capillary bed downstream, resulting in closing or ‘</a:t>
            </a:r>
            <a:r>
              <a:rPr lang="en-US" dirty="0" err="1"/>
              <a:t>derecruitment</a:t>
            </a:r>
            <a:r>
              <a:rPr lang="en-US" dirty="0"/>
              <a:t>’ of the capillaries.</a:t>
            </a:r>
            <a:r>
              <a:rPr lang="en-US" b="1" u="sng" dirty="0"/>
              <a:t> Figure 5: Horizontal Steal</a:t>
            </a:r>
            <a:r>
              <a:rPr lang="en-US" dirty="0"/>
              <a:t>. The RCA is donating collateral supply to the diseased LAD. The LAD arterioles are </a:t>
            </a:r>
            <a:r>
              <a:rPr lang="en-US" dirty="0" err="1"/>
              <a:t>vasodilated</a:t>
            </a:r>
            <a:r>
              <a:rPr lang="en-US" dirty="0"/>
              <a:t> at rest (larger vessels drawn on left side of image). After </a:t>
            </a:r>
            <a:r>
              <a:rPr lang="en-US" dirty="0" err="1"/>
              <a:t>dipyridamole</a:t>
            </a:r>
            <a:r>
              <a:rPr lang="en-US" dirty="0"/>
              <a:t>-induced </a:t>
            </a:r>
            <a:r>
              <a:rPr lang="en-US" dirty="0" err="1"/>
              <a:t>vasodilation</a:t>
            </a:r>
            <a:r>
              <a:rPr lang="en-US" dirty="0"/>
              <a:t>, there is a drop in pressure along the supply artery and thus distal perfusion pressure to the collateral vessels falls. The RCA arteriolar bed thus steals blood from the LAD system.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32DB-5456-433A-BACF-0CB11E41EBB4}" type="slidenum">
              <a:rPr lang="el-GR" smtClean="0"/>
              <a:pPr/>
              <a:t>20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32DB-5456-433A-BACF-0CB11E41EBB4}" type="slidenum">
              <a:rPr lang="el-GR" smtClean="0"/>
              <a:pPr/>
              <a:t>21</a:t>
            </a:fld>
            <a:endParaRPr 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stress echo responses follow four basic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patterns: normal (rest 5 stress 5 normal function);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ischaemia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(rest 5 normal; stress 5 abnormal); necrotic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(rest 5 stress 5 abnormal); and viability (rest 5 abnormal;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stress 5 normal or biphasic). Clear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definition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crucial for optimal interpretation and it is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recommended that harmonic imaging, when available,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routinely used for optimal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border detection.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Contrast-enhanced </a:t>
            </a:r>
            <a:r>
              <a:rPr lang="en-U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endocardial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border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detection</a:t>
            </a:r>
            <a:r>
              <a:rPr lang="el-GR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could be used when suboptimal imaging is present.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32DB-5456-433A-BACF-0CB11E41EBB4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Συστολική πάχυνση </a:t>
            </a:r>
          </a:p>
          <a:p>
            <a:r>
              <a:rPr lang="el-GR" dirty="0"/>
              <a:t>Προς τα έσω κίνηση του ενδοκαρδίου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62209-FEFC-4B77-8E54-228A0EF597F2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F3D49-EBF0-4FAA-817E-86EF935F1B2B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However, few data reported</a:t>
            </a:r>
          </a:p>
          <a:p>
            <a:r>
              <a:rPr lang="en-US" dirty="0"/>
              <a:t>the intra-individual variability of TDE-CFR.8,9,47,48,61 In a</a:t>
            </a:r>
          </a:p>
          <a:p>
            <a:r>
              <a:rPr lang="en-US" dirty="0"/>
              <a:t>series of 10 volunteers who repeated TDE-CFR 3 weeks</a:t>
            </a:r>
          </a:p>
          <a:p>
            <a:r>
              <a:rPr lang="en-US" dirty="0"/>
              <a:t>apart, and in 11 patients who repeated the test 20 min</a:t>
            </a:r>
          </a:p>
          <a:p>
            <a:r>
              <a:rPr lang="en-US" dirty="0"/>
              <a:t>apart, we found that the between-measure interval of agreement</a:t>
            </a:r>
          </a:p>
          <a:p>
            <a:r>
              <a:rPr lang="en-US" dirty="0"/>
              <a:t>using the Bland-Altman method was from 210 to ώ12%</a:t>
            </a:r>
          </a:p>
          <a:p>
            <a:r>
              <a:rPr lang="en-US" dirty="0"/>
              <a:t>and 29 to ώ11%, respectively, indicating that individual</a:t>
            </a:r>
          </a:p>
          <a:p>
            <a:r>
              <a:rPr lang="en-US" dirty="0"/>
              <a:t>variability of TDE-CFR is low with adenosine</a:t>
            </a:r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6BF24-09C8-4C9F-9805-E94F278EB1DB}" type="slidenum">
              <a:rPr lang="el-GR" smtClean="0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32DB-5456-433A-BACF-0CB11E41EBB4}" type="slidenum">
              <a:rPr lang="el-GR" smtClean="0"/>
              <a:pPr/>
              <a:t>36</a:t>
            </a:fld>
            <a:endParaRPr 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EEFD50FE-1E89-EB46-A03C-07A91A75ADBE}" type="slidenum">
              <a:rPr lang="en-US" sz="1000">
                <a:solidFill>
                  <a:schemeClr val="tx1"/>
                </a:solidFill>
                <a:latin typeface="Times New Roman" charset="0"/>
              </a:rPr>
              <a:pPr/>
              <a:t>42</a:t>
            </a:fld>
            <a:endParaRPr lang="en-US" sz="10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2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11ADB-6E47-4E94-B980-1F245B5C89FF}" type="datetimeFigureOut">
              <a:rPr lang="el-GR" smtClean="0"/>
              <a:pPr/>
              <a:t>3/4/2024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C599A-DBF7-4AA9-8AD2-0D87BD62CAD0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2CHMODER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EAE%20ISCLV%205.wmv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MAKAVOU2.wmv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EAE%20NORM%206.wmv" TargetMode="Externa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48.png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MPSAX%20NORM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PLAX.wmv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3CHNORM.wmv" TargetMode="External"/><Relationship Id="rId10" Type="http://schemas.openxmlformats.org/officeDocument/2006/relationships/image" Target="../media/image46.png"/><Relationship Id="rId4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2CHNORM.wmv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enlad2ccorrect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enlad4c.wmv" TargetMode="Externa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video" Target="file:///C:\Users\&#915;&#921;&#937;&#929;&#915;&#927;&#931;\Desktop\HEART%20AND%20METABOLISM\OSM3.avi" TargetMode="External"/><Relationship Id="rId7" Type="http://schemas.openxmlformats.org/officeDocument/2006/relationships/image" Target="../media/image61.png"/><Relationship Id="rId2" Type="http://schemas.openxmlformats.org/officeDocument/2006/relationships/video" Target="file:///C:\Users\&#915;&#921;&#937;&#929;&#915;&#927;&#931;\Desktop\HEART%20AND%20METABOLISM\OSM2.avi" TargetMode="External"/><Relationship Id="rId1" Type="http://schemas.openxmlformats.org/officeDocument/2006/relationships/video" Target="file:///C:\Users\&#915;&#921;&#937;&#929;&#915;&#927;&#931;\Desktop\HEART%20AND%20METABOLISM\OSM%204C%20CON.avi" TargetMode="External"/><Relationship Id="rId6" Type="http://schemas.openxmlformats.org/officeDocument/2006/relationships/image" Target="../media/image60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&#915;&#921;&#937;&#929;&#915;&#927;&#931;\Desktop\HEART%20AND%20METABOLISM\OSM4.avi" TargetMode="External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video" Target="file:///C:\Users\&#915;&#921;&#937;&#929;&#915;&#927;&#931;\Desktop\HEART%20AND%20METABOLISM\OSM7.avi" TargetMode="External"/><Relationship Id="rId7" Type="http://schemas.openxmlformats.org/officeDocument/2006/relationships/image" Target="../media/image65.png"/><Relationship Id="rId2" Type="http://schemas.openxmlformats.org/officeDocument/2006/relationships/video" Target="file:///C:\Users\&#915;&#921;&#937;&#929;&#915;&#927;&#931;\Desktop\HEART%20AND%20METABOLISM\OSM6.avi" TargetMode="External"/><Relationship Id="rId1" Type="http://schemas.openxmlformats.org/officeDocument/2006/relationships/video" Target="file:///C:\Users\&#915;&#921;&#937;&#929;&#915;&#927;&#931;\Desktop\HEART%20AND%20METABOLISM\OSM5.avi" TargetMode="External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&#915;&#921;&#937;&#929;&#915;&#927;&#931;\Desktop\HEART%20AND%20METABOLISM\OSM8.avi" TargetMode="External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915;&#921;&#937;&#929;&#915;&#927;&#931;\Desktop\HEART%20AND%20METABOLISM\MOVIE-0038.mp4" TargetMode="External"/><Relationship Id="rId2" Type="http://schemas.openxmlformats.org/officeDocument/2006/relationships/video" Target="file:///C:\Users\&#915;&#921;&#937;&#929;&#915;&#927;&#931;\Desktop\HEART%20AND%20METABOLISM\MOVIE-0004.mp4" TargetMode="External"/><Relationship Id="rId1" Type="http://schemas.openxmlformats.org/officeDocument/2006/relationships/video" Target="file:///C:\Users\&#915;&#921;&#937;&#929;&#915;&#927;&#931;\Desktop\HEART%20AND%20METABOLISM\MOVIE-0001.mp4" TargetMode="External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chouliaras%20angiocine.avi%202.avi" TargetMode="External"/><Relationship Id="rId7" Type="http://schemas.openxmlformats.org/officeDocument/2006/relationships/image" Target="../media/image71.png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chouliaras%20contr%20peak%20dob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chouliaras%20contr%20rest.wmv" TargetMode="Externa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CFR\SENORMCFRCOL.wmv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CFR\TOUMPANIARIS4CHDO1.wmv" TargetMode="Externa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tompr%20peak%20aden%2010cycle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tompr%20preaaen%20best.wmv" TargetMode="Externa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89.png"/><Relationship Id="rId5" Type="http://schemas.openxmlformats.org/officeDocument/2006/relationships/image" Target="../media/image85.pn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hyperlink" Target="http://circ.ahajournals.org/content/vol97/issue5/images/large/hc0480052002.jpeg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915;&#921;&#937;&#929;&#915;&#927;&#931;\Desktop\DRAGKO\De-Identified_Run1_2022-01-12T14_08_23.mp4" TargetMode="External"/><Relationship Id="rId2" Type="http://schemas.openxmlformats.org/officeDocument/2006/relationships/video" Target="file:///C:\Users\&#915;&#921;&#937;&#929;&#915;&#927;&#931;\Desktop\DRAGKO\De-Identified_Run1_2022-01-12T14_02_57.mp4" TargetMode="External"/><Relationship Id="rId1" Type="http://schemas.openxmlformats.org/officeDocument/2006/relationships/video" Target="file:///C:\Users\&#915;&#921;&#937;&#929;&#915;&#927;&#931;\Desktop\DRAGKO\De-Identified_Run1_2022-01-12T13_53_04.mp4" TargetMode="Externa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&#915;&#921;&#937;&#929;&#915;&#927;&#931;\Desktop\DRAGKO\De-Identified_Run1_2022-01-12T14_04_04.mp4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915;&#921;&#937;&#929;&#915;&#927;&#931;\Desktop\DRAGKO\De-Identified_Run1_2022-01-12T14_08_36.mp4" TargetMode="External"/><Relationship Id="rId2" Type="http://schemas.openxmlformats.org/officeDocument/2006/relationships/video" Target="file:///C:\Users\&#915;&#921;&#937;&#929;&#915;&#927;&#931;\Desktop\DRAGKO\De-Identified_Run1_2022-01-12T14_03_07.mp4" TargetMode="External"/><Relationship Id="rId1" Type="http://schemas.openxmlformats.org/officeDocument/2006/relationships/video" Target="file:///C:\Users\&#915;&#921;&#937;&#929;&#915;&#927;&#931;\Desktop\DRAGKO\De-Identified_Run1_2022-01-12T13_53_15.mp4" TargetMode="Externa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2.xml"/><Relationship Id="rId4" Type="http://schemas.openxmlformats.org/officeDocument/2006/relationships/video" Target="file:///C:\Users\&#915;&#921;&#937;&#929;&#915;&#927;&#931;\Desktop\DRAGKO\De-Identified_Run1_2022-01-12T14_03_54.mp4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video" Target="file:///C:\Users\&#915;&#921;&#937;&#929;&#915;&#927;&#931;\Desktop\DRAGKO\MOVIE-0004.wmv" TargetMode="External"/><Relationship Id="rId7" Type="http://schemas.openxmlformats.org/officeDocument/2006/relationships/image" Target="../media/image118.png"/><Relationship Id="rId2" Type="http://schemas.openxmlformats.org/officeDocument/2006/relationships/video" Target="file:///C:\Users\&#915;&#921;&#937;&#929;&#915;&#927;&#931;\Desktop\DRAGKO\MOVIE-0003.wmv" TargetMode="External"/><Relationship Id="rId1" Type="http://schemas.openxmlformats.org/officeDocument/2006/relationships/video" Target="file:///C:\Users\&#915;&#921;&#937;&#929;&#915;&#927;&#931;\Desktop\DRAGKO\MOVIE-0001.wmv" TargetMode="Externa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2CHMODER.wmv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ANIF%203.wmv" TargetMode="Externa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EAE%20MR%207.4CH.wmv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S2CHMODER.wmv" TargetMode="External"/><Relationship Id="rId1" Type="http://schemas.openxmlformats.org/officeDocument/2006/relationships/video" Target="file:///C:\Users\&#915;&#921;&#937;&#929;&#915;&#927;&#931;\Desktop\&#921;&#931;&#935;&#913;&#921;&#924;&#921;&#913;%20&#914;&#921;&#937;&#931;&#921;&#924;&#927;&#932;&#919;&#932;&#913;%20&#924;&#917;&#932;&#913;&#928;&#932;&#933;&#935;&#921;&#913;&#922;&#927;\EAE%20ISCLV%205.wmv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744" y="3789040"/>
            <a:ext cx="4572000" cy="1752600"/>
          </a:xfrm>
        </p:spPr>
        <p:txBody>
          <a:bodyPr>
            <a:noAutofit/>
          </a:bodyPr>
          <a:lstStyle/>
          <a:p>
            <a:pPr>
              <a:defRPr/>
            </a:pPr>
            <a:endParaRPr lang="el-GR" altLang="el-GR" sz="2400" dirty="0">
              <a:latin typeface="+mj-lt"/>
            </a:endParaRPr>
          </a:p>
          <a:p>
            <a:pPr lvl="0">
              <a:defRPr/>
            </a:pPr>
            <a:r>
              <a:rPr lang="el-GR" altLang="el-GR" sz="2400" b="1" dirty="0">
                <a:latin typeface="+mj-lt"/>
              </a:rPr>
              <a:t>Γεώργιος Μακαβός </a:t>
            </a:r>
            <a:r>
              <a:rPr lang="en-US" altLang="el-GR" sz="2400" b="1" dirty="0">
                <a:latin typeface="+mj-lt"/>
              </a:rPr>
              <a:t>MD,</a:t>
            </a:r>
            <a:r>
              <a:rPr lang="el-GR" altLang="el-GR" sz="2400" b="1" dirty="0">
                <a:latin typeface="+mj-lt"/>
              </a:rPr>
              <a:t> </a:t>
            </a:r>
            <a:r>
              <a:rPr lang="en-US" altLang="el-GR" sz="2400" b="1" dirty="0">
                <a:latin typeface="+mj-lt"/>
              </a:rPr>
              <a:t>PhD</a:t>
            </a:r>
            <a:endParaRPr lang="el-GR" altLang="el-GR" sz="2400" b="1" dirty="0">
              <a:latin typeface="+mj-lt"/>
            </a:endParaRPr>
          </a:p>
          <a:p>
            <a:pPr lvl="0">
              <a:defRPr/>
            </a:pPr>
            <a:r>
              <a:rPr lang="el-GR" altLang="el-GR" sz="2400" b="1" dirty="0">
                <a:latin typeface="+mj-lt"/>
              </a:rPr>
              <a:t>Καρδιολόγος, Επιμελητής Α’</a:t>
            </a:r>
            <a:endParaRPr lang="en-US" altLang="el-GR" sz="2400" b="1" dirty="0">
              <a:latin typeface="+mj-lt"/>
            </a:endParaRPr>
          </a:p>
          <a:p>
            <a:pPr lvl="0">
              <a:defRPr/>
            </a:pPr>
            <a:r>
              <a:rPr lang="el-GR" altLang="el-GR" sz="2400" b="1" dirty="0">
                <a:latin typeface="+mj-lt"/>
              </a:rPr>
              <a:t>Γ’ Παν.Καρδιολογικη Κλινική </a:t>
            </a:r>
          </a:p>
          <a:p>
            <a:pPr lvl="0">
              <a:defRPr/>
            </a:pPr>
            <a:r>
              <a:rPr lang="el-GR" altLang="el-GR" sz="2400" b="1" dirty="0">
                <a:latin typeface="+mj-lt"/>
              </a:rPr>
              <a:t>ΓΝΝΘΑ «ΣΩΤΗΡΙΑ»</a:t>
            </a:r>
          </a:p>
          <a:p>
            <a:pPr lvl="0">
              <a:defRPr/>
            </a:pPr>
            <a:endParaRPr lang="el-GR" altLang="el-GR" sz="2400" dirty="0">
              <a:latin typeface="+mj-lt"/>
            </a:endParaRPr>
          </a:p>
          <a:p>
            <a:pPr lvl="0">
              <a:defRPr/>
            </a:pPr>
            <a:endParaRPr lang="el-GR" altLang="el-GR" sz="2400" dirty="0"/>
          </a:p>
          <a:p>
            <a:endParaRPr lang="el-GR" sz="2400" dirty="0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95536" y="764704"/>
            <a:ext cx="7851648" cy="1600200"/>
          </a:xfrm>
          <a:prstGeom prst="rect">
            <a:avLst/>
          </a:prstGeom>
        </p:spPr>
        <p:txBody>
          <a:bodyPr lIns="45720" rIns="228600" anchor="t">
            <a:normAutofit fontScale="97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88232" y="764704"/>
            <a:ext cx="48600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ΜΕΤΑΠΤΥΧΙΑΚΟ ΚΑΡΔΙΟΜΕΤΑΒΟΛΙΚΗ ΙΑΤΡΙΚΗ</a:t>
            </a:r>
          </a:p>
          <a:p>
            <a:pPr algn="ctr"/>
            <a:endParaRPr lang="el-GR" sz="3200" b="1" dirty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el-GR" sz="3200" b="1" dirty="0">
                <a:solidFill>
                  <a:prstClr val="black"/>
                </a:solidFill>
                <a:ea typeface="+mj-ea"/>
                <a:cs typeface="+mj-cs"/>
              </a:rPr>
              <a:t>ΜΥΟΚΑΡΔΙΑΚΗ </a:t>
            </a:r>
          </a:p>
          <a:p>
            <a:pPr algn="ctr"/>
            <a:r>
              <a:rPr lang="el-GR" sz="3200" b="1" dirty="0">
                <a:solidFill>
                  <a:prstClr val="black"/>
                </a:solidFill>
                <a:ea typeface="+mj-ea"/>
                <a:cs typeface="+mj-cs"/>
              </a:rPr>
              <a:t>ΙΣΧΑΙΜΙΑ ΒΙΩΣΙΜΟΤΗΤΑ</a:t>
            </a:r>
            <a:endParaRPr lang="el-GR" sz="3200" b="1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207" y="144016"/>
            <a:ext cx="853401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056784" cy="648072"/>
          </a:xfrm>
          <a:ln>
            <a:noFill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l-GR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2</a:t>
            </a: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 ECHO-</a:t>
            </a:r>
            <a:r>
              <a:rPr lang="el-GR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Ποσοτική εκτίμηση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>
          <a:xfrm>
            <a:off x="179512" y="1484783"/>
            <a:ext cx="4716338" cy="4397003"/>
          </a:xfrm>
        </p:spPr>
      </p:pic>
      <p:sp>
        <p:nvSpPr>
          <p:cNvPr id="5" name="TextBox 4"/>
          <p:cNvSpPr txBox="1"/>
          <p:nvPr/>
        </p:nvSpPr>
        <p:spPr>
          <a:xfrm>
            <a:off x="323850" y="332656"/>
            <a:ext cx="882015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          </a:t>
            </a:r>
            <a:r>
              <a:rPr lang="el-GR" sz="2400" u="sng" dirty="0">
                <a:latin typeface="+mn-lt"/>
                <a:cs typeface="+mn-cs"/>
              </a:rPr>
              <a:t>Β</a:t>
            </a:r>
            <a:r>
              <a:rPr lang="en-US" sz="2400" u="sng" dirty="0" err="1">
                <a:latin typeface="+mn-lt"/>
                <a:cs typeface="+mn-cs"/>
              </a:rPr>
              <a:t>iplane</a:t>
            </a:r>
            <a:r>
              <a:rPr lang="en-US" sz="2400" u="sng" dirty="0">
                <a:latin typeface="+mn-lt"/>
                <a:cs typeface="+mn-cs"/>
              </a:rPr>
              <a:t> method of discs (modified Simpson’s rule)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5076825" y="2060575"/>
            <a:ext cx="3671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Book Antiqua" pitchFamily="18" charset="0"/>
              </a:rPr>
              <a:t> </a:t>
            </a:r>
            <a:r>
              <a:rPr lang="el-GR" dirty="0">
                <a:latin typeface="Times New Roman" pitchFamily="18" charset="0"/>
              </a:rPr>
              <a:t> </a:t>
            </a:r>
            <a:endParaRPr lang="en-US" sz="2000" dirty="0">
              <a:latin typeface="Book Antiqua" pitchFamily="18" charset="0"/>
            </a:endParaRPr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4932040" y="2765827"/>
            <a:ext cx="4211960" cy="203132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dirty="0">
                <a:latin typeface="Times New Roman" pitchFamily="18" charset="0"/>
              </a:rPr>
              <a:t> </a:t>
            </a:r>
            <a:endParaRPr lang="en-US" dirty="0">
              <a:latin typeface="Book Antiqua" pitchFamily="18" charset="0"/>
            </a:endParaRPr>
          </a:p>
          <a:p>
            <a:r>
              <a:rPr lang="en-US" dirty="0">
                <a:latin typeface="Book Antiqua" pitchFamily="18" charset="0"/>
              </a:rPr>
              <a:t> EF</a:t>
            </a:r>
            <a:r>
              <a:rPr lang="en-US" sz="1400" dirty="0">
                <a:latin typeface="Book Antiqua" pitchFamily="18" charset="0"/>
              </a:rPr>
              <a:t>A4C</a:t>
            </a:r>
            <a:r>
              <a:rPr lang="en-US" dirty="0">
                <a:latin typeface="Book Antiqua" pitchFamily="18" charset="0"/>
              </a:rPr>
              <a:t> = LVEDV</a:t>
            </a:r>
            <a:r>
              <a:rPr lang="en-US" sz="1400" dirty="0">
                <a:latin typeface="Book Antiqua" pitchFamily="18" charset="0"/>
              </a:rPr>
              <a:t>A4C</a:t>
            </a:r>
            <a:r>
              <a:rPr lang="en-US" dirty="0">
                <a:latin typeface="Book Antiqua" pitchFamily="18" charset="0"/>
              </a:rPr>
              <a:t>- LVESV</a:t>
            </a:r>
            <a:r>
              <a:rPr lang="en-US" sz="1400" dirty="0">
                <a:latin typeface="Book Antiqua" pitchFamily="18" charset="0"/>
              </a:rPr>
              <a:t>A4C</a:t>
            </a:r>
            <a:r>
              <a:rPr lang="el-GR" sz="1400" dirty="0">
                <a:latin typeface="Book Antiqua" pitchFamily="18" charset="0"/>
              </a:rPr>
              <a:t> </a:t>
            </a:r>
            <a:r>
              <a:rPr lang="en-US" dirty="0">
                <a:latin typeface="Book Antiqua" pitchFamily="18" charset="0"/>
              </a:rPr>
              <a:t>/LVEDV</a:t>
            </a:r>
            <a:r>
              <a:rPr lang="en-US" sz="1400" dirty="0">
                <a:latin typeface="Book Antiqua" pitchFamily="18" charset="0"/>
              </a:rPr>
              <a:t>A4C X  </a:t>
            </a:r>
            <a:r>
              <a:rPr lang="en-US" dirty="0">
                <a:latin typeface="Book Antiqua" pitchFamily="18" charset="0"/>
              </a:rPr>
              <a:t>100</a:t>
            </a:r>
            <a:endParaRPr lang="el-GR" dirty="0">
              <a:latin typeface="Book Antiqua" pitchFamily="18" charset="0"/>
            </a:endParaRPr>
          </a:p>
          <a:p>
            <a:endParaRPr lang="en-US" dirty="0">
              <a:latin typeface="Book Antiqua" pitchFamily="18" charset="0"/>
            </a:endParaRPr>
          </a:p>
          <a:p>
            <a:r>
              <a:rPr lang="en-US" dirty="0">
                <a:latin typeface="Book Antiqua" pitchFamily="18" charset="0"/>
              </a:rPr>
              <a:t> EF</a:t>
            </a:r>
            <a:r>
              <a:rPr lang="en-US" sz="1400" dirty="0">
                <a:latin typeface="Book Antiqua" pitchFamily="18" charset="0"/>
              </a:rPr>
              <a:t>A2C</a:t>
            </a:r>
            <a:r>
              <a:rPr lang="en-US" dirty="0">
                <a:latin typeface="Book Antiqua" pitchFamily="18" charset="0"/>
              </a:rPr>
              <a:t> = LVEDV</a:t>
            </a:r>
            <a:r>
              <a:rPr lang="en-US" sz="1400" dirty="0">
                <a:latin typeface="Book Antiqua" pitchFamily="18" charset="0"/>
              </a:rPr>
              <a:t>A2C</a:t>
            </a:r>
            <a:r>
              <a:rPr lang="en-US" dirty="0">
                <a:latin typeface="Book Antiqua" pitchFamily="18" charset="0"/>
              </a:rPr>
              <a:t>- LVESV </a:t>
            </a:r>
            <a:r>
              <a:rPr lang="en-US" sz="1400" dirty="0">
                <a:latin typeface="Book Antiqua" pitchFamily="18" charset="0"/>
              </a:rPr>
              <a:t>A2C</a:t>
            </a:r>
            <a:endParaRPr lang="el-GR" sz="1400" dirty="0">
              <a:latin typeface="Book Antiqua" pitchFamily="18" charset="0"/>
            </a:endParaRPr>
          </a:p>
          <a:p>
            <a:r>
              <a:rPr lang="en-US" dirty="0">
                <a:latin typeface="Book Antiqua" pitchFamily="18" charset="0"/>
              </a:rPr>
              <a:t>/LVEDV</a:t>
            </a:r>
            <a:r>
              <a:rPr lang="en-US" sz="1400" dirty="0">
                <a:latin typeface="Book Antiqua" pitchFamily="18" charset="0"/>
              </a:rPr>
              <a:t>A2C X </a:t>
            </a:r>
            <a:r>
              <a:rPr lang="en-US" dirty="0">
                <a:latin typeface="Book Antiqua" pitchFamily="18" charset="0"/>
              </a:rPr>
              <a:t> 100</a:t>
            </a:r>
          </a:p>
          <a:p>
            <a:endParaRPr lang="en-US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l-GR" dirty="0"/>
          </a:p>
        </p:txBody>
      </p:sp>
      <p:pic>
        <p:nvPicPr>
          <p:cNvPr id="64515" name="Picture 2" descr="C:\Users\ΓΙΩΡΓΟΣ\Documents\OΛΑ\ΤΤΕ\EAE FINAL\EAE ISC LV\EAE ILV SIM DIAST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99793" y="692696"/>
            <a:ext cx="3960440" cy="2736280"/>
          </a:xfrm>
        </p:spPr>
      </p:pic>
      <p:pic>
        <p:nvPicPr>
          <p:cNvPr id="64516" name="Picture 3" descr="C:\Users\ΓΙΩΡΓΟΣ\Documents\OΛΑ\ΤΤΕ\EAE FINAL\EAE ISC LV\EAE ILV SIM SY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1215" y="692696"/>
            <a:ext cx="369278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2" descr="E:\SSIMP2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356992"/>
            <a:ext cx="3701603" cy="252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AE ISCLV 5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0" y="692696"/>
            <a:ext cx="3818070" cy="2592288"/>
          </a:xfrm>
          <a:prstGeom prst="rect">
            <a:avLst/>
          </a:prstGeom>
        </p:spPr>
      </p:pic>
      <p:pic>
        <p:nvPicPr>
          <p:cNvPr id="10" name="S2CHMODER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3284984"/>
            <a:ext cx="3851919" cy="261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ΓΙΩΡΓΟΣ\Desktop\ΜΑΚΑΒΟΣ ΣΥΣΤΟΛΙΚΗ ΛΕΙΤΟΥΡΓΙΑ\SSIMP2C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40662" y="3212976"/>
            <a:ext cx="390333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2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video>
              <p:cMediaNode>
                <p:cTn id="2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40768"/>
            <a:ext cx="8496944" cy="5143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80793" cy="12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67744" y="6488668"/>
            <a:ext cx="477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Κ</a:t>
            </a:r>
            <a:r>
              <a:rPr lang="en-US" sz="1600" i="1" dirty="0" err="1"/>
              <a:t>nuuti</a:t>
            </a:r>
            <a:r>
              <a:rPr lang="en-US" sz="1600" i="1" dirty="0"/>
              <a:t> et al. European Heart Journal (2020) 41, 407477</a:t>
            </a:r>
            <a:endParaRPr lang="el-GR" sz="1600" i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3538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19672" y="3501008"/>
            <a:ext cx="614886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6804248" y="1916832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971600" cy="73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427984" cy="1161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35425"/>
            <a:ext cx="4283968" cy="27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24744"/>
            <a:ext cx="874846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5496" y="4437112"/>
            <a:ext cx="477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Κ</a:t>
            </a:r>
            <a:r>
              <a:rPr lang="en-US" sz="1600" i="1" dirty="0" err="1"/>
              <a:t>nuuti</a:t>
            </a:r>
            <a:r>
              <a:rPr lang="en-US" sz="1600" i="1" dirty="0"/>
              <a:t> et al. European Heart Journal (2020) 41, 407477</a:t>
            </a:r>
            <a:endParaRPr lang="el-GR" sz="1600" i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050" y="3717032"/>
            <a:ext cx="8983538" cy="41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916832"/>
            <a:ext cx="9144001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0"/>
            <a:ext cx="4536504" cy="171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195736" y="6488668"/>
            <a:ext cx="51442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Byrne et al. European Heart Journal (2023) 44, 3720–3826 </a:t>
            </a:r>
            <a:endParaRPr lang="el-GR" sz="1600" i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4515011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2324100"/>
            <a:ext cx="60007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0"/>
            <a:ext cx="7632848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TESTS  FOR ISCHEMIA AND CAD DIAGNOSIS</a:t>
            </a:r>
            <a:endParaRPr lang="el-GR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12776"/>
            <a:ext cx="5112568" cy="462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292080" y="1628800"/>
            <a:ext cx="3707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Sensitivities and specificities of approximately 85% </a:t>
            </a:r>
          </a:p>
          <a:p>
            <a:r>
              <a:rPr lang="en-US" sz="1600" dirty="0"/>
              <a:t>15% of all diagnostic results will be false. </a:t>
            </a:r>
          </a:p>
          <a:p>
            <a:r>
              <a:rPr lang="en-US" sz="1600" dirty="0"/>
              <a:t>Performing no test at all will provide fewer incorrect diagnoses in patients with a PTP below 15% (assuming all patients to be healthy)</a:t>
            </a:r>
          </a:p>
          <a:p>
            <a:r>
              <a:rPr lang="en-US" sz="1600" dirty="0"/>
              <a:t> or a PTP above 85% (assuming all patients to be diseased).</a:t>
            </a:r>
          </a:p>
          <a:p>
            <a:r>
              <a:rPr lang="en-US" sz="1600" dirty="0"/>
              <a:t> </a:t>
            </a:r>
            <a:endParaRPr lang="el-GR" sz="1600" dirty="0"/>
          </a:p>
        </p:txBody>
      </p:sp>
      <p:sp>
        <p:nvSpPr>
          <p:cNvPr id="6" name="Rectangle 5"/>
          <p:cNvSpPr/>
          <p:nvPr/>
        </p:nvSpPr>
        <p:spPr>
          <a:xfrm>
            <a:off x="1259632" y="6309320"/>
            <a:ext cx="7668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European Heart Journal </a:t>
            </a:r>
            <a:r>
              <a:rPr lang="el-GR" sz="1600" i="1" dirty="0"/>
              <a:t> </a:t>
            </a:r>
            <a:r>
              <a:rPr lang="en-US" sz="1600" i="1" dirty="0"/>
              <a:t>2013;4:2949–3003</a:t>
            </a:r>
            <a:endParaRPr lang="el-GR" sz="1600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EXERCISE ECG</a:t>
            </a:r>
            <a:endParaRPr lang="el-GR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525963"/>
          </a:xfrm>
        </p:spPr>
        <p:txBody>
          <a:bodyPr/>
          <a:lstStyle/>
          <a:p>
            <a:r>
              <a:rPr lang="en-US" sz="2400" dirty="0"/>
              <a:t>ST segment changes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8640"/>
            <a:ext cx="1944216" cy="161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556792"/>
            <a:ext cx="247557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2551900" cy="4904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436096" y="1916832"/>
            <a:ext cx="3240360" cy="452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Exercise ECG testing is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of diagnostic value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the presence of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LBBB, paced rhythm and Wolff-Parkinson-White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Abnormal resting ECG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the presence of LVH, electrolyte imbalance,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intraventricular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conduction abnormalities, digitalis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Inability to exercise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orthopaedic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or other non-cardiac problems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-90264"/>
            <a:ext cx="5698976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/>
              <a:t>STRESS</a:t>
            </a:r>
            <a:r>
              <a:rPr lang="en-US" sz="2800" dirty="0"/>
              <a:t> </a:t>
            </a:r>
            <a:r>
              <a:rPr lang="en-US" sz="3200" dirty="0"/>
              <a:t>ECHO</a:t>
            </a:r>
            <a:endParaRPr lang="el-GR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052736"/>
            <a:ext cx="2481186" cy="205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002" y="4005064"/>
            <a:ext cx="273630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2483767" cy="2030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306896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Exercise: more physiological environment than pharmacological tests</a:t>
            </a:r>
            <a:endParaRPr lang="el-GR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5301208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Pharmacological agents: unable to exercise</a:t>
            </a:r>
            <a:endParaRPr lang="el-GR" sz="16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1" y="3671881"/>
            <a:ext cx="6372200" cy="2565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MAKAVOU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5076056" y="902199"/>
            <a:ext cx="3672408" cy="25591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23928" y="5013176"/>
            <a:ext cx="5220072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494888" y="1700808"/>
          <a:ext cx="8104100" cy="367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50" name="Image" r:id="rId3" imgW="9683022" imgH="3291211" progId="">
                  <p:embed/>
                </p:oleObj>
              </mc:Choice>
              <mc:Fallback>
                <p:oleObj name="Image" r:id="rId3" imgW="9683022" imgH="329121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888" y="1700808"/>
                        <a:ext cx="8104100" cy="36724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467544" y="188640"/>
            <a:ext cx="8229600" cy="1143000"/>
          </a:xfrm>
          <a:prstGeom prst="rect">
            <a:avLst/>
          </a:prstGeom>
        </p:spPr>
        <p:txBody>
          <a:bodyPr/>
          <a:lstStyle/>
          <a:p>
            <a:pPr marL="54864" algn="ctr">
              <a:spcBef>
                <a:spcPct val="0"/>
              </a:spcBef>
              <a:defRPr/>
            </a:pPr>
            <a:r>
              <a:rPr lang="en-US" altLang="el-GR" sz="3200" dirty="0">
                <a:ea typeface="ＭＳ Ｐゴシック" panose="020B0600070205080204" pitchFamily="34" charset="-128"/>
              </a:rPr>
              <a:t>CORONARY </a:t>
            </a:r>
            <a:r>
              <a:rPr lang="el-GR" altLang="el-GR" sz="3200" dirty="0">
                <a:ea typeface="ＭＳ Ｐゴシック" panose="020B0600070205080204" pitchFamily="34" charset="-128"/>
              </a:rPr>
              <a:t>ΑΡΤΕΡΥ </a:t>
            </a:r>
            <a:r>
              <a:rPr lang="en-US" altLang="el-GR" sz="3200" dirty="0">
                <a:ea typeface="ＭＳ Ｐゴシック" panose="020B0600070205080204" pitchFamily="34" charset="-128"/>
              </a:rPr>
              <a:t>DISEASE PROGRESSION</a:t>
            </a:r>
          </a:p>
          <a:p>
            <a:pPr marL="54864" algn="ctr">
              <a:spcBef>
                <a:spcPct val="0"/>
              </a:spcBef>
              <a:defRPr/>
            </a:pPr>
            <a:r>
              <a:rPr lang="en-US" altLang="el-GR" sz="3200" dirty="0">
                <a:ea typeface="ＭＳ Ｐゴシック" panose="020B0600070205080204" pitchFamily="34" charset="-128"/>
              </a:rPr>
              <a:t>ATHEROMATIC PLAQUE</a:t>
            </a:r>
          </a:p>
          <a:p>
            <a:pPr marL="54864" algn="ctr">
              <a:spcBef>
                <a:spcPct val="0"/>
              </a:spcBef>
              <a:defRPr/>
            </a:pPr>
            <a:endParaRPr lang="en-US" altLang="el-GR" sz="3200" dirty="0">
              <a:ea typeface="ＭＳ Ｐゴシック" panose="020B0600070205080204" pitchFamily="34" charset="-128"/>
            </a:endParaRPr>
          </a:p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389487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848872" cy="72008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/>
              <a:t>ISCHAEMIC STRESSORS</a:t>
            </a:r>
            <a:endParaRPr lang="el-GR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507" y="1196752"/>
            <a:ext cx="442849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87945" y="4221088"/>
            <a:ext cx="4556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Sicari</a:t>
            </a:r>
            <a:r>
              <a:rPr lang="en-US" sz="1600" i="1" dirty="0"/>
              <a:t> et al European Heart Journal 2009;30278–289</a:t>
            </a:r>
            <a:endParaRPr lang="el-GR" sz="1600" i="1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205" y="1196751"/>
            <a:ext cx="4685497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3568" y="2348880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New RWMAs</a:t>
            </a:r>
            <a:endParaRPr lang="el-GR" sz="14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3848" y="3356992"/>
            <a:ext cx="1440160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669284"/>
            <a:ext cx="4644008" cy="218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-27384"/>
            <a:ext cx="6264696" cy="864096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/>
              <a:t>SE PROTOCOLS -VIEWS</a:t>
            </a:r>
            <a:endParaRPr lang="el-GR" sz="3200" dirty="0"/>
          </a:p>
        </p:txBody>
      </p:sp>
      <p:pic>
        <p:nvPicPr>
          <p:cNvPr id="4" name="SPLAX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1907704" y="3151188"/>
            <a:ext cx="2230909" cy="1515706"/>
          </a:xfrm>
          <a:prstGeom prst="rect">
            <a:avLst/>
          </a:prstGeom>
        </p:spPr>
      </p:pic>
      <p:pic>
        <p:nvPicPr>
          <p:cNvPr id="5" name="SMPSAX NORM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tretch>
            <a:fillRect/>
          </a:stretch>
        </p:blipFill>
        <p:spPr>
          <a:xfrm>
            <a:off x="4716016" y="3140968"/>
            <a:ext cx="2284762" cy="1551912"/>
          </a:xfrm>
          <a:prstGeom prst="rect">
            <a:avLst/>
          </a:prstGeom>
        </p:spPr>
      </p:pic>
      <p:pic>
        <p:nvPicPr>
          <p:cNvPr id="6" name="EAE NORM 6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827585" y="5013175"/>
            <a:ext cx="2304256" cy="1565155"/>
          </a:xfrm>
          <a:prstGeom prst="rect">
            <a:avLst/>
          </a:prstGeom>
        </p:spPr>
      </p:pic>
      <p:pic>
        <p:nvPicPr>
          <p:cNvPr id="7" name="S2CHNORM.wmv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 cstate="print"/>
          <a:stretch>
            <a:fillRect/>
          </a:stretch>
        </p:blipFill>
        <p:spPr>
          <a:xfrm>
            <a:off x="3491880" y="5013176"/>
            <a:ext cx="2298254" cy="1561078"/>
          </a:xfrm>
          <a:prstGeom prst="rect">
            <a:avLst/>
          </a:prstGeom>
        </p:spPr>
      </p:pic>
      <p:pic>
        <p:nvPicPr>
          <p:cNvPr id="8" name="S3CHNORM.wmv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2" cstate="print"/>
          <a:stretch>
            <a:fillRect/>
          </a:stretch>
        </p:blipFill>
        <p:spPr>
          <a:xfrm>
            <a:off x="6128176" y="5013176"/>
            <a:ext cx="2332258" cy="15841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43608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PLAX</a:t>
            </a:r>
            <a:endParaRPr lang="el-GR" dirty="0"/>
          </a:p>
        </p:txBody>
      </p:sp>
      <p:sp>
        <p:nvSpPr>
          <p:cNvPr id="14" name="TextBox 13"/>
          <p:cNvSpPr txBox="1"/>
          <p:nvPr/>
        </p:nvSpPr>
        <p:spPr>
          <a:xfrm>
            <a:off x="7164288" y="321297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PSAX</a:t>
            </a:r>
            <a:endParaRPr lang="el-GR" dirty="0"/>
          </a:p>
        </p:txBody>
      </p:sp>
      <p:sp>
        <p:nvSpPr>
          <p:cNvPr id="15" name="TextBox 14"/>
          <p:cNvSpPr txBox="1"/>
          <p:nvPr/>
        </p:nvSpPr>
        <p:spPr>
          <a:xfrm>
            <a:off x="683568" y="46531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4CH</a:t>
            </a:r>
            <a:endParaRPr lang="el-GR" dirty="0"/>
          </a:p>
        </p:txBody>
      </p:sp>
      <p:sp>
        <p:nvSpPr>
          <p:cNvPr id="16" name="TextBox 15"/>
          <p:cNvSpPr txBox="1"/>
          <p:nvPr/>
        </p:nvSpPr>
        <p:spPr>
          <a:xfrm>
            <a:off x="4067944" y="471585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2CH</a:t>
            </a:r>
            <a:endParaRPr lang="el-GR" dirty="0"/>
          </a:p>
        </p:txBody>
      </p:sp>
      <p:sp>
        <p:nvSpPr>
          <p:cNvPr id="17" name="TextBox 16"/>
          <p:cNvSpPr txBox="1"/>
          <p:nvPr/>
        </p:nvSpPr>
        <p:spPr>
          <a:xfrm>
            <a:off x="7812360" y="465313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3CH</a:t>
            </a:r>
            <a:endParaRPr lang="el-GR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755386"/>
            <a:ext cx="4355976" cy="238558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297228" y="548680"/>
            <a:ext cx="4739268" cy="243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6228184" y="2132856"/>
            <a:ext cx="165618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0.84 mg/kg/min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96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5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29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5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3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4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776864" cy="936104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/>
              <a:t>SE DIAGNOSTIC CRITERIA</a:t>
            </a:r>
            <a:endParaRPr lang="el-GR" sz="320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5037" y="1052736"/>
            <a:ext cx="736937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750362" y="6488668"/>
            <a:ext cx="4556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Sicari</a:t>
            </a:r>
            <a:r>
              <a:rPr lang="en-US" sz="1600" i="1" dirty="0"/>
              <a:t> et al European Heart Journal 2009;30278–289</a:t>
            </a:r>
            <a:endParaRPr lang="el-GR" sz="16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3624" y="1061864"/>
            <a:ext cx="4618856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Wall Motion Score Index (WMSI)</a:t>
            </a:r>
            <a:endParaRPr lang="el-GR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34134"/>
            <a:ext cx="3024336" cy="256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36096" y="2060848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  =  normal motion</a:t>
            </a:r>
          </a:p>
          <a:p>
            <a:endParaRPr lang="en-US" sz="2000" dirty="0"/>
          </a:p>
          <a:p>
            <a:r>
              <a:rPr lang="en-US" sz="2000" dirty="0"/>
              <a:t>2  =  </a:t>
            </a:r>
            <a:r>
              <a:rPr lang="en-US" sz="2000" dirty="0" err="1"/>
              <a:t>hypokinesis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3  =  </a:t>
            </a:r>
            <a:r>
              <a:rPr lang="en-US" sz="2000" dirty="0" err="1"/>
              <a:t>akinesis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4  =  </a:t>
            </a:r>
            <a:r>
              <a:rPr lang="en-US" sz="2000" dirty="0" err="1"/>
              <a:t>dyskinesis</a:t>
            </a:r>
            <a:endParaRPr lang="en-US" sz="2000" dirty="0"/>
          </a:p>
          <a:p>
            <a:endParaRPr lang="en-US" sz="2000" dirty="0"/>
          </a:p>
          <a:p>
            <a:endParaRPr lang="el-GR" sz="2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85998"/>
            <a:ext cx="8964488" cy="750714"/>
          </a:xfrm>
          <a:prstGeom prst="rect">
            <a:avLst/>
          </a:prstGeom>
          <a:noFill/>
          <a:ln>
            <a:noFill/>
          </a:ln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6350">
                  <a:noFill/>
                </a:ln>
                <a:latin typeface="+mj-lt"/>
                <a:ea typeface="+mj-ea"/>
                <a:cs typeface="+mj-cs"/>
              </a:rPr>
              <a:t>LOCALISATION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6350">
                  <a:noFill/>
                </a:ln>
                <a:latin typeface="+mj-lt"/>
                <a:ea typeface="+mj-ea"/>
                <a:cs typeface="+mj-cs"/>
              </a:rPr>
              <a:t>SEMI-QUANTITIVE ASSESMENT OF ISCHEMIA</a:t>
            </a:r>
            <a:endParaRPr kumimoji="0" lang="el-GR" sz="3200" i="0" u="none" strike="noStrike" kern="1200" cap="none" spc="0" normalizeH="0" baseline="0" noProof="0" dirty="0">
              <a:ln w="6350"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3968" y="6444044"/>
            <a:ext cx="39597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Cerqueira</a:t>
            </a:r>
            <a:r>
              <a:rPr lang="en-US" sz="1600" i="1" dirty="0"/>
              <a:t> et al Circulation 2002;105:539-542</a:t>
            </a:r>
            <a:endParaRPr lang="el-GR" sz="1600" i="1" dirty="0"/>
          </a:p>
        </p:txBody>
      </p:sp>
      <p:sp>
        <p:nvSpPr>
          <p:cNvPr id="9" name="Rectangle 8"/>
          <p:cNvSpPr/>
          <p:nvPr/>
        </p:nvSpPr>
        <p:spPr>
          <a:xfrm>
            <a:off x="5436096" y="4581128"/>
            <a:ext cx="3240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WMSI= sum of all scores/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total number of segments</a:t>
            </a:r>
            <a:r>
              <a:rPr lang="el-GR" sz="1600" dirty="0">
                <a:solidFill>
                  <a:srgbClr val="FF0000"/>
                </a:solidFill>
              </a:rPr>
              <a:t>  </a:t>
            </a:r>
            <a:r>
              <a:rPr lang="en-US" sz="1600" dirty="0">
                <a:solidFill>
                  <a:srgbClr val="FF0000"/>
                </a:solidFill>
              </a:rPr>
              <a:t>visualized</a:t>
            </a:r>
          </a:p>
          <a:p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789040"/>
            <a:ext cx="499221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349171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17-</a:t>
            </a:r>
            <a:r>
              <a:rPr lang="en-US" b="1" dirty="0">
                <a:solidFill>
                  <a:srgbClr val="FF0000"/>
                </a:solidFill>
              </a:rPr>
              <a:t>segment model</a:t>
            </a:r>
            <a:endParaRPr lang="el-G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568952" cy="1008112"/>
          </a:xfrm>
          <a:noFill/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/>
                </a:solidFill>
              </a:rPr>
              <a:t>SE WITH</a:t>
            </a:r>
            <a:r>
              <a:rPr lang="el-GR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CONTRAST (LV CONTRAST-MYOCARDIAL CONTRAST) FOR DIAGNOSIS OF ISCHEMIA</a:t>
            </a:r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051720" y="4293096"/>
            <a:ext cx="7020272" cy="345638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US" b="1" dirty="0"/>
              <a:t>-If ≥ 2 segments not adequately visualized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-Simultaneous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assesment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wall motion and perfusion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US" dirty="0"/>
              <a:t>-Myocardial contrast incremental prognostic value over </a:t>
            </a:r>
            <a:r>
              <a:rPr lang="en-US" noProof="0" dirty="0"/>
              <a:t>WMAs 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lang="en-US" b="1" dirty="0"/>
              <a:t>-Perfusion defects precede WMAs </a:t>
            </a:r>
            <a:r>
              <a:rPr lang="en-US" dirty="0"/>
              <a:t>and extend to a greater area</a:t>
            </a:r>
          </a:p>
          <a:p>
            <a:r>
              <a:rPr lang="en-US" dirty="0"/>
              <a:t>   -Arterial vasodilators the ideal agents</a:t>
            </a:r>
          </a:p>
          <a:p>
            <a:endParaRPr lang="en-US" dirty="0"/>
          </a:p>
          <a:p>
            <a:r>
              <a:rPr lang="en-US" dirty="0"/>
              <a:t>   -MC: Sensitivity </a:t>
            </a:r>
            <a:r>
              <a:rPr lang="el-GR" dirty="0"/>
              <a:t>83% </a:t>
            </a:r>
            <a:r>
              <a:rPr lang="en-US" dirty="0"/>
              <a:t>specificity </a:t>
            </a:r>
            <a:r>
              <a:rPr lang="el-GR" dirty="0"/>
              <a:t>80%</a:t>
            </a:r>
            <a:r>
              <a:rPr lang="en-US" dirty="0"/>
              <a:t>  for CAD</a:t>
            </a:r>
            <a:r>
              <a:rPr lang="el-GR" dirty="0"/>
              <a:t> </a:t>
            </a:r>
          </a:p>
          <a:p>
            <a:endParaRPr lang="el-GR" sz="2000" dirty="0"/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lang="en-US" sz="2000" dirty="0"/>
          </a:p>
          <a:p>
            <a:pPr lvl="0"/>
            <a:endParaRPr lang="en-US" sz="2000" dirty="0"/>
          </a:p>
          <a:p>
            <a:endParaRPr lang="el-GR" sz="2000" dirty="0"/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3608" y="6546830"/>
            <a:ext cx="7920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Senior et al, 2009, Contrast Echocardiography: Evidence –based recommendations</a:t>
            </a:r>
            <a:endParaRPr lang="el-GR" sz="1600" i="1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29158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251161"/>
            <a:ext cx="2195736" cy="205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268760"/>
            <a:ext cx="528744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CONTRAST</a:t>
            </a:r>
            <a:r>
              <a:rPr lang="el-GR" sz="3200" dirty="0">
                <a:solidFill>
                  <a:schemeClr val="tx1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ON THE DIAGNOSTIC ACCURACY OF DSE IN CAD - OPTIMIZE TRIAL</a:t>
            </a:r>
            <a:endParaRPr lang="el-GR" sz="3200" dirty="0">
              <a:solidFill>
                <a:schemeClr val="tx1"/>
              </a:solidFill>
            </a:endParaRP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8512" y="2579389"/>
            <a:ext cx="4499992" cy="250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59" y="1484784"/>
            <a:ext cx="4590949" cy="363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51520" y="5157192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Segments visualized </a:t>
            </a:r>
            <a:r>
              <a:rPr lang="el-GR" b="1" dirty="0"/>
              <a:t>67%</a:t>
            </a:r>
            <a:r>
              <a:rPr lang="en-US" b="1" dirty="0"/>
              <a:t> → 96 % at stress</a:t>
            </a:r>
          </a:p>
          <a:p>
            <a:r>
              <a:rPr lang="en-US" dirty="0"/>
              <a:t>Interpretation of wall motion with </a:t>
            </a:r>
            <a:r>
              <a:rPr lang="en-US" b="1" dirty="0"/>
              <a:t>high confidence  with contrast agent  36% → 74%</a:t>
            </a:r>
          </a:p>
          <a:p>
            <a:r>
              <a:rPr lang="en-US" dirty="0"/>
              <a:t>Sensitivity </a:t>
            </a:r>
            <a:r>
              <a:rPr lang="en-US" b="1" dirty="0"/>
              <a:t>significantly higher for LCX </a:t>
            </a:r>
            <a:r>
              <a:rPr lang="en-US" dirty="0"/>
              <a:t>(62% vs. 49% p=0.0009) </a:t>
            </a:r>
            <a:r>
              <a:rPr lang="en-US" b="1" dirty="0"/>
              <a:t>LCX  or</a:t>
            </a:r>
            <a:r>
              <a:rPr lang="el-GR" b="1" dirty="0"/>
              <a:t> </a:t>
            </a:r>
            <a:r>
              <a:rPr lang="en-US" b="1" dirty="0"/>
              <a:t>RCA </a:t>
            </a:r>
            <a:r>
              <a:rPr lang="en-US" dirty="0"/>
              <a:t>(64% vs.52% p = 0.016)</a:t>
            </a:r>
            <a:endParaRPr lang="el-GR" dirty="0"/>
          </a:p>
          <a:p>
            <a:endParaRPr lang="en-US" dirty="0"/>
          </a:p>
          <a:p>
            <a:endParaRPr lang="el-GR" dirty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13" name="Rectangle 12"/>
          <p:cNvSpPr/>
          <p:nvPr/>
        </p:nvSpPr>
        <p:spPr>
          <a:xfrm>
            <a:off x="2987824" y="6372036"/>
            <a:ext cx="53285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Plana et al J Am </a:t>
            </a:r>
            <a:r>
              <a:rPr lang="en-US" sz="1600" i="1" dirty="0" err="1"/>
              <a:t>Coll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</a:t>
            </a:r>
            <a:r>
              <a:rPr lang="en-US" sz="1600" i="1" dirty="0" err="1"/>
              <a:t>Img</a:t>
            </a:r>
            <a:r>
              <a:rPr lang="en-US" sz="1600" i="1" dirty="0"/>
              <a:t> 2008;1:</a:t>
            </a:r>
            <a:r>
              <a:rPr lang="el-GR" sz="1600" i="1" dirty="0"/>
              <a:t>145–52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412776"/>
            <a:ext cx="2304256" cy="122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555776" y="0"/>
            <a:ext cx="4536504" cy="980728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DSE + LV Contrast</a:t>
            </a:r>
            <a:endParaRPr lang="el-GR" sz="3200" dirty="0"/>
          </a:p>
        </p:txBody>
      </p:sp>
      <p:pic>
        <p:nvPicPr>
          <p:cNvPr id="4" name="senlad4c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07950" y="1196975"/>
            <a:ext cx="4276725" cy="2905125"/>
          </a:xfrm>
          <a:prstGeom prst="rect">
            <a:avLst/>
          </a:prstGeom>
        </p:spPr>
      </p:pic>
      <p:pic>
        <p:nvPicPr>
          <p:cNvPr id="5" name="senlad2ccorrect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068960"/>
            <a:ext cx="4452494" cy="3024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6056" y="184482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Significant LAD </a:t>
            </a:r>
            <a:r>
              <a:rPr lang="en-US" dirty="0" err="1"/>
              <a:t>stenosis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528" y="269776"/>
            <a:ext cx="1666528" cy="1143000"/>
          </a:xfrm>
        </p:spPr>
        <p:txBody>
          <a:bodyPr>
            <a:normAutofit/>
          </a:bodyPr>
          <a:lstStyle/>
          <a:p>
            <a:r>
              <a:rPr lang="en-US" sz="3200" dirty="0"/>
              <a:t>DSE</a:t>
            </a:r>
            <a:br>
              <a:rPr lang="el-GR" sz="3200" dirty="0"/>
            </a:br>
            <a:r>
              <a:rPr lang="el-GR" sz="3200" dirty="0"/>
              <a:t>4</a:t>
            </a:r>
            <a:r>
              <a:rPr lang="en-US" sz="3200" dirty="0"/>
              <a:t>CH</a:t>
            </a:r>
            <a:endParaRPr lang="el-GR" sz="3200" dirty="0"/>
          </a:p>
        </p:txBody>
      </p:sp>
      <p:pic>
        <p:nvPicPr>
          <p:cNvPr id="4" name="OSM 4C CON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475656" y="404664"/>
            <a:ext cx="3384376" cy="3384376"/>
          </a:xfrm>
          <a:prstGeom prst="rect">
            <a:avLst/>
          </a:prstGeom>
        </p:spPr>
      </p:pic>
      <p:pic>
        <p:nvPicPr>
          <p:cNvPr id="5" name="OSM2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572000" y="404664"/>
            <a:ext cx="3384376" cy="3384376"/>
          </a:xfrm>
          <a:prstGeom prst="rect">
            <a:avLst/>
          </a:prstGeom>
        </p:spPr>
      </p:pic>
      <p:pic>
        <p:nvPicPr>
          <p:cNvPr id="6" name="OSM3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1475656" y="3284984"/>
            <a:ext cx="3312368" cy="3312368"/>
          </a:xfrm>
          <a:prstGeom prst="rect">
            <a:avLst/>
          </a:prstGeom>
        </p:spPr>
      </p:pic>
      <p:pic>
        <p:nvPicPr>
          <p:cNvPr id="7" name="OSM4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4644008" y="3284984"/>
            <a:ext cx="3312368" cy="3312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556792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Baseline</a:t>
            </a:r>
            <a:endParaRPr lang="el-GR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100392" y="1700808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 dose</a:t>
            </a:r>
            <a:endParaRPr lang="el-G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79512" y="4437112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Peak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9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OSM5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331640" y="548680"/>
            <a:ext cx="3240360" cy="3240360"/>
          </a:xfrm>
          <a:prstGeom prst="rect">
            <a:avLst/>
          </a:prstGeom>
        </p:spPr>
      </p:pic>
      <p:pic>
        <p:nvPicPr>
          <p:cNvPr id="5" name="OSM6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572000" y="548680"/>
            <a:ext cx="3312368" cy="3312368"/>
          </a:xfrm>
          <a:prstGeom prst="rect">
            <a:avLst/>
          </a:prstGeom>
        </p:spPr>
      </p:pic>
      <p:pic>
        <p:nvPicPr>
          <p:cNvPr id="6" name="OSM7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1359024" y="3429000"/>
            <a:ext cx="3284984" cy="3284984"/>
          </a:xfrm>
          <a:prstGeom prst="rect">
            <a:avLst/>
          </a:prstGeom>
        </p:spPr>
      </p:pic>
      <p:pic>
        <p:nvPicPr>
          <p:cNvPr id="7" name="OSM8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4499992" y="3384376"/>
            <a:ext cx="3356992" cy="335699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08520" y="269776"/>
            <a:ext cx="1666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2CH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1556792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Baseline</a:t>
            </a:r>
            <a:endParaRPr lang="el-GR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8100392" y="1700808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Low dose</a:t>
            </a:r>
            <a:endParaRPr lang="el-GR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4437112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Peak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5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9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3779912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sz="3200" dirty="0"/>
              <a:t>COR.ANGIOGRAPHY</a:t>
            </a:r>
            <a:br>
              <a:rPr lang="en-US" sz="3200" dirty="0"/>
            </a:br>
            <a:r>
              <a:rPr lang="en-US" sz="3200" dirty="0"/>
              <a:t>PTCA LAD</a:t>
            </a:r>
            <a:br>
              <a:rPr lang="el-GR" sz="3200" dirty="0"/>
            </a:br>
            <a:endParaRPr lang="el-GR" sz="3200" dirty="0"/>
          </a:p>
        </p:txBody>
      </p:sp>
      <p:pic>
        <p:nvPicPr>
          <p:cNvPr id="4" name="MOVIE-0001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251520" y="2276872"/>
            <a:ext cx="3936438" cy="2952328"/>
          </a:xfrm>
          <a:prstGeom prst="rect">
            <a:avLst/>
          </a:prstGeom>
        </p:spPr>
      </p:pic>
      <p:pic>
        <p:nvPicPr>
          <p:cNvPr id="5" name="MOVIE-0004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572000" y="476672"/>
            <a:ext cx="4128458" cy="309634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9512" y="90872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MOVIE-0038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573016"/>
            <a:ext cx="4128459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3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CORONARY ARTERY DISEASE AND ISCHEMIA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4797153"/>
            <a:ext cx="4906888" cy="4536504"/>
          </a:xfrm>
        </p:spPr>
        <p:txBody>
          <a:bodyPr>
            <a:normAutofit/>
          </a:bodyPr>
          <a:lstStyle/>
          <a:p>
            <a:r>
              <a:rPr lang="en-US" sz="1600" dirty="0"/>
              <a:t>Characterized by episodes</a:t>
            </a:r>
            <a:r>
              <a:rPr lang="el-GR" sz="1600" dirty="0"/>
              <a:t> </a:t>
            </a:r>
            <a:r>
              <a:rPr lang="en-US" sz="1600" dirty="0"/>
              <a:t>of </a:t>
            </a:r>
            <a:r>
              <a:rPr lang="en-US" sz="1600" b="1" dirty="0"/>
              <a:t>reversible myocardial demand/supply mismatch,</a:t>
            </a:r>
            <a:r>
              <a:rPr lang="en-US" sz="1600" dirty="0"/>
              <a:t> related to </a:t>
            </a:r>
            <a:r>
              <a:rPr lang="en-US" sz="1600" dirty="0" err="1"/>
              <a:t>ischaemia</a:t>
            </a:r>
            <a:r>
              <a:rPr lang="el-GR" sz="1600" dirty="0"/>
              <a:t> </a:t>
            </a:r>
            <a:r>
              <a:rPr lang="en-US" sz="1600" dirty="0"/>
              <a:t>or hypoxia, which are usually inducible by exercise, emotion or</a:t>
            </a:r>
            <a:r>
              <a:rPr lang="el-GR" sz="1600" dirty="0"/>
              <a:t> </a:t>
            </a:r>
            <a:r>
              <a:rPr lang="en-US" sz="1600" dirty="0"/>
              <a:t>other stress and reproducible/</a:t>
            </a:r>
            <a:r>
              <a:rPr lang="el-GR" sz="1600" dirty="0"/>
              <a:t> </a:t>
            </a:r>
            <a:r>
              <a:rPr lang="en-US" sz="1600" dirty="0"/>
              <a:t>also occurring</a:t>
            </a:r>
            <a:r>
              <a:rPr lang="el-GR" sz="1600" dirty="0"/>
              <a:t> </a:t>
            </a:r>
            <a:r>
              <a:rPr lang="en-US" sz="1600" dirty="0"/>
              <a:t>spontaneously. </a:t>
            </a:r>
            <a:endParaRPr lang="el-GR" sz="1600" dirty="0"/>
          </a:p>
          <a:p>
            <a:r>
              <a:rPr lang="el-GR" sz="1600" dirty="0"/>
              <a:t>Ι</a:t>
            </a:r>
            <a:r>
              <a:rPr lang="en-US" sz="1600" dirty="0" err="1"/>
              <a:t>schaemia</a:t>
            </a:r>
            <a:r>
              <a:rPr lang="en-US" sz="1600" dirty="0"/>
              <a:t> are commonly associated with transient chest discomfort </a:t>
            </a:r>
            <a:r>
              <a:rPr lang="en-US" sz="1600" b="1" dirty="0"/>
              <a:t>(angina</a:t>
            </a:r>
            <a:r>
              <a:rPr lang="el-GR" sz="1600" b="1" dirty="0"/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052736"/>
            <a:ext cx="3995937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980728"/>
            <a:ext cx="3312368" cy="179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852936"/>
            <a:ext cx="3312368" cy="180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uliaras contr res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71544" y="980728"/>
            <a:ext cx="3956440" cy="2687393"/>
          </a:xfrm>
          <a:prstGeom prst="rect">
            <a:avLst/>
          </a:prstGeom>
        </p:spPr>
      </p:pic>
      <p:pic>
        <p:nvPicPr>
          <p:cNvPr id="3" name="chouliaras contr peak dob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644008" y="1052736"/>
            <a:ext cx="3995936" cy="2714221"/>
          </a:xfrm>
          <a:prstGeom prst="rect">
            <a:avLst/>
          </a:prstGeom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3861048"/>
            <a:ext cx="3528392" cy="237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483768" y="260648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DSE + MC contrast</a:t>
            </a:r>
            <a:endParaRPr lang="el-GR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7380312" y="436510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PD</a:t>
            </a:r>
            <a:endParaRPr lang="el-GR" dirty="0"/>
          </a:p>
        </p:txBody>
      </p:sp>
      <p:pic>
        <p:nvPicPr>
          <p:cNvPr id="7" name="chouliaras angiocine.avi 2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755576" y="4005064"/>
            <a:ext cx="3512088" cy="2788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620688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</a:t>
            </a:r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7668344" y="69269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1043608" y="3717032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Signficant</a:t>
            </a:r>
            <a:r>
              <a:rPr lang="en-US" sz="1600" dirty="0"/>
              <a:t> LAD disease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7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9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3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SAFETY OF STRESS ECHO</a:t>
            </a:r>
            <a:endParaRPr lang="el-GR" sz="3200" dirty="0"/>
          </a:p>
        </p:txBody>
      </p:sp>
      <p:pic>
        <p:nvPicPr>
          <p:cNvPr id="4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844824"/>
            <a:ext cx="571440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699792" y="5805264"/>
            <a:ext cx="45560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Sicari</a:t>
            </a:r>
            <a:r>
              <a:rPr lang="en-US" sz="1600" i="1" dirty="0"/>
              <a:t> et al European Heart Journal 2009;30278–289</a:t>
            </a:r>
            <a:endParaRPr lang="el-GR" sz="1600" i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3428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STRESS ECHO</a:t>
            </a:r>
            <a:endParaRPr lang="el-GR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71600" y="836712"/>
          <a:ext cx="5486400" cy="5400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FALSE</a:t>
                      </a:r>
                      <a:r>
                        <a:rPr lang="en-US" baseline="0" dirty="0"/>
                        <a:t> NEGATIVE SE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FALSE POSITIVE SE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-Inadequate</a:t>
                      </a:r>
                      <a:r>
                        <a:rPr lang="en-US" baseline="0" dirty="0"/>
                        <a:t> exercise  (&lt;85% of predicted </a:t>
                      </a:r>
                      <a:r>
                        <a:rPr lang="en-US" baseline="0" dirty="0" err="1"/>
                        <a:t>maxHR</a:t>
                      </a:r>
                      <a:r>
                        <a:rPr lang="en-US" baseline="0" dirty="0"/>
                        <a:t>) b-blockers, inadequate exercise capacity</a:t>
                      </a:r>
                    </a:p>
                    <a:p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-Single</a:t>
                      </a:r>
                      <a:r>
                        <a:rPr lang="en-US" baseline="0" dirty="0"/>
                        <a:t> vessel disease-disease of LCX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-LV</a:t>
                      </a:r>
                      <a:r>
                        <a:rPr lang="en-US" baseline="0" dirty="0"/>
                        <a:t> hypertrophy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-LV concentric remodeling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dirty="0"/>
                    </a:p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-Hypertensive</a:t>
                      </a:r>
                      <a:r>
                        <a:rPr lang="en-US" baseline="0" dirty="0"/>
                        <a:t> response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-HCM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-IDCM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-DM</a:t>
                      </a:r>
                    </a:p>
                    <a:p>
                      <a:endParaRPr lang="en-US" baseline="0" dirty="0"/>
                    </a:p>
                    <a:p>
                      <a:r>
                        <a:rPr lang="en-US" baseline="0" dirty="0"/>
                        <a:t>-</a:t>
                      </a:r>
                      <a:r>
                        <a:rPr lang="en-US" baseline="0" dirty="0" err="1"/>
                        <a:t>Myocarditis</a:t>
                      </a:r>
                      <a:endParaRPr lang="en-US" baseline="0" dirty="0"/>
                    </a:p>
                    <a:p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-Syndrome</a:t>
                      </a:r>
                      <a:r>
                        <a:rPr lang="en-US" baseline="0" dirty="0"/>
                        <a:t> 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-LBBB, RV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pacing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-Previous heart surgery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/>
                    </a:p>
                    <a:p>
                      <a:endParaRPr lang="el-GR" dirty="0"/>
                    </a:p>
                    <a:p>
                      <a:endParaRPr lang="en-US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43200" y="623731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Pellikka</a:t>
            </a:r>
            <a:r>
              <a:rPr lang="en-US" dirty="0"/>
              <a:t> et al JASE 2007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6444208" y="2060849"/>
            <a:ext cx="26997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diabetic patients, stress echo has </a:t>
            </a:r>
            <a:r>
              <a:rPr lang="en-US" dirty="0">
                <a:solidFill>
                  <a:srgbClr val="FFC000"/>
                </a:solidFill>
              </a:rPr>
              <a:t>shown a higher specificity than MPI</a:t>
            </a:r>
          </a:p>
          <a:p>
            <a:r>
              <a:rPr lang="en-US" dirty="0"/>
              <a:t> but suffers from higher rate of </a:t>
            </a:r>
            <a:r>
              <a:rPr lang="en-US" dirty="0">
                <a:solidFill>
                  <a:srgbClr val="FFC000"/>
                </a:solidFill>
              </a:rPr>
              <a:t>false positive results</a:t>
            </a:r>
            <a:r>
              <a:rPr lang="en-US" dirty="0"/>
              <a:t>, possibly due to the coexistence of </a:t>
            </a:r>
            <a:r>
              <a:rPr lang="en-US" dirty="0" err="1"/>
              <a:t>cardiomyopathy</a:t>
            </a:r>
            <a:r>
              <a:rPr lang="en-US" dirty="0"/>
              <a:t> in many patients </a:t>
            </a:r>
            <a:endParaRPr lang="el-GR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3672408" cy="172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267744" y="64886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err="1"/>
              <a:t>Edvardsen</a:t>
            </a:r>
            <a:r>
              <a:rPr lang="en-US" sz="1600" i="1" dirty="0"/>
              <a:t> et al JASE 2022</a:t>
            </a:r>
            <a:endParaRPr lang="el-GR" sz="1600" i="1" dirty="0"/>
          </a:p>
        </p:txBody>
      </p:sp>
      <p:sp>
        <p:nvSpPr>
          <p:cNvPr id="7" name="Rectangle 6"/>
          <p:cNvSpPr/>
          <p:nvPr/>
        </p:nvSpPr>
        <p:spPr>
          <a:xfrm>
            <a:off x="0" y="22768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WMA during stress testing may be caused by a variety of other conditions not related to CAD (Figure 7).</a:t>
            </a:r>
            <a:endParaRPr lang="el-GR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913326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3752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/>
              <a:t>CORONARY FLOW RESERVE</a:t>
            </a:r>
            <a:br>
              <a:rPr lang="en-US" sz="2800" dirty="0"/>
            </a:br>
            <a:r>
              <a:rPr lang="en-US" sz="2800" dirty="0"/>
              <a:t>AND MICROCIRCULATION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4499992" y="4077072"/>
            <a:ext cx="46440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Assumed </a:t>
            </a:r>
            <a:r>
              <a:rPr lang="en-US" sz="1600" dirty="0" err="1"/>
              <a:t>epicardial</a:t>
            </a:r>
            <a:r>
              <a:rPr lang="en-US" sz="1600" dirty="0"/>
              <a:t> vessel lumen relatively constant during pharmacologic stress, the change in </a:t>
            </a:r>
            <a:r>
              <a:rPr lang="en-US" sz="1600" b="1" dirty="0"/>
              <a:t>coronary flow velocity from baseline to maximal hyperemia is considered directly proportional to the change in absolute flow, allowing the calculation of a CFVR </a:t>
            </a:r>
            <a:r>
              <a:rPr lang="en-US" sz="1600" dirty="0"/>
              <a:t>during vasodilator-stress</a:t>
            </a:r>
          </a:p>
          <a:p>
            <a:endParaRPr lang="en-US" sz="1600" dirty="0"/>
          </a:p>
          <a:p>
            <a:r>
              <a:rPr lang="en-US" sz="1600" dirty="0" err="1"/>
              <a:t>Vasodilation</a:t>
            </a:r>
            <a:r>
              <a:rPr lang="en-US" sz="1600" dirty="0"/>
              <a:t> in </a:t>
            </a:r>
            <a:r>
              <a:rPr lang="en-US" sz="1600" b="1" dirty="0"/>
              <a:t>the </a:t>
            </a:r>
            <a:r>
              <a:rPr lang="en-US" sz="1600" b="1" dirty="0" err="1"/>
              <a:t>microvascular</a:t>
            </a:r>
            <a:r>
              <a:rPr lang="en-US" sz="1600" b="1" dirty="0"/>
              <a:t> compartment is the main determinant of increased coronary blood flow during exertion.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9921" y="1196752"/>
            <a:ext cx="573460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292080" y="3789040"/>
            <a:ext cx="2776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Cortigiani</a:t>
            </a:r>
            <a:r>
              <a:rPr lang="en-US" sz="1400" i="1" dirty="0"/>
              <a:t> et al. JACC </a:t>
            </a:r>
            <a:r>
              <a:rPr lang="el-GR" sz="1400" i="1" dirty="0"/>
              <a:t>2007:1354–61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48952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3016"/>
            <a:ext cx="4427984" cy="321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44008" y="6550223"/>
            <a:ext cx="2799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De </a:t>
            </a:r>
            <a:r>
              <a:rPr lang="en-US" sz="1400" i="1" dirty="0" err="1"/>
              <a:t>Bryune</a:t>
            </a:r>
            <a:r>
              <a:rPr lang="en-US" sz="1400" i="1" dirty="0"/>
              <a:t> et al. JACC </a:t>
            </a:r>
            <a:r>
              <a:rPr lang="el-GR" sz="1400" i="1" dirty="0"/>
              <a:t>2016:1170 – 2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359821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TTE 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CORONARY FLOW RESERVE LAD</a:t>
            </a:r>
            <a:endParaRPr kumimoji="0" lang="el-GR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944" y="908720"/>
            <a:ext cx="471601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- </a:t>
            </a:r>
            <a:r>
              <a:rPr lang="en-US" sz="1600" b="1" dirty="0"/>
              <a:t>mid-distal LAD</a:t>
            </a:r>
          </a:p>
          <a:p>
            <a:r>
              <a:rPr lang="en-US" sz="1600" dirty="0"/>
              <a:t>- </a:t>
            </a:r>
            <a:r>
              <a:rPr lang="en-US" sz="1600" b="1" dirty="0"/>
              <a:t>high-frequency</a:t>
            </a:r>
            <a:r>
              <a:rPr lang="en-US" sz="1600" dirty="0"/>
              <a:t> ultrasound probe</a:t>
            </a:r>
          </a:p>
          <a:p>
            <a:r>
              <a:rPr lang="en-US" sz="1600" dirty="0"/>
              <a:t>range from &gt;3 to 8 MHz</a:t>
            </a:r>
          </a:p>
          <a:p>
            <a:r>
              <a:rPr lang="en-US" sz="1600" dirty="0"/>
              <a:t>-</a:t>
            </a:r>
            <a:r>
              <a:rPr lang="en-US" sz="1600" b="1" dirty="0"/>
              <a:t>velocity range of ± 10–24 cm/s </a:t>
            </a:r>
          </a:p>
          <a:p>
            <a:r>
              <a:rPr lang="en-US" sz="1600" b="1" dirty="0"/>
              <a:t>-</a:t>
            </a:r>
            <a:r>
              <a:rPr lang="en-US" sz="1600" dirty="0" err="1"/>
              <a:t>interventricular</a:t>
            </a:r>
            <a:r>
              <a:rPr lang="en-US" sz="1600" dirty="0"/>
              <a:t> </a:t>
            </a:r>
            <a:r>
              <a:rPr lang="en-US" sz="1600" dirty="0" err="1"/>
              <a:t>sulcus</a:t>
            </a:r>
            <a:r>
              <a:rPr lang="en-US" sz="1600" dirty="0"/>
              <a:t> at the midway between a </a:t>
            </a:r>
            <a:r>
              <a:rPr lang="en-US" sz="1600" b="1" dirty="0"/>
              <a:t>foreshortened two- and three-chamber apical view</a:t>
            </a:r>
          </a:p>
          <a:p>
            <a:r>
              <a:rPr lang="en-US" sz="1600" dirty="0"/>
              <a:t>-3–4mm sample volume positioned over the LAD color flow.</a:t>
            </a:r>
          </a:p>
          <a:p>
            <a:r>
              <a:rPr lang="en-US" sz="1600" dirty="0"/>
              <a:t>-</a:t>
            </a:r>
            <a:r>
              <a:rPr lang="en-US" sz="1600" b="1" dirty="0"/>
              <a:t>flow profile biphasic with diastolic predominance</a:t>
            </a:r>
          </a:p>
          <a:p>
            <a:r>
              <a:rPr lang="en-US" sz="1600" dirty="0"/>
              <a:t>-feasibility of 90% for LAD</a:t>
            </a:r>
          </a:p>
          <a:p>
            <a:endParaRPr lang="en-US" sz="1600" dirty="0"/>
          </a:p>
          <a:p>
            <a:endParaRPr lang="el-GR" sz="1600" dirty="0"/>
          </a:p>
        </p:txBody>
      </p:sp>
      <p:sp>
        <p:nvSpPr>
          <p:cNvPr id="8" name="Rectangle 7"/>
          <p:cNvSpPr/>
          <p:nvPr/>
        </p:nvSpPr>
        <p:spPr>
          <a:xfrm>
            <a:off x="3923928" y="6550223"/>
            <a:ext cx="45698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Schroder, </a:t>
            </a:r>
            <a:r>
              <a:rPr lang="en-US" sz="1400" i="1" dirty="0" err="1"/>
              <a:t>Prescot</a:t>
            </a:r>
            <a:r>
              <a:rPr lang="en-US" sz="1400" i="1" dirty="0"/>
              <a:t>. Frontiers in Cardiovascular Medicine 2021</a:t>
            </a:r>
            <a:endParaRPr lang="el-GR" sz="1400" i="1" dirty="0"/>
          </a:p>
        </p:txBody>
      </p:sp>
      <p:pic>
        <p:nvPicPr>
          <p:cNvPr id="10" name="SENORMCFRCOL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23528" y="980728"/>
            <a:ext cx="3604400" cy="24482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67944" y="350100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CFR &lt; 2.0 flow limiting lesions</a:t>
            </a:r>
          </a:p>
          <a:p>
            <a:r>
              <a:rPr lang="en-US" sz="1600" b="1" dirty="0"/>
              <a:t>Sensitivity 86%, </a:t>
            </a:r>
          </a:p>
          <a:p>
            <a:r>
              <a:rPr lang="en-US" sz="1600" dirty="0"/>
              <a:t>Specificity 70% </a:t>
            </a:r>
          </a:p>
          <a:p>
            <a:r>
              <a:rPr lang="en-US" sz="1600" dirty="0"/>
              <a:t>positive 70%, and </a:t>
            </a:r>
            <a:r>
              <a:rPr lang="en-US" sz="1600" b="1" dirty="0"/>
              <a:t>negative predictive values 85%</a:t>
            </a:r>
          </a:p>
          <a:p>
            <a:endParaRPr lang="en-US" sz="1600" dirty="0"/>
          </a:p>
          <a:p>
            <a:r>
              <a:rPr lang="en-US" sz="1600" dirty="0"/>
              <a:t> </a:t>
            </a:r>
            <a:r>
              <a:rPr lang="en-US" sz="1400" i="1" dirty="0" err="1"/>
              <a:t>Vegsundvag</a:t>
            </a:r>
            <a:r>
              <a:rPr lang="en-US" sz="1400" i="1" dirty="0"/>
              <a:t> et al.  </a:t>
            </a:r>
            <a:r>
              <a:rPr lang="pl-PL" sz="1400" i="1" dirty="0"/>
              <a:t>J Am Soc Echocardiogr 2011;24:758-67</a:t>
            </a:r>
            <a:endParaRPr lang="en-US" sz="1400" i="1" dirty="0"/>
          </a:p>
          <a:p>
            <a:endParaRPr lang="el-GR" sz="16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671392" y="5157192"/>
            <a:ext cx="5472608" cy="187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sensitivity 95%,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specificity 69%, positive 90%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negative predictive value 82%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CFR &gt;2 to detect a non significant lesion defined by normal FFR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Meimoun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et al </a:t>
            </a:r>
            <a:r>
              <a:rPr kumimoji="0" lang="pl-PL" sz="14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 Am Soc Echocardiogr 2011;24:374-81</a:t>
            </a:r>
            <a:endParaRPr kumimoji="0" lang="el-GR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l-GR" sz="1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CFR +DSE contrast</a:t>
            </a:r>
            <a:endParaRPr lang="el-GR" sz="3200" dirty="0"/>
          </a:p>
        </p:txBody>
      </p:sp>
      <p:pic>
        <p:nvPicPr>
          <p:cNvPr id="5" name="Picture 2" descr="C:\Users\ΓΙΩΡΓΟΣ\Desktop\CONTR WG 2014\patras17.5.13\TOUMPANIARISRE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96752"/>
            <a:ext cx="3059831" cy="2087998"/>
          </a:xfrm>
          <a:prstGeom prst="rect">
            <a:avLst/>
          </a:prstGeom>
          <a:noFill/>
        </p:spPr>
      </p:pic>
      <p:pic>
        <p:nvPicPr>
          <p:cNvPr id="91137" name="Picture 1" descr="C:\Users\ΓΙΩΡΓΟΣ\Desktop\CONTR WG 2014\patras17.5.13\TOUMPANIARISCF ADEN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3096344" cy="21129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31840" y="3284984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CFR= 1,5</a:t>
            </a:r>
            <a:endParaRPr lang="el-GR" sz="1600" dirty="0"/>
          </a:p>
        </p:txBody>
      </p:sp>
      <p:pic>
        <p:nvPicPr>
          <p:cNvPr id="7" name="TOUMPANIARIS4CHDO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4139952" y="1556792"/>
            <a:ext cx="4982554" cy="33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53752"/>
            <a:ext cx="7056784" cy="1143000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CORONARY FLOW RESERVE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MYOCARDIAL CONTRAST</a:t>
            </a:r>
            <a:endParaRPr lang="el-GR" sz="3200" dirty="0">
              <a:solidFill>
                <a:schemeClr val="tx1"/>
              </a:solidFill>
            </a:endParaRPr>
          </a:p>
        </p:txBody>
      </p:sp>
      <p:pic>
        <p:nvPicPr>
          <p:cNvPr id="4" name="tompr preaaen best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011488" y="1557338"/>
            <a:ext cx="3143250" cy="2357437"/>
          </a:xfrm>
          <a:prstGeom prst="rect">
            <a:avLst/>
          </a:prstGeom>
        </p:spPr>
      </p:pic>
      <p:pic>
        <p:nvPicPr>
          <p:cNvPr id="5" name="tompr peak aden 10cycle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2987825" y="4005064"/>
            <a:ext cx="3168352" cy="2376264"/>
          </a:xfrm>
          <a:prstGeom prst="rect">
            <a:avLst/>
          </a:prstGeom>
        </p:spPr>
      </p:pic>
      <p:graphicFrame>
        <p:nvGraphicFramePr>
          <p:cNvPr id="3074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084168" y="4509120"/>
          <a:ext cx="2922564" cy="1841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Βίντεο κλιπ" r:id="rId6" imgW="6058746" imgH="4371429" progId="Package">
                  <p:embed/>
                </p:oleObj>
              </mc:Choice>
              <mc:Fallback>
                <p:oleObj name="Βίντεο κλιπ" r:id="rId6" imgW="6058746" imgH="4371429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433" r="20503" b="24152"/>
                      <a:stretch>
                        <a:fillRect/>
                      </a:stretch>
                    </p:blipFill>
                    <p:spPr bwMode="auto">
                      <a:xfrm>
                        <a:off x="6084168" y="4509120"/>
                        <a:ext cx="2922564" cy="18419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tomptcurvescontrrest4ch5be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6310" y="1988841"/>
            <a:ext cx="2849128" cy="194421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228184" y="1628800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Rest</a:t>
            </a:r>
            <a:endParaRPr lang="el-GR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07707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stress</a:t>
            </a:r>
            <a:endParaRPr lang="el-GR" dirty="0"/>
          </a:p>
        </p:txBody>
      </p:sp>
      <p:pic>
        <p:nvPicPr>
          <p:cNvPr id="11" name="Picture 1026" descr=" 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t="57333"/>
          <a:stretch>
            <a:fillRect/>
          </a:stretch>
        </p:blipFill>
        <p:spPr bwMode="auto">
          <a:xfrm>
            <a:off x="0" y="3501008"/>
            <a:ext cx="2915816" cy="1700808"/>
          </a:xfrm>
          <a:prstGeom prst="rect">
            <a:avLst/>
          </a:prstGeom>
          <a:noFill/>
          <a:ln w="57150" cmpd="thinThick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0" y="5229200"/>
            <a:ext cx="2987824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400" b="0" dirty="0">
                <a:latin typeface="Times New Roman" pitchFamily="18" charset="0"/>
              </a:rPr>
              <a:t>A</a:t>
            </a:r>
            <a:r>
              <a:rPr lang="en-US" sz="1400" b="0" dirty="0">
                <a:latin typeface="Times New Roman" pitchFamily="18" charset="0"/>
              </a:rPr>
              <a:t>=</a:t>
            </a:r>
            <a:r>
              <a:rPr lang="el-GR" sz="1400" b="0" dirty="0">
                <a:latin typeface="Times New Roman" pitchFamily="18" charset="0"/>
              </a:rPr>
              <a:t> </a:t>
            </a:r>
            <a:r>
              <a:rPr lang="en-US" sz="1400" b="0" dirty="0">
                <a:latin typeface="Times New Roman" pitchFamily="18" charset="0"/>
              </a:rPr>
              <a:t>plateau VI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=</a:t>
            </a:r>
            <a:r>
              <a:rPr lang="el-GR" sz="1400" b="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Myocardial Blood Volume</a:t>
            </a:r>
          </a:p>
          <a:p>
            <a:r>
              <a:rPr lang="el-GR" sz="1400" dirty="0">
                <a:latin typeface="Times New Roman" pitchFamily="18" charset="0"/>
              </a:rPr>
              <a:t>β</a:t>
            </a:r>
            <a:r>
              <a:rPr lang="en-GB" sz="1400" b="0" dirty="0">
                <a:latin typeface="Times New Roman" pitchFamily="18" charset="0"/>
              </a:rPr>
              <a:t> </a:t>
            </a:r>
            <a:r>
              <a:rPr lang="en-US" sz="1400" b="0" dirty="0">
                <a:latin typeface="Times New Roman" pitchFamily="18" charset="0"/>
              </a:rPr>
              <a:t>=</a:t>
            </a:r>
            <a:r>
              <a:rPr lang="en-GB" sz="1400" b="0" dirty="0">
                <a:latin typeface="Times New Roman" pitchFamily="18" charset="0"/>
              </a:rPr>
              <a:t> </a:t>
            </a:r>
            <a:r>
              <a:rPr lang="en-US" sz="1400" b="0" dirty="0">
                <a:latin typeface="Times New Roman" pitchFamily="18" charset="0"/>
              </a:rPr>
              <a:t>rate of VI rise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 = Myocardial Flow Velocity</a:t>
            </a:r>
            <a:r>
              <a:rPr lang="en-GB" sz="1400" b="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endParaRPr lang="en-US" sz="1400" b="0" dirty="0">
              <a:solidFill>
                <a:schemeClr val="tx2"/>
              </a:solidFill>
              <a:latin typeface="Times New Roman" pitchFamily="18" charset="0"/>
            </a:endParaRPr>
          </a:p>
          <a:p>
            <a:r>
              <a:rPr lang="en-GB" sz="1400" b="0" dirty="0">
                <a:latin typeface="Times New Roman" pitchFamily="18" charset="0"/>
              </a:rPr>
              <a:t>A </a:t>
            </a:r>
            <a:r>
              <a:rPr lang="en-US" sz="1400" b="0" dirty="0">
                <a:latin typeface="Times New Roman" pitchFamily="18" charset="0"/>
              </a:rPr>
              <a:t>*</a:t>
            </a:r>
            <a:r>
              <a:rPr lang="en-GB" sz="1400" b="0" dirty="0">
                <a:latin typeface="Times New Roman" pitchFamily="18" charset="0"/>
              </a:rPr>
              <a:t> ß</a:t>
            </a:r>
            <a:r>
              <a:rPr lang="el-GR" sz="1400" dirty="0">
                <a:latin typeface="Times New Roman" pitchFamily="18" charset="0"/>
              </a:rPr>
              <a:t> 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=</a:t>
            </a:r>
            <a:r>
              <a:rPr lang="el-GR" sz="1400" b="0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en-US" sz="1400" b="0" dirty="0">
                <a:solidFill>
                  <a:schemeClr val="tx2"/>
                </a:solidFill>
                <a:latin typeface="Times New Roman" pitchFamily="18" charset="0"/>
              </a:rPr>
              <a:t>Myocardial Blood Flow</a:t>
            </a:r>
            <a:endParaRPr lang="en-GB" sz="1400" b="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73450" y="3645024"/>
            <a:ext cx="1698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b="1" dirty="0">
                <a:solidFill>
                  <a:schemeClr val="bg1"/>
                </a:solidFill>
                <a:latin typeface="Times New Roman" pitchFamily="18" charset="0"/>
              </a:rPr>
              <a:t>β-</a:t>
            </a:r>
            <a:r>
              <a:rPr lang="en-US" sz="1200" b="1" dirty="0" err="1">
                <a:solidFill>
                  <a:schemeClr val="bg1"/>
                </a:solidFill>
                <a:latin typeface="Times New Roman" pitchFamily="18" charset="0"/>
              </a:rPr>
              <a:t>microbubble</a:t>
            </a:r>
            <a:r>
              <a:rPr lang="el-GR" sz="1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Times New Roman" pitchFamily="18" charset="0"/>
              </a:rPr>
              <a:t>velocity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3728" y="4077072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Times New Roman" pitchFamily="18" charset="0"/>
              </a:rPr>
              <a:t>A</a:t>
            </a:r>
            <a:r>
              <a:rPr lang="en-GB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556792"/>
            <a:ext cx="30598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484784"/>
            <a:ext cx="488883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968552" cy="64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488668"/>
            <a:ext cx="4191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/>
              <a:t>Knuuti</a:t>
            </a:r>
            <a:r>
              <a:rPr lang="en-US" sz="1400" i="1" dirty="0"/>
              <a:t> et al. European Heart Journal (2020) 41, 407477</a:t>
            </a:r>
            <a:endParaRPr lang="el-GR" sz="1400" i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0"/>
            <a:ext cx="4067944" cy="196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5004048" y="4293096"/>
            <a:ext cx="41399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Only large primary vessels can be reliably imaged, and difficulty in imaging all three major coronary arteries is a </a:t>
            </a:r>
            <a:r>
              <a:rPr lang="en-US" b="1" dirty="0"/>
              <a:t>significant limitation, preventing the wide clinical use of this technique.</a:t>
            </a:r>
            <a:endParaRPr lang="el-GR" b="1" dirty="0"/>
          </a:p>
        </p:txBody>
      </p:sp>
      <p:sp>
        <p:nvSpPr>
          <p:cNvPr id="10" name="Rectangle 9"/>
          <p:cNvSpPr/>
          <p:nvPr/>
        </p:nvSpPr>
        <p:spPr>
          <a:xfrm rot="10800000" flipV="1">
            <a:off x="5508104" y="6248055"/>
            <a:ext cx="363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Edvardsen</a:t>
            </a:r>
            <a:r>
              <a:rPr lang="en-US" sz="1600" i="1" dirty="0"/>
              <a:t> et al JASE 2022</a:t>
            </a:r>
            <a:endParaRPr lang="el-GR" sz="1600" i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>
            <a:noAutofit/>
          </a:bodyPr>
          <a:lstStyle/>
          <a:p>
            <a:pPr algn="l"/>
            <a:br>
              <a:rPr lang="en-US" sz="2800" dirty="0"/>
            </a:br>
            <a:r>
              <a:rPr lang="en-US" sz="2800" dirty="0"/>
              <a:t> MYOCARDIAL PERFUSION SCINTIGRAPHY </a:t>
            </a:r>
            <a:br>
              <a:rPr lang="en-US" sz="2800" dirty="0"/>
            </a:br>
            <a:r>
              <a:rPr lang="en-US" sz="2800" dirty="0"/>
              <a:t>(SINGLE PHOTON EMISSION COMPUTED TOMOGRAPHY) 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996952"/>
            <a:ext cx="8805664" cy="3446160"/>
          </a:xfrm>
        </p:spPr>
        <p:txBody>
          <a:bodyPr>
            <a:noAutofit/>
          </a:bodyPr>
          <a:lstStyle/>
          <a:p>
            <a:r>
              <a:rPr lang="en-US" sz="1400" dirty="0"/>
              <a:t>SPECT  Technetium-99m (99mTc) Thalium-201  Exercise or pharmacological (</a:t>
            </a:r>
            <a:r>
              <a:rPr lang="en-US" sz="1400" dirty="0" err="1"/>
              <a:t>dipyridamole</a:t>
            </a:r>
            <a:r>
              <a:rPr lang="en-US" sz="1400" dirty="0"/>
              <a:t>, adenosine, </a:t>
            </a:r>
            <a:r>
              <a:rPr lang="en-US" sz="1400" dirty="0" err="1"/>
              <a:t>dobutamine</a:t>
            </a:r>
            <a:r>
              <a:rPr lang="en-US" sz="1400" dirty="0"/>
              <a:t>)</a:t>
            </a:r>
          </a:p>
          <a:p>
            <a:endParaRPr lang="en-US" sz="1400" dirty="0"/>
          </a:p>
          <a:p>
            <a:r>
              <a:rPr lang="en-US" sz="1400" dirty="0"/>
              <a:t>Regional tracer uptake relative regional myocardial blood flow. </a:t>
            </a:r>
            <a:r>
              <a:rPr lang="en-US" sz="1400" b="1" dirty="0"/>
              <a:t>Myocardial </a:t>
            </a:r>
            <a:r>
              <a:rPr lang="en-US" sz="1400" b="1" dirty="0" err="1"/>
              <a:t>hypoperfusion</a:t>
            </a:r>
            <a:r>
              <a:rPr lang="en-US" sz="1400" b="1" dirty="0"/>
              <a:t> is characterized by reduced tracer uptake during stress, in comparison with the uptake at rest.</a:t>
            </a:r>
          </a:p>
          <a:p>
            <a:endParaRPr lang="en-US" sz="1400" b="1" dirty="0"/>
          </a:p>
          <a:p>
            <a:r>
              <a:rPr lang="en-US" sz="1400" b="1" dirty="0"/>
              <a:t> Increased uptake  in the lung </a:t>
            </a:r>
            <a:r>
              <a:rPr lang="en-US" sz="1400" dirty="0"/>
              <a:t>field identifies stress-induced ventricular dysfunction in patients with severe and extensive CAD</a:t>
            </a:r>
          </a:p>
          <a:p>
            <a:endParaRPr lang="en-US" sz="1400" dirty="0"/>
          </a:p>
          <a:p>
            <a:r>
              <a:rPr lang="en-US" sz="1400" b="1" dirty="0"/>
              <a:t>Transient </a:t>
            </a:r>
            <a:r>
              <a:rPr lang="en-US" sz="1400" b="1" dirty="0" err="1"/>
              <a:t>ischaemic</a:t>
            </a:r>
            <a:r>
              <a:rPr lang="en-US" sz="1400" b="1" dirty="0"/>
              <a:t> dilatation and reduced post-stress  EF </a:t>
            </a:r>
            <a:r>
              <a:rPr lang="en-US" sz="1400" dirty="0"/>
              <a:t>are important non-perfusion predictors of severe CAD</a:t>
            </a:r>
            <a:r>
              <a:rPr lang="en-US" sz="1400" dirty="0">
                <a:solidFill>
                  <a:srgbClr val="FFC000"/>
                </a:solidFill>
              </a:rPr>
              <a:t> </a:t>
            </a:r>
          </a:p>
          <a:p>
            <a:endParaRPr lang="en-US" sz="1400" b="1" dirty="0"/>
          </a:p>
          <a:p>
            <a:r>
              <a:rPr lang="en-US" sz="1400" b="1" dirty="0" err="1"/>
              <a:t>Microangiopathy</a:t>
            </a:r>
            <a:r>
              <a:rPr lang="en-US" sz="1400" b="1" dirty="0"/>
              <a:t> can explain the low specificity </a:t>
            </a:r>
            <a:r>
              <a:rPr lang="en-US" sz="1400" dirty="0"/>
              <a:t>of perfusion imaging compared to stress echocardiography in the detection of CAD in asymptomatic and symptomatic diabetic patients </a:t>
            </a:r>
          </a:p>
          <a:p>
            <a:endParaRPr lang="en-US" sz="1400" dirty="0"/>
          </a:p>
        </p:txBody>
      </p:sp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5591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  DIAGNOSIS AND ASSESSMENT OF ISCHEMIA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Clinical evaluation/symptoms (including conventional risk factors hypertension, </a:t>
            </a:r>
            <a:r>
              <a:rPr lang="en-US" sz="2000" dirty="0" err="1"/>
              <a:t>dyslipidemia</a:t>
            </a:r>
            <a:r>
              <a:rPr lang="en-US" sz="2000" dirty="0"/>
              <a:t>, DM smoking, family history, sedentary lifestyle, obesity)</a:t>
            </a:r>
          </a:p>
          <a:p>
            <a:endParaRPr lang="en-US" sz="2000" dirty="0"/>
          </a:p>
          <a:p>
            <a:r>
              <a:rPr lang="en-US" sz="2000" dirty="0"/>
              <a:t>ECG, blood tests</a:t>
            </a:r>
          </a:p>
          <a:p>
            <a:endParaRPr lang="en-US" sz="2000" dirty="0"/>
          </a:p>
          <a:p>
            <a:r>
              <a:rPr lang="en-US" sz="2000" dirty="0"/>
              <a:t>Resting ECHO</a:t>
            </a:r>
          </a:p>
          <a:p>
            <a:endParaRPr lang="en-US" sz="2000" dirty="0"/>
          </a:p>
          <a:p>
            <a:r>
              <a:rPr lang="en-US" sz="2000" dirty="0"/>
              <a:t>Stress testing</a:t>
            </a:r>
          </a:p>
          <a:p>
            <a:endParaRPr lang="en-US" sz="2000" dirty="0"/>
          </a:p>
          <a:p>
            <a:r>
              <a:rPr lang="en-US" sz="2000" dirty="0"/>
              <a:t>Coronary imaging  confirms the diagnosis of CAD</a:t>
            </a:r>
          </a:p>
          <a:p>
            <a:endParaRPr lang="en-US" sz="2000" dirty="0"/>
          </a:p>
          <a:p>
            <a:r>
              <a:rPr lang="en-US" sz="2000" dirty="0"/>
              <a:t>Risk stratification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996952"/>
            <a:ext cx="8805664" cy="3446160"/>
          </a:xfrm>
        </p:spPr>
        <p:txBody>
          <a:bodyPr>
            <a:noAutofit/>
          </a:bodyPr>
          <a:lstStyle/>
          <a:p>
            <a:endParaRPr lang="en-US" sz="1400" dirty="0"/>
          </a:p>
          <a:p>
            <a:r>
              <a:rPr lang="en-US" sz="1400" dirty="0"/>
              <a:t>Pharmacological stress testing with perfusion </a:t>
            </a:r>
            <a:r>
              <a:rPr lang="en-US" sz="1400" dirty="0" err="1"/>
              <a:t>scintigraphy</a:t>
            </a:r>
            <a:r>
              <a:rPr lang="en-US" sz="1400" dirty="0"/>
              <a:t> is indicated in patients who are unable to exercise adequately or may be used as an alternative to exercise stress. </a:t>
            </a:r>
          </a:p>
          <a:p>
            <a:endParaRPr lang="en-US" sz="1400" dirty="0"/>
          </a:p>
          <a:p>
            <a:r>
              <a:rPr lang="en-US" sz="1400" dirty="0"/>
              <a:t>Adenosine may precipitate </a:t>
            </a:r>
            <a:r>
              <a:rPr lang="en-US" sz="1400" dirty="0" err="1"/>
              <a:t>bronchospasm</a:t>
            </a:r>
            <a:r>
              <a:rPr lang="en-US" sz="1400" dirty="0"/>
              <a:t> in asthmatic individuals by activating A1, A2B and A3 receptors in addition to activation of the A2A adenosine receptor, which produces </a:t>
            </a:r>
            <a:r>
              <a:rPr lang="en-US" sz="1400" dirty="0" err="1"/>
              <a:t>hyperaemia</a:t>
            </a:r>
            <a:r>
              <a:rPr lang="en-US" sz="1400" dirty="0"/>
              <a:t>. </a:t>
            </a:r>
          </a:p>
          <a:p>
            <a:endParaRPr lang="en-US" sz="1400" dirty="0"/>
          </a:p>
          <a:p>
            <a:r>
              <a:rPr lang="en-US" sz="1400" dirty="0" err="1"/>
              <a:t>Dobutamine</a:t>
            </a:r>
            <a:r>
              <a:rPr lang="en-US" sz="1400" dirty="0"/>
              <a:t> or </a:t>
            </a:r>
            <a:r>
              <a:rPr lang="en-US" sz="1400" dirty="0" err="1"/>
              <a:t>regadenoson</a:t>
            </a:r>
            <a:r>
              <a:rPr lang="en-US" sz="1400" dirty="0"/>
              <a:t>,  a selectiveA2A receptor agonist, may be used as an alternative stressor</a:t>
            </a:r>
          </a:p>
          <a:p>
            <a:endParaRPr lang="en-US" sz="1400" dirty="0"/>
          </a:p>
          <a:p>
            <a:r>
              <a:rPr lang="en-US" sz="1400" dirty="0"/>
              <a:t> LBBB </a:t>
            </a:r>
            <a:r>
              <a:rPr lang="en-US" sz="1400" dirty="0" err="1"/>
              <a:t>septal</a:t>
            </a:r>
            <a:r>
              <a:rPr lang="en-US" sz="1400" dirty="0"/>
              <a:t> perfusion defects</a:t>
            </a:r>
            <a:endParaRPr lang="el-GR" sz="1400" dirty="0"/>
          </a:p>
        </p:txBody>
      </p:sp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12776"/>
            <a:ext cx="5591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43528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en-US" sz="3600" dirty="0"/>
            </a:br>
            <a:r>
              <a:rPr lang="en-US" sz="3600" dirty="0"/>
              <a:t> MYOCARDIAL PERFUSION SCINTIGRAPHY (SINGLE PHOTON EMISSION COMPUTED TOMOGRAPHY) </a:t>
            </a:r>
            <a:endParaRPr lang="el-GR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PET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3440" y="908720"/>
            <a:ext cx="5040560" cy="5661248"/>
          </a:xfrm>
        </p:spPr>
        <p:txBody>
          <a:bodyPr>
            <a:noAutofit/>
          </a:bodyPr>
          <a:lstStyle/>
          <a:p>
            <a:r>
              <a:rPr lang="en-US" sz="1800" dirty="0"/>
              <a:t>Superior to SPECT for detection of SCAD  image quality, diagnostic accuracy.</a:t>
            </a:r>
            <a:endParaRPr lang="el-GR" sz="1800" dirty="0"/>
          </a:p>
          <a:p>
            <a:endParaRPr lang="en-US" sz="1800" dirty="0"/>
          </a:p>
          <a:p>
            <a:r>
              <a:rPr lang="en-US" sz="1800" dirty="0"/>
              <a:t>Not widely available, expensive,</a:t>
            </a:r>
          </a:p>
          <a:p>
            <a:pPr>
              <a:buNone/>
            </a:pPr>
            <a:r>
              <a:rPr lang="en-US" sz="1800" dirty="0"/>
              <a:t>    less commonly used for diagnosing</a:t>
            </a:r>
          </a:p>
          <a:p>
            <a:pPr>
              <a:buNone/>
            </a:pPr>
            <a:r>
              <a:rPr lang="en-US" sz="1800" dirty="0"/>
              <a:t>     SCAD.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65104"/>
            <a:ext cx="3857625" cy="2138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eperen 2"/>
          <p:cNvGrpSpPr>
            <a:grpSpLocks/>
          </p:cNvGrpSpPr>
          <p:nvPr/>
        </p:nvGrpSpPr>
        <p:grpSpPr bwMode="auto">
          <a:xfrm>
            <a:off x="0" y="1124744"/>
            <a:ext cx="3672408" cy="3240360"/>
            <a:chOff x="2191172" y="1484784"/>
            <a:chExt cx="5835228" cy="4752528"/>
          </a:xfrm>
        </p:grpSpPr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2191172" y="1822625"/>
              <a:ext cx="5759450" cy="4414687"/>
              <a:chOff x="5935588" y="4059762"/>
              <a:chExt cx="3222297" cy="2239188"/>
            </a:xfrm>
          </p:grpSpPr>
          <p:pic>
            <p:nvPicPr>
              <p:cNvPr id="10" name="Picture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515" b="1164"/>
              <a:stretch>
                <a:fillRect/>
              </a:stretch>
            </p:blipFill>
            <p:spPr bwMode="auto">
              <a:xfrm>
                <a:off x="5935588" y="4062980"/>
                <a:ext cx="3216067" cy="2235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91" r="84782" b="3185"/>
              <a:stretch>
                <a:fillRect/>
              </a:stretch>
            </p:blipFill>
            <p:spPr bwMode="auto">
              <a:xfrm>
                <a:off x="8743900" y="4059762"/>
                <a:ext cx="413985" cy="22159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  <p:grpSp>
          <p:nvGrpSpPr>
            <p:cNvPr id="7" name="Groeperen 1"/>
            <p:cNvGrpSpPr>
              <a:grpSpLocks/>
            </p:cNvGrpSpPr>
            <p:nvPr/>
          </p:nvGrpSpPr>
          <p:grpSpPr bwMode="auto">
            <a:xfrm>
              <a:off x="2263180" y="1484784"/>
              <a:ext cx="5763220" cy="532242"/>
              <a:chOff x="2263180" y="1557867"/>
              <a:chExt cx="5763220" cy="532242"/>
            </a:xfrm>
          </p:grpSpPr>
          <p:pic>
            <p:nvPicPr>
              <p:cNvPr id="8" name="Picture 10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960" t="50914" r="-9644" b="37694"/>
              <a:stretch>
                <a:fillRect/>
              </a:stretch>
            </p:blipFill>
            <p:spPr bwMode="auto">
              <a:xfrm>
                <a:off x="2263180" y="1557867"/>
                <a:ext cx="5763220" cy="532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  <p:pic>
            <p:nvPicPr>
              <p:cNvPr id="9" name="Picture 102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02" t="51299" r="46219" b="37694"/>
              <a:stretch>
                <a:fillRect/>
              </a:stretch>
            </p:blipFill>
            <p:spPr bwMode="auto">
              <a:xfrm>
                <a:off x="6874933" y="1574800"/>
                <a:ext cx="1148887" cy="514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</p:pic>
        </p:grpSp>
      </p:grp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572000" y="6519446"/>
            <a:ext cx="4131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i="1" dirty="0"/>
              <a:t>Di </a:t>
            </a:r>
            <a:r>
              <a:rPr lang="en-US" sz="1600" i="1" dirty="0" err="1"/>
              <a:t>Carli</a:t>
            </a:r>
            <a:r>
              <a:rPr lang="en-US" sz="1600" i="1" dirty="0"/>
              <a:t> et al, Circulation 2007</a:t>
            </a:r>
            <a:endParaRPr lang="en-US" sz="1600" i="1" dirty="0">
              <a:solidFill>
                <a:srgbClr val="66FF33"/>
              </a:solidFill>
            </a:endParaRP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001" y="3284984"/>
            <a:ext cx="5251557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" name="AutoShape 9"/>
          <p:cNvSpPr>
            <a:spLocks noChangeArrowheads="1"/>
          </p:cNvSpPr>
          <p:nvPr/>
        </p:nvSpPr>
        <p:spPr bwMode="auto">
          <a:xfrm>
            <a:off x="6300192" y="5229200"/>
            <a:ext cx="2843808" cy="3603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260648"/>
            <a:ext cx="7789333" cy="11430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algn="l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PET vs. SPECT FOR ISCHEMIA DETECTION</a:t>
            </a:r>
            <a:endParaRPr lang="nl-NL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745067" y="6338888"/>
            <a:ext cx="41317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i="1" dirty="0" err="1"/>
              <a:t>Bengel</a:t>
            </a:r>
            <a:r>
              <a:rPr lang="en-US" sz="1600" i="1" dirty="0"/>
              <a:t> et al, JACC 2009</a:t>
            </a:r>
            <a:endParaRPr lang="en-US" sz="1600" i="1" dirty="0">
              <a:solidFill>
                <a:srgbClr val="66FF33"/>
              </a:solidFill>
            </a:endParaRPr>
          </a:p>
        </p:txBody>
      </p:sp>
      <p:pic>
        <p:nvPicPr>
          <p:cNvPr id="1433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2" y="1628801"/>
            <a:ext cx="4344770" cy="397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86"/>
          <a:stretch>
            <a:fillRect/>
          </a:stretch>
        </p:blipFill>
        <p:spPr bwMode="auto">
          <a:xfrm>
            <a:off x="4892323" y="1628776"/>
            <a:ext cx="4062588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4920545" y="5445126"/>
            <a:ext cx="413173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i="1" dirty="0"/>
              <a:t>Bateman et al, J </a:t>
            </a:r>
            <a:r>
              <a:rPr lang="en-US" i="1" dirty="0" err="1"/>
              <a:t>Nucl</a:t>
            </a:r>
            <a:r>
              <a:rPr lang="en-US" i="1" dirty="0"/>
              <a:t> </a:t>
            </a:r>
            <a:r>
              <a:rPr lang="en-US" i="1" dirty="0" err="1"/>
              <a:t>Cardiol</a:t>
            </a:r>
            <a:r>
              <a:rPr lang="en-US" i="1" dirty="0"/>
              <a:t> 2006</a:t>
            </a:r>
            <a:endParaRPr lang="en-US" i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57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PET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4005064"/>
            <a:ext cx="8208912" cy="3573016"/>
          </a:xfrm>
        </p:spPr>
        <p:txBody>
          <a:bodyPr>
            <a:noAutofit/>
          </a:bodyPr>
          <a:lstStyle/>
          <a:p>
            <a:r>
              <a:rPr lang="en-US" sz="1600" dirty="0"/>
              <a:t>PET quantification of </a:t>
            </a:r>
            <a:r>
              <a:rPr lang="en-US" sz="1600" b="1" dirty="0"/>
              <a:t>blood flow </a:t>
            </a:r>
            <a:r>
              <a:rPr lang="en-US" sz="1600" dirty="0"/>
              <a:t>in </a:t>
            </a:r>
            <a:r>
              <a:rPr lang="en-US" sz="1600" dirty="0" err="1"/>
              <a:t>mL</a:t>
            </a:r>
            <a:r>
              <a:rPr lang="en-US" sz="1600" dirty="0"/>
              <a:t>/min/ g, which allows detecting </a:t>
            </a:r>
            <a:r>
              <a:rPr lang="en-US" sz="1600" dirty="0" err="1"/>
              <a:t>microvascular</a:t>
            </a:r>
            <a:r>
              <a:rPr lang="en-US" sz="1600" dirty="0"/>
              <a:t> disease., </a:t>
            </a:r>
            <a:r>
              <a:rPr lang="en-US" sz="1600" dirty="0" err="1"/>
              <a:t>multivessel</a:t>
            </a:r>
            <a:r>
              <a:rPr lang="en-US" sz="1600" dirty="0"/>
              <a:t> or left main stem coronary artery disease in situations where there is </a:t>
            </a:r>
            <a:r>
              <a:rPr lang="en-US" sz="1600" b="1" dirty="0"/>
              <a:t>balanced flow reduction to all coronary arteries </a:t>
            </a:r>
          </a:p>
          <a:p>
            <a:r>
              <a:rPr lang="en-US" sz="1600" dirty="0"/>
              <a:t>Absolute myocardial blood flow quantification can be performed with all three cardiac PET myocardial perfusion tracers. </a:t>
            </a:r>
          </a:p>
        </p:txBody>
      </p:sp>
      <p:pic>
        <p:nvPicPr>
          <p:cNvPr id="12" name="Picture 4" descr="Schaagen v_2136130_MBF_ROI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2771800" cy="273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8760"/>
            <a:ext cx="634365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275856" y="3356992"/>
            <a:ext cx="23894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i="1" dirty="0" err="1"/>
              <a:t>Bengel</a:t>
            </a:r>
            <a:r>
              <a:rPr lang="en-US" sz="1600" i="1" dirty="0"/>
              <a:t> et al, JACC 2009</a:t>
            </a:r>
            <a:endParaRPr lang="en-US" sz="1600" i="1" dirty="0">
              <a:solidFill>
                <a:srgbClr val="66FF33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tx1"/>
                </a:solidFill>
              </a:rPr>
              <a:t>  STRESS PERFUSION/FUNCTION CARDIAC MRI</a:t>
            </a:r>
            <a:endParaRPr lang="el-GR" sz="3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0768"/>
            <a:ext cx="79248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000" b="1" dirty="0"/>
              <a:t>Stress perfusion CMR </a:t>
            </a:r>
          </a:p>
          <a:p>
            <a:pPr>
              <a:buNone/>
            </a:pPr>
            <a:r>
              <a:rPr lang="en-US" sz="2000" dirty="0"/>
              <a:t>          - more widely used </a:t>
            </a:r>
            <a:endParaRPr lang="el-GR" sz="2000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l-GR" sz="2000" dirty="0"/>
              <a:t>            </a:t>
            </a:r>
            <a:r>
              <a:rPr lang="en-US" sz="2000" dirty="0"/>
              <a:t>-Adenosine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            </a:t>
            </a:r>
            <a:r>
              <a:rPr lang="en-US" sz="2000" dirty="0"/>
              <a:t>-</a:t>
            </a:r>
            <a:r>
              <a:rPr lang="en-US" sz="2000" dirty="0" err="1"/>
              <a:t>Dipyridamole</a:t>
            </a:r>
            <a:endParaRPr lang="en-US" sz="2000" dirty="0"/>
          </a:p>
          <a:p>
            <a:r>
              <a:rPr lang="en-US" sz="2000" b="1" dirty="0"/>
              <a:t> Stress Function CMR </a:t>
            </a:r>
          </a:p>
          <a:p>
            <a:pPr>
              <a:buNone/>
            </a:pPr>
            <a:r>
              <a:rPr lang="en-US" sz="2000" dirty="0">
                <a:solidFill>
                  <a:srgbClr val="FFC000"/>
                </a:solidFill>
              </a:rPr>
              <a:t>           </a:t>
            </a:r>
            <a:r>
              <a:rPr lang="en-US" sz="2000" dirty="0"/>
              <a:t>-</a:t>
            </a:r>
            <a:r>
              <a:rPr lang="en-US" sz="2000" dirty="0" err="1"/>
              <a:t>Dobutamine</a:t>
            </a:r>
            <a:r>
              <a:rPr lang="en-US" sz="2000" dirty="0"/>
              <a:t> stress CMR to detect </a:t>
            </a:r>
            <a:r>
              <a:rPr lang="en-US" sz="2000" b="1" dirty="0"/>
              <a:t>WMAs induced by </a:t>
            </a:r>
            <a:r>
              <a:rPr lang="en-US" sz="2000" b="1" dirty="0" err="1"/>
              <a:t>ischaemia</a:t>
            </a:r>
            <a:r>
              <a:rPr lang="en-US" sz="2000" b="1" dirty="0"/>
              <a:t> </a:t>
            </a:r>
            <a:r>
              <a:rPr lang="en-US" sz="2000" dirty="0"/>
              <a:t>in patients with sub-optimal acoustic windows, especially those in whom pharmacologic perfusion imaging using adenosine is contra-indicated</a:t>
            </a:r>
          </a:p>
          <a:p>
            <a:pPr marL="457200" lvl="1" indent="0">
              <a:buNone/>
            </a:pPr>
            <a:endParaRPr lang="el-GR" sz="20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437112"/>
            <a:ext cx="5328592" cy="206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0764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ChangeArrowheads="1"/>
          </p:cNvSpPr>
          <p:nvPr/>
        </p:nvSpPr>
        <p:spPr bwMode="invGray">
          <a:xfrm>
            <a:off x="323528" y="908720"/>
            <a:ext cx="6660356" cy="485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27000" dir="3187806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731139" name="Rectangle 3"/>
          <p:cNvSpPr>
            <a:spLocks noGrp="1" noChangeArrowheads="1"/>
          </p:cNvSpPr>
          <p:nvPr>
            <p:ph type="title"/>
          </p:nvPr>
        </p:nvSpPr>
        <p:spPr>
          <a:xfrm>
            <a:off x="251520" y="93663"/>
            <a:ext cx="7564935" cy="736600"/>
          </a:xfrm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l-GR" sz="3600" dirty="0"/>
              <a:t> </a:t>
            </a:r>
            <a:r>
              <a:rPr lang="en-US" sz="3200" dirty="0">
                <a:solidFill>
                  <a:schemeClr val="tx1"/>
                </a:solidFill>
              </a:rPr>
              <a:t>STRESS PERFUSION MRI-CATH CORRELATION</a:t>
            </a:r>
          </a:p>
        </p:txBody>
      </p:sp>
      <p:sp>
        <p:nvSpPr>
          <p:cNvPr id="731140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5220072" y="5373216"/>
            <a:ext cx="4035028" cy="11557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lnSpc>
                <a:spcPct val="85000"/>
              </a:lnSpc>
              <a:defRPr/>
            </a:pPr>
            <a:r>
              <a:rPr lang="en-US" sz="1600" i="1" dirty="0">
                <a:solidFill>
                  <a:schemeClr val="hlink"/>
                </a:solidFill>
              </a:rPr>
              <a:t> </a:t>
            </a:r>
            <a:r>
              <a:rPr lang="el-GR" sz="1600" dirty="0">
                <a:solidFill>
                  <a:srgbClr val="FFFF66"/>
                </a:solidFill>
              </a:rPr>
              <a:t> </a:t>
            </a:r>
            <a:r>
              <a:rPr lang="en-US" sz="1600" i="1" dirty="0"/>
              <a:t>Occlusion of the mid LAD (black arrow)</a:t>
            </a:r>
          </a:p>
          <a:p>
            <a:pPr marL="0" indent="0">
              <a:lnSpc>
                <a:spcPct val="85000"/>
              </a:lnSpc>
              <a:defRPr/>
            </a:pPr>
            <a:r>
              <a:rPr lang="en-US" sz="1600" i="1" dirty="0"/>
              <a:t>  80% stenosis of the OM2 branch of the circumflex artery</a:t>
            </a:r>
          </a:p>
          <a:p>
            <a:pPr marL="0" indent="0">
              <a:lnSpc>
                <a:spcPct val="85000"/>
              </a:lnSpc>
              <a:defRPr/>
            </a:pPr>
            <a:endParaRPr lang="en-US" sz="1600" dirty="0"/>
          </a:p>
        </p:txBody>
      </p:sp>
      <p:pic>
        <p:nvPicPr>
          <p:cNvPr id="13320" name="Picture 8" descr="Pt#3032mric"/>
          <p:cNvPicPr>
            <a:picLocks noChangeAspect="1" noChangeArrowheads="1"/>
          </p:cNvPicPr>
          <p:nvPr/>
        </p:nvPicPr>
        <p:blipFill>
          <a:blip r:embed="rId3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0"/>
          <a:stretch>
            <a:fillRect/>
          </a:stretch>
        </p:blipFill>
        <p:spPr bwMode="auto">
          <a:xfrm>
            <a:off x="971600" y="1052736"/>
            <a:ext cx="5363765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179512" y="1412776"/>
            <a:ext cx="8340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l-GR" sz="2000" b="1" dirty="0">
                <a:latin typeface="Times New Roman" pitchFamily="18" charset="0"/>
              </a:rPr>
              <a:t>Stress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179512" y="2420888"/>
            <a:ext cx="66877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l-GR" sz="2000" b="1" dirty="0">
                <a:latin typeface="Times New Roman" pitchFamily="18" charset="0"/>
              </a:rPr>
              <a:t>Rest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4355976" y="6550223"/>
            <a:ext cx="535730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l-GR" sz="1400" i="1" dirty="0"/>
              <a:t> </a:t>
            </a:r>
            <a:r>
              <a:rPr lang="el-GR" altLang="el-GR" sz="1400" i="1" dirty="0"/>
              <a:t>                    </a:t>
            </a:r>
            <a:r>
              <a:rPr lang="en-US" altLang="el-GR" sz="1400" i="1" dirty="0"/>
              <a:t>Circulation 2004; 110:732-737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40968"/>
            <a:ext cx="2304256" cy="213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6789" y="1052736"/>
            <a:ext cx="268118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1835697" y="3212976"/>
            <a:ext cx="2880320" cy="648072"/>
            <a:chOff x="244" y="1946"/>
            <a:chExt cx="5235" cy="2379"/>
          </a:xfrm>
        </p:grpSpPr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244" y="1946"/>
              <a:ext cx="5235" cy="1493"/>
              <a:chOff x="244" y="1946"/>
              <a:chExt cx="5235" cy="1493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>
                <a:off x="3009" y="2018"/>
                <a:ext cx="2470" cy="1352"/>
                <a:chOff x="3009" y="2018"/>
                <a:chExt cx="2470" cy="1352"/>
              </a:xfrm>
            </p:grpSpPr>
            <p:sp>
              <p:nvSpPr>
                <p:cNvPr id="28" name="Freeform 27"/>
                <p:cNvSpPr>
                  <a:spLocks noChangeAspect="1"/>
                </p:cNvSpPr>
                <p:nvPr/>
              </p:nvSpPr>
              <p:spPr bwMode="auto">
                <a:xfrm>
                  <a:off x="3009" y="2026"/>
                  <a:ext cx="2470" cy="1344"/>
                </a:xfrm>
                <a:custGeom>
                  <a:avLst/>
                  <a:gdLst>
                    <a:gd name="T0" fmla="*/ 35 w 2182"/>
                    <a:gd name="T1" fmla="*/ 1221 h 1187"/>
                    <a:gd name="T2" fmla="*/ 201 w 2182"/>
                    <a:gd name="T3" fmla="*/ 1097 h 1187"/>
                    <a:gd name="T4" fmla="*/ 494 w 2182"/>
                    <a:gd name="T5" fmla="*/ 1047 h 1187"/>
                    <a:gd name="T6" fmla="*/ 1626 w 2182"/>
                    <a:gd name="T7" fmla="*/ 805 h 1187"/>
                    <a:gd name="T8" fmla="*/ 2035 w 2182"/>
                    <a:gd name="T9" fmla="*/ 460 h 1187"/>
                    <a:gd name="T10" fmla="*/ 2360 w 2182"/>
                    <a:gd name="T11" fmla="*/ 223 h 1187"/>
                    <a:gd name="T12" fmla="*/ 3070 w 2182"/>
                    <a:gd name="T13" fmla="*/ 1 h 1187"/>
                    <a:gd name="T14" fmla="*/ 3320 w 2182"/>
                    <a:gd name="T15" fmla="*/ 239 h 1187"/>
                    <a:gd name="T16" fmla="*/ 2696 w 2182"/>
                    <a:gd name="T17" fmla="*/ 513 h 1187"/>
                    <a:gd name="T18" fmla="*/ 2316 w 2182"/>
                    <a:gd name="T19" fmla="*/ 1146 h 1187"/>
                    <a:gd name="T20" fmla="*/ 3330 w 2182"/>
                    <a:gd name="T21" fmla="*/ 1529 h 1187"/>
                    <a:gd name="T22" fmla="*/ 3457 w 2182"/>
                    <a:gd name="T23" fmla="*/ 1909 h 1187"/>
                    <a:gd name="T24" fmla="*/ 2571 w 2182"/>
                    <a:gd name="T25" fmla="*/ 1781 h 1187"/>
                    <a:gd name="T26" fmla="*/ 1681 w 2182"/>
                    <a:gd name="T27" fmla="*/ 1655 h 1187"/>
                    <a:gd name="T28" fmla="*/ 551 w 2182"/>
                    <a:gd name="T29" fmla="*/ 1803 h 1187"/>
                    <a:gd name="T30" fmla="*/ 414 w 2182"/>
                    <a:gd name="T31" fmla="*/ 1781 h 1187"/>
                    <a:gd name="T32" fmla="*/ 35 w 2182"/>
                    <a:gd name="T33" fmla="*/ 1221 h 11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82"/>
                    <a:gd name="T52" fmla="*/ 0 h 1187"/>
                    <a:gd name="T53" fmla="*/ 2182 w 2182"/>
                    <a:gd name="T54" fmla="*/ 1187 h 11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82" h="1187">
                      <a:moveTo>
                        <a:pt x="21" y="743"/>
                      </a:moveTo>
                      <a:cubicBezTo>
                        <a:pt x="0" y="674"/>
                        <a:pt x="77" y="685"/>
                        <a:pt x="123" y="668"/>
                      </a:cubicBezTo>
                      <a:cubicBezTo>
                        <a:pt x="169" y="651"/>
                        <a:pt x="156" y="668"/>
                        <a:pt x="300" y="638"/>
                      </a:cubicBezTo>
                      <a:cubicBezTo>
                        <a:pt x="444" y="608"/>
                        <a:pt x="834" y="550"/>
                        <a:pt x="990" y="490"/>
                      </a:cubicBezTo>
                      <a:cubicBezTo>
                        <a:pt x="1146" y="430"/>
                        <a:pt x="1164" y="339"/>
                        <a:pt x="1239" y="280"/>
                      </a:cubicBezTo>
                      <a:cubicBezTo>
                        <a:pt x="1314" y="221"/>
                        <a:pt x="1332" y="182"/>
                        <a:pt x="1437" y="136"/>
                      </a:cubicBezTo>
                      <a:cubicBezTo>
                        <a:pt x="1542" y="90"/>
                        <a:pt x="1773" y="0"/>
                        <a:pt x="1870" y="1"/>
                      </a:cubicBezTo>
                      <a:cubicBezTo>
                        <a:pt x="1967" y="2"/>
                        <a:pt x="2060" y="93"/>
                        <a:pt x="2022" y="145"/>
                      </a:cubicBezTo>
                      <a:cubicBezTo>
                        <a:pt x="1984" y="197"/>
                        <a:pt x="1744" y="220"/>
                        <a:pt x="1642" y="312"/>
                      </a:cubicBezTo>
                      <a:cubicBezTo>
                        <a:pt x="1540" y="404"/>
                        <a:pt x="1346" y="595"/>
                        <a:pt x="1410" y="698"/>
                      </a:cubicBezTo>
                      <a:cubicBezTo>
                        <a:pt x="1475" y="801"/>
                        <a:pt x="1912" y="853"/>
                        <a:pt x="2028" y="930"/>
                      </a:cubicBezTo>
                      <a:cubicBezTo>
                        <a:pt x="2144" y="1007"/>
                        <a:pt x="2182" y="1135"/>
                        <a:pt x="2105" y="1161"/>
                      </a:cubicBezTo>
                      <a:cubicBezTo>
                        <a:pt x="2028" y="1187"/>
                        <a:pt x="1745" y="1110"/>
                        <a:pt x="1565" y="1084"/>
                      </a:cubicBezTo>
                      <a:cubicBezTo>
                        <a:pt x="1384" y="1058"/>
                        <a:pt x="1229" y="1005"/>
                        <a:pt x="1024" y="1007"/>
                      </a:cubicBezTo>
                      <a:cubicBezTo>
                        <a:pt x="819" y="1009"/>
                        <a:pt x="465" y="1084"/>
                        <a:pt x="336" y="1097"/>
                      </a:cubicBezTo>
                      <a:cubicBezTo>
                        <a:pt x="207" y="1110"/>
                        <a:pt x="304" y="1143"/>
                        <a:pt x="252" y="1084"/>
                      </a:cubicBezTo>
                      <a:cubicBezTo>
                        <a:pt x="200" y="1025"/>
                        <a:pt x="39" y="814"/>
                        <a:pt x="21" y="74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9" name="Freeform 28"/>
                <p:cNvSpPr>
                  <a:spLocks noChangeAspect="1"/>
                </p:cNvSpPr>
                <p:nvPr/>
              </p:nvSpPr>
              <p:spPr bwMode="auto">
                <a:xfrm>
                  <a:off x="4400" y="2290"/>
                  <a:ext cx="434" cy="492"/>
                </a:xfrm>
                <a:custGeom>
                  <a:avLst/>
                  <a:gdLst>
                    <a:gd name="T0" fmla="*/ 621 w 383"/>
                    <a:gd name="T1" fmla="*/ 175 h 434"/>
                    <a:gd name="T2" fmla="*/ 517 w 383"/>
                    <a:gd name="T3" fmla="*/ 84 h 434"/>
                    <a:gd name="T4" fmla="*/ 358 w 383"/>
                    <a:gd name="T5" fmla="*/ 2 h 434"/>
                    <a:gd name="T6" fmla="*/ 116 w 383"/>
                    <a:gd name="T7" fmla="*/ 108 h 434"/>
                    <a:gd name="T8" fmla="*/ 41 w 383"/>
                    <a:gd name="T9" fmla="*/ 241 h 434"/>
                    <a:gd name="T10" fmla="*/ 8 w 383"/>
                    <a:gd name="T11" fmla="*/ 330 h 434"/>
                    <a:gd name="T12" fmla="*/ 41 w 383"/>
                    <a:gd name="T13" fmla="*/ 480 h 434"/>
                    <a:gd name="T14" fmla="*/ 252 w 383"/>
                    <a:gd name="T15" fmla="*/ 694 h 434"/>
                    <a:gd name="T16" fmla="*/ 282 w 383"/>
                    <a:gd name="T17" fmla="*/ 621 h 434"/>
                    <a:gd name="T18" fmla="*/ 301 w 383"/>
                    <a:gd name="T19" fmla="*/ 576 h 434"/>
                    <a:gd name="T20" fmla="*/ 338 w 383"/>
                    <a:gd name="T21" fmla="*/ 502 h 434"/>
                    <a:gd name="T22" fmla="*/ 371 w 383"/>
                    <a:gd name="T23" fmla="*/ 459 h 434"/>
                    <a:gd name="T24" fmla="*/ 460 w 383"/>
                    <a:gd name="T25" fmla="*/ 354 h 434"/>
                    <a:gd name="T26" fmla="*/ 621 w 383"/>
                    <a:gd name="T27" fmla="*/ 175 h 43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83"/>
                    <a:gd name="T43" fmla="*/ 0 h 434"/>
                    <a:gd name="T44" fmla="*/ 383 w 383"/>
                    <a:gd name="T45" fmla="*/ 434 h 43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83" h="434">
                      <a:moveTo>
                        <a:pt x="377" y="106"/>
                      </a:moveTo>
                      <a:cubicBezTo>
                        <a:pt x="383" y="79"/>
                        <a:pt x="340" y="67"/>
                        <a:pt x="313" y="50"/>
                      </a:cubicBezTo>
                      <a:cubicBezTo>
                        <a:pt x="286" y="33"/>
                        <a:pt x="257" y="0"/>
                        <a:pt x="217" y="2"/>
                      </a:cubicBezTo>
                      <a:cubicBezTo>
                        <a:pt x="177" y="4"/>
                        <a:pt x="102" y="41"/>
                        <a:pt x="70" y="65"/>
                      </a:cubicBezTo>
                      <a:cubicBezTo>
                        <a:pt x="38" y="89"/>
                        <a:pt x="36" y="124"/>
                        <a:pt x="25" y="146"/>
                      </a:cubicBezTo>
                      <a:cubicBezTo>
                        <a:pt x="14" y="168"/>
                        <a:pt x="4" y="176"/>
                        <a:pt x="4" y="200"/>
                      </a:cubicBezTo>
                      <a:cubicBezTo>
                        <a:pt x="4" y="224"/>
                        <a:pt x="0" y="253"/>
                        <a:pt x="25" y="290"/>
                      </a:cubicBezTo>
                      <a:cubicBezTo>
                        <a:pt x="50" y="327"/>
                        <a:pt x="129" y="406"/>
                        <a:pt x="153" y="420"/>
                      </a:cubicBezTo>
                      <a:cubicBezTo>
                        <a:pt x="177" y="434"/>
                        <a:pt x="166" y="388"/>
                        <a:pt x="171" y="376"/>
                      </a:cubicBezTo>
                      <a:cubicBezTo>
                        <a:pt x="176" y="364"/>
                        <a:pt x="177" y="360"/>
                        <a:pt x="183" y="348"/>
                      </a:cubicBezTo>
                      <a:cubicBezTo>
                        <a:pt x="189" y="336"/>
                        <a:pt x="198" y="316"/>
                        <a:pt x="205" y="304"/>
                      </a:cubicBezTo>
                      <a:cubicBezTo>
                        <a:pt x="212" y="292"/>
                        <a:pt x="213" y="293"/>
                        <a:pt x="225" y="278"/>
                      </a:cubicBezTo>
                      <a:cubicBezTo>
                        <a:pt x="237" y="263"/>
                        <a:pt x="254" y="243"/>
                        <a:pt x="279" y="214"/>
                      </a:cubicBezTo>
                      <a:cubicBezTo>
                        <a:pt x="304" y="185"/>
                        <a:pt x="371" y="133"/>
                        <a:pt x="377" y="106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0" name="Freeform 29"/>
                <p:cNvSpPr>
                  <a:spLocks noChangeAspect="1"/>
                </p:cNvSpPr>
                <p:nvPr/>
              </p:nvSpPr>
              <p:spPr bwMode="auto">
                <a:xfrm>
                  <a:off x="3342" y="2958"/>
                  <a:ext cx="1610" cy="162"/>
                </a:xfrm>
                <a:custGeom>
                  <a:avLst/>
                  <a:gdLst>
                    <a:gd name="T0" fmla="*/ 0 w 1422"/>
                    <a:gd name="T1" fmla="*/ 165 h 143"/>
                    <a:gd name="T2" fmla="*/ 720 w 1422"/>
                    <a:gd name="T3" fmla="*/ 23 h 143"/>
                    <a:gd name="T4" fmla="*/ 1115 w 1422"/>
                    <a:gd name="T5" fmla="*/ 23 h 143"/>
                    <a:gd name="T6" fmla="*/ 1667 w 1422"/>
                    <a:gd name="T7" fmla="*/ 101 h 143"/>
                    <a:gd name="T8" fmla="*/ 2062 w 1422"/>
                    <a:gd name="T9" fmla="*/ 182 h 143"/>
                    <a:gd name="T10" fmla="*/ 2337 w 1422"/>
                    <a:gd name="T11" fmla="*/ 236 h 14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22"/>
                    <a:gd name="T19" fmla="*/ 0 h 143"/>
                    <a:gd name="T20" fmla="*/ 1422 w 1422"/>
                    <a:gd name="T21" fmla="*/ 143 h 14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22" h="143">
                      <a:moveTo>
                        <a:pt x="0" y="101"/>
                      </a:moveTo>
                      <a:cubicBezTo>
                        <a:pt x="72" y="87"/>
                        <a:pt x="325" y="28"/>
                        <a:pt x="438" y="14"/>
                      </a:cubicBezTo>
                      <a:cubicBezTo>
                        <a:pt x="551" y="0"/>
                        <a:pt x="582" y="6"/>
                        <a:pt x="678" y="14"/>
                      </a:cubicBezTo>
                      <a:cubicBezTo>
                        <a:pt x="774" y="22"/>
                        <a:pt x="918" y="46"/>
                        <a:pt x="1014" y="62"/>
                      </a:cubicBezTo>
                      <a:cubicBezTo>
                        <a:pt x="1110" y="78"/>
                        <a:pt x="1186" y="96"/>
                        <a:pt x="1254" y="110"/>
                      </a:cubicBezTo>
                      <a:cubicBezTo>
                        <a:pt x="1322" y="124"/>
                        <a:pt x="1387" y="136"/>
                        <a:pt x="1422" y="14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1" name="Freeform 30"/>
                <p:cNvSpPr>
                  <a:spLocks noChangeAspect="1"/>
                </p:cNvSpPr>
                <p:nvPr/>
              </p:nvSpPr>
              <p:spPr bwMode="auto">
                <a:xfrm>
                  <a:off x="3396" y="3067"/>
                  <a:ext cx="1445" cy="127"/>
                </a:xfrm>
                <a:custGeom>
                  <a:avLst/>
                  <a:gdLst>
                    <a:gd name="T0" fmla="*/ 362 w 1277"/>
                    <a:gd name="T1" fmla="*/ 94 h 113"/>
                    <a:gd name="T2" fmla="*/ 48 w 1277"/>
                    <a:gd name="T3" fmla="*/ 167 h 113"/>
                    <a:gd name="T4" fmla="*/ 648 w 1277"/>
                    <a:gd name="T5" fmla="*/ 34 h 113"/>
                    <a:gd name="T6" fmla="*/ 967 w 1277"/>
                    <a:gd name="T7" fmla="*/ 3 h 113"/>
                    <a:gd name="T8" fmla="*/ 1532 w 1277"/>
                    <a:gd name="T9" fmla="*/ 61 h 113"/>
                    <a:gd name="T10" fmla="*/ 1927 w 1277"/>
                    <a:gd name="T11" fmla="*/ 138 h 113"/>
                    <a:gd name="T12" fmla="*/ 2093 w 1277"/>
                    <a:gd name="T13" fmla="*/ 181 h 11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77"/>
                    <a:gd name="T22" fmla="*/ 0 h 113"/>
                    <a:gd name="T23" fmla="*/ 1277 w 1277"/>
                    <a:gd name="T24" fmla="*/ 113 h 11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77" h="113">
                      <a:moveTo>
                        <a:pt x="221" y="60"/>
                      </a:moveTo>
                      <a:cubicBezTo>
                        <a:pt x="189" y="67"/>
                        <a:pt x="0" y="112"/>
                        <a:pt x="29" y="105"/>
                      </a:cubicBezTo>
                      <a:cubicBezTo>
                        <a:pt x="58" y="98"/>
                        <a:pt x="302" y="38"/>
                        <a:pt x="395" y="21"/>
                      </a:cubicBezTo>
                      <a:cubicBezTo>
                        <a:pt x="488" y="4"/>
                        <a:pt x="500" y="0"/>
                        <a:pt x="590" y="3"/>
                      </a:cubicBezTo>
                      <a:cubicBezTo>
                        <a:pt x="680" y="6"/>
                        <a:pt x="838" y="24"/>
                        <a:pt x="935" y="38"/>
                      </a:cubicBezTo>
                      <a:cubicBezTo>
                        <a:pt x="1032" y="52"/>
                        <a:pt x="1118" y="74"/>
                        <a:pt x="1175" y="86"/>
                      </a:cubicBezTo>
                      <a:cubicBezTo>
                        <a:pt x="1232" y="98"/>
                        <a:pt x="1256" y="108"/>
                        <a:pt x="1277" y="113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2" name="Freeform 31"/>
                <p:cNvSpPr>
                  <a:spLocks noChangeAspect="1"/>
                </p:cNvSpPr>
                <p:nvPr/>
              </p:nvSpPr>
              <p:spPr bwMode="auto">
                <a:xfrm>
                  <a:off x="3169" y="2170"/>
                  <a:ext cx="1688" cy="679"/>
                </a:xfrm>
                <a:custGeom>
                  <a:avLst/>
                  <a:gdLst>
                    <a:gd name="T0" fmla="*/ 0 w 1491"/>
                    <a:gd name="T1" fmla="*/ 983 h 600"/>
                    <a:gd name="T2" fmla="*/ 932 w 1491"/>
                    <a:gd name="T3" fmla="*/ 860 h 600"/>
                    <a:gd name="T4" fmla="*/ 1340 w 1491"/>
                    <a:gd name="T5" fmla="*/ 748 h 600"/>
                    <a:gd name="T6" fmla="*/ 1690 w 1491"/>
                    <a:gd name="T7" fmla="*/ 469 h 600"/>
                    <a:gd name="T8" fmla="*/ 1927 w 1491"/>
                    <a:gd name="T9" fmla="*/ 222 h 600"/>
                    <a:gd name="T10" fmla="*/ 2449 w 1491"/>
                    <a:gd name="T11" fmla="*/ 0 h 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91"/>
                    <a:gd name="T19" fmla="*/ 0 h 600"/>
                    <a:gd name="T20" fmla="*/ 1491 w 1491"/>
                    <a:gd name="T21" fmla="*/ 600 h 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91" h="600">
                      <a:moveTo>
                        <a:pt x="0" y="600"/>
                      </a:moveTo>
                      <a:cubicBezTo>
                        <a:pt x="94" y="588"/>
                        <a:pt x="431" y="549"/>
                        <a:pt x="567" y="525"/>
                      </a:cubicBezTo>
                      <a:cubicBezTo>
                        <a:pt x="703" y="501"/>
                        <a:pt x="739" y="496"/>
                        <a:pt x="816" y="456"/>
                      </a:cubicBezTo>
                      <a:cubicBezTo>
                        <a:pt x="893" y="416"/>
                        <a:pt x="969" y="338"/>
                        <a:pt x="1029" y="285"/>
                      </a:cubicBezTo>
                      <a:cubicBezTo>
                        <a:pt x="1089" y="232"/>
                        <a:pt x="1096" y="183"/>
                        <a:pt x="1173" y="135"/>
                      </a:cubicBezTo>
                      <a:cubicBezTo>
                        <a:pt x="1250" y="87"/>
                        <a:pt x="1425" y="28"/>
                        <a:pt x="1491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3" name="Freeform 32"/>
                <p:cNvSpPr>
                  <a:spLocks noChangeAspect="1"/>
                </p:cNvSpPr>
                <p:nvPr/>
              </p:nvSpPr>
              <p:spPr bwMode="auto">
                <a:xfrm>
                  <a:off x="3274" y="2687"/>
                  <a:ext cx="1566" cy="325"/>
                </a:xfrm>
                <a:custGeom>
                  <a:avLst/>
                  <a:gdLst>
                    <a:gd name="T0" fmla="*/ 0 w 1383"/>
                    <a:gd name="T1" fmla="*/ 384 h 288"/>
                    <a:gd name="T2" fmla="*/ 765 w 1383"/>
                    <a:gd name="T3" fmla="*/ 283 h 288"/>
                    <a:gd name="T4" fmla="*/ 1252 w 1383"/>
                    <a:gd name="T5" fmla="*/ 191 h 288"/>
                    <a:gd name="T6" fmla="*/ 1627 w 1383"/>
                    <a:gd name="T7" fmla="*/ 16 h 288"/>
                    <a:gd name="T8" fmla="*/ 1786 w 1383"/>
                    <a:gd name="T9" fmla="*/ 93 h 288"/>
                    <a:gd name="T10" fmla="*/ 1820 w 1383"/>
                    <a:gd name="T11" fmla="*/ 311 h 288"/>
                    <a:gd name="T12" fmla="*/ 2274 w 1383"/>
                    <a:gd name="T13" fmla="*/ 467 h 2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83"/>
                    <a:gd name="T22" fmla="*/ 0 h 288"/>
                    <a:gd name="T23" fmla="*/ 1383 w 1383"/>
                    <a:gd name="T24" fmla="*/ 288 h 28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83" h="288">
                      <a:moveTo>
                        <a:pt x="0" y="237"/>
                      </a:moveTo>
                      <a:cubicBezTo>
                        <a:pt x="77" y="228"/>
                        <a:pt x="338" y="195"/>
                        <a:pt x="465" y="175"/>
                      </a:cubicBezTo>
                      <a:cubicBezTo>
                        <a:pt x="592" y="155"/>
                        <a:pt x="675" y="145"/>
                        <a:pt x="762" y="118"/>
                      </a:cubicBezTo>
                      <a:cubicBezTo>
                        <a:pt x="849" y="91"/>
                        <a:pt x="936" y="20"/>
                        <a:pt x="990" y="10"/>
                      </a:cubicBezTo>
                      <a:cubicBezTo>
                        <a:pt x="1044" y="0"/>
                        <a:pt x="1067" y="28"/>
                        <a:pt x="1086" y="58"/>
                      </a:cubicBezTo>
                      <a:cubicBezTo>
                        <a:pt x="1105" y="88"/>
                        <a:pt x="1058" y="154"/>
                        <a:pt x="1107" y="192"/>
                      </a:cubicBezTo>
                      <a:cubicBezTo>
                        <a:pt x="1156" y="230"/>
                        <a:pt x="1326" y="268"/>
                        <a:pt x="1383" y="288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34" name="Oval 33"/>
                <p:cNvSpPr>
                  <a:spLocks noChangeAspect="1" noChangeArrowheads="1"/>
                </p:cNvSpPr>
                <p:nvPr/>
              </p:nvSpPr>
              <p:spPr bwMode="auto">
                <a:xfrm>
                  <a:off x="5053" y="2018"/>
                  <a:ext cx="109" cy="272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35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5053" y="2996"/>
                  <a:ext cx="109" cy="32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36" name="Oval 35"/>
                <p:cNvSpPr>
                  <a:spLocks noChangeAspect="1" noChangeArrowheads="1"/>
                </p:cNvSpPr>
                <p:nvPr/>
              </p:nvSpPr>
              <p:spPr bwMode="auto">
                <a:xfrm rot="-1750516">
                  <a:off x="3098" y="2779"/>
                  <a:ext cx="162" cy="543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</p:grpSp>
          <p:grpSp>
            <p:nvGrpSpPr>
              <p:cNvPr id="19" name="Group 11"/>
              <p:cNvGrpSpPr>
                <a:grpSpLocks/>
              </p:cNvGrpSpPr>
              <p:nvPr/>
            </p:nvGrpSpPr>
            <p:grpSpPr bwMode="auto">
              <a:xfrm>
                <a:off x="244" y="1946"/>
                <a:ext cx="2544" cy="1493"/>
                <a:chOff x="244" y="1946"/>
                <a:chExt cx="2544" cy="1493"/>
              </a:xfrm>
            </p:grpSpPr>
            <p:sp>
              <p:nvSpPr>
                <p:cNvPr id="20" name="Rectangl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44" y="1946"/>
                  <a:ext cx="2544" cy="14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21" name="Freeform 20"/>
                <p:cNvSpPr>
                  <a:spLocks noChangeAspect="1"/>
                </p:cNvSpPr>
                <p:nvPr/>
              </p:nvSpPr>
              <p:spPr bwMode="auto">
                <a:xfrm>
                  <a:off x="265" y="2009"/>
                  <a:ext cx="2373" cy="1092"/>
                </a:xfrm>
                <a:custGeom>
                  <a:avLst/>
                  <a:gdLst>
                    <a:gd name="T0" fmla="*/ 18 w 2597"/>
                    <a:gd name="T1" fmla="*/ 653 h 1195"/>
                    <a:gd name="T2" fmla="*/ 109 w 2597"/>
                    <a:gd name="T3" fmla="*/ 587 h 1195"/>
                    <a:gd name="T4" fmla="*/ 263 w 2597"/>
                    <a:gd name="T5" fmla="*/ 561 h 1195"/>
                    <a:gd name="T6" fmla="*/ 870 w 2597"/>
                    <a:gd name="T7" fmla="*/ 431 h 1195"/>
                    <a:gd name="T8" fmla="*/ 1089 w 2597"/>
                    <a:gd name="T9" fmla="*/ 247 h 1195"/>
                    <a:gd name="T10" fmla="*/ 1263 w 2597"/>
                    <a:gd name="T11" fmla="*/ 120 h 1195"/>
                    <a:gd name="T12" fmla="*/ 1643 w 2597"/>
                    <a:gd name="T13" fmla="*/ 1 h 1195"/>
                    <a:gd name="T14" fmla="*/ 1776 w 2597"/>
                    <a:gd name="T15" fmla="*/ 128 h 1195"/>
                    <a:gd name="T16" fmla="*/ 1443 w 2597"/>
                    <a:gd name="T17" fmla="*/ 274 h 1195"/>
                    <a:gd name="T18" fmla="*/ 1240 w 2597"/>
                    <a:gd name="T19" fmla="*/ 614 h 1195"/>
                    <a:gd name="T20" fmla="*/ 1699 w 2597"/>
                    <a:gd name="T21" fmla="*/ 799 h 1195"/>
                    <a:gd name="T22" fmla="*/ 1558 w 2597"/>
                    <a:gd name="T23" fmla="*/ 825 h 1195"/>
                    <a:gd name="T24" fmla="*/ 1252 w 2597"/>
                    <a:gd name="T25" fmla="*/ 742 h 1195"/>
                    <a:gd name="T26" fmla="*/ 871 w 2597"/>
                    <a:gd name="T27" fmla="*/ 650 h 1195"/>
                    <a:gd name="T28" fmla="*/ 252 w 2597"/>
                    <a:gd name="T29" fmla="*/ 749 h 1195"/>
                    <a:gd name="T30" fmla="*/ 141 w 2597"/>
                    <a:gd name="T31" fmla="*/ 790 h 1195"/>
                    <a:gd name="T32" fmla="*/ 18 w 2597"/>
                    <a:gd name="T33" fmla="*/ 653 h 11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97"/>
                    <a:gd name="T52" fmla="*/ 0 h 1195"/>
                    <a:gd name="T53" fmla="*/ 2597 w 2597"/>
                    <a:gd name="T54" fmla="*/ 1195 h 119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97" h="1195">
                      <a:moveTo>
                        <a:pt x="26" y="937"/>
                      </a:moveTo>
                      <a:cubicBezTo>
                        <a:pt x="0" y="850"/>
                        <a:pt x="97" y="864"/>
                        <a:pt x="155" y="842"/>
                      </a:cubicBezTo>
                      <a:cubicBezTo>
                        <a:pt x="213" y="821"/>
                        <a:pt x="197" y="842"/>
                        <a:pt x="378" y="804"/>
                      </a:cubicBezTo>
                      <a:cubicBezTo>
                        <a:pt x="560" y="767"/>
                        <a:pt x="1051" y="693"/>
                        <a:pt x="1248" y="618"/>
                      </a:cubicBezTo>
                      <a:cubicBezTo>
                        <a:pt x="1445" y="542"/>
                        <a:pt x="1467" y="427"/>
                        <a:pt x="1562" y="353"/>
                      </a:cubicBezTo>
                      <a:cubicBezTo>
                        <a:pt x="1657" y="279"/>
                        <a:pt x="1679" y="229"/>
                        <a:pt x="1812" y="171"/>
                      </a:cubicBezTo>
                      <a:cubicBezTo>
                        <a:pt x="1944" y="113"/>
                        <a:pt x="2235" y="0"/>
                        <a:pt x="2357" y="1"/>
                      </a:cubicBezTo>
                      <a:cubicBezTo>
                        <a:pt x="2480" y="3"/>
                        <a:pt x="2597" y="117"/>
                        <a:pt x="2549" y="183"/>
                      </a:cubicBezTo>
                      <a:cubicBezTo>
                        <a:pt x="2501" y="248"/>
                        <a:pt x="2199" y="277"/>
                        <a:pt x="2070" y="393"/>
                      </a:cubicBezTo>
                      <a:cubicBezTo>
                        <a:pt x="1941" y="509"/>
                        <a:pt x="1717" y="755"/>
                        <a:pt x="1778" y="880"/>
                      </a:cubicBezTo>
                      <a:cubicBezTo>
                        <a:pt x="1838" y="1005"/>
                        <a:pt x="2360" y="1094"/>
                        <a:pt x="2436" y="1145"/>
                      </a:cubicBezTo>
                      <a:cubicBezTo>
                        <a:pt x="2511" y="1195"/>
                        <a:pt x="2341" y="1195"/>
                        <a:pt x="2235" y="1183"/>
                      </a:cubicBezTo>
                      <a:cubicBezTo>
                        <a:pt x="2129" y="1170"/>
                        <a:pt x="1960" y="1107"/>
                        <a:pt x="1796" y="1065"/>
                      </a:cubicBezTo>
                      <a:cubicBezTo>
                        <a:pt x="1632" y="1023"/>
                        <a:pt x="1488" y="929"/>
                        <a:pt x="1249" y="931"/>
                      </a:cubicBezTo>
                      <a:cubicBezTo>
                        <a:pt x="1010" y="933"/>
                        <a:pt x="535" y="1042"/>
                        <a:pt x="361" y="1075"/>
                      </a:cubicBezTo>
                      <a:cubicBezTo>
                        <a:pt x="187" y="1108"/>
                        <a:pt x="257" y="1154"/>
                        <a:pt x="201" y="1131"/>
                      </a:cubicBezTo>
                      <a:cubicBezTo>
                        <a:pt x="145" y="1108"/>
                        <a:pt x="63" y="977"/>
                        <a:pt x="26" y="93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2" name="Freeform 21"/>
                <p:cNvSpPr>
                  <a:spLocks noChangeAspect="1"/>
                </p:cNvSpPr>
                <p:nvPr/>
              </p:nvSpPr>
              <p:spPr bwMode="auto">
                <a:xfrm>
                  <a:off x="1680" y="2278"/>
                  <a:ext cx="446" cy="499"/>
                </a:xfrm>
                <a:custGeom>
                  <a:avLst/>
                  <a:gdLst>
                    <a:gd name="T0" fmla="*/ 338 w 487"/>
                    <a:gd name="T1" fmla="*/ 96 h 547"/>
                    <a:gd name="T2" fmla="*/ 278 w 487"/>
                    <a:gd name="T3" fmla="*/ 43 h 547"/>
                    <a:gd name="T4" fmla="*/ 193 w 487"/>
                    <a:gd name="T5" fmla="*/ 3 h 547"/>
                    <a:gd name="T6" fmla="*/ 62 w 487"/>
                    <a:gd name="T7" fmla="*/ 57 h 547"/>
                    <a:gd name="T8" fmla="*/ 23 w 487"/>
                    <a:gd name="T9" fmla="*/ 128 h 547"/>
                    <a:gd name="T10" fmla="*/ 5 w 487"/>
                    <a:gd name="T11" fmla="*/ 175 h 547"/>
                    <a:gd name="T12" fmla="*/ 23 w 487"/>
                    <a:gd name="T13" fmla="*/ 254 h 547"/>
                    <a:gd name="T14" fmla="*/ 136 w 487"/>
                    <a:gd name="T15" fmla="*/ 367 h 547"/>
                    <a:gd name="T16" fmla="*/ 167 w 487"/>
                    <a:gd name="T17" fmla="*/ 327 h 547"/>
                    <a:gd name="T18" fmla="*/ 192 w 487"/>
                    <a:gd name="T19" fmla="*/ 265 h 547"/>
                    <a:gd name="T20" fmla="*/ 233 w 487"/>
                    <a:gd name="T21" fmla="*/ 210 h 547"/>
                    <a:gd name="T22" fmla="*/ 305 w 487"/>
                    <a:gd name="T23" fmla="*/ 127 h 547"/>
                    <a:gd name="T24" fmla="*/ 338 w 487"/>
                    <a:gd name="T25" fmla="*/ 96 h 54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87"/>
                    <a:gd name="T40" fmla="*/ 0 h 547"/>
                    <a:gd name="T41" fmla="*/ 487 w 487"/>
                    <a:gd name="T42" fmla="*/ 547 h 54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87" h="547">
                      <a:moveTo>
                        <a:pt x="480" y="138"/>
                      </a:moveTo>
                      <a:cubicBezTo>
                        <a:pt x="473" y="118"/>
                        <a:pt x="429" y="85"/>
                        <a:pt x="395" y="63"/>
                      </a:cubicBezTo>
                      <a:cubicBezTo>
                        <a:pt x="361" y="41"/>
                        <a:pt x="324" y="0"/>
                        <a:pt x="274" y="3"/>
                      </a:cubicBezTo>
                      <a:cubicBezTo>
                        <a:pt x="223" y="5"/>
                        <a:pt x="129" y="52"/>
                        <a:pt x="88" y="82"/>
                      </a:cubicBezTo>
                      <a:cubicBezTo>
                        <a:pt x="48" y="112"/>
                        <a:pt x="45" y="156"/>
                        <a:pt x="32" y="184"/>
                      </a:cubicBezTo>
                      <a:cubicBezTo>
                        <a:pt x="18" y="212"/>
                        <a:pt x="5" y="222"/>
                        <a:pt x="5" y="252"/>
                      </a:cubicBezTo>
                      <a:cubicBezTo>
                        <a:pt x="5" y="282"/>
                        <a:pt x="0" y="319"/>
                        <a:pt x="32" y="366"/>
                      </a:cubicBezTo>
                      <a:cubicBezTo>
                        <a:pt x="63" y="412"/>
                        <a:pt x="159" y="511"/>
                        <a:pt x="193" y="529"/>
                      </a:cubicBezTo>
                      <a:cubicBezTo>
                        <a:pt x="227" y="547"/>
                        <a:pt x="224" y="495"/>
                        <a:pt x="237" y="471"/>
                      </a:cubicBezTo>
                      <a:cubicBezTo>
                        <a:pt x="250" y="447"/>
                        <a:pt x="258" y="412"/>
                        <a:pt x="273" y="384"/>
                      </a:cubicBezTo>
                      <a:cubicBezTo>
                        <a:pt x="288" y="356"/>
                        <a:pt x="303" y="336"/>
                        <a:pt x="330" y="303"/>
                      </a:cubicBezTo>
                      <a:cubicBezTo>
                        <a:pt x="357" y="270"/>
                        <a:pt x="410" y="210"/>
                        <a:pt x="435" y="183"/>
                      </a:cubicBezTo>
                      <a:cubicBezTo>
                        <a:pt x="460" y="156"/>
                        <a:pt x="487" y="158"/>
                        <a:pt x="480" y="13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3" name="Freeform 22"/>
                <p:cNvSpPr>
                  <a:spLocks noChangeAspect="1"/>
                </p:cNvSpPr>
                <p:nvPr/>
              </p:nvSpPr>
              <p:spPr bwMode="auto">
                <a:xfrm>
                  <a:off x="544" y="2794"/>
                  <a:ext cx="1587" cy="203"/>
                </a:xfrm>
                <a:custGeom>
                  <a:avLst/>
                  <a:gdLst>
                    <a:gd name="T0" fmla="*/ 0 w 1737"/>
                    <a:gd name="T1" fmla="*/ 94 h 222"/>
                    <a:gd name="T2" fmla="*/ 150 w 1737"/>
                    <a:gd name="T3" fmla="*/ 61 h 222"/>
                    <a:gd name="T4" fmla="*/ 396 w 1737"/>
                    <a:gd name="T5" fmla="*/ 28 h 222"/>
                    <a:gd name="T6" fmla="*/ 652 w 1737"/>
                    <a:gd name="T7" fmla="*/ 0 h 222"/>
                    <a:gd name="T8" fmla="*/ 897 w 1737"/>
                    <a:gd name="T9" fmla="*/ 28 h 222"/>
                    <a:gd name="T10" fmla="*/ 1132 w 1737"/>
                    <a:gd name="T11" fmla="*/ 123 h 222"/>
                    <a:gd name="T12" fmla="*/ 1211 w 1737"/>
                    <a:gd name="T13" fmla="*/ 155 h 22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737"/>
                    <a:gd name="T22" fmla="*/ 0 h 222"/>
                    <a:gd name="T23" fmla="*/ 1737 w 1737"/>
                    <a:gd name="T24" fmla="*/ 222 h 22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737" h="222">
                      <a:moveTo>
                        <a:pt x="0" y="136"/>
                      </a:moveTo>
                      <a:cubicBezTo>
                        <a:pt x="36" y="127"/>
                        <a:pt x="121" y="104"/>
                        <a:pt x="216" y="88"/>
                      </a:cubicBezTo>
                      <a:cubicBezTo>
                        <a:pt x="311" y="72"/>
                        <a:pt x="448" y="55"/>
                        <a:pt x="568" y="40"/>
                      </a:cubicBezTo>
                      <a:cubicBezTo>
                        <a:pt x="688" y="25"/>
                        <a:pt x="816" y="0"/>
                        <a:pt x="936" y="0"/>
                      </a:cubicBezTo>
                      <a:cubicBezTo>
                        <a:pt x="1056" y="0"/>
                        <a:pt x="1173" y="11"/>
                        <a:pt x="1288" y="40"/>
                      </a:cubicBezTo>
                      <a:cubicBezTo>
                        <a:pt x="1403" y="69"/>
                        <a:pt x="1549" y="146"/>
                        <a:pt x="1624" y="176"/>
                      </a:cubicBezTo>
                      <a:cubicBezTo>
                        <a:pt x="1699" y="206"/>
                        <a:pt x="1713" y="212"/>
                        <a:pt x="1737" y="222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4" name="Freeform 23"/>
                <p:cNvSpPr>
                  <a:spLocks noChangeAspect="1"/>
                </p:cNvSpPr>
                <p:nvPr/>
              </p:nvSpPr>
              <p:spPr bwMode="auto">
                <a:xfrm>
                  <a:off x="427" y="2155"/>
                  <a:ext cx="1718" cy="692"/>
                </a:xfrm>
                <a:custGeom>
                  <a:avLst/>
                  <a:gdLst>
                    <a:gd name="T0" fmla="*/ 0 w 1491"/>
                    <a:gd name="T1" fmla="*/ 1061 h 600"/>
                    <a:gd name="T2" fmla="*/ 998 w 1491"/>
                    <a:gd name="T3" fmla="*/ 930 h 600"/>
                    <a:gd name="T4" fmla="*/ 1438 w 1491"/>
                    <a:gd name="T5" fmla="*/ 807 h 600"/>
                    <a:gd name="T6" fmla="*/ 1815 w 1491"/>
                    <a:gd name="T7" fmla="*/ 504 h 600"/>
                    <a:gd name="T8" fmla="*/ 2068 w 1491"/>
                    <a:gd name="T9" fmla="*/ 240 h 600"/>
                    <a:gd name="T10" fmla="*/ 2628 w 1491"/>
                    <a:gd name="T11" fmla="*/ 0 h 60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91"/>
                    <a:gd name="T19" fmla="*/ 0 h 600"/>
                    <a:gd name="T20" fmla="*/ 1491 w 1491"/>
                    <a:gd name="T21" fmla="*/ 600 h 60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91" h="600">
                      <a:moveTo>
                        <a:pt x="0" y="600"/>
                      </a:moveTo>
                      <a:cubicBezTo>
                        <a:pt x="94" y="588"/>
                        <a:pt x="431" y="549"/>
                        <a:pt x="567" y="525"/>
                      </a:cubicBezTo>
                      <a:cubicBezTo>
                        <a:pt x="703" y="501"/>
                        <a:pt x="739" y="496"/>
                        <a:pt x="816" y="456"/>
                      </a:cubicBezTo>
                      <a:cubicBezTo>
                        <a:pt x="893" y="416"/>
                        <a:pt x="969" y="338"/>
                        <a:pt x="1029" y="285"/>
                      </a:cubicBezTo>
                      <a:cubicBezTo>
                        <a:pt x="1089" y="232"/>
                        <a:pt x="1096" y="183"/>
                        <a:pt x="1173" y="135"/>
                      </a:cubicBezTo>
                      <a:cubicBezTo>
                        <a:pt x="1250" y="87"/>
                        <a:pt x="1425" y="28"/>
                        <a:pt x="1491" y="0"/>
                      </a:cubicBezTo>
                    </a:path>
                  </a:pathLst>
                </a:custGeom>
                <a:noFill/>
                <a:ln w="28575">
                  <a:solidFill>
                    <a:schemeClr val="bg1"/>
                  </a:solidFill>
                  <a:round/>
                  <a:headEnd/>
                  <a:tailEnd type="stealth" w="sm" len="lg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eaLnBrk="1" hangingPunct="1"/>
                  <a:endParaRPr lang="el-GR" altLang="el-GR"/>
                </a:p>
              </p:txBody>
            </p:sp>
            <p:sp>
              <p:nvSpPr>
                <p:cNvPr id="25" name="Oval 24"/>
                <p:cNvSpPr>
                  <a:spLocks noChangeAspect="1" noChangeArrowheads="1"/>
                </p:cNvSpPr>
                <p:nvPr/>
              </p:nvSpPr>
              <p:spPr bwMode="auto">
                <a:xfrm>
                  <a:off x="2346" y="2002"/>
                  <a:ext cx="110" cy="276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26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2346" y="2997"/>
                  <a:ext cx="55" cy="110"/>
                </a:xfrm>
                <a:prstGeom prst="ellipse">
                  <a:avLst/>
                </a:prstGeom>
                <a:solidFill>
                  <a:srgbClr val="CC00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  <p:sp>
              <p:nvSpPr>
                <p:cNvPr id="27" name="Oval 26"/>
                <p:cNvSpPr>
                  <a:spLocks noChangeAspect="1" noChangeArrowheads="1"/>
                </p:cNvSpPr>
                <p:nvPr/>
              </p:nvSpPr>
              <p:spPr bwMode="auto">
                <a:xfrm rot="-1750516">
                  <a:off x="291" y="2791"/>
                  <a:ext cx="166" cy="293"/>
                </a:xfrm>
                <a:prstGeom prst="ellipse">
                  <a:avLst/>
                </a:prstGeom>
                <a:solidFill>
                  <a:srgbClr val="CC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5pPr>
                  <a:lvl6pPr marL="22860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6pPr>
                  <a:lvl7pPr marL="27432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7pPr>
                  <a:lvl8pPr marL="32004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8pPr>
                  <a:lvl9pPr marL="3657600" algn="l" defTabSz="914400" rtl="0" eaLnBrk="1" latinLnBrk="0" hangingPunct="1">
                    <a:defRPr sz="2600"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Arial" charset="0"/>
                    </a:defRPr>
                  </a:lvl9pPr>
                </a:lstStyle>
                <a:p>
                  <a:pPr algn="ctr" eaLnBrk="1" hangingPunct="1"/>
                  <a:endParaRPr lang="el-GR" altLang="el-GR"/>
                </a:p>
              </p:txBody>
            </p:sp>
          </p:grpSp>
        </p:grpSp>
        <p:sp>
          <p:nvSpPr>
            <p:cNvPr id="16" name="Text Box 29"/>
            <p:cNvSpPr txBox="1">
              <a:spLocks noChangeArrowheads="1"/>
            </p:cNvSpPr>
            <p:nvPr/>
          </p:nvSpPr>
          <p:spPr bwMode="auto">
            <a:xfrm>
              <a:off x="1186" y="3532"/>
              <a:ext cx="95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en-US" altLang="el-GR" sz="3200" i="1" u="sng" dirty="0">
                  <a:solidFill>
                    <a:schemeClr val="tx2"/>
                  </a:solidFill>
                </a:rPr>
                <a:t>Rest</a:t>
              </a:r>
            </a:p>
          </p:txBody>
        </p:sp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3930" y="3653"/>
              <a:ext cx="1253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6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r>
                <a:rPr lang="en-US" altLang="el-GR" sz="3200" i="1" u="sng" dirty="0">
                  <a:solidFill>
                    <a:schemeClr val="tx2"/>
                  </a:solidFill>
                </a:rPr>
                <a:t>Stress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11560" y="4365104"/>
            <a:ext cx="4788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Analysis is either visual, to identify low signal areas of reduced perfusion, or with computer assistance to determine the up-slope of myocardial signal increase during the first pass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99679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848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STRESS PERFUSION CMR –ADVANTAGES OVER NUCLEAR MEDICINE</a:t>
            </a:r>
            <a:endParaRPr lang="el-GR" sz="3200" dirty="0">
              <a:solidFill>
                <a:schemeClr val="tx1"/>
              </a:solidFill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521595" y="1777286"/>
            <a:ext cx="779493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No Ionizing Radiation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Decreased Study Duration: 30 minutes vs. Several Hours 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Additional Studies: Function, Morphology, </a:t>
            </a:r>
            <a:r>
              <a:rPr lang="en-US" sz="2000" dirty="0" err="1"/>
              <a:t>Valvular</a:t>
            </a:r>
            <a:r>
              <a:rPr lang="en-US" sz="2000" dirty="0"/>
              <a:t> Assessment, Viability, Coronaries, etc.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Improved Resolution: </a:t>
            </a:r>
            <a:r>
              <a:rPr lang="en-US" sz="2000" dirty="0" err="1"/>
              <a:t>Subendocardial</a:t>
            </a:r>
            <a:r>
              <a:rPr lang="en-US" sz="2000" dirty="0"/>
              <a:t> Ischemia</a:t>
            </a:r>
          </a:p>
          <a:p>
            <a:pPr marL="285750" indent="-285750">
              <a:lnSpc>
                <a:spcPct val="85000"/>
              </a:lnSpc>
              <a:spcBef>
                <a:spcPct val="25000"/>
              </a:spcBef>
              <a:spcAft>
                <a:spcPct val="250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Transmural Assessment: Triple Vessel Disease</a:t>
            </a:r>
          </a:p>
        </p:txBody>
      </p:sp>
    </p:spTree>
    <p:extLst>
      <p:ext uri="{BB962C8B-B14F-4D97-AF65-F5344CB8AC3E}">
        <p14:creationId xmlns:p14="http://schemas.microsoft.com/office/powerpoint/2010/main" val="2717422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 noChangeAspect="1"/>
          </p:cNvGraphicFramePr>
          <p:nvPr/>
        </p:nvGraphicFramePr>
        <p:xfrm>
          <a:off x="1200150" y="2462215"/>
          <a:ext cx="6743700" cy="305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74" name="Image" r:id="rId3" imgW="9683022" imgH="3291211" progId="">
                  <p:embed/>
                </p:oleObj>
              </mc:Choice>
              <mc:Fallback>
                <p:oleObj name="Image" r:id="rId3" imgW="9683022" imgH="3291211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150" y="2462215"/>
                        <a:ext cx="6743700" cy="305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1196752"/>
            <a:ext cx="6115050" cy="40011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Coronary Disease Progression</a:t>
            </a: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7086600" y="1828800"/>
            <a:ext cx="5715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2457451" y="5943600"/>
            <a:ext cx="3532585" cy="5921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dirty="0">
                <a:ea typeface="ＭＳ Ｐゴシック" panose="020B0600070205080204" pitchFamily="34" charset="-128"/>
              </a:rPr>
              <a:t>CTA</a:t>
            </a:r>
            <a:r>
              <a:rPr lang="en-US" altLang="el-GR" dirty="0">
                <a:solidFill>
                  <a:srgbClr val="00206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2457450" y="5715000"/>
            <a:ext cx="354330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V="1">
            <a:off x="6057900" y="5715000"/>
            <a:ext cx="1771650" cy="0"/>
          </a:xfrm>
          <a:prstGeom prst="line">
            <a:avLst/>
          </a:prstGeom>
          <a:noFill/>
          <a:ln w="31750">
            <a:solidFill>
              <a:schemeClr val="accent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3543300" y="2133602"/>
            <a:ext cx="0" cy="2651125"/>
          </a:xfrm>
          <a:prstGeom prst="line">
            <a:avLst/>
          </a:prstGeom>
          <a:noFill/>
          <a:ln w="44450">
            <a:solidFill>
              <a:schemeClr val="accent1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3543301" y="1600202"/>
            <a:ext cx="3508772" cy="70788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l-GR" sz="2000" dirty="0">
                <a:ea typeface="ＭＳ Ｐゴシック" panose="020B0600070205080204" pitchFamily="34" charset="-128"/>
              </a:rPr>
              <a:t>Calcified Plaque Detected by CT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/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IMAGING OF CORONARY ANATOMY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389487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CALCIUM SCORING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6192688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/>
              <a:t>Multidetector</a:t>
            </a:r>
            <a:r>
              <a:rPr lang="en-US" dirty="0"/>
              <a:t> row CT detection of coronary calcification in non-contrast enhanced data sets.</a:t>
            </a:r>
          </a:p>
          <a:p>
            <a:endParaRPr lang="en-US" dirty="0"/>
          </a:p>
          <a:p>
            <a:r>
              <a:rPr lang="en-US" dirty="0"/>
              <a:t>A threshold of 130 Hounsfield units (HU) are defined as representing coronary calcium.</a:t>
            </a:r>
          </a:p>
          <a:p>
            <a:r>
              <a:rPr lang="en-US" dirty="0"/>
              <a:t> ‘</a:t>
            </a:r>
            <a:r>
              <a:rPr lang="en-US" dirty="0" err="1"/>
              <a:t>Agatston</a:t>
            </a:r>
            <a:r>
              <a:rPr lang="en-US" dirty="0"/>
              <a:t> score’</a:t>
            </a:r>
          </a:p>
          <a:p>
            <a:endParaRPr lang="en-US" dirty="0"/>
          </a:p>
          <a:p>
            <a:r>
              <a:rPr lang="en-US" dirty="0"/>
              <a:t>With the exception of patients with renal—coronary calcium is exclusively a consequence of coronary atherosclerosis.</a:t>
            </a:r>
          </a:p>
          <a:p>
            <a:endParaRPr lang="en-US" dirty="0"/>
          </a:p>
          <a:p>
            <a:r>
              <a:rPr lang="en-US" dirty="0"/>
              <a:t>The amount of </a:t>
            </a:r>
            <a:r>
              <a:rPr lang="en-US" b="1" dirty="0"/>
              <a:t>calcium correlates roughly to the total amount of atherosclerosis </a:t>
            </a:r>
          </a:p>
          <a:p>
            <a:endParaRPr lang="en-US" b="1" dirty="0"/>
          </a:p>
          <a:p>
            <a:r>
              <a:rPr lang="en-US" b="1" dirty="0"/>
              <a:t>Correlation with the degree of luminal narrowing is poor.</a:t>
            </a:r>
          </a:p>
          <a:p>
            <a:endParaRPr lang="en-US" dirty="0"/>
          </a:p>
          <a:p>
            <a:r>
              <a:rPr lang="en-US" dirty="0"/>
              <a:t> Even with </a:t>
            </a:r>
            <a:r>
              <a:rPr lang="en-US" b="1" dirty="0"/>
              <a:t>severe calcification, luminal </a:t>
            </a:r>
            <a:r>
              <a:rPr lang="en-US" b="1" dirty="0" err="1"/>
              <a:t>stenosis</a:t>
            </a:r>
            <a:r>
              <a:rPr lang="en-US" b="1" dirty="0"/>
              <a:t> is not necessarily present and a ‘zero’ calcium score cannot be used to rule out coronary artery </a:t>
            </a:r>
            <a:r>
              <a:rPr lang="en-US" b="1" dirty="0" err="1"/>
              <a:t>stenoses</a:t>
            </a:r>
            <a:r>
              <a:rPr lang="en-US" b="1" dirty="0"/>
              <a:t> in symptomatic individuals especially when young and with acute symptoms.</a:t>
            </a:r>
            <a:endParaRPr lang="el-GR" b="1" dirty="0"/>
          </a:p>
        </p:txBody>
      </p:sp>
      <p:pic>
        <p:nvPicPr>
          <p:cNvPr id="4" name="Picture 4" descr="Case05-04_R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"/>
          <a:stretch>
            <a:fillRect/>
          </a:stretch>
        </p:blipFill>
        <p:spPr bwMode="auto">
          <a:xfrm>
            <a:off x="6479704" y="1700808"/>
            <a:ext cx="2664296" cy="3413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85950" y="381000"/>
            <a:ext cx="5314950" cy="1143000"/>
          </a:xfrm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l" eaLnBrk="1" hangingPunct="1"/>
            <a:r>
              <a:rPr lang="en-US" altLang="el-GR" sz="3200" dirty="0">
                <a:solidFill>
                  <a:schemeClr val="tx1"/>
                </a:solidFill>
                <a:effectLst/>
              </a:rPr>
              <a:t>Coronary calcification-</a:t>
            </a:r>
            <a:r>
              <a:rPr lang="en-US" altLang="el-GR" sz="3200" dirty="0" err="1">
                <a:solidFill>
                  <a:schemeClr val="tx1"/>
                </a:solidFill>
                <a:effectLst/>
              </a:rPr>
              <a:t>Agatson</a:t>
            </a:r>
            <a:r>
              <a:rPr lang="en-US" altLang="el-GR" sz="3200" dirty="0">
                <a:solidFill>
                  <a:schemeClr val="tx1"/>
                </a:solidFill>
                <a:effectLst/>
              </a:rPr>
              <a:t> score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idx="1"/>
          </p:nvPr>
        </p:nvSpPr>
        <p:spPr>
          <a:xfrm>
            <a:off x="1475656" y="1676400"/>
            <a:ext cx="6296744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ct val="40000"/>
              </a:spcBef>
              <a:buNone/>
              <a:defRPr/>
            </a:pPr>
            <a:r>
              <a:rPr lang="en-US" altLang="el-GR" sz="2600" dirty="0">
                <a:cs typeface="Times New Roman" panose="02020603050405020304" pitchFamily="18" charset="0"/>
              </a:rPr>
              <a:t>linear scale with 4 calcium score categories: </a:t>
            </a: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Tx/>
              <a:buNone/>
              <a:defRPr/>
            </a:pP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  <a:t>                   </a:t>
            </a: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0		   none</a:t>
            </a:r>
          </a:p>
          <a:p>
            <a:pPr lvl="1" eaLnBrk="1" hangingPunct="1">
              <a:lnSpc>
                <a:spcPct val="90000"/>
              </a:lnSpc>
              <a:spcBef>
                <a:spcPct val="60000"/>
              </a:spcBef>
              <a:buFontTx/>
              <a:buNone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		     1–99		   mild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FontTx/>
              <a:buNone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100–400		   moderate</a:t>
            </a:r>
          </a:p>
          <a:p>
            <a:pPr lvl="1" eaLnBrk="1" hangingPunct="1">
              <a:lnSpc>
                <a:spcPct val="90000"/>
              </a:lnSpc>
              <a:spcBef>
                <a:spcPct val="30000"/>
              </a:spcBef>
              <a:buFontTx/>
              <a:buNone/>
              <a:defRPr/>
            </a:pPr>
            <a:r>
              <a:rPr lang="en-US" altLang="el-GR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        &gt;400		   severe</a:t>
            </a:r>
          </a:p>
          <a:p>
            <a:pPr marL="0" indent="0">
              <a:lnSpc>
                <a:spcPct val="90000"/>
              </a:lnSpc>
              <a:spcBef>
                <a:spcPct val="70000"/>
              </a:spcBef>
              <a:buNone/>
              <a:defRPr/>
            </a:pPr>
            <a:r>
              <a:rPr lang="en-US" altLang="el-GR" sz="2400" dirty="0">
                <a:cs typeface="Times New Roman" panose="02020603050405020304" pitchFamily="18" charset="0"/>
              </a:rPr>
              <a:t>*Calcium score correlates directly with risk of events and likelihood of obstructive CAD*</a:t>
            </a:r>
          </a:p>
        </p:txBody>
      </p:sp>
    </p:spTree>
    <p:extLst>
      <p:ext uri="{BB962C8B-B14F-4D97-AF65-F5344CB8AC3E}">
        <p14:creationId xmlns:p14="http://schemas.microsoft.com/office/powerpoint/2010/main" val="112713682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0"/>
            <a:ext cx="3538736" cy="1143000"/>
          </a:xfrm>
        </p:spPr>
        <p:txBody>
          <a:bodyPr>
            <a:noAutofit/>
          </a:bodyPr>
          <a:lstStyle/>
          <a:p>
            <a:r>
              <a:rPr lang="en-US" sz="2800" dirty="0"/>
              <a:t>CLINICAL EVALUATION</a:t>
            </a:r>
            <a:br>
              <a:rPr lang="en-US" sz="2800" dirty="0"/>
            </a:br>
            <a:r>
              <a:rPr lang="en-US" sz="2800" dirty="0"/>
              <a:t>LIKELIHOOD OF CAD</a:t>
            </a:r>
            <a:endParaRPr lang="el-GR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61048"/>
            <a:ext cx="726320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928096"/>
            <a:ext cx="3995936" cy="359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12776"/>
            <a:ext cx="5191720" cy="2983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880793" cy="127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123728" y="6546830"/>
            <a:ext cx="477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Κ</a:t>
            </a:r>
            <a:r>
              <a:rPr lang="en-US" sz="1600" i="1" dirty="0" err="1"/>
              <a:t>nuuti</a:t>
            </a:r>
            <a:r>
              <a:rPr lang="en-US" sz="1600" i="1" dirty="0"/>
              <a:t> et al. European Heart Journal (2020) 41, 407477</a:t>
            </a:r>
            <a:endParaRPr lang="el-GR" sz="1600" i="1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908720"/>
            <a:ext cx="200742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9016" cy="1143000"/>
          </a:xfrm>
        </p:spPr>
        <p:txBody>
          <a:bodyPr>
            <a:normAutofit/>
          </a:bodyPr>
          <a:lstStyle/>
          <a:p>
            <a:r>
              <a:rPr lang="en-US" sz="2800" dirty="0"/>
              <a:t>CAC SCREENING IN PERSONS WITH METABOLIC SYNDROME AND DIABETES</a:t>
            </a:r>
            <a:endParaRPr lang="el-GR" sz="2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779912" cy="278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268759"/>
            <a:ext cx="2952328" cy="277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0770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/>
              <a:t>Wong et al. J Am </a:t>
            </a:r>
            <a:r>
              <a:rPr lang="en-US" sz="1600" i="1" dirty="0" err="1"/>
              <a:t>Coll</a:t>
            </a:r>
            <a:r>
              <a:rPr lang="en-US" sz="1600" i="1" dirty="0"/>
              <a:t> </a:t>
            </a:r>
            <a:r>
              <a:rPr lang="en-US" sz="1600" i="1" dirty="0" err="1"/>
              <a:t>Cardol</a:t>
            </a:r>
            <a:endParaRPr lang="en-US" sz="1600" i="1" dirty="0"/>
          </a:p>
          <a:p>
            <a:r>
              <a:rPr lang="el-GR" sz="1600" i="1" dirty="0"/>
              <a:t>2003;41:1547–1553</a:t>
            </a:r>
          </a:p>
        </p:txBody>
      </p:sp>
      <p:sp>
        <p:nvSpPr>
          <p:cNvPr id="7" name="Rectangle 6"/>
          <p:cNvSpPr/>
          <p:nvPr/>
        </p:nvSpPr>
        <p:spPr>
          <a:xfrm>
            <a:off x="6948264" y="2996952"/>
            <a:ext cx="2195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Wong et al.,</a:t>
            </a:r>
          </a:p>
          <a:p>
            <a:r>
              <a:rPr lang="en-US" sz="1600" i="1" dirty="0"/>
              <a:t>Diabetes Care 2005;28:1445–1450.</a:t>
            </a:r>
            <a:endParaRPr lang="el-GR" sz="1600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0"/>
            <a:ext cx="18859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005064"/>
            <a:ext cx="3672408" cy="252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555776" y="7749480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err="1"/>
              <a:t>Malik</a:t>
            </a:r>
            <a:r>
              <a:rPr lang="en-US" sz="1600" i="1" dirty="0"/>
              <a:t> et al., Diabetes Care 2011; 34:2285–2290</a:t>
            </a:r>
            <a:endParaRPr lang="el-GR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2987824" y="65194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err="1"/>
              <a:t>Malik</a:t>
            </a:r>
            <a:r>
              <a:rPr lang="en-US" sz="1600" i="1" dirty="0"/>
              <a:t> et al., Diabetes Care 2011; 34:2285–2290</a:t>
            </a:r>
            <a:endParaRPr lang="el-GR" sz="1600" i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CORONARY COMPUTED TOMOGRAPHY ANGIOGRAPHY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46237"/>
            <a:ext cx="4320480" cy="4526280"/>
          </a:xfrm>
        </p:spPr>
        <p:txBody>
          <a:bodyPr>
            <a:noAutofit/>
          </a:bodyPr>
          <a:lstStyle/>
          <a:p>
            <a:r>
              <a:rPr lang="en-US" sz="2000" dirty="0"/>
              <a:t>CT (at least 64-slice CT) </a:t>
            </a:r>
            <a:r>
              <a:rPr lang="en-US" sz="2000" b="1" dirty="0"/>
              <a:t>with contrast can visualize the coronary artery lumen</a:t>
            </a:r>
            <a:r>
              <a:rPr lang="en-US" sz="2000" dirty="0"/>
              <a:t>. </a:t>
            </a:r>
          </a:p>
          <a:p>
            <a:pPr>
              <a:buNone/>
            </a:pPr>
            <a:r>
              <a:rPr lang="en-US" sz="2000" dirty="0"/>
              <a:t>      -adequate breath holding </a:t>
            </a:r>
          </a:p>
          <a:p>
            <a:pPr>
              <a:buNone/>
            </a:pPr>
            <a:r>
              <a:rPr lang="en-US" sz="2000" dirty="0"/>
              <a:t>      -without severe obesity, </a:t>
            </a:r>
          </a:p>
          <a:p>
            <a:pPr>
              <a:buNone/>
            </a:pPr>
            <a:r>
              <a:rPr lang="en-US" sz="2000" dirty="0"/>
              <a:t>      -sinus rhythm &lt;65 </a:t>
            </a:r>
            <a:r>
              <a:rPr lang="en-US" sz="2000" dirty="0" err="1"/>
              <a:t>b.p.m</a:t>
            </a:r>
            <a:r>
              <a:rPr lang="en-US" sz="2000" dirty="0"/>
              <a:t>. preferably 60 </a:t>
            </a:r>
            <a:r>
              <a:rPr lang="en-US" sz="2000" dirty="0" err="1"/>
              <a:t>b.p.m</a:t>
            </a:r>
            <a:r>
              <a:rPr lang="en-US" sz="2000" dirty="0"/>
              <a:t>. or less)</a:t>
            </a:r>
          </a:p>
          <a:p>
            <a:r>
              <a:rPr lang="en-US" sz="2000" b="1" dirty="0"/>
              <a:t>Very high negative predictive value 97–99% especially for patients at low intermediate PTPs</a:t>
            </a:r>
          </a:p>
          <a:p>
            <a:r>
              <a:rPr lang="en-US" sz="2000" dirty="0"/>
              <a:t> Sensitivities  95–99% and specificities of 64–83%</a:t>
            </a:r>
            <a:endParaRPr lang="el-GR" sz="2000" dirty="0"/>
          </a:p>
        </p:txBody>
      </p:sp>
      <p:pic>
        <p:nvPicPr>
          <p:cNvPr id="5" name="Picture 3" descr="Soft Plaq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716" y="2107837"/>
            <a:ext cx="4117764" cy="376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08104" y="1772816"/>
            <a:ext cx="275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dirty="0"/>
              <a:t>Soft Plaque Visualization</a:t>
            </a:r>
            <a:endParaRPr lang="el-G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CORONARY COMPUTED TOMOGRAPHY ANGIOGRAPHY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24" y="1772816"/>
            <a:ext cx="4932040" cy="4526280"/>
          </a:xfrm>
        </p:spPr>
        <p:txBody>
          <a:bodyPr>
            <a:normAutofit/>
          </a:bodyPr>
          <a:lstStyle/>
          <a:p>
            <a:r>
              <a:rPr lang="en-US" sz="1800" b="1" dirty="0"/>
              <a:t>Severe coronary calcium negatively impacts specificity and accuracy of coronary CTA. </a:t>
            </a:r>
          </a:p>
          <a:p>
            <a:pPr>
              <a:buNone/>
            </a:pPr>
            <a:endParaRPr lang="en-US" sz="1800" dirty="0"/>
          </a:p>
          <a:p>
            <a:r>
              <a:rPr lang="en-US" sz="1800" dirty="0" err="1"/>
              <a:t>Overdiagnosis</a:t>
            </a:r>
            <a:r>
              <a:rPr lang="en-US" sz="1800" dirty="0"/>
              <a:t> of </a:t>
            </a:r>
            <a:r>
              <a:rPr lang="en-US" sz="1800" dirty="0" err="1"/>
              <a:t>stenoses</a:t>
            </a:r>
            <a:r>
              <a:rPr lang="en-US" sz="1800" dirty="0"/>
              <a:t> in patients with </a:t>
            </a:r>
            <a:r>
              <a:rPr lang="en-US" sz="1800" dirty="0" err="1"/>
              <a:t>Agatston</a:t>
            </a:r>
            <a:r>
              <a:rPr lang="en-US" sz="1800" dirty="0"/>
              <a:t> scores &gt;400</a:t>
            </a:r>
          </a:p>
          <a:p>
            <a:endParaRPr lang="en-US" sz="1800" dirty="0"/>
          </a:p>
          <a:p>
            <a:r>
              <a:rPr lang="en-US" sz="1800" b="1" dirty="0"/>
              <a:t>Coronary stents</a:t>
            </a:r>
            <a:r>
              <a:rPr lang="en-US" sz="1800" dirty="0"/>
              <a:t>, due to </a:t>
            </a:r>
            <a:r>
              <a:rPr lang="en-US" sz="1800" dirty="0" err="1"/>
              <a:t>artefacts</a:t>
            </a:r>
            <a:r>
              <a:rPr lang="en-US" sz="1800" dirty="0"/>
              <a:t> caused by metal and the limited spatial resolution of CT</a:t>
            </a:r>
          </a:p>
          <a:p>
            <a:endParaRPr lang="en-US" sz="1800" dirty="0"/>
          </a:p>
          <a:p>
            <a:r>
              <a:rPr lang="en-US" sz="1800" dirty="0"/>
              <a:t> </a:t>
            </a:r>
            <a:r>
              <a:rPr lang="en-US" sz="1800" b="1" dirty="0"/>
              <a:t>Assessment of CABG  highly accurate</a:t>
            </a:r>
            <a:r>
              <a:rPr lang="en-US" sz="1800" dirty="0"/>
              <a:t> while the evaluation of native coronary vessels in post-bypass patients prone to false positive findings.</a:t>
            </a:r>
            <a:endParaRPr lang="el-GR" sz="1800" dirty="0"/>
          </a:p>
        </p:txBody>
      </p:sp>
      <p:pic>
        <p:nvPicPr>
          <p:cNvPr id="4" name="Picture 4" descr="Case05-04_R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6"/>
          <a:stretch>
            <a:fillRect/>
          </a:stretch>
        </p:blipFill>
        <p:spPr bwMode="auto">
          <a:xfrm>
            <a:off x="5987212" y="908720"/>
            <a:ext cx="247322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tent on C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1605" r="952" b="13283"/>
          <a:stretch>
            <a:fillRect/>
          </a:stretch>
        </p:blipFill>
        <p:spPr bwMode="auto">
          <a:xfrm>
            <a:off x="5300727" y="4005064"/>
            <a:ext cx="3843273" cy="26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0"/>
            <a:ext cx="4341168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RISK STRATIFICATION 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2225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283968" cy="112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267744" y="6488668"/>
            <a:ext cx="4771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i="1" dirty="0"/>
              <a:t>Κ</a:t>
            </a:r>
            <a:r>
              <a:rPr lang="en-US" sz="1600" i="1" dirty="0" err="1"/>
              <a:t>nuuti</a:t>
            </a:r>
            <a:r>
              <a:rPr lang="en-US" sz="1600" i="1" dirty="0"/>
              <a:t> et al. European Heart Journal (2020) 41, 407477</a:t>
            </a:r>
            <a:endParaRPr lang="el-GR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0" y="3212976"/>
            <a:ext cx="9144000" cy="7920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5976" y="0"/>
            <a:ext cx="4341168" cy="1143000"/>
          </a:xfrm>
        </p:spPr>
        <p:txBody>
          <a:bodyPr>
            <a:normAutofit/>
          </a:bodyPr>
          <a:lstStyle/>
          <a:p>
            <a:r>
              <a:rPr lang="en-US" sz="3200" dirty="0"/>
              <a:t>RISK STRATIFICATION 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07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284984"/>
            <a:ext cx="6187771" cy="335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4283968" cy="112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3672409" cy="172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35896" y="1268760"/>
            <a:ext cx="80283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Edvardsen</a:t>
            </a:r>
            <a:r>
              <a:rPr lang="en-US" sz="1600" i="1" dirty="0"/>
              <a:t> et al JASE 2022</a:t>
            </a:r>
            <a:endParaRPr lang="el-GR" sz="1600" i="1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6792"/>
            <a:ext cx="91579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55576" y="4221088"/>
            <a:ext cx="6444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(</a:t>
            </a:r>
            <a:r>
              <a:rPr lang="en-US" sz="1600" dirty="0" err="1"/>
              <a:t>i</a:t>
            </a:r>
            <a:r>
              <a:rPr lang="en-US" sz="1600" dirty="0"/>
              <a:t>) </a:t>
            </a:r>
            <a:r>
              <a:rPr lang="en-US" sz="1600" b="1" dirty="0"/>
              <a:t>the number of segments </a:t>
            </a:r>
            <a:r>
              <a:rPr lang="en-US" sz="1600" dirty="0"/>
              <a:t>with an abnormal response</a:t>
            </a:r>
          </a:p>
          <a:p>
            <a:r>
              <a:rPr lang="en-US" sz="1600" dirty="0"/>
              <a:t>(ii) </a:t>
            </a:r>
            <a:r>
              <a:rPr lang="en-US" sz="1600" b="1" dirty="0"/>
              <a:t>the percentage</a:t>
            </a:r>
            <a:r>
              <a:rPr lang="el-GR" sz="1600" b="1" dirty="0"/>
              <a:t> </a:t>
            </a:r>
            <a:r>
              <a:rPr lang="en-US" sz="1600" b="1" dirty="0"/>
              <a:t>of myocardium with an abnormal response </a:t>
            </a:r>
            <a:r>
              <a:rPr lang="en-US" sz="1600" dirty="0"/>
              <a:t>(&gt;20%)</a:t>
            </a:r>
          </a:p>
          <a:p>
            <a:r>
              <a:rPr lang="en-US" sz="1600" dirty="0"/>
              <a:t> (iii) the global myocardial ischemic severity (</a:t>
            </a:r>
            <a:r>
              <a:rPr lang="en-US" sz="1600" b="1" dirty="0"/>
              <a:t>wall motion score index &gt;1.4</a:t>
            </a:r>
            <a:r>
              <a:rPr lang="en-US" sz="1600" dirty="0"/>
              <a:t>)</a:t>
            </a:r>
          </a:p>
          <a:p>
            <a:r>
              <a:rPr lang="en-US" sz="1600" dirty="0"/>
              <a:t> (iv) abnormal response in </a:t>
            </a:r>
            <a:r>
              <a:rPr lang="en-US" sz="1600" b="1" dirty="0"/>
              <a:t>multiple coronary territories</a:t>
            </a:r>
            <a:endParaRPr lang="en-US" sz="1600" dirty="0"/>
          </a:p>
          <a:p>
            <a:r>
              <a:rPr lang="en-US" sz="1600" dirty="0"/>
              <a:t>(v) development of wall thickening abnormalities</a:t>
            </a:r>
            <a:r>
              <a:rPr lang="en-US" sz="1600" b="1" dirty="0"/>
              <a:t> early </a:t>
            </a:r>
            <a:r>
              <a:rPr lang="en-US" sz="1600" dirty="0"/>
              <a:t>during stress</a:t>
            </a:r>
            <a:endParaRPr lang="el-GR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188640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SE FOR CAD RISK STRATIFICATION</a:t>
            </a:r>
            <a:endParaRPr lang="el-GR" sz="32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e-Identified_Run1_2022-01-12T13_53_0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403648" y="1484784"/>
            <a:ext cx="3048000" cy="2286000"/>
          </a:xfrm>
          <a:prstGeom prst="rect">
            <a:avLst/>
          </a:prstGeom>
        </p:spPr>
      </p:pic>
      <p:pic>
        <p:nvPicPr>
          <p:cNvPr id="8" name="De-Identified_Run1_2022-01-12T14_02_57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932040" y="1484784"/>
            <a:ext cx="3048000" cy="2286000"/>
          </a:xfrm>
          <a:prstGeom prst="rect">
            <a:avLst/>
          </a:prstGeom>
        </p:spPr>
      </p:pic>
      <p:pic>
        <p:nvPicPr>
          <p:cNvPr id="10" name="De-Identified_Run1_2022-01-12T14_08_23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4932040" y="4005064"/>
            <a:ext cx="3048000" cy="2286000"/>
          </a:xfrm>
          <a:prstGeom prst="rect">
            <a:avLst/>
          </a:prstGeom>
        </p:spPr>
      </p:pic>
      <p:pic>
        <p:nvPicPr>
          <p:cNvPr id="12" name="De-Identified_Run1_2022-01-12T14_04_04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6" cstate="print"/>
          <a:stretch>
            <a:fillRect/>
          </a:stretch>
        </p:blipFill>
        <p:spPr>
          <a:xfrm>
            <a:off x="1115615" y="3789040"/>
            <a:ext cx="3744418" cy="28083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2132856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baseline</a:t>
            </a:r>
            <a:endParaRPr lang="el-GR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028384" y="4869160"/>
            <a:ext cx="111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B-blocker iv</a:t>
            </a:r>
          </a:p>
          <a:p>
            <a:r>
              <a:rPr lang="en-US" sz="1600" dirty="0"/>
              <a:t>recovery</a:t>
            </a:r>
            <a:endParaRPr lang="el-GR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956376" y="2060848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  <a:r>
              <a:rPr lang="el-GR" sz="1600" dirty="0"/>
              <a:t>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653136"/>
            <a:ext cx="1259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Stop </a:t>
            </a:r>
            <a:r>
              <a:rPr lang="en-US" sz="1600" dirty="0" err="1"/>
              <a:t>dobutamine</a:t>
            </a:r>
            <a:endParaRPr lang="el-GR" sz="1600" dirty="0"/>
          </a:p>
        </p:txBody>
      </p:sp>
      <p:sp>
        <p:nvSpPr>
          <p:cNvPr id="13" name="Rectangle 12"/>
          <p:cNvSpPr/>
          <p:nvPr/>
        </p:nvSpPr>
        <p:spPr>
          <a:xfrm>
            <a:off x="467544" y="0"/>
            <a:ext cx="84249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600" dirty="0"/>
              <a:t>Άνδρας 51 ετών με επεισόδιο θωρακικού άλγους στην ηρεμία</a:t>
            </a:r>
          </a:p>
          <a:p>
            <a:r>
              <a:rPr lang="el-GR" sz="1600" dirty="0"/>
              <a:t>Ιστορικό από 1 έτους ΣΔ ΙΙ υπό αγωγή</a:t>
            </a:r>
            <a:r>
              <a:rPr lang="en-US" sz="1600" dirty="0"/>
              <a:t>,HbA1C:7.3%, BMI 27kg/m², </a:t>
            </a:r>
            <a:r>
              <a:rPr lang="el-GR" sz="1600" dirty="0"/>
              <a:t>Καπνιστής</a:t>
            </a:r>
            <a:endParaRPr lang="en-US" sz="1600" dirty="0"/>
          </a:p>
          <a:p>
            <a:r>
              <a:rPr lang="en-US" sz="1600" dirty="0"/>
              <a:t>TCHOL: </a:t>
            </a:r>
            <a:r>
              <a:rPr lang="el-GR" sz="1600" dirty="0"/>
              <a:t>185</a:t>
            </a:r>
            <a:r>
              <a:rPr lang="en-US" sz="1600" dirty="0"/>
              <a:t>mg/dl   LDL:1</a:t>
            </a:r>
            <a:r>
              <a:rPr lang="el-GR" sz="1600" dirty="0"/>
              <a:t>27</a:t>
            </a:r>
            <a:r>
              <a:rPr lang="en-US" sz="1600" dirty="0"/>
              <a:t>mg/dl   HDL:2</a:t>
            </a:r>
            <a:r>
              <a:rPr lang="el-GR" sz="1600" dirty="0"/>
              <a:t>8</a:t>
            </a:r>
            <a:r>
              <a:rPr lang="en-US" sz="1600" dirty="0"/>
              <a:t>mg/dl     TG:</a:t>
            </a:r>
            <a:r>
              <a:rPr lang="el-GR" sz="1600" dirty="0"/>
              <a:t>131</a:t>
            </a:r>
            <a:r>
              <a:rPr lang="en-US" sz="1600" dirty="0"/>
              <a:t>mg/dl </a:t>
            </a:r>
            <a:r>
              <a:rPr lang="el-GR" sz="1600" dirty="0"/>
              <a:t>υπό αγωγή με ατορβαστατίνη 20 </a:t>
            </a:r>
            <a:r>
              <a:rPr lang="en-US" sz="1600" dirty="0"/>
              <a:t>mg, BP=150/90mmHg</a:t>
            </a:r>
            <a:r>
              <a:rPr lang="el-GR" sz="1600" dirty="0"/>
              <a:t> </a:t>
            </a:r>
            <a:endParaRPr lang="en-US" sz="1600" dirty="0"/>
          </a:p>
          <a:p>
            <a:r>
              <a:rPr lang="en-US" sz="1600" dirty="0"/>
              <a:t>Hs-</a:t>
            </a:r>
            <a:r>
              <a:rPr lang="en-US" sz="1600" dirty="0" err="1"/>
              <a:t>trop</a:t>
            </a:r>
            <a:r>
              <a:rPr lang="en-US" sz="1600" dirty="0">
                <a:sym typeface="Wingdings" pitchFamily="2" charset="2"/>
              </a:rPr>
              <a:t>: (-) </a:t>
            </a:r>
            <a:r>
              <a:rPr lang="el-GR" sz="1600" dirty="0">
                <a:sym typeface="Wingdings" pitchFamily="2" charset="2"/>
              </a:rPr>
              <a:t>Χωρίς υποτροπή του ενοχλήματος, χωρίς ΗΚΓικές διαταραχές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STRESS ECHO</a:t>
            </a:r>
            <a:endParaRPr lang="el-GR" sz="3200" dirty="0"/>
          </a:p>
        </p:txBody>
      </p:sp>
      <p:pic>
        <p:nvPicPr>
          <p:cNvPr id="5" name="De-Identified_Run1_2022-01-12T13_53_15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259632" y="1484784"/>
            <a:ext cx="3048000" cy="2286000"/>
          </a:xfrm>
          <a:prstGeom prst="rect">
            <a:avLst/>
          </a:prstGeom>
        </p:spPr>
      </p:pic>
      <p:pic>
        <p:nvPicPr>
          <p:cNvPr id="6" name="De-Identified_Run1_2022-01-12T14_03_07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788024" y="1484784"/>
            <a:ext cx="3048000" cy="2286000"/>
          </a:xfrm>
          <a:prstGeom prst="rect">
            <a:avLst/>
          </a:prstGeom>
        </p:spPr>
      </p:pic>
      <p:pic>
        <p:nvPicPr>
          <p:cNvPr id="10" name="De-Identified_Run1_2022-01-12T14_08_36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6" cstate="print"/>
          <a:stretch>
            <a:fillRect/>
          </a:stretch>
        </p:blipFill>
        <p:spPr>
          <a:xfrm>
            <a:off x="4860032" y="4149080"/>
            <a:ext cx="3048000" cy="2286000"/>
          </a:xfrm>
          <a:prstGeom prst="rect">
            <a:avLst/>
          </a:prstGeom>
        </p:spPr>
      </p:pic>
      <p:pic>
        <p:nvPicPr>
          <p:cNvPr id="11" name="De-Identified_Run1_2022-01-12T14_03_54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6" cstate="print"/>
          <a:stretch>
            <a:fillRect/>
          </a:stretch>
        </p:blipFill>
        <p:spPr>
          <a:xfrm>
            <a:off x="1187624" y="3933056"/>
            <a:ext cx="3648405" cy="27363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2132856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baseline</a:t>
            </a:r>
            <a:endParaRPr lang="el-GR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8028384" y="4869160"/>
            <a:ext cx="1115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B-blocker iv</a:t>
            </a:r>
          </a:p>
          <a:p>
            <a:r>
              <a:rPr lang="en-US" sz="1600" dirty="0"/>
              <a:t>recovery</a:t>
            </a:r>
            <a:endParaRPr lang="el-GR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956376" y="2060848"/>
            <a:ext cx="1043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</a:t>
            </a:r>
            <a:r>
              <a:rPr lang="el-GR" sz="1600" dirty="0"/>
              <a:t>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4653136"/>
            <a:ext cx="1259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Stop </a:t>
            </a:r>
            <a:r>
              <a:rPr lang="en-US" sz="1600" dirty="0" err="1"/>
              <a:t>dobutamine</a:t>
            </a:r>
            <a:endParaRPr lang="el-G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3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0"/>
            <a:ext cx="3096344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CORONARY ANGIOGRAPHY</a:t>
            </a:r>
            <a:endParaRPr lang="el-GR" sz="3200" dirty="0"/>
          </a:p>
        </p:txBody>
      </p:sp>
      <p:pic>
        <p:nvPicPr>
          <p:cNvPr id="5" name="MOVIE-0001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683568" y="2132856"/>
            <a:ext cx="3157140" cy="3157140"/>
          </a:xfrm>
          <a:prstGeom prst="rect">
            <a:avLst/>
          </a:prstGeom>
        </p:spPr>
      </p:pic>
      <p:pic>
        <p:nvPicPr>
          <p:cNvPr id="4" name="MOVIE-0003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4139952" y="836712"/>
            <a:ext cx="3168352" cy="3168352"/>
          </a:xfrm>
          <a:prstGeom prst="rect">
            <a:avLst/>
          </a:prstGeom>
        </p:spPr>
      </p:pic>
      <p:pic>
        <p:nvPicPr>
          <p:cNvPr id="6" name="MOVIE-0004.wmv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7" cstate="print"/>
          <a:stretch>
            <a:fillRect/>
          </a:stretch>
        </p:blipFill>
        <p:spPr>
          <a:xfrm>
            <a:off x="4211960" y="3853408"/>
            <a:ext cx="3004592" cy="3004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46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4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6016" y="0"/>
            <a:ext cx="3466728" cy="1143000"/>
          </a:xfrm>
        </p:spPr>
        <p:txBody>
          <a:bodyPr>
            <a:normAutofit/>
          </a:bodyPr>
          <a:lstStyle/>
          <a:p>
            <a:r>
              <a:rPr lang="en-US" sz="3200" dirty="0"/>
              <a:t>ISCHEMIA-EXTEND</a:t>
            </a:r>
            <a:endParaRPr lang="el-GR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85212" cy="134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1484784"/>
            <a:ext cx="3275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Moderate or severe ischemia</a:t>
            </a:r>
            <a:r>
              <a:rPr lang="en-US" sz="1600" dirty="0"/>
              <a:t>, EF≥35%,  no recent ACS</a:t>
            </a:r>
          </a:p>
          <a:p>
            <a:r>
              <a:rPr lang="en-US" sz="1600" dirty="0"/>
              <a:t>median follow-up of 5.7 years</a:t>
            </a:r>
            <a:endParaRPr lang="el-GR" sz="1600" dirty="0"/>
          </a:p>
        </p:txBody>
      </p:sp>
      <p:sp>
        <p:nvSpPr>
          <p:cNvPr id="7" name="Rectangle 6"/>
          <p:cNvSpPr/>
          <p:nvPr/>
        </p:nvSpPr>
        <p:spPr>
          <a:xfrm>
            <a:off x="3059832" y="1294889"/>
            <a:ext cx="60841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All-cause mortality was not different </a:t>
            </a:r>
            <a:r>
              <a:rPr lang="en-US" sz="1600" dirty="0"/>
              <a:t>(7-year rate, 12.7% in invasive strategy, 13.4% in conservative strategy; adjusted hazard ratio, 1.00 [95% CI, 0.85–1.18]). </a:t>
            </a:r>
          </a:p>
          <a:p>
            <a:r>
              <a:rPr lang="en-US" sz="1600" b="1" dirty="0"/>
              <a:t>Lower 7-year rate cardiovascular mortality </a:t>
            </a:r>
            <a:r>
              <a:rPr lang="en-US" sz="1600" dirty="0"/>
              <a:t>(6.4% </a:t>
            </a:r>
            <a:r>
              <a:rPr lang="en-US" sz="1600" dirty="0" err="1"/>
              <a:t>vs</a:t>
            </a:r>
            <a:r>
              <a:rPr lang="en-US" sz="1600" dirty="0"/>
              <a:t> 8.6%; adjusted hazard ratio, 0.78 [95% CI, 0.63–0.96]) with an initial invasive strategy </a:t>
            </a:r>
          </a:p>
          <a:p>
            <a:r>
              <a:rPr lang="en-US" sz="1600" dirty="0"/>
              <a:t>but </a:t>
            </a:r>
            <a:r>
              <a:rPr lang="en-US" sz="1600" b="1" dirty="0"/>
              <a:t>a higher 7-year rate of </a:t>
            </a:r>
            <a:r>
              <a:rPr lang="en-US" sz="1600" b="1" dirty="0" err="1"/>
              <a:t>noncardiovascular</a:t>
            </a:r>
            <a:r>
              <a:rPr lang="en-US" sz="1600" b="1" dirty="0"/>
              <a:t> mortality </a:t>
            </a:r>
            <a:r>
              <a:rPr lang="en-US" sz="1600" dirty="0"/>
              <a:t>(5.6% </a:t>
            </a:r>
            <a:r>
              <a:rPr lang="en-US" sz="1600" dirty="0" err="1"/>
              <a:t>vs</a:t>
            </a:r>
            <a:r>
              <a:rPr lang="en-US" sz="1600" dirty="0"/>
              <a:t> 4.4%; adjusted hazard ratio, 1.44 [95% CI, 1.08–1.91]) compared with the conservative strategy.</a:t>
            </a:r>
            <a:endParaRPr lang="el-GR" sz="1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24528" y="1484784"/>
            <a:ext cx="64008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611560" y="6488668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 </a:t>
            </a:r>
            <a:r>
              <a:rPr lang="en-US" sz="1600" i="1" dirty="0" err="1"/>
              <a:t>Hochman</a:t>
            </a:r>
            <a:r>
              <a:rPr lang="en-US" sz="1600" i="1" dirty="0"/>
              <a:t> et al. Circulation. 2023;147:8–19. </a:t>
            </a:r>
            <a:endParaRPr lang="el-GR" sz="1600" i="1" dirty="0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2987824" cy="3035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429000"/>
            <a:ext cx="293268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3346185"/>
            <a:ext cx="2952328" cy="240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8288"/>
            <a:ext cx="8229600" cy="1396536"/>
          </a:xfrm>
        </p:spPr>
        <p:txBody>
          <a:bodyPr>
            <a:noAutofit/>
          </a:bodyPr>
          <a:lstStyle/>
          <a:p>
            <a:pPr algn="l"/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br>
              <a:rPr lang="el-GR" sz="3200" dirty="0"/>
            </a:br>
            <a:endParaRPr lang="el-GR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24744"/>
            <a:ext cx="5472608" cy="5213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259632" y="6519446"/>
            <a:ext cx="7668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European Heart Journal </a:t>
            </a:r>
            <a:r>
              <a:rPr lang="el-GR" sz="1600" i="1" dirty="0"/>
              <a:t> </a:t>
            </a:r>
            <a:r>
              <a:rPr lang="en-US" sz="1600" i="1" dirty="0"/>
              <a:t>2013;4:2949–3003</a:t>
            </a:r>
            <a:endParaRPr lang="el-GR" sz="1600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55576" y="0"/>
            <a:ext cx="793122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ANGINA SEVERITY CLASSIFICATION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283968" cy="2401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2008" y="4433044"/>
            <a:ext cx="52920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 patients with stable CAD, an initial FFR guided PCI strategy was associated with </a:t>
            </a:r>
            <a:r>
              <a:rPr lang="en-US" sz="1600" b="1" dirty="0"/>
              <a:t>a significantly lower rate of the primary composite end point of death, myocardial infarction, or urgent revascularization</a:t>
            </a:r>
            <a:r>
              <a:rPr lang="en-US" sz="1600" dirty="0"/>
              <a:t> at 5 years than medical therapy alone. At 5 years, 13.9% vs. 27.0%; hazard ratio, 0.46; 95% confidence interval [CI], 0.34 to 0.63; P&lt;0.001). The difference </a:t>
            </a:r>
            <a:r>
              <a:rPr lang="en-US" sz="1600" b="1" dirty="0"/>
              <a:t>was driven by urgent revascularizations,</a:t>
            </a:r>
            <a:r>
              <a:rPr lang="en-US" sz="1600" dirty="0"/>
              <a:t> 6.3% of the patients in the PCI group as compared with 21.1% of those in the medical therapy group (HR, 0.27; 95% CI, 0.18 to 0.41</a:t>
            </a:r>
            <a:endParaRPr lang="el-GR" sz="1600" dirty="0"/>
          </a:p>
        </p:txBody>
      </p:sp>
      <p:sp>
        <p:nvSpPr>
          <p:cNvPr id="7" name="Rectangle 6"/>
          <p:cNvSpPr/>
          <p:nvPr/>
        </p:nvSpPr>
        <p:spPr>
          <a:xfrm>
            <a:off x="5004048" y="6519446"/>
            <a:ext cx="38507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 </a:t>
            </a:r>
            <a:r>
              <a:rPr lang="en-US" sz="1600" i="1" dirty="0" err="1"/>
              <a:t>Xaplanteris</a:t>
            </a:r>
            <a:r>
              <a:rPr lang="en-US" sz="1600" i="1" dirty="0"/>
              <a:t> et al. N ENGL J MED 2018:379;3</a:t>
            </a:r>
            <a:endParaRPr lang="el-GR" sz="1600" i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5"/>
            <a:ext cx="4067944" cy="259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32656"/>
            <a:ext cx="3312368" cy="210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348880"/>
            <a:ext cx="3312368" cy="204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1" y="4365104"/>
            <a:ext cx="3582765" cy="2041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7308304" y="1340768"/>
            <a:ext cx="1835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no significant difference in the rates of death </a:t>
            </a:r>
            <a:r>
              <a:rPr lang="en-US" sz="1600" dirty="0"/>
              <a:t>(5.1% and 5.2%, HR 0.98; 95% CI, 0.55 to 1.75) </a:t>
            </a:r>
            <a:r>
              <a:rPr lang="en-US" sz="1600" b="1" dirty="0"/>
              <a:t>or </a:t>
            </a:r>
            <a:r>
              <a:rPr lang="en-US" sz="1600" b="1" dirty="0" err="1"/>
              <a:t>myocar</a:t>
            </a:r>
            <a:r>
              <a:rPr lang="en-US" sz="1600" b="1" dirty="0"/>
              <a:t> dial infarction </a:t>
            </a:r>
            <a:r>
              <a:rPr lang="en-US" sz="1600" dirty="0"/>
              <a:t>(8.1% and 12.0%; HR, 0.66; 95% CI, 0.43 to 1.00)</a:t>
            </a:r>
            <a:endParaRPr lang="el-GR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059832" y="1556792"/>
            <a:ext cx="144016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FAME 2</a:t>
            </a:r>
            <a:endParaRPr lang="el-GR" sz="2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41784"/>
            <a:ext cx="8435280" cy="1143000"/>
          </a:xfrm>
        </p:spPr>
        <p:txBody>
          <a:bodyPr>
            <a:noAutofit/>
          </a:bodyPr>
          <a:lstStyle/>
          <a:p>
            <a:r>
              <a:rPr lang="en-US" sz="3200" dirty="0"/>
              <a:t>ASSESSMENT OF MYOCARDIAL VIABILITY IN PATIENTS WITH CAD AND LV DYSFUNCTION </a:t>
            </a:r>
            <a:br>
              <a:rPr lang="en-US" sz="3200" dirty="0"/>
            </a:b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128" y="1844824"/>
            <a:ext cx="3419872" cy="4525963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Dysfunctional myocardium may be </a:t>
            </a:r>
          </a:p>
          <a:p>
            <a:pPr>
              <a:buNone/>
            </a:pPr>
            <a:r>
              <a:rPr lang="el-GR" sz="2600" dirty="0">
                <a:solidFill>
                  <a:srgbClr val="FF0000"/>
                </a:solidFill>
              </a:rPr>
              <a:t>     </a:t>
            </a:r>
            <a:r>
              <a:rPr lang="en-US" sz="2600" dirty="0">
                <a:solidFill>
                  <a:srgbClr val="FF0000"/>
                </a:solidFill>
              </a:rPr>
              <a:t>-viable </a:t>
            </a:r>
            <a:endParaRPr lang="el-GR" sz="26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sz="2600" dirty="0"/>
              <a:t>        </a:t>
            </a:r>
            <a:r>
              <a:rPr lang="en-US" sz="2600" dirty="0"/>
              <a:t>(ischemic, stunned, </a:t>
            </a:r>
            <a:r>
              <a:rPr lang="en-US" sz="2600" b="1" dirty="0"/>
              <a:t>hibernating</a:t>
            </a:r>
            <a:r>
              <a:rPr lang="en-US" sz="2600" dirty="0"/>
              <a:t>)</a:t>
            </a:r>
          </a:p>
          <a:p>
            <a:pPr>
              <a:buNone/>
            </a:pPr>
            <a:r>
              <a:rPr lang="el-GR" sz="2600" dirty="0">
                <a:solidFill>
                  <a:srgbClr val="FF0000"/>
                </a:solidFill>
              </a:rPr>
              <a:t>     </a:t>
            </a:r>
            <a:r>
              <a:rPr lang="en-US" sz="2600" dirty="0">
                <a:solidFill>
                  <a:srgbClr val="FF0000"/>
                </a:solidFill>
              </a:rPr>
              <a:t>-or non viable </a:t>
            </a:r>
            <a:endParaRPr lang="el-GR" sz="26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l-GR" sz="2600" dirty="0"/>
              <a:t>        </a:t>
            </a:r>
            <a:r>
              <a:rPr lang="en-US" sz="2600" dirty="0"/>
              <a:t>(necrotic or scarred) </a:t>
            </a:r>
          </a:p>
          <a:p>
            <a:endParaRPr lang="en-US" sz="2600" dirty="0"/>
          </a:p>
          <a:p>
            <a:r>
              <a:rPr lang="en-US" sz="2600" dirty="0"/>
              <a:t>Assessment of myocardial viability may be done in order to select patients that are more likely to benefit from myocardial revascularization (CABG or PCI)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5850721" cy="4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95536" y="6211669"/>
            <a:ext cx="5112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Bogaert</a:t>
            </a:r>
            <a:r>
              <a:rPr lang="en-US" sz="1600" i="1" dirty="0"/>
              <a:t> et </a:t>
            </a:r>
            <a:r>
              <a:rPr lang="en-US" sz="1600" i="1" dirty="0" err="1"/>
              <a:t>al.J</a:t>
            </a:r>
            <a:r>
              <a:rPr lang="en-US" sz="1600" i="1" dirty="0"/>
              <a:t> </a:t>
            </a:r>
            <a:r>
              <a:rPr lang="en-US" sz="1600" i="1" dirty="0" err="1"/>
              <a:t>Thorac</a:t>
            </a:r>
            <a:r>
              <a:rPr lang="en-US" sz="1600" i="1" dirty="0"/>
              <a:t> Imaging 2014;29:134–146</a:t>
            </a:r>
            <a:endParaRPr lang="el-GR" sz="1600" i="1" dirty="0"/>
          </a:p>
        </p:txBody>
      </p:sp>
      <p:sp>
        <p:nvSpPr>
          <p:cNvPr id="7" name="Rectangle 6"/>
          <p:cNvSpPr/>
          <p:nvPr/>
        </p:nvSpPr>
        <p:spPr>
          <a:xfrm>
            <a:off x="2339752" y="2924944"/>
            <a:ext cx="864096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2339752" y="4221088"/>
            <a:ext cx="864096" cy="2160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-18256"/>
            <a:ext cx="889248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BENEFITS OF REVASCULARIZATION IN CAD WITH LV DYSFUNCTION</a:t>
            </a:r>
            <a:endParaRPr lang="el-GR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85342"/>
            <a:ext cx="5868144" cy="58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340" y="1628800"/>
            <a:ext cx="4229659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496944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MYOCARDIAL VIABILITY IMAGING TECHNIQUES</a:t>
            </a:r>
            <a:endParaRPr lang="el-GR" sz="3200" dirty="0"/>
          </a:p>
        </p:txBody>
      </p:sp>
      <p:sp>
        <p:nvSpPr>
          <p:cNvPr id="4" name="Rectangle 3"/>
          <p:cNvSpPr/>
          <p:nvPr/>
        </p:nvSpPr>
        <p:spPr>
          <a:xfrm>
            <a:off x="5796136" y="1484784"/>
            <a:ext cx="3347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Cellular integrity</a:t>
            </a:r>
          </a:p>
          <a:p>
            <a:r>
              <a:rPr lang="en-US" dirty="0"/>
              <a:t>-Single-photon emission CT (SPECT), </a:t>
            </a:r>
          </a:p>
          <a:p>
            <a:r>
              <a:rPr lang="en-US" dirty="0"/>
              <a:t>-Late gadolinium enhancement cardiac magnetic resonance </a:t>
            </a:r>
          </a:p>
          <a:p>
            <a:r>
              <a:rPr lang="en-US" dirty="0"/>
              <a:t>(LGE-CMR) </a:t>
            </a:r>
          </a:p>
          <a:p>
            <a:r>
              <a:rPr lang="en-US" dirty="0"/>
              <a:t>-Myocardial contrast echo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Cellular metabolism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l-GR" dirty="0"/>
              <a:t>-</a:t>
            </a:r>
            <a:r>
              <a:rPr lang="en-US" dirty="0"/>
              <a:t>Positron emission tomography (PET)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Contractile reserve</a:t>
            </a:r>
          </a:p>
          <a:p>
            <a:r>
              <a:rPr lang="en-US" dirty="0"/>
              <a:t>-</a:t>
            </a:r>
            <a:r>
              <a:rPr lang="en-US" dirty="0" err="1"/>
              <a:t>Dobutamine</a:t>
            </a:r>
            <a:r>
              <a:rPr lang="en-US" dirty="0"/>
              <a:t> stress echo.</a:t>
            </a:r>
          </a:p>
          <a:p>
            <a:r>
              <a:rPr lang="en-US" dirty="0"/>
              <a:t>-</a:t>
            </a:r>
            <a:r>
              <a:rPr lang="en-US" dirty="0" err="1"/>
              <a:t>Dobutamine</a:t>
            </a:r>
            <a:r>
              <a:rPr lang="en-US" dirty="0"/>
              <a:t> CMR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930535"/>
            <a:ext cx="5580112" cy="574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Imaging for myocardial viability</a:t>
            </a:r>
            <a:endParaRPr lang="el-GR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68760"/>
            <a:ext cx="921410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91680" y="580526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/>
              <a:t>Anevakar</a:t>
            </a:r>
            <a:r>
              <a:rPr lang="en-US" sz="1600" i="1" dirty="0"/>
              <a:t> JACC 2016</a:t>
            </a:r>
            <a:endParaRPr lang="el-GR" sz="1600" i="1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DOBUTAMINE STRESS ECHO</a:t>
            </a:r>
            <a:endParaRPr lang="el-GR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196752"/>
            <a:ext cx="5868144" cy="464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1196752"/>
            <a:ext cx="33478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5-10-20</a:t>
            </a:r>
            <a:r>
              <a:rPr lang="el-GR" dirty="0"/>
              <a:t>μ</a:t>
            </a:r>
            <a:r>
              <a:rPr lang="en-US" dirty="0"/>
              <a:t>g/kg/min at least </a:t>
            </a:r>
            <a:r>
              <a:rPr lang="en-US" b="1" dirty="0"/>
              <a:t>50% viable </a:t>
            </a:r>
            <a:r>
              <a:rPr lang="en-US" b="1" dirty="0" err="1"/>
              <a:t>myocytes</a:t>
            </a:r>
            <a:r>
              <a:rPr lang="en-US" b="1" dirty="0"/>
              <a:t> in a given segment </a:t>
            </a:r>
          </a:p>
          <a:p>
            <a:r>
              <a:rPr lang="en-US" b="1" dirty="0"/>
              <a:t>-75-80% sensitivity </a:t>
            </a:r>
          </a:p>
          <a:p>
            <a:r>
              <a:rPr lang="en-US" b="1" dirty="0"/>
              <a:t>-80-85% specificity</a:t>
            </a:r>
            <a:r>
              <a:rPr lang="en-US" dirty="0">
                <a:solidFill>
                  <a:srgbClr val="FFC000"/>
                </a:solidFill>
              </a:rPr>
              <a:t> </a:t>
            </a:r>
            <a:r>
              <a:rPr lang="en-US" dirty="0"/>
              <a:t>for predicting </a:t>
            </a:r>
            <a:r>
              <a:rPr lang="en-US" b="1" dirty="0"/>
              <a:t>functional recovery </a:t>
            </a:r>
            <a:r>
              <a:rPr lang="en-US" dirty="0"/>
              <a:t>following revascularization</a:t>
            </a:r>
          </a:p>
          <a:p>
            <a:r>
              <a:rPr lang="en-US" dirty="0"/>
              <a:t>in patients with chronic CAD (hibernation)</a:t>
            </a:r>
          </a:p>
          <a:p>
            <a:endParaRPr lang="en-US" dirty="0"/>
          </a:p>
          <a:p>
            <a:r>
              <a:rPr lang="en-US" dirty="0"/>
              <a:t>high-dose stage, </a:t>
            </a:r>
            <a:r>
              <a:rPr lang="en-US" b="1" u="sng" dirty="0"/>
              <a:t>biphasic</a:t>
            </a:r>
          </a:p>
          <a:p>
            <a:r>
              <a:rPr lang="en-US" b="1" u="sng" dirty="0"/>
              <a:t>response</a:t>
            </a:r>
          </a:p>
          <a:p>
            <a:r>
              <a:rPr lang="en-US" b="1" dirty="0"/>
              <a:t> most specific </a:t>
            </a:r>
            <a:r>
              <a:rPr lang="en-US" dirty="0"/>
              <a:t>for detection of myocardial viability and functional recovery. </a:t>
            </a:r>
          </a:p>
          <a:p>
            <a:r>
              <a:rPr lang="en-US" dirty="0"/>
              <a:t>-specificity 89% </a:t>
            </a:r>
          </a:p>
          <a:p>
            <a:r>
              <a:rPr lang="en-US" dirty="0"/>
              <a:t>-sensitivity 74%.</a:t>
            </a:r>
          </a:p>
          <a:p>
            <a:endParaRPr lang="en-US" dirty="0"/>
          </a:p>
          <a:p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6335688" y="335699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Sustained improvement</a:t>
            </a:r>
            <a:endParaRPr lang="el-GR" sz="1600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4581128"/>
            <a:ext cx="4499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C000"/>
                </a:solidFill>
              </a:rPr>
              <a:t>Biphasic response-”jeopardized myocardium”</a:t>
            </a:r>
            <a:endParaRPr lang="el-GR" sz="1600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9552" y="6281444"/>
            <a:ext cx="5506636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Rahimtoola</a:t>
            </a:r>
            <a:r>
              <a:rPr lang="en-US" sz="1600" i="1" dirty="0"/>
              <a:t> et </a:t>
            </a:r>
            <a:r>
              <a:rPr lang="en-US" sz="1600" i="1" dirty="0" err="1"/>
              <a:t>al.JACC</a:t>
            </a:r>
            <a:r>
              <a:rPr lang="en-US" sz="1600" i="1" dirty="0"/>
              <a:t> </a:t>
            </a:r>
            <a:r>
              <a:rPr lang="en-US" sz="1600" i="1" dirty="0" err="1"/>
              <a:t>Cardiovasc</a:t>
            </a:r>
            <a:r>
              <a:rPr lang="en-US" sz="1600" i="1" dirty="0"/>
              <a:t> Imaging 2008;1:536‑55</a:t>
            </a:r>
          </a:p>
          <a:p>
            <a:r>
              <a:rPr lang="en-US" sz="1600" i="1" dirty="0" err="1"/>
              <a:t>Afridi</a:t>
            </a:r>
            <a:r>
              <a:rPr lang="en-US" sz="1600" i="1" dirty="0"/>
              <a:t> et al. Circulation 1995;91:663‑70.</a:t>
            </a:r>
            <a:endParaRPr lang="el-GR" sz="1600" i="1" dirty="0"/>
          </a:p>
          <a:p>
            <a:r>
              <a:rPr lang="en-US" sz="1600" i="1" dirty="0"/>
              <a:t>.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S2CHMODER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7" y="1628800"/>
            <a:ext cx="4320480" cy="2934665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76056" y="1700808"/>
            <a:ext cx="361074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/>
              <a:t>Myocardial scar</a:t>
            </a:r>
          </a:p>
          <a:p>
            <a:pPr>
              <a:buNone/>
            </a:pPr>
            <a:r>
              <a:rPr lang="en-US" sz="2000" dirty="0"/>
              <a:t>wall thickness&lt;6mm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ANIF 3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340768"/>
            <a:ext cx="5406601" cy="3672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0152" y="3212976"/>
            <a:ext cx="2808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Sustained improvement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SPECT</a:t>
            </a:r>
            <a:endParaRPr lang="el-GR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196752"/>
            <a:ext cx="33843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Myocyte</a:t>
            </a:r>
            <a:r>
              <a:rPr lang="en-US" sz="1600" dirty="0"/>
              <a:t> membrane integrity thallium-201 and technetium-99m </a:t>
            </a:r>
            <a:r>
              <a:rPr lang="en-US" sz="1600" dirty="0" err="1"/>
              <a:t>sestamibi</a:t>
            </a:r>
            <a:r>
              <a:rPr lang="en-US" sz="1600" dirty="0"/>
              <a:t>/</a:t>
            </a:r>
            <a:r>
              <a:rPr lang="en-US" sz="1600" dirty="0" err="1"/>
              <a:t>tetrofosmin</a:t>
            </a:r>
            <a:endParaRPr lang="en-US" sz="1600" dirty="0"/>
          </a:p>
          <a:p>
            <a:r>
              <a:rPr lang="en-US" sz="1600" dirty="0"/>
              <a:t>SPECT techniques compare the uptake of radiotracers in</a:t>
            </a:r>
          </a:p>
          <a:p>
            <a:r>
              <a:rPr lang="en-US" sz="1600" dirty="0"/>
              <a:t>the dysfunctional myocardium relative to the remote (normal)</a:t>
            </a:r>
          </a:p>
          <a:p>
            <a:r>
              <a:rPr lang="en-US" sz="1600" dirty="0"/>
              <a:t>myocardium.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A tracer activity &gt;50% of the maximum tracer uptake is used as the threshold for viable tissue </a:t>
            </a:r>
          </a:p>
          <a:p>
            <a:endParaRPr lang="en-US" sz="1600" dirty="0"/>
          </a:p>
          <a:p>
            <a:r>
              <a:rPr lang="en-US" sz="1600" dirty="0"/>
              <a:t>-low spatial resolution (</a:t>
            </a:r>
            <a:r>
              <a:rPr lang="en-US" sz="1600" dirty="0" err="1"/>
              <a:t>ie</a:t>
            </a:r>
            <a:r>
              <a:rPr lang="en-US" sz="1600" dirty="0"/>
              <a:t>, 7 mm) limiting its ability to depict </a:t>
            </a:r>
            <a:r>
              <a:rPr lang="en-US" sz="1600" dirty="0" err="1"/>
              <a:t>subendocardial</a:t>
            </a:r>
            <a:r>
              <a:rPr lang="en-US" sz="1600" dirty="0"/>
              <a:t> infarcts</a:t>
            </a:r>
          </a:p>
          <a:p>
            <a:r>
              <a:rPr lang="en-US" sz="1600" dirty="0"/>
              <a:t>-radiation exposure of SPECT examinations ranges</a:t>
            </a:r>
          </a:p>
          <a:p>
            <a:r>
              <a:rPr lang="en-US" sz="1600" dirty="0"/>
              <a:t>between 8 and 20mSv</a:t>
            </a:r>
            <a:endParaRPr lang="el-GR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1405" y="1268760"/>
            <a:ext cx="488906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SPECT</a:t>
            </a:r>
            <a:endParaRPr lang="el-G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628800"/>
            <a:ext cx="7467600" cy="452596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sensitivity 86%–88%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specificity 55%–65%</a:t>
            </a: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96" y="24928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Whereas the high sensitivities to predict segmental functional recovery after revascularization of thallium SPECT and</a:t>
            </a:r>
          </a:p>
          <a:p>
            <a:r>
              <a:rPr lang="en-US" dirty="0"/>
              <a:t>technetium-99m </a:t>
            </a:r>
            <a:r>
              <a:rPr lang="en-US" dirty="0" err="1"/>
              <a:t>sestamibi</a:t>
            </a:r>
            <a:r>
              <a:rPr lang="en-US" dirty="0"/>
              <a:t> SPECT are quite similar (87% </a:t>
            </a:r>
            <a:r>
              <a:rPr lang="en-US" dirty="0" err="1"/>
              <a:t>vs</a:t>
            </a:r>
            <a:r>
              <a:rPr lang="en-US" dirty="0"/>
              <a:t> 83%, </a:t>
            </a:r>
          </a:p>
          <a:p>
            <a:r>
              <a:rPr lang="en-US" dirty="0"/>
              <a:t>the specificity of technetium-99m </a:t>
            </a:r>
            <a:r>
              <a:rPr lang="en-US" dirty="0" err="1"/>
              <a:t>sestamibi</a:t>
            </a:r>
            <a:r>
              <a:rPr lang="en-US" dirty="0"/>
              <a:t> SPECT 65% is better than that of thallium-201 SPECT 54%</a:t>
            </a:r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80728"/>
            <a:ext cx="4283968" cy="340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355976" y="4410978"/>
            <a:ext cx="4788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Up to 50% of dysfunctional segments without contractile reserve still have resting perfusion</a:t>
            </a:r>
          </a:p>
          <a:p>
            <a:r>
              <a:rPr lang="en-US" dirty="0">
                <a:solidFill>
                  <a:srgbClr val="FF0000"/>
                </a:solidFill>
              </a:rPr>
              <a:t>≥50% of % uptake in myocardial perfusion imaging. </a:t>
            </a:r>
          </a:p>
          <a:p>
            <a:r>
              <a:rPr lang="en-US" dirty="0"/>
              <a:t>This discrepancy means that DSE indicates no viability but nuclear imaging does</a:t>
            </a:r>
            <a:endParaRPr lang="el-GR" dirty="0"/>
          </a:p>
        </p:txBody>
      </p:sp>
      <p:sp>
        <p:nvSpPr>
          <p:cNvPr id="8" name="Rectangle 7"/>
          <p:cNvSpPr/>
          <p:nvPr/>
        </p:nvSpPr>
        <p:spPr>
          <a:xfrm>
            <a:off x="251520" y="6519446"/>
            <a:ext cx="7020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Schinkel</a:t>
            </a:r>
            <a:r>
              <a:rPr lang="en-US" sz="1600" i="1" dirty="0"/>
              <a:t>  et al. </a:t>
            </a:r>
            <a:r>
              <a:rPr lang="en-US" sz="1600" i="1" dirty="0" err="1"/>
              <a:t>Curr</a:t>
            </a:r>
            <a:r>
              <a:rPr lang="en-US" sz="1600" i="1" dirty="0"/>
              <a:t> </a:t>
            </a:r>
            <a:r>
              <a:rPr lang="en-US" sz="1600" i="1" dirty="0" err="1"/>
              <a:t>Probl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2007;32:375‑410</a:t>
            </a:r>
            <a:endParaRPr lang="el-GR" sz="1600" i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3808" y="0"/>
            <a:ext cx="3096344" cy="764704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                                               ECG</a:t>
            </a:r>
            <a:endParaRPr lang="el-GR" sz="3200" dirty="0"/>
          </a:p>
        </p:txBody>
      </p:sp>
      <p:sp>
        <p:nvSpPr>
          <p:cNvPr id="7" name="Rectangle 6"/>
          <p:cNvSpPr/>
          <p:nvPr/>
        </p:nvSpPr>
        <p:spPr>
          <a:xfrm>
            <a:off x="179512" y="105273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-</a:t>
            </a:r>
            <a:r>
              <a:rPr lang="en-US" sz="1600" dirty="0"/>
              <a:t>  An ECG </a:t>
            </a:r>
            <a:r>
              <a:rPr lang="en-US" sz="1600" b="1" dirty="0"/>
              <a:t>during chest pain and immediately afterwards </a:t>
            </a:r>
          </a:p>
          <a:p>
            <a:r>
              <a:rPr lang="en-US" sz="1600" b="1" dirty="0"/>
              <a:t>- A normal resting ECG is not uncommon</a:t>
            </a:r>
            <a:r>
              <a:rPr lang="en-US" sz="1600" dirty="0"/>
              <a:t>, even in patients with severe angina, and does not exclude the diagnosis of </a:t>
            </a:r>
            <a:r>
              <a:rPr lang="en-US" sz="1600" dirty="0" err="1"/>
              <a:t>ischaemia</a:t>
            </a:r>
            <a:r>
              <a:rPr lang="en-US" sz="1600" dirty="0"/>
              <a:t>.</a:t>
            </a:r>
          </a:p>
          <a:p>
            <a:r>
              <a:rPr lang="en-US" sz="1600" b="1" dirty="0"/>
              <a:t>-</a:t>
            </a:r>
            <a:r>
              <a:rPr lang="en-US" sz="1600" dirty="0"/>
              <a:t> Resting ECG may show signs of CAD, such as </a:t>
            </a:r>
            <a:r>
              <a:rPr lang="en-US" sz="1600" b="1" dirty="0"/>
              <a:t>previous MI, dynamic ST-segment changes</a:t>
            </a:r>
          </a:p>
          <a:p>
            <a:r>
              <a:rPr lang="en-US" sz="1600" b="1" dirty="0"/>
              <a:t>-</a:t>
            </a:r>
            <a:r>
              <a:rPr lang="en-US" sz="1600" dirty="0"/>
              <a:t> ECG may also show other abnormalities </a:t>
            </a:r>
            <a:r>
              <a:rPr lang="en-US" sz="1600" b="1" dirty="0"/>
              <a:t>LVH, LBBB or RBBB, </a:t>
            </a:r>
            <a:r>
              <a:rPr lang="en-US" sz="1600" b="1" dirty="0" err="1"/>
              <a:t>preexcitation</a:t>
            </a:r>
            <a:r>
              <a:rPr lang="en-US" sz="1600" b="1" dirty="0"/>
              <a:t>, arrhythmias, or conduction defects.</a:t>
            </a:r>
            <a:endParaRPr lang="el-GR" sz="1600" b="1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924944"/>
            <a:ext cx="4427984" cy="297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s://iiif.wellcomecollection.org/image/N0009632/full/full/0/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7281" y="2924944"/>
            <a:ext cx="4646720" cy="2448272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H="1">
            <a:off x="683568" y="4149080"/>
            <a:ext cx="72008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83568" y="5157192"/>
            <a:ext cx="72008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763688" y="5157192"/>
            <a:ext cx="72008" cy="1440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8676456" y="2996952"/>
            <a:ext cx="72008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8604448" y="3933056"/>
            <a:ext cx="144016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8604448" y="4797152"/>
            <a:ext cx="144016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220072" y="2996952"/>
            <a:ext cx="72008" cy="21602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PET</a:t>
            </a:r>
            <a:endParaRPr lang="el-GR" sz="3200" dirty="0"/>
          </a:p>
        </p:txBody>
      </p:sp>
      <p:sp>
        <p:nvSpPr>
          <p:cNvPr id="4" name="Rectangle 3"/>
          <p:cNvSpPr/>
          <p:nvPr/>
        </p:nvSpPr>
        <p:spPr>
          <a:xfrm>
            <a:off x="144016" y="1052736"/>
            <a:ext cx="47880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Cellular metabolism PET using</a:t>
            </a:r>
          </a:p>
          <a:p>
            <a:r>
              <a:rPr lang="en-US" sz="1600" dirty="0" err="1"/>
              <a:t>radiolabeled</a:t>
            </a:r>
            <a:r>
              <a:rPr lang="en-US" sz="1600" dirty="0"/>
              <a:t> metabolic tracers (fatty acid or glucose analogs) in combination with a perfusion tracer. </a:t>
            </a:r>
          </a:p>
          <a:p>
            <a:endParaRPr lang="en-US" sz="1600" dirty="0">
              <a:solidFill>
                <a:srgbClr val="FFC000"/>
              </a:solidFill>
            </a:endParaRPr>
          </a:p>
          <a:p>
            <a:r>
              <a:rPr lang="en-US" sz="1600" b="1" dirty="0">
                <a:solidFill>
                  <a:srgbClr val="FF0000"/>
                </a:solidFill>
              </a:rPr>
              <a:t>13NH3 is used to quantify myocardial blood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flow, whereas 18F-FDG depicts myocardial metabolism</a:t>
            </a:r>
          </a:p>
          <a:p>
            <a:r>
              <a:rPr lang="en-US" sz="1600" dirty="0"/>
              <a:t>PET-viable pattern can consist of either </a:t>
            </a:r>
            <a:r>
              <a:rPr lang="en-US" sz="1600" dirty="0" err="1"/>
              <a:t>hypoperfusion</a:t>
            </a:r>
            <a:r>
              <a:rPr lang="en-US" sz="1600" dirty="0"/>
              <a:t> with relatively preserved FDG uptake </a:t>
            </a:r>
            <a:r>
              <a:rPr lang="en-US" sz="1600" dirty="0">
                <a:solidFill>
                  <a:srgbClr val="FFC000"/>
                </a:solidFill>
              </a:rPr>
              <a:t>(</a:t>
            </a:r>
            <a:r>
              <a:rPr lang="en-US" sz="1600" b="1" dirty="0">
                <a:solidFill>
                  <a:srgbClr val="FF0000"/>
                </a:solidFill>
              </a:rPr>
              <a:t>PET mismatch, hallmark of a hibernating myocardium) </a:t>
            </a:r>
          </a:p>
          <a:p>
            <a:r>
              <a:rPr lang="en-US" sz="1600" dirty="0"/>
              <a:t>PET match is indicative of necrosis/scar</a:t>
            </a:r>
          </a:p>
          <a:p>
            <a:r>
              <a:rPr lang="en-US" sz="1600" dirty="0" err="1"/>
              <a:t>transmural</a:t>
            </a:r>
            <a:r>
              <a:rPr lang="en-US" sz="1600" dirty="0"/>
              <a:t> or </a:t>
            </a:r>
            <a:r>
              <a:rPr lang="en-US" sz="1600" dirty="0" err="1"/>
              <a:t>nontransmural</a:t>
            </a:r>
            <a:r>
              <a:rPr lang="en-US" sz="1600" dirty="0"/>
              <a:t>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-excellent sensitivity 92%,</a:t>
            </a:r>
          </a:p>
          <a:p>
            <a:r>
              <a:rPr lang="en-US" sz="1600" dirty="0">
                <a:solidFill>
                  <a:srgbClr val="FF0000"/>
                </a:solidFill>
              </a:rPr>
              <a:t>-moderate specificity 63%, </a:t>
            </a:r>
            <a:endParaRPr lang="el-GR" sz="1600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8713" y="1052736"/>
            <a:ext cx="423528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330272"/>
            <a:ext cx="1944216" cy="352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PET </a:t>
            </a:r>
            <a:endParaRPr lang="el-GR" sz="3200" dirty="0"/>
          </a:p>
        </p:txBody>
      </p:sp>
      <p:sp>
        <p:nvSpPr>
          <p:cNvPr id="4" name="Rectangle 3"/>
          <p:cNvSpPr/>
          <p:nvPr/>
        </p:nvSpPr>
        <p:spPr>
          <a:xfrm>
            <a:off x="144016" y="1524848"/>
            <a:ext cx="47880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Main strengths of PET compared with SPECT are </a:t>
            </a:r>
          </a:p>
          <a:p>
            <a:pPr>
              <a:buFontTx/>
              <a:buChar char="-"/>
            </a:pPr>
            <a:r>
              <a:rPr lang="en-US" dirty="0"/>
              <a:t> superior spatial resolution</a:t>
            </a:r>
          </a:p>
          <a:p>
            <a:pPr>
              <a:buFontTx/>
              <a:buChar char="-"/>
            </a:pPr>
            <a:r>
              <a:rPr lang="en-US" dirty="0"/>
              <a:t> lower radiation burden,</a:t>
            </a:r>
          </a:p>
          <a:p>
            <a:pPr>
              <a:buFontTx/>
              <a:buChar char="-"/>
            </a:pPr>
            <a:r>
              <a:rPr lang="en-US" dirty="0"/>
              <a:t> absolute quantification of myocardial blood flow. 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limited availability </a:t>
            </a:r>
          </a:p>
          <a:p>
            <a:pPr>
              <a:buFontTx/>
              <a:buChar char="-"/>
            </a:pPr>
            <a:r>
              <a:rPr lang="en-US" dirty="0"/>
              <a:t>short half-life of current available PET perfusion</a:t>
            </a:r>
            <a:r>
              <a:rPr lang="da-DK" dirty="0"/>
              <a:t> </a:t>
            </a:r>
            <a:endParaRPr lang="en-US" dirty="0"/>
          </a:p>
          <a:p>
            <a:pPr>
              <a:buFontTx/>
              <a:buChar char="-"/>
            </a:pPr>
            <a:r>
              <a:rPr lang="en-US" dirty="0"/>
              <a:t>lower spatial resolution compared</a:t>
            </a:r>
          </a:p>
          <a:p>
            <a:r>
              <a:rPr lang="en-US" dirty="0"/>
              <a:t>with CMR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8713" y="1052736"/>
            <a:ext cx="423528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3330272"/>
            <a:ext cx="1944216" cy="352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CMR</a:t>
            </a:r>
            <a:endParaRPr lang="el-GR" sz="3200" dirty="0"/>
          </a:p>
        </p:txBody>
      </p:sp>
      <p:sp>
        <p:nvSpPr>
          <p:cNvPr id="4" name="Rectangle 3"/>
          <p:cNvSpPr/>
          <p:nvPr/>
        </p:nvSpPr>
        <p:spPr>
          <a:xfrm>
            <a:off x="72009" y="1340768"/>
            <a:ext cx="45719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Myocyte</a:t>
            </a:r>
            <a:r>
              <a:rPr lang="en-US" dirty="0"/>
              <a:t> membrane integrity </a:t>
            </a:r>
          </a:p>
          <a:p>
            <a:r>
              <a:rPr lang="en-US" b="1" dirty="0">
                <a:solidFill>
                  <a:srgbClr val="FF0000"/>
                </a:solidFill>
              </a:rPr>
              <a:t>Exactly delineates TM extent of the infarct (LGE) More than 50% LGE on CMR indicates a small probability of contractile recovery after revascularization</a:t>
            </a:r>
            <a:endParaRPr lang="el-GR" b="1" dirty="0">
              <a:solidFill>
                <a:srgbClr val="FF0000"/>
              </a:solidFill>
            </a:endParaRPr>
          </a:p>
          <a:p>
            <a:r>
              <a:rPr lang="el-GR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Excellent spatial resolution</a:t>
            </a:r>
          </a:p>
          <a:p>
            <a:r>
              <a:rPr lang="el-GR" b="1" dirty="0">
                <a:solidFill>
                  <a:srgbClr val="FF0000"/>
                </a:solidFill>
              </a:rPr>
              <a:t>-</a:t>
            </a:r>
            <a:r>
              <a:rPr lang="en-US" b="1" dirty="0">
                <a:solidFill>
                  <a:srgbClr val="FF0000"/>
                </a:solidFill>
              </a:rPr>
              <a:t>Excellent sensitivity. </a:t>
            </a:r>
          </a:p>
          <a:p>
            <a:r>
              <a:rPr lang="en-US" b="1" dirty="0"/>
              <a:t>Can be combined with LDD‑MRI </a:t>
            </a:r>
            <a:r>
              <a:rPr lang="en-US" dirty="0"/>
              <a:t>to add functional information to the anatomical scar imaging.</a:t>
            </a:r>
          </a:p>
          <a:p>
            <a:r>
              <a:rPr lang="en-US" dirty="0"/>
              <a:t>The LGE‑MRI and LDD‑MRI </a:t>
            </a:r>
            <a:r>
              <a:rPr lang="en-US" b="1" dirty="0"/>
              <a:t>combine anatomical and functional imaging</a:t>
            </a:r>
          </a:p>
          <a:p>
            <a:r>
              <a:rPr lang="en-US" dirty="0"/>
              <a:t>and achieve optimal sensitivity (comparable to FDG‑PET) and optimal specificity (comparable to LD‑DSE).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84784"/>
            <a:ext cx="4572000" cy="282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63688" y="6273225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Schinkel</a:t>
            </a:r>
            <a:r>
              <a:rPr lang="en-US" sz="1600" i="1" dirty="0"/>
              <a:t>  et al. </a:t>
            </a:r>
            <a:r>
              <a:rPr lang="en-US" sz="1600" i="1" dirty="0" err="1"/>
              <a:t>Curr</a:t>
            </a:r>
            <a:r>
              <a:rPr lang="en-US" sz="1600" i="1" dirty="0"/>
              <a:t> </a:t>
            </a:r>
            <a:r>
              <a:rPr lang="en-US" sz="1600" i="1" dirty="0" err="1"/>
              <a:t>Probl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2007;32:375‑410</a:t>
            </a:r>
            <a:endParaRPr lang="el-GR" sz="1600" i="1" dirty="0"/>
          </a:p>
          <a:p>
            <a:r>
              <a:rPr lang="en-US" sz="1600" i="1" dirty="0"/>
              <a:t>Romero et </a:t>
            </a:r>
            <a:r>
              <a:rPr lang="en-US" sz="1600" i="1" dirty="0" err="1"/>
              <a:t>al.JACC</a:t>
            </a:r>
            <a:r>
              <a:rPr lang="en-US" sz="1600" i="1" dirty="0"/>
              <a:t> </a:t>
            </a:r>
            <a:r>
              <a:rPr lang="en-US" sz="1600" i="1" dirty="0" err="1"/>
              <a:t>Cardiovasc</a:t>
            </a:r>
            <a:r>
              <a:rPr lang="en-US" sz="1600" i="1" dirty="0"/>
              <a:t> Imaging. 2012;5:494–508</a:t>
            </a:r>
            <a:endParaRPr lang="el-GR" sz="1600" i="1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COMPARISON OF TECHNIQUES FOR VIABILITY DETECTION</a:t>
            </a:r>
            <a:endParaRPr lang="el-GR" sz="28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836711"/>
            <a:ext cx="4320480" cy="603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09320"/>
            <a:ext cx="4716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/>
              <a:t>Schinkel</a:t>
            </a:r>
            <a:r>
              <a:rPr lang="en-US" sz="1400" i="1" dirty="0"/>
              <a:t>  et al. </a:t>
            </a:r>
            <a:r>
              <a:rPr lang="en-US" sz="1400" i="1" dirty="0" err="1"/>
              <a:t>Curr</a:t>
            </a:r>
            <a:r>
              <a:rPr lang="en-US" sz="1400" i="1" dirty="0"/>
              <a:t> </a:t>
            </a:r>
            <a:r>
              <a:rPr lang="en-US" sz="1400" i="1" dirty="0" err="1"/>
              <a:t>Probl</a:t>
            </a:r>
            <a:r>
              <a:rPr lang="en-US" sz="1400" i="1" dirty="0"/>
              <a:t> </a:t>
            </a:r>
            <a:r>
              <a:rPr lang="en-US" sz="1400" i="1" dirty="0" err="1"/>
              <a:t>Cardiol</a:t>
            </a:r>
            <a:r>
              <a:rPr lang="en-US" sz="1400" i="1" dirty="0"/>
              <a:t> 2007;32:375‑410</a:t>
            </a:r>
            <a:endParaRPr lang="el-GR" sz="1400" i="1" dirty="0"/>
          </a:p>
          <a:p>
            <a:r>
              <a:rPr lang="en-US" sz="1400" i="1" dirty="0" err="1"/>
              <a:t>Bax</a:t>
            </a:r>
            <a:r>
              <a:rPr lang="en-US" sz="1400" i="1" dirty="0"/>
              <a:t> et al. J </a:t>
            </a:r>
            <a:r>
              <a:rPr lang="en-US" sz="1400" i="1" dirty="0" err="1"/>
              <a:t>Nucl</a:t>
            </a:r>
            <a:r>
              <a:rPr lang="en-US" sz="1400" i="1" dirty="0"/>
              <a:t> </a:t>
            </a:r>
            <a:r>
              <a:rPr lang="en-US" sz="1400" i="1" dirty="0" err="1"/>
              <a:t>Cardiol</a:t>
            </a:r>
            <a:r>
              <a:rPr lang="en-US" sz="1400" i="1" dirty="0"/>
              <a:t> 2015;22: 229-245</a:t>
            </a:r>
            <a:endParaRPr lang="el-GR" sz="1400" i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1"/>
            <a:ext cx="4248472" cy="4956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339752" y="1772816"/>
            <a:ext cx="720080" cy="1224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3059832" y="2996952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2339752" y="3356992"/>
            <a:ext cx="720080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9"/>
          <p:cNvSpPr/>
          <p:nvPr/>
        </p:nvSpPr>
        <p:spPr>
          <a:xfrm>
            <a:off x="3059832" y="3789040"/>
            <a:ext cx="792088" cy="360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7020272" y="98072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FDG PET</a:t>
            </a:r>
            <a:endParaRPr lang="el-GR" sz="1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6376" y="141277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DSE</a:t>
            </a:r>
            <a:endParaRPr lang="el-GR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0400" cy="221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23928" y="332656"/>
            <a:ext cx="5076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CABG and receive medical therapy or to receive medical therapy alone. Left ventricular ejection fraction was measured at baseline and after 4 months of follow-up in 318 patients. The primary end point was </a:t>
            </a:r>
            <a:r>
              <a:rPr lang="en-US" sz="1600" b="1" dirty="0"/>
              <a:t>death from any cause. The median duration of follow-up was 10.4 years</a:t>
            </a:r>
            <a:r>
              <a:rPr lang="en-US" sz="1600" dirty="0"/>
              <a:t>.</a:t>
            </a:r>
            <a:endParaRPr lang="el-GR" sz="1600" dirty="0"/>
          </a:p>
        </p:txBody>
      </p:sp>
      <p:sp>
        <p:nvSpPr>
          <p:cNvPr id="6" name="Rectangle 5"/>
          <p:cNvSpPr/>
          <p:nvPr/>
        </p:nvSpPr>
        <p:spPr>
          <a:xfrm>
            <a:off x="0" y="2348880"/>
            <a:ext cx="4211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CABG plus medical therapy was associated with a lower incidence of death from any cause than medical therapy alone </a:t>
            </a:r>
            <a:r>
              <a:rPr lang="en-US" dirty="0"/>
              <a:t>adjusted hazard ratio, 0.73; 95% CI, 0.60 to 0.90). </a:t>
            </a:r>
          </a:p>
          <a:p>
            <a:r>
              <a:rPr lang="en-US" dirty="0"/>
              <a:t>However, </a:t>
            </a:r>
            <a:r>
              <a:rPr lang="en-US" b="1" dirty="0"/>
              <a:t>no significant interaction was observed between the presence or absence of myocardial viability and the beneficial effect of CABG plus medical therapy over medical therapy alone </a:t>
            </a:r>
            <a:r>
              <a:rPr lang="en-US" dirty="0"/>
              <a:t>(P = 0.34 for interaction).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67744" y="6519446"/>
            <a:ext cx="3766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Panza</a:t>
            </a:r>
            <a:r>
              <a:rPr lang="en-US" sz="1600" i="1" dirty="0"/>
              <a:t> et al. N </a:t>
            </a:r>
            <a:r>
              <a:rPr lang="en-US" sz="1600" i="1" dirty="0" err="1"/>
              <a:t>Engl</a:t>
            </a:r>
            <a:r>
              <a:rPr lang="en-US" sz="1600" i="1" dirty="0"/>
              <a:t> J Med 2019;381:739-48.</a:t>
            </a:r>
            <a:endParaRPr lang="el-GR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4788024" y="1628800"/>
            <a:ext cx="4355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viability were defined as those with 5 or more segments</a:t>
            </a:r>
            <a:r>
              <a:rPr lang="en-US" sz="1600" dirty="0"/>
              <a:t> with abnormal resting systolic function but manifesting contractile reserve during DSE.</a:t>
            </a:r>
            <a:endParaRPr lang="el-GR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156" y="2564904"/>
            <a:ext cx="459975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51720" y="177281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STICH 10y</a:t>
            </a:r>
            <a:endParaRPr lang="el-GR" b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00400" cy="2217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9512" y="2333685"/>
            <a:ext cx="42484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An increase in LVEF was observed only among patients with myocardial viability,</a:t>
            </a:r>
            <a:r>
              <a:rPr lang="en-US" sz="1600" dirty="0"/>
              <a:t> irrespective of treatment assignment. </a:t>
            </a:r>
          </a:p>
          <a:p>
            <a:r>
              <a:rPr lang="en-US" sz="1600" b="1" dirty="0"/>
              <a:t>No association between changes in left ventricular ejection fraction and subsequent death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r>
              <a:rPr lang="en-US" sz="1600" dirty="0"/>
              <a:t>CONCLUSIONS </a:t>
            </a:r>
          </a:p>
          <a:p>
            <a:r>
              <a:rPr lang="en-US" sz="1600" dirty="0"/>
              <a:t>The findings of this study </a:t>
            </a:r>
            <a:r>
              <a:rPr lang="en-US" sz="1600" b="1" dirty="0"/>
              <a:t>do not support the concept that myocardial viability is associated with a long-term benefit of CABG in patients with ischemic </a:t>
            </a:r>
            <a:r>
              <a:rPr lang="en-US" sz="1600" b="1" dirty="0" err="1"/>
              <a:t>cardiomyopathy</a:t>
            </a:r>
            <a:r>
              <a:rPr lang="en-US" sz="1600" b="1" dirty="0"/>
              <a:t>.</a:t>
            </a:r>
            <a:r>
              <a:rPr lang="en-US" sz="1600" dirty="0"/>
              <a:t> </a:t>
            </a:r>
          </a:p>
          <a:p>
            <a:r>
              <a:rPr lang="en-US" sz="1600" b="1" dirty="0"/>
              <a:t>Viable myocardium </a:t>
            </a:r>
            <a:r>
              <a:rPr lang="en-US" sz="1600" dirty="0"/>
              <a:t>was associated with </a:t>
            </a:r>
            <a:r>
              <a:rPr lang="en-US" sz="1600" b="1" dirty="0"/>
              <a:t>improvement in LVEF,</a:t>
            </a:r>
            <a:r>
              <a:rPr lang="en-US" sz="1600" dirty="0"/>
              <a:t> irrespective of treatment, but such improvement</a:t>
            </a:r>
            <a:r>
              <a:rPr lang="en-US" sz="1600" b="1" dirty="0"/>
              <a:t> was not related to long-term survival. </a:t>
            </a:r>
            <a:endParaRPr lang="el-GR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683568" y="6519446"/>
            <a:ext cx="3766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Panza</a:t>
            </a:r>
            <a:r>
              <a:rPr lang="en-US" sz="1600" i="1" dirty="0"/>
              <a:t> et al. N </a:t>
            </a:r>
            <a:r>
              <a:rPr lang="en-US" sz="1600" i="1" dirty="0" err="1"/>
              <a:t>Engl</a:t>
            </a:r>
            <a:r>
              <a:rPr lang="en-US" sz="1600" i="1" dirty="0"/>
              <a:t> J Med 2019;381:739-48.</a:t>
            </a:r>
            <a:endParaRPr lang="el-GR" sz="1600" i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825936"/>
            <a:ext cx="4145062" cy="267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394335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51720" y="177281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STICH 10y</a:t>
            </a:r>
            <a:endParaRPr lang="el-GR" b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931224" cy="1143000"/>
          </a:xfrm>
        </p:spPr>
        <p:txBody>
          <a:bodyPr>
            <a:noAutofit/>
          </a:bodyPr>
          <a:lstStyle/>
          <a:p>
            <a:r>
              <a:rPr lang="en-US" sz="2800" dirty="0"/>
              <a:t>F-18-FDG PET IMAGING-ASSISTED MANAGEMENT OF PATIENTS WITH SEVERE LV DYSFUNCTION AND SUSPECTED CAD. TRIAL (PARR-2)</a:t>
            </a:r>
            <a:endParaRPr lang="el-GR" sz="2800" dirty="0"/>
          </a:p>
        </p:txBody>
      </p:sp>
      <p:sp>
        <p:nvSpPr>
          <p:cNvPr id="4" name="Rectangle 3"/>
          <p:cNvSpPr/>
          <p:nvPr/>
        </p:nvSpPr>
        <p:spPr>
          <a:xfrm>
            <a:off x="1907704" y="6519446"/>
            <a:ext cx="5008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Beanlands</a:t>
            </a:r>
            <a:r>
              <a:rPr lang="en-US" sz="1600" i="1" dirty="0"/>
              <a:t> et al. J Am </a:t>
            </a:r>
            <a:r>
              <a:rPr lang="en-US" sz="1600" i="1" dirty="0" err="1"/>
              <a:t>Coll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2007;50:2002–12)</a:t>
            </a:r>
            <a:endParaRPr lang="el-GR" sz="1600" i="1" dirty="0"/>
          </a:p>
        </p:txBody>
      </p:sp>
      <p:sp>
        <p:nvSpPr>
          <p:cNvPr id="6" name="Rectangle 5"/>
          <p:cNvSpPr/>
          <p:nvPr/>
        </p:nvSpPr>
        <p:spPr>
          <a:xfrm>
            <a:off x="-36512" y="1568981"/>
            <a:ext cx="468052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Patients were stratified according to recent angiography or not, then randomized to management assisted by FDG PET (n =218) or standard care (n=  212). </a:t>
            </a:r>
          </a:p>
          <a:p>
            <a:r>
              <a:rPr lang="en-US" sz="1600" dirty="0"/>
              <a:t>The primary outcome was the composite of cardiac death, MI, or recurrent hospital stay for cardiac cause, within 1 year. </a:t>
            </a:r>
          </a:p>
          <a:p>
            <a:r>
              <a:rPr lang="en-US" sz="1600" dirty="0"/>
              <a:t>At 1 year, the cumulative proportion of patients who had experienced the composite event was 30% (PET arm) </a:t>
            </a:r>
            <a:r>
              <a:rPr lang="en-US" sz="1600" dirty="0" err="1"/>
              <a:t>vs</a:t>
            </a:r>
            <a:r>
              <a:rPr lang="en-US" sz="1600" dirty="0"/>
              <a:t> 36% (standard arm) (relative risk 0.82, 95% confidence interval [CI] 0.59 to 1.14; p=0.16).</a:t>
            </a:r>
          </a:p>
          <a:p>
            <a:r>
              <a:rPr lang="en-US" sz="1600" dirty="0"/>
              <a:t> The HR for the composite outcome, PET </a:t>
            </a:r>
            <a:r>
              <a:rPr lang="en-US" sz="1600" dirty="0" err="1"/>
              <a:t>vs</a:t>
            </a:r>
            <a:r>
              <a:rPr lang="en-US" sz="1600" dirty="0"/>
              <a:t> standard care, was 0.78 (95% CI 0.58 to 1.1; p  0.15</a:t>
            </a:r>
            <a:endParaRPr lang="el-GR" sz="1600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412776"/>
            <a:ext cx="43924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0" y="51809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No significant reduction in cardiac events in patients with LV dysfunction and suspected CAD for FDG PET-assisted management </a:t>
            </a:r>
            <a:r>
              <a:rPr lang="en-US" b="1" dirty="0" err="1"/>
              <a:t>vs</a:t>
            </a:r>
            <a:r>
              <a:rPr lang="en-US" b="1" dirty="0"/>
              <a:t> standard care</a:t>
            </a:r>
            <a:endParaRPr lang="el-GR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4536504" cy="184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51520" y="530120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Patients with </a:t>
            </a:r>
            <a:r>
              <a:rPr lang="en-US" b="1" dirty="0"/>
              <a:t>2 to 3 prognostic factor had reduced mortality with CABG </a:t>
            </a:r>
            <a:r>
              <a:rPr lang="en-US" dirty="0" err="1"/>
              <a:t>vs</a:t>
            </a:r>
            <a:r>
              <a:rPr lang="en-US" dirty="0"/>
              <a:t> OMT [HR]:0.71;95% [CI]:0.56-0.89;p 0.004)</a:t>
            </a:r>
          </a:p>
          <a:p>
            <a:r>
              <a:rPr lang="en-US" dirty="0"/>
              <a:t>Net beneficial effect of CABG relative to OMT was observed at&gt;2ys in patients with 2 to 3 factors (HR:0.53;95% CI:0.37-0.75;p&lt;0.001)</a:t>
            </a:r>
            <a:endParaRPr lang="el-G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772816"/>
            <a:ext cx="2230105" cy="340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772816"/>
            <a:ext cx="2786595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95875" y="1772816"/>
            <a:ext cx="40481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619672" y="6519446"/>
            <a:ext cx="69482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err="1"/>
              <a:t>Panza</a:t>
            </a:r>
            <a:r>
              <a:rPr lang="en-US" sz="1600" i="1" dirty="0"/>
              <a:t> et al. STICH  J Am </a:t>
            </a:r>
            <a:r>
              <a:rPr lang="en-US" sz="1600" i="1" dirty="0" err="1"/>
              <a:t>Coll</a:t>
            </a:r>
            <a:r>
              <a:rPr lang="en-US" sz="1600" i="1" dirty="0"/>
              <a:t> </a:t>
            </a:r>
            <a:r>
              <a:rPr lang="en-US" sz="1600" i="1" dirty="0" err="1"/>
              <a:t>Cardiol</a:t>
            </a:r>
            <a:r>
              <a:rPr lang="en-US" sz="1600" i="1" dirty="0"/>
              <a:t> 2014;64:553–61</a:t>
            </a:r>
            <a:endParaRPr lang="el-GR" sz="1600" i="1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" y="0"/>
            <a:ext cx="4581003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115616" y="6488668"/>
            <a:ext cx="51899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/>
              <a:t>Perera</a:t>
            </a:r>
            <a:r>
              <a:rPr lang="en-US" sz="1600" i="1" dirty="0"/>
              <a:t> et al. REVIVED-BCIS2N </a:t>
            </a:r>
            <a:r>
              <a:rPr lang="en-US" sz="1600" i="1" dirty="0" err="1"/>
              <a:t>Engl</a:t>
            </a:r>
            <a:r>
              <a:rPr lang="en-US" sz="1600" i="1" dirty="0"/>
              <a:t> J Med 2022;387:1351-60.</a:t>
            </a:r>
            <a:endParaRPr lang="el-GR" sz="1600" i="1" dirty="0"/>
          </a:p>
        </p:txBody>
      </p:sp>
      <p:sp>
        <p:nvSpPr>
          <p:cNvPr id="6" name="Rectangle 5"/>
          <p:cNvSpPr/>
          <p:nvPr/>
        </p:nvSpPr>
        <p:spPr>
          <a:xfrm>
            <a:off x="0" y="5013176"/>
            <a:ext cx="4067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Among patients with severe Ischemic LVD who received OMT </a:t>
            </a:r>
            <a:r>
              <a:rPr lang="en-US" b="1" dirty="0"/>
              <a:t>revascularization by PCI did not result in a lower incidence of death from any cause or hospitalization for heart failure</a:t>
            </a:r>
            <a:r>
              <a:rPr lang="en-US" dirty="0"/>
              <a:t>. </a:t>
            </a:r>
            <a:endParaRPr lang="el-GR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848"/>
            <a:ext cx="363766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211960" y="3232135"/>
            <a:ext cx="49320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These findings </a:t>
            </a:r>
            <a:r>
              <a:rPr lang="en-US" sz="1600" b="1" dirty="0"/>
              <a:t>challenge the paradigm of myocardial hibernation</a:t>
            </a:r>
            <a:r>
              <a:rPr lang="en-US" sz="1600" dirty="0"/>
              <a:t>, Our observations mirror those in the STICH trial, in which revascularization by CABG did not affect left ventricular function, a finding that was consistent across the whole trial cohort, including the subgroup who underwent discretionary viability testing. We have not yet determined the concordance between the coronary arteries </a:t>
            </a:r>
            <a:r>
              <a:rPr lang="en-US" sz="1600" dirty="0" err="1"/>
              <a:t>revascularized</a:t>
            </a:r>
            <a:r>
              <a:rPr lang="en-US" sz="1600" dirty="0"/>
              <a:t> by PCI and the viable myocardial segments; hence, </a:t>
            </a:r>
            <a:r>
              <a:rPr lang="en-US" sz="1600" b="1" dirty="0"/>
              <a:t>we cannot determine whether viability tests predict changes in segmental contractile function after medical therapy or revascularization or whether such changes are linked to clinical outcomes.</a:t>
            </a:r>
            <a:endParaRPr lang="el-GR" sz="1600" b="1" dirty="0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412776"/>
            <a:ext cx="2952328" cy="1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932040" y="26064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PCI s </a:t>
            </a:r>
            <a:r>
              <a:rPr lang="en-US" dirty="0" err="1"/>
              <a:t>OMT.demonstrable</a:t>
            </a:r>
            <a:r>
              <a:rPr lang="en-US" dirty="0"/>
              <a:t> </a:t>
            </a:r>
            <a:r>
              <a:rPr lang="en-US" b="1" dirty="0"/>
              <a:t>viability in at least four dysfunctional myocardial segments </a:t>
            </a:r>
            <a:r>
              <a:rPr lang="en-US" dirty="0"/>
              <a:t>amenable to revascularization with PCI. median follow up of 41 months</a:t>
            </a:r>
            <a:endParaRPr lang="el-GR" dirty="0"/>
          </a:p>
        </p:txBody>
      </p:sp>
      <p:sp>
        <p:nvSpPr>
          <p:cNvPr id="11" name="TextBox 10"/>
          <p:cNvSpPr txBox="1"/>
          <p:nvPr/>
        </p:nvSpPr>
        <p:spPr>
          <a:xfrm>
            <a:off x="2915816" y="1772816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REVIVED</a:t>
            </a:r>
            <a:endParaRPr lang="el-GR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5728923" cy="3955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0"/>
            <a:ext cx="4824536" cy="131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475656" y="3140968"/>
            <a:ext cx="5688632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832" y="116632"/>
            <a:ext cx="2880320" cy="710952"/>
          </a:xfrm>
          <a:ln>
            <a:noFill/>
          </a:ln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/>
              <a:t>ECHO</a:t>
            </a:r>
            <a:endParaRPr lang="el-GR" sz="3200" dirty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5112568" cy="792088"/>
          </a:xfrm>
        </p:spPr>
        <p:txBody>
          <a:bodyPr>
            <a:noAutofit/>
          </a:bodyPr>
          <a:lstStyle/>
          <a:p>
            <a:pPr>
              <a:buFont typeface="Wingdings 2" pitchFamily="18" charset="2"/>
              <a:buNone/>
            </a:pPr>
            <a:r>
              <a:rPr lang="en-US" sz="2400" dirty="0"/>
              <a:t>LV dysfunction</a:t>
            </a:r>
          </a:p>
          <a:p>
            <a:pPr>
              <a:buFont typeface="Wingdings 2" pitchFamily="18" charset="2"/>
              <a:buNone/>
            </a:pPr>
            <a:r>
              <a:rPr lang="en-US" sz="2400" dirty="0"/>
              <a:t>RWMAs</a:t>
            </a:r>
          </a:p>
          <a:p>
            <a:endParaRPr lang="el-GR" sz="2000" dirty="0"/>
          </a:p>
        </p:txBody>
      </p:sp>
      <p:pic>
        <p:nvPicPr>
          <p:cNvPr id="14" name="EAE MR 7.4C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268760"/>
            <a:ext cx="487685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229600" cy="1143000"/>
          </a:xfrm>
        </p:spPr>
        <p:txBody>
          <a:bodyPr/>
          <a:lstStyle/>
          <a:p>
            <a:r>
              <a:rPr lang="el-GR" dirty="0"/>
              <a:t>ΕΥΧΑΡΙΣΤΩ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EAE ISCLV 5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5496" y="1412776"/>
            <a:ext cx="4558507" cy="3096344"/>
          </a:xfrm>
          <a:prstGeom prst="rect">
            <a:avLst/>
          </a:prstGeom>
        </p:spPr>
      </p:pic>
      <p:pic>
        <p:nvPicPr>
          <p:cNvPr id="5" name="S2CHMODER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4549997" y="1412776"/>
            <a:ext cx="4558507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5136</TotalTime>
  <Words>4431</Words>
  <Application>Microsoft Office PowerPoint</Application>
  <PresentationFormat>Προβολή στην οθόνη (4:3)</PresentationFormat>
  <Paragraphs>505</Paragraphs>
  <Slides>80</Slides>
  <Notes>13</Notes>
  <HiddenSlides>0</HiddenSlides>
  <MMClips>44</MMClips>
  <ScaleCrop>false</ScaleCrop>
  <HeadingPairs>
    <vt:vector size="8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80</vt:i4>
      </vt:variant>
    </vt:vector>
  </HeadingPairs>
  <TitlesOfParts>
    <vt:vector size="90" baseType="lpstr">
      <vt:lpstr>ＭＳ Ｐゴシック</vt:lpstr>
      <vt:lpstr>Arial</vt:lpstr>
      <vt:lpstr>Book Antiqua</vt:lpstr>
      <vt:lpstr>Calibri</vt:lpstr>
      <vt:lpstr>Times New Roman</vt:lpstr>
      <vt:lpstr>Wingdings</vt:lpstr>
      <vt:lpstr>Wingdings 2</vt:lpstr>
      <vt:lpstr>Office Theme</vt:lpstr>
      <vt:lpstr>Image</vt:lpstr>
      <vt:lpstr>Βίντεο κλιπ</vt:lpstr>
      <vt:lpstr>Παρουσίαση του PowerPoint</vt:lpstr>
      <vt:lpstr>Παρουσίαση του PowerPoint</vt:lpstr>
      <vt:lpstr>CORONARY ARTERY DISEASE AND ISCHEMIA</vt:lpstr>
      <vt:lpstr>  DIAGNOSIS AND ASSESSMENT OF ISCHEMIA</vt:lpstr>
      <vt:lpstr>CLINICAL EVALUATION LIKELIHOOD OF CAD</vt:lpstr>
      <vt:lpstr>          </vt:lpstr>
      <vt:lpstr>                                               ECG</vt:lpstr>
      <vt:lpstr>ECHO</vt:lpstr>
      <vt:lpstr>Παρουσίαση του PowerPoint</vt:lpstr>
      <vt:lpstr>2D ECHO-Ποσοτική εκτίμηση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TESTS  FOR ISCHEMIA AND CAD DIAGNOSIS</vt:lpstr>
      <vt:lpstr>EXERCISE ECG</vt:lpstr>
      <vt:lpstr>STRESS ECHO</vt:lpstr>
      <vt:lpstr>ISCHAEMIC STRESSORS</vt:lpstr>
      <vt:lpstr>SE PROTOCOLS -VIEWS</vt:lpstr>
      <vt:lpstr>SE DIAGNOSTIC CRITERIA</vt:lpstr>
      <vt:lpstr>Wall Motion Score Index (WMSI)</vt:lpstr>
      <vt:lpstr>SE WITH CONTRAST (LV CONTRAST-MYOCARDIAL CONTRAST) FOR DIAGNOSIS OF ISCHEMIA</vt:lpstr>
      <vt:lpstr>CONTRAST ON THE DIAGNOSTIC ACCURACY OF DSE IN CAD - OPTIMIZE TRIAL</vt:lpstr>
      <vt:lpstr>DSE + LV Contrast</vt:lpstr>
      <vt:lpstr>DSE 4CH</vt:lpstr>
      <vt:lpstr>Παρουσίαση του PowerPoint</vt:lpstr>
      <vt:lpstr>COR.ANGIOGRAPHY PTCA LAD </vt:lpstr>
      <vt:lpstr>Παρουσίαση του PowerPoint</vt:lpstr>
      <vt:lpstr>SAFETY OF STRESS ECHO</vt:lpstr>
      <vt:lpstr>STRESS ECHO</vt:lpstr>
      <vt:lpstr>Παρουσίαση του PowerPoint</vt:lpstr>
      <vt:lpstr>CORONARY FLOW RESERVE AND MICROCIRCULATION</vt:lpstr>
      <vt:lpstr>Παρουσίαση του PowerPoint</vt:lpstr>
      <vt:lpstr>CFR +DSE contrast</vt:lpstr>
      <vt:lpstr>CORONARY FLOW RESERVE MYOCARDIAL CONTRAST</vt:lpstr>
      <vt:lpstr>Παρουσίαση του PowerPoint</vt:lpstr>
      <vt:lpstr>  MYOCARDIAL PERFUSION SCINTIGRAPHY  (SINGLE PHOTON EMISSION COMPUTED TOMOGRAPHY) </vt:lpstr>
      <vt:lpstr>  MYOCARDIAL PERFUSION SCINTIGRAPHY (SINGLE PHOTON EMISSION COMPUTED TOMOGRAPHY) </vt:lpstr>
      <vt:lpstr>PET</vt:lpstr>
      <vt:lpstr>PET vs. SPECT FOR ISCHEMIA DETECTION</vt:lpstr>
      <vt:lpstr>PET</vt:lpstr>
      <vt:lpstr>  STRESS PERFUSION/FUNCTION CARDIAC MRI</vt:lpstr>
      <vt:lpstr> STRESS PERFUSION MRI-CATH CORRELATION</vt:lpstr>
      <vt:lpstr>STRESS PERFUSION CMR –ADVANTAGES OVER NUCLEAR MEDICINE</vt:lpstr>
      <vt:lpstr>Παρουσίαση του PowerPoint</vt:lpstr>
      <vt:lpstr>CALCIUM SCORING</vt:lpstr>
      <vt:lpstr>Coronary calcification-Agatson score</vt:lpstr>
      <vt:lpstr>CAC SCREENING IN PERSONS WITH METABOLIC SYNDROME AND DIABETES</vt:lpstr>
      <vt:lpstr>CORONARY COMPUTED TOMOGRAPHY ANGIOGRAPHY</vt:lpstr>
      <vt:lpstr>CORONARY COMPUTED TOMOGRAPHY ANGIOGRAPHY</vt:lpstr>
      <vt:lpstr>RISK STRATIFICATION </vt:lpstr>
      <vt:lpstr>RISK STRATIFICATION </vt:lpstr>
      <vt:lpstr>Παρουσίαση του PowerPoint</vt:lpstr>
      <vt:lpstr>Παρουσίαση του PowerPoint</vt:lpstr>
      <vt:lpstr>STRESS ECHO</vt:lpstr>
      <vt:lpstr>CORONARY ANGIOGRAPHY</vt:lpstr>
      <vt:lpstr>ISCHEMIA-EXTEND</vt:lpstr>
      <vt:lpstr>Παρουσίαση του PowerPoint</vt:lpstr>
      <vt:lpstr>ASSESSMENT OF MYOCARDIAL VIABILITY IN PATIENTS WITH CAD AND LV DYSFUNCTION  </vt:lpstr>
      <vt:lpstr>BENEFITS OF REVASCULARIZATION IN CAD WITH LV DYSFUNCTION</vt:lpstr>
      <vt:lpstr>MYOCARDIAL VIABILITY IMAGING TECHNIQUES</vt:lpstr>
      <vt:lpstr>Imaging for myocardial viability</vt:lpstr>
      <vt:lpstr>DOBUTAMINE STRESS ECHO</vt:lpstr>
      <vt:lpstr>Παρουσίαση του PowerPoint</vt:lpstr>
      <vt:lpstr>Παρουσίαση του PowerPoint</vt:lpstr>
      <vt:lpstr>SPECT</vt:lpstr>
      <vt:lpstr>SPECT</vt:lpstr>
      <vt:lpstr>PET</vt:lpstr>
      <vt:lpstr>PET </vt:lpstr>
      <vt:lpstr>CMR</vt:lpstr>
      <vt:lpstr>COMPARISON OF TECHNIQUES FOR VIABILITY DETECTION</vt:lpstr>
      <vt:lpstr>Παρουσίαση του PowerPoint</vt:lpstr>
      <vt:lpstr>Παρουσίαση του PowerPoint</vt:lpstr>
      <vt:lpstr>F-18-FDG PET IMAGING-ASSISTED MANAGEMENT OF PATIENTS WITH SEVERE LV DYSFUNCTION AND SUSPECTED CAD. TRIAL (PARR-2)</vt:lpstr>
      <vt:lpstr>Παρουσίαση του PowerPoint</vt:lpstr>
      <vt:lpstr>Παρουσίαση του PowerPoint</vt:lpstr>
      <vt:lpstr>Παρουσίαση του PowerPoint</vt:lpstr>
      <vt:lpstr>ΕΥΧΑΡΙΣΤΩ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ΓΙΩΡΓΟΣ</dc:creator>
  <cp:lastModifiedBy>Georgia Delopoulou</cp:lastModifiedBy>
  <cp:revision>210</cp:revision>
  <dcterms:created xsi:type="dcterms:W3CDTF">2017-05-16T06:00:04Z</dcterms:created>
  <dcterms:modified xsi:type="dcterms:W3CDTF">2024-04-03T08:44:15Z</dcterms:modified>
</cp:coreProperties>
</file>