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4" r:id="rId2"/>
    <p:sldId id="307" r:id="rId3"/>
    <p:sldId id="276" r:id="rId4"/>
    <p:sldId id="335" r:id="rId5"/>
    <p:sldId id="265" r:id="rId6"/>
    <p:sldId id="271" r:id="rId7"/>
    <p:sldId id="357" r:id="rId8"/>
    <p:sldId id="353" r:id="rId9"/>
    <p:sldId id="348" r:id="rId10"/>
    <p:sldId id="342" r:id="rId11"/>
    <p:sldId id="346" r:id="rId12"/>
    <p:sldId id="2835" r:id="rId13"/>
    <p:sldId id="355" r:id="rId14"/>
    <p:sldId id="351" r:id="rId15"/>
    <p:sldId id="341" r:id="rId16"/>
    <p:sldId id="350" r:id="rId17"/>
    <p:sldId id="356" r:id="rId18"/>
    <p:sldId id="347" r:id="rId19"/>
    <p:sldId id="2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-30" y="-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emis\Desktop\metagenomic%20paper\Mean%20abundance%20tabl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emis\Desktop\metagenomic%20paper\Functional%20metagenomics\KO%20pathways%20mean-median%20relative%20abundance%20by%20groups,%20excl%20criteria%20appli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22276902887131E-2"/>
          <c:y val="4.9714778402627821E-2"/>
          <c:w val="0.77385170603674536"/>
          <c:h val="0.8876873419543184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'20 most abundant genera 1'!$A$2</c:f>
              <c:strCache>
                <c:ptCount val="1"/>
                <c:pt idx="0">
                  <c:v>Bacteroides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1'!$B$2:$AV$2</c:f>
              <c:numCache>
                <c:formatCode>0.00%</c:formatCode>
                <c:ptCount val="47"/>
                <c:pt idx="0">
                  <c:v>0.57200000000000006</c:v>
                </c:pt>
                <c:pt idx="1">
                  <c:v>6.2E-2</c:v>
                </c:pt>
                <c:pt idx="2">
                  <c:v>0.14699999999999999</c:v>
                </c:pt>
                <c:pt idx="3">
                  <c:v>0.38799999999999996</c:v>
                </c:pt>
                <c:pt idx="4">
                  <c:v>0.45399999999999996</c:v>
                </c:pt>
                <c:pt idx="5">
                  <c:v>0.22800000000000001</c:v>
                </c:pt>
                <c:pt idx="6">
                  <c:v>0.36499999999999999</c:v>
                </c:pt>
                <c:pt idx="7">
                  <c:v>0.27200000000000002</c:v>
                </c:pt>
                <c:pt idx="8">
                  <c:v>0.40500000000000003</c:v>
                </c:pt>
                <c:pt idx="9">
                  <c:v>5.0999999999999997E-2</c:v>
                </c:pt>
                <c:pt idx="10">
                  <c:v>0.30499999999999999</c:v>
                </c:pt>
                <c:pt idx="11">
                  <c:v>0.26899999999999996</c:v>
                </c:pt>
                <c:pt idx="12">
                  <c:v>0.39500000000000002</c:v>
                </c:pt>
                <c:pt idx="13">
                  <c:v>0.371</c:v>
                </c:pt>
                <c:pt idx="14">
                  <c:v>0.28000000000000003</c:v>
                </c:pt>
                <c:pt idx="15">
                  <c:v>0.184</c:v>
                </c:pt>
                <c:pt idx="16">
                  <c:v>0.113</c:v>
                </c:pt>
                <c:pt idx="17">
                  <c:v>0.315</c:v>
                </c:pt>
                <c:pt idx="18">
                  <c:v>0.41499999999999998</c:v>
                </c:pt>
                <c:pt idx="19">
                  <c:v>0.35899999999999999</c:v>
                </c:pt>
                <c:pt idx="20">
                  <c:v>0.312</c:v>
                </c:pt>
                <c:pt idx="21">
                  <c:v>0.379</c:v>
                </c:pt>
                <c:pt idx="22">
                  <c:v>0.33399999999999996</c:v>
                </c:pt>
                <c:pt idx="23">
                  <c:v>0.27899999999999997</c:v>
                </c:pt>
                <c:pt idx="24">
                  <c:v>0.374</c:v>
                </c:pt>
                <c:pt idx="25">
                  <c:v>0.53400000000000003</c:v>
                </c:pt>
                <c:pt idx="26">
                  <c:v>3.7000000000000005E-2</c:v>
                </c:pt>
                <c:pt idx="27">
                  <c:v>0.34100000000000003</c:v>
                </c:pt>
                <c:pt idx="28">
                  <c:v>8.8000000000000009E-2</c:v>
                </c:pt>
                <c:pt idx="29">
                  <c:v>0.151</c:v>
                </c:pt>
                <c:pt idx="30">
                  <c:v>0.30099999999999999</c:v>
                </c:pt>
                <c:pt idx="31">
                  <c:v>0.17499999999999999</c:v>
                </c:pt>
                <c:pt idx="32">
                  <c:v>0.14699999999999999</c:v>
                </c:pt>
                <c:pt idx="33">
                  <c:v>5.5E-2</c:v>
                </c:pt>
                <c:pt idx="34">
                  <c:v>0.157</c:v>
                </c:pt>
                <c:pt idx="35">
                  <c:v>0.29799999999999999</c:v>
                </c:pt>
                <c:pt idx="36">
                  <c:v>0.23800000000000002</c:v>
                </c:pt>
                <c:pt idx="37">
                  <c:v>0.23899999999999999</c:v>
                </c:pt>
                <c:pt idx="38">
                  <c:v>0.436</c:v>
                </c:pt>
                <c:pt idx="39">
                  <c:v>3.3000000000000002E-2</c:v>
                </c:pt>
                <c:pt idx="40">
                  <c:v>0.35600000000000004</c:v>
                </c:pt>
                <c:pt idx="41">
                  <c:v>0.125</c:v>
                </c:pt>
                <c:pt idx="42">
                  <c:v>0.47200000000000003</c:v>
                </c:pt>
                <c:pt idx="43">
                  <c:v>0.22</c:v>
                </c:pt>
                <c:pt idx="44">
                  <c:v>0.318</c:v>
                </c:pt>
                <c:pt idx="45">
                  <c:v>0.47200000000000003</c:v>
                </c:pt>
                <c:pt idx="46">
                  <c:v>0.318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9-4E44-B508-5C85405403F9}"/>
            </c:ext>
          </c:extLst>
        </c:ser>
        <c:ser>
          <c:idx val="1"/>
          <c:order val="1"/>
          <c:tx>
            <c:strRef>
              <c:f>'20 most abundant genera 1'!$A$3</c:f>
              <c:strCache>
                <c:ptCount val="1"/>
                <c:pt idx="0">
                  <c:v>Parabacteroides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1'!$B$3:$AV$3</c:f>
              <c:numCache>
                <c:formatCode>0.00%</c:formatCode>
                <c:ptCount val="47"/>
                <c:pt idx="0">
                  <c:v>1.7000000000000001E-2</c:v>
                </c:pt>
                <c:pt idx="1">
                  <c:v>0</c:v>
                </c:pt>
                <c:pt idx="2">
                  <c:v>2.1000000000000001E-2</c:v>
                </c:pt>
                <c:pt idx="3">
                  <c:v>2.7000000000000003E-2</c:v>
                </c:pt>
                <c:pt idx="4">
                  <c:v>3.4000000000000002E-2</c:v>
                </c:pt>
                <c:pt idx="5">
                  <c:v>0.01</c:v>
                </c:pt>
                <c:pt idx="6">
                  <c:v>1.4999999999999999E-2</c:v>
                </c:pt>
                <c:pt idx="7">
                  <c:v>2.2000000000000002E-2</c:v>
                </c:pt>
                <c:pt idx="8">
                  <c:v>3.3000000000000002E-2</c:v>
                </c:pt>
                <c:pt idx="9">
                  <c:v>1.6E-2</c:v>
                </c:pt>
                <c:pt idx="10">
                  <c:v>3.7999999999999999E-2</c:v>
                </c:pt>
                <c:pt idx="11">
                  <c:v>9.6999999999999989E-2</c:v>
                </c:pt>
                <c:pt idx="12">
                  <c:v>6.5000000000000002E-2</c:v>
                </c:pt>
                <c:pt idx="13">
                  <c:v>0.04</c:v>
                </c:pt>
                <c:pt idx="14">
                  <c:v>4.0000000000000001E-3</c:v>
                </c:pt>
                <c:pt idx="15">
                  <c:v>6.9999999999999993E-3</c:v>
                </c:pt>
                <c:pt idx="16">
                  <c:v>8.3000000000000004E-2</c:v>
                </c:pt>
                <c:pt idx="17">
                  <c:v>8.1000000000000003E-2</c:v>
                </c:pt>
                <c:pt idx="18">
                  <c:v>0.01</c:v>
                </c:pt>
                <c:pt idx="19">
                  <c:v>1.9E-2</c:v>
                </c:pt>
                <c:pt idx="20">
                  <c:v>2.5000000000000001E-2</c:v>
                </c:pt>
                <c:pt idx="21">
                  <c:v>0</c:v>
                </c:pt>
                <c:pt idx="22">
                  <c:v>0.03</c:v>
                </c:pt>
                <c:pt idx="23">
                  <c:v>3.1E-2</c:v>
                </c:pt>
                <c:pt idx="24">
                  <c:v>0</c:v>
                </c:pt>
                <c:pt idx="25">
                  <c:v>5.2000000000000005E-2</c:v>
                </c:pt>
                <c:pt idx="26">
                  <c:v>9.0000000000000011E-3</c:v>
                </c:pt>
                <c:pt idx="27">
                  <c:v>1.2E-2</c:v>
                </c:pt>
                <c:pt idx="28">
                  <c:v>2.5000000000000001E-2</c:v>
                </c:pt>
                <c:pt idx="29">
                  <c:v>0.01</c:v>
                </c:pt>
                <c:pt idx="30">
                  <c:v>1.3000000000000001E-2</c:v>
                </c:pt>
                <c:pt idx="31">
                  <c:v>2.4E-2</c:v>
                </c:pt>
                <c:pt idx="32">
                  <c:v>9.0000000000000011E-3</c:v>
                </c:pt>
                <c:pt idx="33">
                  <c:v>1.4999999999999999E-2</c:v>
                </c:pt>
                <c:pt idx="34">
                  <c:v>0.01</c:v>
                </c:pt>
                <c:pt idx="35">
                  <c:v>2E-3</c:v>
                </c:pt>
                <c:pt idx="36">
                  <c:v>0.04</c:v>
                </c:pt>
                <c:pt idx="37">
                  <c:v>7.8E-2</c:v>
                </c:pt>
                <c:pt idx="38">
                  <c:v>2.7000000000000003E-2</c:v>
                </c:pt>
                <c:pt idx="39">
                  <c:v>8.0000000000000002E-3</c:v>
                </c:pt>
                <c:pt idx="40">
                  <c:v>5.2999999999999999E-2</c:v>
                </c:pt>
                <c:pt idx="41">
                  <c:v>1.4999999999999999E-2</c:v>
                </c:pt>
                <c:pt idx="42">
                  <c:v>1.4999999999999999E-2</c:v>
                </c:pt>
                <c:pt idx="43">
                  <c:v>1.7000000000000001E-2</c:v>
                </c:pt>
                <c:pt idx="44">
                  <c:v>9.9000000000000005E-2</c:v>
                </c:pt>
                <c:pt idx="45">
                  <c:v>0.03</c:v>
                </c:pt>
                <c:pt idx="46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69-4E44-B508-5C85405403F9}"/>
            </c:ext>
          </c:extLst>
        </c:ser>
        <c:ser>
          <c:idx val="2"/>
          <c:order val="2"/>
          <c:tx>
            <c:strRef>
              <c:f>'20 most abundant genera 1'!$A$4</c:f>
              <c:strCache>
                <c:ptCount val="1"/>
                <c:pt idx="0">
                  <c:v>Prevotella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1'!$B$4:$AV$4</c:f>
              <c:numCache>
                <c:formatCode>0.00%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1E-3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1E-3</c:v>
                </c:pt>
                <c:pt idx="13">
                  <c:v>0</c:v>
                </c:pt>
                <c:pt idx="14">
                  <c:v>0.13600000000000001</c:v>
                </c:pt>
                <c:pt idx="15">
                  <c:v>2.6000000000000002E-2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1.6E-2</c:v>
                </c:pt>
                <c:pt idx="21">
                  <c:v>0</c:v>
                </c:pt>
                <c:pt idx="22">
                  <c:v>0</c:v>
                </c:pt>
                <c:pt idx="23">
                  <c:v>2E-3</c:v>
                </c:pt>
                <c:pt idx="24">
                  <c:v>0</c:v>
                </c:pt>
                <c:pt idx="25">
                  <c:v>0</c:v>
                </c:pt>
                <c:pt idx="26">
                  <c:v>0.35200000000000004</c:v>
                </c:pt>
                <c:pt idx="27">
                  <c:v>8.5000000000000006E-2</c:v>
                </c:pt>
                <c:pt idx="28">
                  <c:v>0.20499999999999999</c:v>
                </c:pt>
                <c:pt idx="29">
                  <c:v>2.4E-2</c:v>
                </c:pt>
                <c:pt idx="30">
                  <c:v>4.4000000000000004E-2</c:v>
                </c:pt>
                <c:pt idx="31">
                  <c:v>0.13100000000000001</c:v>
                </c:pt>
                <c:pt idx="32">
                  <c:v>3.0000000000000001E-3</c:v>
                </c:pt>
                <c:pt idx="33">
                  <c:v>0.28499999999999998</c:v>
                </c:pt>
                <c:pt idx="34">
                  <c:v>5.2000000000000005E-2</c:v>
                </c:pt>
                <c:pt idx="35">
                  <c:v>0</c:v>
                </c:pt>
                <c:pt idx="36">
                  <c:v>0.21600000000000003</c:v>
                </c:pt>
                <c:pt idx="37">
                  <c:v>0</c:v>
                </c:pt>
                <c:pt idx="38">
                  <c:v>0</c:v>
                </c:pt>
                <c:pt idx="39">
                  <c:v>0.46700000000000003</c:v>
                </c:pt>
                <c:pt idx="40">
                  <c:v>0</c:v>
                </c:pt>
                <c:pt idx="41">
                  <c:v>0.17300000000000001</c:v>
                </c:pt>
                <c:pt idx="42">
                  <c:v>0</c:v>
                </c:pt>
                <c:pt idx="43">
                  <c:v>0</c:v>
                </c:pt>
                <c:pt idx="44">
                  <c:v>7.400000000000001E-2</c:v>
                </c:pt>
                <c:pt idx="45">
                  <c:v>0</c:v>
                </c:pt>
                <c:pt idx="4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69-4E44-B508-5C85405403F9}"/>
            </c:ext>
          </c:extLst>
        </c:ser>
        <c:ser>
          <c:idx val="3"/>
          <c:order val="3"/>
          <c:tx>
            <c:strRef>
              <c:f>'20 most abundant genera 1'!$A$5</c:f>
              <c:strCache>
                <c:ptCount val="1"/>
                <c:pt idx="0">
                  <c:v>Undefined Rikenellaceae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1'!$B$5:$AV$5</c:f>
              <c:numCache>
                <c:formatCode>0.00%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6.9999999999999993E-3</c:v>
                </c:pt>
                <c:pt idx="3">
                  <c:v>6.0000000000000001E-3</c:v>
                </c:pt>
                <c:pt idx="4">
                  <c:v>0</c:v>
                </c:pt>
                <c:pt idx="5">
                  <c:v>0</c:v>
                </c:pt>
                <c:pt idx="6">
                  <c:v>0.02</c:v>
                </c:pt>
                <c:pt idx="7">
                  <c:v>0.06</c:v>
                </c:pt>
                <c:pt idx="8">
                  <c:v>2E-3</c:v>
                </c:pt>
                <c:pt idx="9">
                  <c:v>1.6E-2</c:v>
                </c:pt>
                <c:pt idx="10">
                  <c:v>1.4999999999999999E-2</c:v>
                </c:pt>
                <c:pt idx="11">
                  <c:v>0.03</c:v>
                </c:pt>
                <c:pt idx="12">
                  <c:v>5.0000000000000001E-3</c:v>
                </c:pt>
                <c:pt idx="13">
                  <c:v>0</c:v>
                </c:pt>
                <c:pt idx="14">
                  <c:v>3.0000000000000001E-3</c:v>
                </c:pt>
                <c:pt idx="15">
                  <c:v>1.3000000000000001E-2</c:v>
                </c:pt>
                <c:pt idx="16">
                  <c:v>0.11</c:v>
                </c:pt>
                <c:pt idx="17">
                  <c:v>8.0000000000000002E-3</c:v>
                </c:pt>
                <c:pt idx="18">
                  <c:v>6.9999999999999993E-3</c:v>
                </c:pt>
                <c:pt idx="19">
                  <c:v>0</c:v>
                </c:pt>
                <c:pt idx="20">
                  <c:v>4.7E-2</c:v>
                </c:pt>
                <c:pt idx="21">
                  <c:v>2.7000000000000003E-2</c:v>
                </c:pt>
                <c:pt idx="22">
                  <c:v>0.01</c:v>
                </c:pt>
                <c:pt idx="23">
                  <c:v>1.2E-2</c:v>
                </c:pt>
                <c:pt idx="24">
                  <c:v>1E-3</c:v>
                </c:pt>
                <c:pt idx="25">
                  <c:v>0</c:v>
                </c:pt>
                <c:pt idx="26">
                  <c:v>8.0000000000000002E-3</c:v>
                </c:pt>
                <c:pt idx="27">
                  <c:v>1.6E-2</c:v>
                </c:pt>
                <c:pt idx="28">
                  <c:v>1.3000000000000001E-2</c:v>
                </c:pt>
                <c:pt idx="29">
                  <c:v>3.1E-2</c:v>
                </c:pt>
                <c:pt idx="30">
                  <c:v>8.0000000000000002E-3</c:v>
                </c:pt>
                <c:pt idx="31">
                  <c:v>1.6E-2</c:v>
                </c:pt>
                <c:pt idx="32">
                  <c:v>0</c:v>
                </c:pt>
                <c:pt idx="33">
                  <c:v>6.9999999999999993E-3</c:v>
                </c:pt>
                <c:pt idx="34">
                  <c:v>0</c:v>
                </c:pt>
                <c:pt idx="35">
                  <c:v>3.0000000000000001E-3</c:v>
                </c:pt>
                <c:pt idx="36">
                  <c:v>0.01</c:v>
                </c:pt>
                <c:pt idx="37">
                  <c:v>0</c:v>
                </c:pt>
                <c:pt idx="38">
                  <c:v>0</c:v>
                </c:pt>
                <c:pt idx="39">
                  <c:v>2E-3</c:v>
                </c:pt>
                <c:pt idx="40">
                  <c:v>1E-3</c:v>
                </c:pt>
                <c:pt idx="41">
                  <c:v>3.5000000000000003E-2</c:v>
                </c:pt>
                <c:pt idx="42">
                  <c:v>0</c:v>
                </c:pt>
                <c:pt idx="43">
                  <c:v>1E-3</c:v>
                </c:pt>
                <c:pt idx="44">
                  <c:v>2E-3</c:v>
                </c:pt>
                <c:pt idx="45">
                  <c:v>0</c:v>
                </c:pt>
                <c:pt idx="4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69-4E44-B508-5C85405403F9}"/>
            </c:ext>
          </c:extLst>
        </c:ser>
        <c:ser>
          <c:idx val="4"/>
          <c:order val="4"/>
          <c:tx>
            <c:strRef>
              <c:f>'20 most abundant genera 1'!$A$6</c:f>
              <c:strCache>
                <c:ptCount val="1"/>
                <c:pt idx="0">
                  <c:v>Alistipes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1'!$B$6:$AV$6</c:f>
              <c:numCache>
                <c:formatCode>0.00%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1.3999999999999999E-2</c:v>
                </c:pt>
                <c:pt idx="3">
                  <c:v>5.5999999999999994E-2</c:v>
                </c:pt>
                <c:pt idx="4">
                  <c:v>0</c:v>
                </c:pt>
                <c:pt idx="5">
                  <c:v>0</c:v>
                </c:pt>
                <c:pt idx="6">
                  <c:v>1.8000000000000002E-2</c:v>
                </c:pt>
                <c:pt idx="7">
                  <c:v>6.6000000000000003E-2</c:v>
                </c:pt>
                <c:pt idx="8">
                  <c:v>0.02</c:v>
                </c:pt>
                <c:pt idx="9">
                  <c:v>1.7000000000000001E-2</c:v>
                </c:pt>
                <c:pt idx="10">
                  <c:v>2.5000000000000001E-2</c:v>
                </c:pt>
                <c:pt idx="11">
                  <c:v>7.0000000000000007E-2</c:v>
                </c:pt>
                <c:pt idx="12">
                  <c:v>1E-3</c:v>
                </c:pt>
                <c:pt idx="13">
                  <c:v>9.0000000000000011E-3</c:v>
                </c:pt>
                <c:pt idx="14">
                  <c:v>3.0000000000000001E-3</c:v>
                </c:pt>
                <c:pt idx="15">
                  <c:v>8.0000000000000002E-3</c:v>
                </c:pt>
                <c:pt idx="16">
                  <c:v>1.4999999999999999E-2</c:v>
                </c:pt>
                <c:pt idx="17">
                  <c:v>0.05</c:v>
                </c:pt>
                <c:pt idx="18">
                  <c:v>6.9999999999999993E-3</c:v>
                </c:pt>
                <c:pt idx="19">
                  <c:v>0.11699999999999999</c:v>
                </c:pt>
                <c:pt idx="20">
                  <c:v>4.5999999999999999E-2</c:v>
                </c:pt>
                <c:pt idx="21">
                  <c:v>2E-3</c:v>
                </c:pt>
                <c:pt idx="22">
                  <c:v>2.7999999999999997E-2</c:v>
                </c:pt>
                <c:pt idx="23">
                  <c:v>9.3000000000000013E-2</c:v>
                </c:pt>
                <c:pt idx="24">
                  <c:v>0</c:v>
                </c:pt>
                <c:pt idx="25">
                  <c:v>1.3000000000000001E-2</c:v>
                </c:pt>
                <c:pt idx="26">
                  <c:v>1E-3</c:v>
                </c:pt>
                <c:pt idx="27">
                  <c:v>1.8000000000000002E-2</c:v>
                </c:pt>
                <c:pt idx="28">
                  <c:v>6.0000000000000001E-3</c:v>
                </c:pt>
                <c:pt idx="29">
                  <c:v>3.4000000000000002E-2</c:v>
                </c:pt>
                <c:pt idx="30">
                  <c:v>0.04</c:v>
                </c:pt>
                <c:pt idx="31">
                  <c:v>1.6E-2</c:v>
                </c:pt>
                <c:pt idx="32">
                  <c:v>1E-3</c:v>
                </c:pt>
                <c:pt idx="33">
                  <c:v>1.1000000000000001E-2</c:v>
                </c:pt>
                <c:pt idx="34">
                  <c:v>3.0000000000000001E-3</c:v>
                </c:pt>
                <c:pt idx="35">
                  <c:v>4.4999999999999998E-2</c:v>
                </c:pt>
                <c:pt idx="36">
                  <c:v>2.3E-2</c:v>
                </c:pt>
                <c:pt idx="37">
                  <c:v>0</c:v>
                </c:pt>
                <c:pt idx="38">
                  <c:v>0</c:v>
                </c:pt>
                <c:pt idx="39">
                  <c:v>4.0000000000000001E-3</c:v>
                </c:pt>
                <c:pt idx="40">
                  <c:v>5.7999999999999996E-2</c:v>
                </c:pt>
                <c:pt idx="41">
                  <c:v>1.2E-2</c:v>
                </c:pt>
                <c:pt idx="42">
                  <c:v>4.0000000000000001E-3</c:v>
                </c:pt>
                <c:pt idx="43">
                  <c:v>1E-3</c:v>
                </c:pt>
                <c:pt idx="44">
                  <c:v>6.9999999999999993E-3</c:v>
                </c:pt>
                <c:pt idx="45">
                  <c:v>6.9999999999999993E-3</c:v>
                </c:pt>
                <c:pt idx="46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69-4E44-B508-5C85405403F9}"/>
            </c:ext>
          </c:extLst>
        </c:ser>
        <c:ser>
          <c:idx val="5"/>
          <c:order val="5"/>
          <c:tx>
            <c:strRef>
              <c:f>'20 most abundant genera 1'!$A$7</c:f>
              <c:strCache>
                <c:ptCount val="1"/>
                <c:pt idx="0">
                  <c:v>Streptococcus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1'!$B$7:$AV$7</c:f>
              <c:numCache>
                <c:formatCode>0.00%</c:formatCode>
                <c:ptCount val="47"/>
                <c:pt idx="0">
                  <c:v>1E-3</c:v>
                </c:pt>
                <c:pt idx="1">
                  <c:v>3.0000000000000001E-3</c:v>
                </c:pt>
                <c:pt idx="2">
                  <c:v>2E-3</c:v>
                </c:pt>
                <c:pt idx="3">
                  <c:v>7.0000000000000007E-2</c:v>
                </c:pt>
                <c:pt idx="4">
                  <c:v>8.0000000000000002E-3</c:v>
                </c:pt>
                <c:pt idx="5">
                  <c:v>1E-3</c:v>
                </c:pt>
                <c:pt idx="6">
                  <c:v>1.3999999999999999E-2</c:v>
                </c:pt>
                <c:pt idx="7">
                  <c:v>0.109</c:v>
                </c:pt>
                <c:pt idx="8">
                  <c:v>7.8E-2</c:v>
                </c:pt>
                <c:pt idx="9">
                  <c:v>3.0000000000000001E-3</c:v>
                </c:pt>
                <c:pt idx="10">
                  <c:v>0.107</c:v>
                </c:pt>
                <c:pt idx="11">
                  <c:v>2.7000000000000003E-2</c:v>
                </c:pt>
                <c:pt idx="12">
                  <c:v>0</c:v>
                </c:pt>
                <c:pt idx="13">
                  <c:v>4.7E-2</c:v>
                </c:pt>
                <c:pt idx="14">
                  <c:v>5.0000000000000001E-3</c:v>
                </c:pt>
                <c:pt idx="15">
                  <c:v>0.182</c:v>
                </c:pt>
                <c:pt idx="16">
                  <c:v>4.4000000000000004E-2</c:v>
                </c:pt>
                <c:pt idx="17">
                  <c:v>1.7000000000000001E-2</c:v>
                </c:pt>
                <c:pt idx="18">
                  <c:v>2E-3</c:v>
                </c:pt>
                <c:pt idx="19">
                  <c:v>5.5999999999999994E-2</c:v>
                </c:pt>
                <c:pt idx="20">
                  <c:v>6.0000000000000001E-3</c:v>
                </c:pt>
                <c:pt idx="21">
                  <c:v>4.0000000000000001E-3</c:v>
                </c:pt>
                <c:pt idx="22">
                  <c:v>0</c:v>
                </c:pt>
                <c:pt idx="23">
                  <c:v>6.9999999999999993E-3</c:v>
                </c:pt>
                <c:pt idx="24">
                  <c:v>3.7999999999999999E-2</c:v>
                </c:pt>
                <c:pt idx="25">
                  <c:v>5.0000000000000001E-3</c:v>
                </c:pt>
                <c:pt idx="26">
                  <c:v>3.4000000000000002E-2</c:v>
                </c:pt>
                <c:pt idx="27">
                  <c:v>9.0000000000000011E-3</c:v>
                </c:pt>
                <c:pt idx="28">
                  <c:v>1E-3</c:v>
                </c:pt>
                <c:pt idx="29">
                  <c:v>5.0000000000000001E-3</c:v>
                </c:pt>
                <c:pt idx="30">
                  <c:v>0</c:v>
                </c:pt>
                <c:pt idx="31">
                  <c:v>2E-3</c:v>
                </c:pt>
                <c:pt idx="32">
                  <c:v>1E-3</c:v>
                </c:pt>
                <c:pt idx="33">
                  <c:v>2E-3</c:v>
                </c:pt>
                <c:pt idx="34">
                  <c:v>1.7000000000000001E-2</c:v>
                </c:pt>
                <c:pt idx="35">
                  <c:v>5.0000000000000001E-3</c:v>
                </c:pt>
                <c:pt idx="36">
                  <c:v>3.0000000000000001E-3</c:v>
                </c:pt>
                <c:pt idx="37">
                  <c:v>3.0000000000000001E-3</c:v>
                </c:pt>
                <c:pt idx="38">
                  <c:v>2.6000000000000002E-2</c:v>
                </c:pt>
                <c:pt idx="39">
                  <c:v>4.0000000000000001E-3</c:v>
                </c:pt>
                <c:pt idx="40">
                  <c:v>1E-3</c:v>
                </c:pt>
                <c:pt idx="41">
                  <c:v>2E-3</c:v>
                </c:pt>
                <c:pt idx="42">
                  <c:v>3.0000000000000001E-3</c:v>
                </c:pt>
                <c:pt idx="43">
                  <c:v>2E-3</c:v>
                </c:pt>
                <c:pt idx="44">
                  <c:v>2E-3</c:v>
                </c:pt>
                <c:pt idx="45">
                  <c:v>1E-3</c:v>
                </c:pt>
                <c:pt idx="46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69-4E44-B508-5C85405403F9}"/>
            </c:ext>
          </c:extLst>
        </c:ser>
        <c:ser>
          <c:idx val="6"/>
          <c:order val="6"/>
          <c:tx>
            <c:strRef>
              <c:f>'20 most abundant genera 1'!$A$8</c:f>
              <c:strCache>
                <c:ptCount val="1"/>
                <c:pt idx="0">
                  <c:v>Undefined Clostridiales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1'!$B$8:$AV$8</c:f>
              <c:numCache>
                <c:formatCode>0.00%</c:formatCode>
                <c:ptCount val="47"/>
                <c:pt idx="0">
                  <c:v>0</c:v>
                </c:pt>
                <c:pt idx="1">
                  <c:v>2E-3</c:v>
                </c:pt>
                <c:pt idx="2">
                  <c:v>0.153</c:v>
                </c:pt>
                <c:pt idx="3">
                  <c:v>3.0000000000000001E-3</c:v>
                </c:pt>
                <c:pt idx="4">
                  <c:v>1.9E-2</c:v>
                </c:pt>
                <c:pt idx="5">
                  <c:v>2E-3</c:v>
                </c:pt>
                <c:pt idx="6">
                  <c:v>3.0000000000000001E-3</c:v>
                </c:pt>
                <c:pt idx="7">
                  <c:v>6.0000000000000001E-3</c:v>
                </c:pt>
                <c:pt idx="8">
                  <c:v>2E-3</c:v>
                </c:pt>
                <c:pt idx="9">
                  <c:v>2E-3</c:v>
                </c:pt>
                <c:pt idx="10">
                  <c:v>2E-3</c:v>
                </c:pt>
                <c:pt idx="11">
                  <c:v>6.0000000000000001E-3</c:v>
                </c:pt>
                <c:pt idx="12">
                  <c:v>1E-3</c:v>
                </c:pt>
                <c:pt idx="13">
                  <c:v>1E-3</c:v>
                </c:pt>
                <c:pt idx="14">
                  <c:v>6.9999999999999993E-3</c:v>
                </c:pt>
                <c:pt idx="15">
                  <c:v>2E-3</c:v>
                </c:pt>
                <c:pt idx="16">
                  <c:v>1.8000000000000002E-2</c:v>
                </c:pt>
                <c:pt idx="17">
                  <c:v>5.0000000000000001E-3</c:v>
                </c:pt>
                <c:pt idx="18">
                  <c:v>1.8000000000000002E-2</c:v>
                </c:pt>
                <c:pt idx="19">
                  <c:v>1.1000000000000001E-2</c:v>
                </c:pt>
                <c:pt idx="20">
                  <c:v>9.0000000000000011E-3</c:v>
                </c:pt>
                <c:pt idx="21">
                  <c:v>3.0000000000000001E-3</c:v>
                </c:pt>
                <c:pt idx="22">
                  <c:v>1E-3</c:v>
                </c:pt>
                <c:pt idx="23">
                  <c:v>5.0000000000000001E-3</c:v>
                </c:pt>
                <c:pt idx="24">
                  <c:v>2E-3</c:v>
                </c:pt>
                <c:pt idx="25">
                  <c:v>1.1000000000000001E-2</c:v>
                </c:pt>
                <c:pt idx="26">
                  <c:v>3.0000000000000001E-3</c:v>
                </c:pt>
                <c:pt idx="27">
                  <c:v>2E-3</c:v>
                </c:pt>
                <c:pt idx="28">
                  <c:v>1.1000000000000001E-2</c:v>
                </c:pt>
                <c:pt idx="29">
                  <c:v>8.1000000000000003E-2</c:v>
                </c:pt>
                <c:pt idx="30">
                  <c:v>5.0000000000000001E-3</c:v>
                </c:pt>
                <c:pt idx="31">
                  <c:v>8.0000000000000002E-3</c:v>
                </c:pt>
                <c:pt idx="32">
                  <c:v>0</c:v>
                </c:pt>
                <c:pt idx="33">
                  <c:v>1.8000000000000002E-2</c:v>
                </c:pt>
                <c:pt idx="34">
                  <c:v>1E-3</c:v>
                </c:pt>
                <c:pt idx="35">
                  <c:v>6.0000000000000001E-3</c:v>
                </c:pt>
                <c:pt idx="36">
                  <c:v>5.2999999999999999E-2</c:v>
                </c:pt>
                <c:pt idx="37">
                  <c:v>1E-3</c:v>
                </c:pt>
                <c:pt idx="38">
                  <c:v>6.9999999999999993E-3</c:v>
                </c:pt>
                <c:pt idx="39">
                  <c:v>3.0000000000000001E-3</c:v>
                </c:pt>
                <c:pt idx="40">
                  <c:v>1E-3</c:v>
                </c:pt>
                <c:pt idx="41">
                  <c:v>2.3E-2</c:v>
                </c:pt>
                <c:pt idx="42">
                  <c:v>0</c:v>
                </c:pt>
                <c:pt idx="43">
                  <c:v>1E-3</c:v>
                </c:pt>
                <c:pt idx="44">
                  <c:v>1E-3</c:v>
                </c:pt>
                <c:pt idx="45">
                  <c:v>0</c:v>
                </c:pt>
                <c:pt idx="46">
                  <c:v>1.1000000000000001E-2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69-4E44-B508-5C85405403F9}"/>
            </c:ext>
          </c:extLst>
        </c:ser>
        <c:ser>
          <c:idx val="7"/>
          <c:order val="7"/>
          <c:tx>
            <c:strRef>
              <c:f>'20 most abundant genera 1'!$A$9</c:f>
              <c:strCache>
                <c:ptCount val="1"/>
                <c:pt idx="0">
                  <c:v>Undefined Lachnospiraceae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1'!$B$9:$AV$9</c:f>
              <c:numCache>
                <c:formatCode>0.00%</c:formatCode>
                <c:ptCount val="47"/>
                <c:pt idx="0">
                  <c:v>9.0000000000000011E-3</c:v>
                </c:pt>
                <c:pt idx="1">
                  <c:v>3.7000000000000005E-2</c:v>
                </c:pt>
                <c:pt idx="2">
                  <c:v>1E-3</c:v>
                </c:pt>
                <c:pt idx="3">
                  <c:v>6.5000000000000002E-2</c:v>
                </c:pt>
                <c:pt idx="4">
                  <c:v>2.7999999999999997E-2</c:v>
                </c:pt>
                <c:pt idx="5">
                  <c:v>4.8000000000000001E-2</c:v>
                </c:pt>
                <c:pt idx="6">
                  <c:v>2E-3</c:v>
                </c:pt>
                <c:pt idx="7">
                  <c:v>8.0000000000000002E-3</c:v>
                </c:pt>
                <c:pt idx="8">
                  <c:v>2.5000000000000001E-2</c:v>
                </c:pt>
                <c:pt idx="9">
                  <c:v>5.9000000000000004E-2</c:v>
                </c:pt>
                <c:pt idx="10">
                  <c:v>1.3000000000000001E-2</c:v>
                </c:pt>
                <c:pt idx="11">
                  <c:v>0.01</c:v>
                </c:pt>
                <c:pt idx="12">
                  <c:v>2.3E-2</c:v>
                </c:pt>
                <c:pt idx="13">
                  <c:v>9.0000000000000011E-3</c:v>
                </c:pt>
                <c:pt idx="14">
                  <c:v>4.4999999999999998E-2</c:v>
                </c:pt>
                <c:pt idx="15">
                  <c:v>1.8000000000000002E-2</c:v>
                </c:pt>
                <c:pt idx="16">
                  <c:v>9.0000000000000011E-3</c:v>
                </c:pt>
                <c:pt idx="17">
                  <c:v>4.0999999999999995E-2</c:v>
                </c:pt>
                <c:pt idx="18">
                  <c:v>1.6E-2</c:v>
                </c:pt>
                <c:pt idx="19">
                  <c:v>1.6E-2</c:v>
                </c:pt>
                <c:pt idx="20">
                  <c:v>4.0000000000000001E-3</c:v>
                </c:pt>
                <c:pt idx="21">
                  <c:v>6.0000000000000001E-3</c:v>
                </c:pt>
                <c:pt idx="22">
                  <c:v>1.9E-2</c:v>
                </c:pt>
                <c:pt idx="23">
                  <c:v>1.2E-2</c:v>
                </c:pt>
                <c:pt idx="24">
                  <c:v>4.4999999999999998E-2</c:v>
                </c:pt>
                <c:pt idx="25">
                  <c:v>1.2E-2</c:v>
                </c:pt>
                <c:pt idx="26">
                  <c:v>3.3000000000000002E-2</c:v>
                </c:pt>
                <c:pt idx="27">
                  <c:v>4.2999999999999997E-2</c:v>
                </c:pt>
                <c:pt idx="28">
                  <c:v>2.6000000000000002E-2</c:v>
                </c:pt>
                <c:pt idx="29">
                  <c:v>2.4E-2</c:v>
                </c:pt>
                <c:pt idx="30">
                  <c:v>9.0000000000000011E-3</c:v>
                </c:pt>
                <c:pt idx="31">
                  <c:v>8.0000000000000002E-3</c:v>
                </c:pt>
                <c:pt idx="32">
                  <c:v>3.3000000000000002E-2</c:v>
                </c:pt>
                <c:pt idx="33">
                  <c:v>2.5000000000000001E-2</c:v>
                </c:pt>
                <c:pt idx="34">
                  <c:v>3.3000000000000002E-2</c:v>
                </c:pt>
                <c:pt idx="35">
                  <c:v>3.0000000000000001E-3</c:v>
                </c:pt>
                <c:pt idx="36">
                  <c:v>4.5999999999999999E-2</c:v>
                </c:pt>
                <c:pt idx="37">
                  <c:v>4.5999999999999999E-2</c:v>
                </c:pt>
                <c:pt idx="38">
                  <c:v>0.02</c:v>
                </c:pt>
                <c:pt idx="39">
                  <c:v>2.1000000000000001E-2</c:v>
                </c:pt>
                <c:pt idx="40">
                  <c:v>1.3000000000000001E-2</c:v>
                </c:pt>
                <c:pt idx="41">
                  <c:v>2.6000000000000002E-2</c:v>
                </c:pt>
                <c:pt idx="42">
                  <c:v>1.8000000000000002E-2</c:v>
                </c:pt>
                <c:pt idx="43">
                  <c:v>9.0000000000000011E-3</c:v>
                </c:pt>
                <c:pt idx="44">
                  <c:v>1.1000000000000001E-2</c:v>
                </c:pt>
                <c:pt idx="45">
                  <c:v>1.1000000000000001E-2</c:v>
                </c:pt>
                <c:pt idx="46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269-4E44-B508-5C85405403F9}"/>
            </c:ext>
          </c:extLst>
        </c:ser>
        <c:ser>
          <c:idx val="8"/>
          <c:order val="8"/>
          <c:tx>
            <c:strRef>
              <c:f>'20 most abundant genera 1'!$A$10</c:f>
              <c:strCache>
                <c:ptCount val="1"/>
                <c:pt idx="0">
                  <c:v>Blautia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1'!$B$10:$AV$10</c:f>
              <c:numCache>
                <c:formatCode>0.00%</c:formatCode>
                <c:ptCount val="47"/>
                <c:pt idx="0">
                  <c:v>4.4999999999999998E-2</c:v>
                </c:pt>
                <c:pt idx="1">
                  <c:v>0.23699999999999999</c:v>
                </c:pt>
                <c:pt idx="2">
                  <c:v>4.0000000000000001E-3</c:v>
                </c:pt>
                <c:pt idx="3">
                  <c:v>1.3000000000000001E-2</c:v>
                </c:pt>
                <c:pt idx="4">
                  <c:v>3.9E-2</c:v>
                </c:pt>
                <c:pt idx="5">
                  <c:v>0.154</c:v>
                </c:pt>
                <c:pt idx="6">
                  <c:v>3.6000000000000004E-2</c:v>
                </c:pt>
                <c:pt idx="7">
                  <c:v>2.7999999999999997E-2</c:v>
                </c:pt>
                <c:pt idx="8">
                  <c:v>6.3E-2</c:v>
                </c:pt>
                <c:pt idx="9">
                  <c:v>6.5000000000000002E-2</c:v>
                </c:pt>
                <c:pt idx="10">
                  <c:v>5.5999999999999994E-2</c:v>
                </c:pt>
                <c:pt idx="11">
                  <c:v>7.4999999999999997E-2</c:v>
                </c:pt>
                <c:pt idx="12">
                  <c:v>9.6000000000000002E-2</c:v>
                </c:pt>
                <c:pt idx="13">
                  <c:v>6.7000000000000004E-2</c:v>
                </c:pt>
                <c:pt idx="14">
                  <c:v>5.2000000000000005E-2</c:v>
                </c:pt>
                <c:pt idx="15">
                  <c:v>0.16800000000000001</c:v>
                </c:pt>
                <c:pt idx="16">
                  <c:v>4.9000000000000002E-2</c:v>
                </c:pt>
                <c:pt idx="17">
                  <c:v>0.13</c:v>
                </c:pt>
                <c:pt idx="18">
                  <c:v>2.8999999999999998E-2</c:v>
                </c:pt>
                <c:pt idx="19">
                  <c:v>4.5999999999999999E-2</c:v>
                </c:pt>
                <c:pt idx="20">
                  <c:v>2.5000000000000001E-2</c:v>
                </c:pt>
                <c:pt idx="21">
                  <c:v>3.5000000000000003E-2</c:v>
                </c:pt>
                <c:pt idx="22">
                  <c:v>2.5000000000000001E-2</c:v>
                </c:pt>
                <c:pt idx="23">
                  <c:v>4.9000000000000002E-2</c:v>
                </c:pt>
                <c:pt idx="24">
                  <c:v>0.10800000000000001</c:v>
                </c:pt>
                <c:pt idx="25">
                  <c:v>4.2999999999999997E-2</c:v>
                </c:pt>
                <c:pt idx="26">
                  <c:v>5.7999999999999996E-2</c:v>
                </c:pt>
                <c:pt idx="27">
                  <c:v>4.4000000000000004E-2</c:v>
                </c:pt>
                <c:pt idx="28">
                  <c:v>2.7999999999999997E-2</c:v>
                </c:pt>
                <c:pt idx="29">
                  <c:v>0.17300000000000001</c:v>
                </c:pt>
                <c:pt idx="30">
                  <c:v>0.127</c:v>
                </c:pt>
                <c:pt idx="31">
                  <c:v>9.5000000000000001E-2</c:v>
                </c:pt>
                <c:pt idx="32">
                  <c:v>2.5000000000000001E-2</c:v>
                </c:pt>
                <c:pt idx="33">
                  <c:v>0.09</c:v>
                </c:pt>
                <c:pt idx="34">
                  <c:v>7.4999999999999997E-2</c:v>
                </c:pt>
                <c:pt idx="35">
                  <c:v>0.14199999999999999</c:v>
                </c:pt>
                <c:pt idx="36">
                  <c:v>3.9E-2</c:v>
                </c:pt>
                <c:pt idx="37">
                  <c:v>0.245</c:v>
                </c:pt>
                <c:pt idx="38">
                  <c:v>0.13699999999999998</c:v>
                </c:pt>
                <c:pt idx="39">
                  <c:v>4.8000000000000001E-2</c:v>
                </c:pt>
                <c:pt idx="40">
                  <c:v>0.1</c:v>
                </c:pt>
                <c:pt idx="41">
                  <c:v>6.3E-2</c:v>
                </c:pt>
                <c:pt idx="42">
                  <c:v>4.2999999999999997E-2</c:v>
                </c:pt>
                <c:pt idx="43">
                  <c:v>5.5E-2</c:v>
                </c:pt>
                <c:pt idx="44">
                  <c:v>4.2999999999999997E-2</c:v>
                </c:pt>
                <c:pt idx="45">
                  <c:v>4.4000000000000004E-2</c:v>
                </c:pt>
                <c:pt idx="46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69-4E44-B508-5C85405403F9}"/>
            </c:ext>
          </c:extLst>
        </c:ser>
        <c:ser>
          <c:idx val="9"/>
          <c:order val="9"/>
          <c:tx>
            <c:strRef>
              <c:f>'20 most abundant genera 1'!$A$11</c:f>
              <c:strCache>
                <c:ptCount val="1"/>
                <c:pt idx="0">
                  <c:v>Clostridium (Lachnospiraceae)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1'!$B$11:$AV$11</c:f>
              <c:numCache>
                <c:formatCode>0.00%</c:formatCode>
                <c:ptCount val="47"/>
                <c:pt idx="0">
                  <c:v>3.2000000000000001E-2</c:v>
                </c:pt>
                <c:pt idx="1">
                  <c:v>4.5999999999999999E-2</c:v>
                </c:pt>
                <c:pt idx="2">
                  <c:v>2.7999999999999997E-2</c:v>
                </c:pt>
                <c:pt idx="3">
                  <c:v>5.0000000000000001E-3</c:v>
                </c:pt>
                <c:pt idx="4">
                  <c:v>1.6E-2</c:v>
                </c:pt>
                <c:pt idx="5">
                  <c:v>3.9E-2</c:v>
                </c:pt>
                <c:pt idx="6">
                  <c:v>9.0000000000000011E-3</c:v>
                </c:pt>
                <c:pt idx="7">
                  <c:v>1.9E-2</c:v>
                </c:pt>
                <c:pt idx="8">
                  <c:v>1.3999999999999999E-2</c:v>
                </c:pt>
                <c:pt idx="9">
                  <c:v>1.8000000000000002E-2</c:v>
                </c:pt>
                <c:pt idx="10">
                  <c:v>1E-3</c:v>
                </c:pt>
                <c:pt idx="11">
                  <c:v>9.0000000000000011E-3</c:v>
                </c:pt>
                <c:pt idx="12">
                  <c:v>2.1000000000000001E-2</c:v>
                </c:pt>
                <c:pt idx="13">
                  <c:v>0.02</c:v>
                </c:pt>
                <c:pt idx="14">
                  <c:v>1.8000000000000002E-2</c:v>
                </c:pt>
                <c:pt idx="15">
                  <c:v>6.0000000000000001E-3</c:v>
                </c:pt>
                <c:pt idx="16">
                  <c:v>9.0000000000000011E-3</c:v>
                </c:pt>
                <c:pt idx="17">
                  <c:v>2.4E-2</c:v>
                </c:pt>
                <c:pt idx="18">
                  <c:v>4.0000000000000001E-3</c:v>
                </c:pt>
                <c:pt idx="19">
                  <c:v>9.0000000000000011E-3</c:v>
                </c:pt>
                <c:pt idx="20">
                  <c:v>2.1000000000000001E-2</c:v>
                </c:pt>
                <c:pt idx="21">
                  <c:v>5.0000000000000001E-3</c:v>
                </c:pt>
                <c:pt idx="22">
                  <c:v>0.01</c:v>
                </c:pt>
                <c:pt idx="23">
                  <c:v>1.9E-2</c:v>
                </c:pt>
                <c:pt idx="24">
                  <c:v>6.9999999999999993E-3</c:v>
                </c:pt>
                <c:pt idx="25">
                  <c:v>6.9999999999999993E-3</c:v>
                </c:pt>
                <c:pt idx="26">
                  <c:v>4.0000000000000001E-3</c:v>
                </c:pt>
                <c:pt idx="27">
                  <c:v>1.3000000000000001E-2</c:v>
                </c:pt>
                <c:pt idx="28">
                  <c:v>0.01</c:v>
                </c:pt>
                <c:pt idx="29">
                  <c:v>2.2000000000000002E-2</c:v>
                </c:pt>
                <c:pt idx="30">
                  <c:v>3.2000000000000001E-2</c:v>
                </c:pt>
                <c:pt idx="31">
                  <c:v>2.7000000000000003E-2</c:v>
                </c:pt>
                <c:pt idx="32">
                  <c:v>1E-3</c:v>
                </c:pt>
                <c:pt idx="33">
                  <c:v>1.8000000000000002E-2</c:v>
                </c:pt>
                <c:pt idx="34">
                  <c:v>0.04</c:v>
                </c:pt>
                <c:pt idx="35">
                  <c:v>0.02</c:v>
                </c:pt>
                <c:pt idx="36">
                  <c:v>2.4E-2</c:v>
                </c:pt>
                <c:pt idx="37">
                  <c:v>2E-3</c:v>
                </c:pt>
                <c:pt idx="38">
                  <c:v>4.0000000000000001E-3</c:v>
                </c:pt>
                <c:pt idx="39">
                  <c:v>1.2E-2</c:v>
                </c:pt>
                <c:pt idx="40">
                  <c:v>0.03</c:v>
                </c:pt>
                <c:pt idx="41">
                  <c:v>1.8000000000000002E-2</c:v>
                </c:pt>
                <c:pt idx="42">
                  <c:v>2.2000000000000002E-2</c:v>
                </c:pt>
                <c:pt idx="43">
                  <c:v>2.7000000000000003E-2</c:v>
                </c:pt>
                <c:pt idx="44">
                  <c:v>3.0000000000000001E-3</c:v>
                </c:pt>
                <c:pt idx="45">
                  <c:v>8.0000000000000002E-3</c:v>
                </c:pt>
                <c:pt idx="46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69-4E44-B508-5C85405403F9}"/>
            </c:ext>
          </c:extLst>
        </c:ser>
        <c:ser>
          <c:idx val="10"/>
          <c:order val="10"/>
          <c:tx>
            <c:strRef>
              <c:f>'20 most abundant genera 1'!$A$12</c:f>
              <c:strCache>
                <c:ptCount val="1"/>
                <c:pt idx="0">
                  <c:v>Coprococcus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1'!$B$12:$AV$12</c:f>
              <c:numCache>
                <c:formatCode>0.00%</c:formatCode>
                <c:ptCount val="47"/>
                <c:pt idx="0">
                  <c:v>2.1000000000000001E-2</c:v>
                </c:pt>
                <c:pt idx="1">
                  <c:v>6.2E-2</c:v>
                </c:pt>
                <c:pt idx="2">
                  <c:v>0</c:v>
                </c:pt>
                <c:pt idx="3">
                  <c:v>3.4000000000000002E-2</c:v>
                </c:pt>
                <c:pt idx="4">
                  <c:v>3.0000000000000001E-3</c:v>
                </c:pt>
                <c:pt idx="5">
                  <c:v>8.6999999999999994E-2</c:v>
                </c:pt>
                <c:pt idx="6">
                  <c:v>4.0000000000000001E-3</c:v>
                </c:pt>
                <c:pt idx="7">
                  <c:v>9.0000000000000011E-3</c:v>
                </c:pt>
                <c:pt idx="8">
                  <c:v>6.9999999999999993E-3</c:v>
                </c:pt>
                <c:pt idx="9">
                  <c:v>1.1000000000000001E-2</c:v>
                </c:pt>
                <c:pt idx="10">
                  <c:v>3.3000000000000002E-2</c:v>
                </c:pt>
                <c:pt idx="11">
                  <c:v>6.0999999999999999E-2</c:v>
                </c:pt>
                <c:pt idx="12">
                  <c:v>0.02</c:v>
                </c:pt>
                <c:pt idx="13">
                  <c:v>8.0000000000000002E-3</c:v>
                </c:pt>
                <c:pt idx="14">
                  <c:v>2.7999999999999997E-2</c:v>
                </c:pt>
                <c:pt idx="15">
                  <c:v>0.01</c:v>
                </c:pt>
                <c:pt idx="16">
                  <c:v>5.0000000000000001E-3</c:v>
                </c:pt>
                <c:pt idx="17">
                  <c:v>1.9E-2</c:v>
                </c:pt>
                <c:pt idx="18">
                  <c:v>6.9999999999999993E-3</c:v>
                </c:pt>
                <c:pt idx="19">
                  <c:v>2.4E-2</c:v>
                </c:pt>
                <c:pt idx="20">
                  <c:v>3.0000000000000001E-3</c:v>
                </c:pt>
                <c:pt idx="21">
                  <c:v>1.3000000000000001E-2</c:v>
                </c:pt>
                <c:pt idx="22">
                  <c:v>1.1000000000000001E-2</c:v>
                </c:pt>
                <c:pt idx="23">
                  <c:v>3.4000000000000002E-2</c:v>
                </c:pt>
                <c:pt idx="24">
                  <c:v>3.5000000000000003E-2</c:v>
                </c:pt>
                <c:pt idx="25">
                  <c:v>0.05</c:v>
                </c:pt>
                <c:pt idx="26">
                  <c:v>0.04</c:v>
                </c:pt>
                <c:pt idx="27">
                  <c:v>4.2000000000000003E-2</c:v>
                </c:pt>
                <c:pt idx="28">
                  <c:v>8.900000000000001E-2</c:v>
                </c:pt>
                <c:pt idx="29">
                  <c:v>5.7999999999999996E-2</c:v>
                </c:pt>
                <c:pt idx="30">
                  <c:v>9.6999999999999989E-2</c:v>
                </c:pt>
                <c:pt idx="31">
                  <c:v>3.4000000000000002E-2</c:v>
                </c:pt>
                <c:pt idx="32">
                  <c:v>0</c:v>
                </c:pt>
                <c:pt idx="33">
                  <c:v>3.9E-2</c:v>
                </c:pt>
                <c:pt idx="34">
                  <c:v>2.5000000000000001E-2</c:v>
                </c:pt>
                <c:pt idx="35">
                  <c:v>2.2000000000000002E-2</c:v>
                </c:pt>
                <c:pt idx="36">
                  <c:v>6.0999999999999999E-2</c:v>
                </c:pt>
                <c:pt idx="37">
                  <c:v>6.6000000000000003E-2</c:v>
                </c:pt>
                <c:pt idx="38">
                  <c:v>0.03</c:v>
                </c:pt>
                <c:pt idx="39">
                  <c:v>2.8999999999999998E-2</c:v>
                </c:pt>
                <c:pt idx="40">
                  <c:v>0.02</c:v>
                </c:pt>
                <c:pt idx="41">
                  <c:v>4.5999999999999999E-2</c:v>
                </c:pt>
                <c:pt idx="42">
                  <c:v>6.9999999999999993E-3</c:v>
                </c:pt>
                <c:pt idx="43">
                  <c:v>1.9E-2</c:v>
                </c:pt>
                <c:pt idx="44">
                  <c:v>0.02</c:v>
                </c:pt>
                <c:pt idx="45">
                  <c:v>0</c:v>
                </c:pt>
                <c:pt idx="46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69-4E44-B508-5C85405403F9}"/>
            </c:ext>
          </c:extLst>
        </c:ser>
        <c:ser>
          <c:idx val="11"/>
          <c:order val="11"/>
          <c:tx>
            <c:strRef>
              <c:f>'20 most abundant genera 1'!$A$13</c:f>
              <c:strCache>
                <c:ptCount val="1"/>
                <c:pt idx="0">
                  <c:v>Dorea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1'!$B$13:$AV$13</c:f>
              <c:numCache>
                <c:formatCode>0.00%</c:formatCode>
                <c:ptCount val="47"/>
                <c:pt idx="0">
                  <c:v>0</c:v>
                </c:pt>
                <c:pt idx="1">
                  <c:v>1.3999999999999999E-2</c:v>
                </c:pt>
                <c:pt idx="2">
                  <c:v>8.0000000000000002E-3</c:v>
                </c:pt>
                <c:pt idx="3">
                  <c:v>9.0000000000000011E-3</c:v>
                </c:pt>
                <c:pt idx="4">
                  <c:v>1E-3</c:v>
                </c:pt>
                <c:pt idx="5">
                  <c:v>2.4E-2</c:v>
                </c:pt>
                <c:pt idx="6">
                  <c:v>2.7000000000000003E-2</c:v>
                </c:pt>
                <c:pt idx="7">
                  <c:v>1.3000000000000001E-2</c:v>
                </c:pt>
                <c:pt idx="8">
                  <c:v>6.0000000000000001E-3</c:v>
                </c:pt>
                <c:pt idx="9">
                  <c:v>1.4999999999999999E-2</c:v>
                </c:pt>
                <c:pt idx="10">
                  <c:v>6.0000000000000001E-3</c:v>
                </c:pt>
                <c:pt idx="11">
                  <c:v>2.5000000000000001E-2</c:v>
                </c:pt>
                <c:pt idx="12">
                  <c:v>1.9E-2</c:v>
                </c:pt>
                <c:pt idx="13">
                  <c:v>1E-3</c:v>
                </c:pt>
                <c:pt idx="14">
                  <c:v>1.7000000000000001E-2</c:v>
                </c:pt>
                <c:pt idx="15">
                  <c:v>2.8999999999999998E-2</c:v>
                </c:pt>
                <c:pt idx="16">
                  <c:v>2.1000000000000001E-2</c:v>
                </c:pt>
                <c:pt idx="17">
                  <c:v>1.2E-2</c:v>
                </c:pt>
                <c:pt idx="18">
                  <c:v>1.2E-2</c:v>
                </c:pt>
                <c:pt idx="19">
                  <c:v>9.0000000000000011E-3</c:v>
                </c:pt>
                <c:pt idx="20">
                  <c:v>2.7000000000000003E-2</c:v>
                </c:pt>
                <c:pt idx="21">
                  <c:v>0.02</c:v>
                </c:pt>
                <c:pt idx="22">
                  <c:v>0.01</c:v>
                </c:pt>
                <c:pt idx="23">
                  <c:v>6.9999999999999993E-3</c:v>
                </c:pt>
                <c:pt idx="24">
                  <c:v>1.1000000000000001E-2</c:v>
                </c:pt>
                <c:pt idx="25">
                  <c:v>2.8999999999999998E-2</c:v>
                </c:pt>
                <c:pt idx="26">
                  <c:v>2.4E-2</c:v>
                </c:pt>
                <c:pt idx="27">
                  <c:v>3.0000000000000001E-3</c:v>
                </c:pt>
                <c:pt idx="28">
                  <c:v>6.0000000000000001E-3</c:v>
                </c:pt>
                <c:pt idx="29">
                  <c:v>2.3E-2</c:v>
                </c:pt>
                <c:pt idx="30">
                  <c:v>0.02</c:v>
                </c:pt>
                <c:pt idx="31">
                  <c:v>8.0000000000000002E-3</c:v>
                </c:pt>
                <c:pt idx="32">
                  <c:v>2.6000000000000002E-2</c:v>
                </c:pt>
                <c:pt idx="33">
                  <c:v>0.02</c:v>
                </c:pt>
                <c:pt idx="34">
                  <c:v>5.9000000000000004E-2</c:v>
                </c:pt>
                <c:pt idx="35">
                  <c:v>7.9000000000000001E-2</c:v>
                </c:pt>
                <c:pt idx="36">
                  <c:v>6.0000000000000001E-3</c:v>
                </c:pt>
                <c:pt idx="37">
                  <c:v>3.4000000000000002E-2</c:v>
                </c:pt>
                <c:pt idx="38">
                  <c:v>1.3000000000000001E-2</c:v>
                </c:pt>
                <c:pt idx="39">
                  <c:v>2.3E-2</c:v>
                </c:pt>
                <c:pt idx="40">
                  <c:v>1.2E-2</c:v>
                </c:pt>
                <c:pt idx="41">
                  <c:v>1.2E-2</c:v>
                </c:pt>
                <c:pt idx="42">
                  <c:v>8.0000000000000002E-3</c:v>
                </c:pt>
                <c:pt idx="43">
                  <c:v>6.0000000000000001E-3</c:v>
                </c:pt>
                <c:pt idx="44">
                  <c:v>1.6E-2</c:v>
                </c:pt>
                <c:pt idx="45">
                  <c:v>2.6000000000000002E-2</c:v>
                </c:pt>
                <c:pt idx="46">
                  <c:v>1.1000000000000001E-2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269-4E44-B508-5C85405403F9}"/>
            </c:ext>
          </c:extLst>
        </c:ser>
        <c:ser>
          <c:idx val="12"/>
          <c:order val="12"/>
          <c:tx>
            <c:strRef>
              <c:f>'20 most abundant genera 1'!$A$14</c:f>
              <c:strCache>
                <c:ptCount val="1"/>
                <c:pt idx="0">
                  <c:v>Lachnospira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1'!$B$14:$AV$14</c:f>
              <c:numCache>
                <c:formatCode>0.00%</c:formatCode>
                <c:ptCount val="47"/>
                <c:pt idx="0">
                  <c:v>0</c:v>
                </c:pt>
                <c:pt idx="1">
                  <c:v>1.2E-2</c:v>
                </c:pt>
                <c:pt idx="2">
                  <c:v>0</c:v>
                </c:pt>
                <c:pt idx="3">
                  <c:v>6.9999999999999993E-3</c:v>
                </c:pt>
                <c:pt idx="4">
                  <c:v>0</c:v>
                </c:pt>
                <c:pt idx="5">
                  <c:v>3.3000000000000002E-2</c:v>
                </c:pt>
                <c:pt idx="6">
                  <c:v>2.3E-2</c:v>
                </c:pt>
                <c:pt idx="7">
                  <c:v>2E-3</c:v>
                </c:pt>
                <c:pt idx="8">
                  <c:v>7.6999999999999999E-2</c:v>
                </c:pt>
                <c:pt idx="9">
                  <c:v>8.0000000000000002E-3</c:v>
                </c:pt>
                <c:pt idx="10">
                  <c:v>7.2999999999999995E-2</c:v>
                </c:pt>
                <c:pt idx="11">
                  <c:v>1.4999999999999999E-2</c:v>
                </c:pt>
                <c:pt idx="12">
                  <c:v>0</c:v>
                </c:pt>
                <c:pt idx="13">
                  <c:v>1.6E-2</c:v>
                </c:pt>
                <c:pt idx="14">
                  <c:v>4.5999999999999999E-2</c:v>
                </c:pt>
                <c:pt idx="15">
                  <c:v>0</c:v>
                </c:pt>
                <c:pt idx="16">
                  <c:v>2.2000000000000002E-2</c:v>
                </c:pt>
                <c:pt idx="17">
                  <c:v>0</c:v>
                </c:pt>
                <c:pt idx="18">
                  <c:v>9.6000000000000002E-2</c:v>
                </c:pt>
                <c:pt idx="19">
                  <c:v>0</c:v>
                </c:pt>
                <c:pt idx="20">
                  <c:v>0</c:v>
                </c:pt>
                <c:pt idx="21">
                  <c:v>2.3E-2</c:v>
                </c:pt>
                <c:pt idx="22">
                  <c:v>2.6000000000000002E-2</c:v>
                </c:pt>
                <c:pt idx="23">
                  <c:v>6.9999999999999993E-3</c:v>
                </c:pt>
                <c:pt idx="24">
                  <c:v>6.9999999999999993E-3</c:v>
                </c:pt>
                <c:pt idx="25">
                  <c:v>0</c:v>
                </c:pt>
                <c:pt idx="26">
                  <c:v>8.0000000000000002E-3</c:v>
                </c:pt>
                <c:pt idx="27">
                  <c:v>5.5E-2</c:v>
                </c:pt>
                <c:pt idx="28">
                  <c:v>1.9E-2</c:v>
                </c:pt>
                <c:pt idx="29">
                  <c:v>0</c:v>
                </c:pt>
                <c:pt idx="30">
                  <c:v>0</c:v>
                </c:pt>
                <c:pt idx="31">
                  <c:v>1.1000000000000001E-2</c:v>
                </c:pt>
                <c:pt idx="32">
                  <c:v>0</c:v>
                </c:pt>
                <c:pt idx="33">
                  <c:v>3.3000000000000002E-2</c:v>
                </c:pt>
                <c:pt idx="34">
                  <c:v>0</c:v>
                </c:pt>
                <c:pt idx="35">
                  <c:v>3.7999999999999999E-2</c:v>
                </c:pt>
                <c:pt idx="36">
                  <c:v>0</c:v>
                </c:pt>
                <c:pt idx="37">
                  <c:v>0.01</c:v>
                </c:pt>
                <c:pt idx="38">
                  <c:v>0.125</c:v>
                </c:pt>
                <c:pt idx="39">
                  <c:v>1E-3</c:v>
                </c:pt>
                <c:pt idx="40">
                  <c:v>0</c:v>
                </c:pt>
                <c:pt idx="41">
                  <c:v>3.0000000000000001E-3</c:v>
                </c:pt>
                <c:pt idx="42">
                  <c:v>5.2000000000000005E-2</c:v>
                </c:pt>
                <c:pt idx="43">
                  <c:v>6.0000000000000001E-3</c:v>
                </c:pt>
                <c:pt idx="44">
                  <c:v>0</c:v>
                </c:pt>
                <c:pt idx="45">
                  <c:v>0</c:v>
                </c:pt>
                <c:pt idx="46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69-4E44-B508-5C85405403F9}"/>
            </c:ext>
          </c:extLst>
        </c:ser>
        <c:ser>
          <c:idx val="13"/>
          <c:order val="13"/>
          <c:tx>
            <c:strRef>
              <c:f>'20 most abundant genera 1'!$A$15</c:f>
              <c:strCache>
                <c:ptCount val="1"/>
                <c:pt idx="0">
                  <c:v>[Ruminococcus]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1'!$B$15:$AV$15</c:f>
              <c:numCache>
                <c:formatCode>0.00%</c:formatCode>
                <c:ptCount val="47"/>
                <c:pt idx="0">
                  <c:v>1.6E-2</c:v>
                </c:pt>
                <c:pt idx="1">
                  <c:v>3.7999999999999999E-2</c:v>
                </c:pt>
                <c:pt idx="2">
                  <c:v>1.8000000000000002E-2</c:v>
                </c:pt>
                <c:pt idx="3">
                  <c:v>0.01</c:v>
                </c:pt>
                <c:pt idx="4">
                  <c:v>2.4E-2</c:v>
                </c:pt>
                <c:pt idx="5">
                  <c:v>2.7000000000000003E-2</c:v>
                </c:pt>
                <c:pt idx="6">
                  <c:v>4.2000000000000003E-2</c:v>
                </c:pt>
                <c:pt idx="7">
                  <c:v>5.0000000000000001E-3</c:v>
                </c:pt>
                <c:pt idx="8">
                  <c:v>2.6000000000000002E-2</c:v>
                </c:pt>
                <c:pt idx="9">
                  <c:v>6.4000000000000001E-2</c:v>
                </c:pt>
                <c:pt idx="10">
                  <c:v>3.0000000000000001E-3</c:v>
                </c:pt>
                <c:pt idx="11">
                  <c:v>8.0000000000000002E-3</c:v>
                </c:pt>
                <c:pt idx="12">
                  <c:v>3.2000000000000001E-2</c:v>
                </c:pt>
                <c:pt idx="13">
                  <c:v>9.0000000000000011E-3</c:v>
                </c:pt>
                <c:pt idx="14">
                  <c:v>1.3000000000000001E-2</c:v>
                </c:pt>
                <c:pt idx="15">
                  <c:v>4.4999999999999998E-2</c:v>
                </c:pt>
                <c:pt idx="16">
                  <c:v>1.3000000000000001E-2</c:v>
                </c:pt>
                <c:pt idx="17">
                  <c:v>5.5E-2</c:v>
                </c:pt>
                <c:pt idx="18">
                  <c:v>1.4999999999999999E-2</c:v>
                </c:pt>
                <c:pt idx="19">
                  <c:v>1.3999999999999999E-2</c:v>
                </c:pt>
                <c:pt idx="20">
                  <c:v>4.7E-2</c:v>
                </c:pt>
                <c:pt idx="21">
                  <c:v>2.5000000000000001E-2</c:v>
                </c:pt>
                <c:pt idx="22">
                  <c:v>6.9999999999999993E-3</c:v>
                </c:pt>
                <c:pt idx="23">
                  <c:v>6.6000000000000003E-2</c:v>
                </c:pt>
                <c:pt idx="24">
                  <c:v>1.9E-2</c:v>
                </c:pt>
                <c:pt idx="25">
                  <c:v>5.4000000000000006E-2</c:v>
                </c:pt>
                <c:pt idx="26">
                  <c:v>3.0000000000000001E-3</c:v>
                </c:pt>
                <c:pt idx="27">
                  <c:v>1.2E-2</c:v>
                </c:pt>
                <c:pt idx="28">
                  <c:v>1E-3</c:v>
                </c:pt>
                <c:pt idx="29">
                  <c:v>6.0000000000000001E-3</c:v>
                </c:pt>
                <c:pt idx="30">
                  <c:v>1.1000000000000001E-2</c:v>
                </c:pt>
                <c:pt idx="31">
                  <c:v>1.3000000000000001E-2</c:v>
                </c:pt>
                <c:pt idx="32">
                  <c:v>4.4999999999999998E-2</c:v>
                </c:pt>
                <c:pt idx="33">
                  <c:v>1.3999999999999999E-2</c:v>
                </c:pt>
                <c:pt idx="34">
                  <c:v>3.2000000000000001E-2</c:v>
                </c:pt>
                <c:pt idx="35">
                  <c:v>0.11</c:v>
                </c:pt>
                <c:pt idx="36">
                  <c:v>6.0000000000000001E-3</c:v>
                </c:pt>
                <c:pt idx="37">
                  <c:v>2.5000000000000001E-2</c:v>
                </c:pt>
                <c:pt idx="38">
                  <c:v>0.01</c:v>
                </c:pt>
                <c:pt idx="39">
                  <c:v>1.7000000000000001E-2</c:v>
                </c:pt>
                <c:pt idx="40">
                  <c:v>3.4000000000000002E-2</c:v>
                </c:pt>
                <c:pt idx="41">
                  <c:v>8.0000000000000002E-3</c:v>
                </c:pt>
                <c:pt idx="42">
                  <c:v>1.9E-2</c:v>
                </c:pt>
                <c:pt idx="43">
                  <c:v>2.3E-2</c:v>
                </c:pt>
                <c:pt idx="44">
                  <c:v>1.7000000000000001E-2</c:v>
                </c:pt>
                <c:pt idx="45">
                  <c:v>8.1000000000000003E-2</c:v>
                </c:pt>
                <c:pt idx="46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269-4E44-B508-5C85405403F9}"/>
            </c:ext>
          </c:extLst>
        </c:ser>
        <c:ser>
          <c:idx val="14"/>
          <c:order val="14"/>
          <c:tx>
            <c:strRef>
              <c:f>'20 most abundant genera 1'!$A$16</c:f>
              <c:strCache>
                <c:ptCount val="1"/>
                <c:pt idx="0">
                  <c:v>Undefined Ruminococcaceae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1'!$B$16:$AV$16</c:f>
              <c:numCache>
                <c:formatCode>0.00%</c:formatCode>
                <c:ptCount val="47"/>
                <c:pt idx="0">
                  <c:v>6.0000000000000001E-3</c:v>
                </c:pt>
                <c:pt idx="1">
                  <c:v>4.0000000000000001E-3</c:v>
                </c:pt>
                <c:pt idx="2">
                  <c:v>6.3E-2</c:v>
                </c:pt>
                <c:pt idx="3">
                  <c:v>4.0000000000000001E-3</c:v>
                </c:pt>
                <c:pt idx="4">
                  <c:v>0</c:v>
                </c:pt>
                <c:pt idx="5">
                  <c:v>2E-3</c:v>
                </c:pt>
                <c:pt idx="6">
                  <c:v>9.0000000000000011E-3</c:v>
                </c:pt>
                <c:pt idx="7">
                  <c:v>4.2000000000000003E-2</c:v>
                </c:pt>
                <c:pt idx="8">
                  <c:v>6.9999999999999993E-3</c:v>
                </c:pt>
                <c:pt idx="9">
                  <c:v>0.16</c:v>
                </c:pt>
                <c:pt idx="10">
                  <c:v>2E-3</c:v>
                </c:pt>
                <c:pt idx="11">
                  <c:v>5.0000000000000001E-3</c:v>
                </c:pt>
                <c:pt idx="12">
                  <c:v>3.0000000000000001E-3</c:v>
                </c:pt>
                <c:pt idx="13">
                  <c:v>5.0000000000000001E-3</c:v>
                </c:pt>
                <c:pt idx="14">
                  <c:v>1.6E-2</c:v>
                </c:pt>
                <c:pt idx="15">
                  <c:v>1.2E-2</c:v>
                </c:pt>
                <c:pt idx="16">
                  <c:v>2.7000000000000003E-2</c:v>
                </c:pt>
                <c:pt idx="17">
                  <c:v>2.1000000000000001E-2</c:v>
                </c:pt>
                <c:pt idx="18">
                  <c:v>2.3E-2</c:v>
                </c:pt>
                <c:pt idx="19">
                  <c:v>5.0000000000000001E-3</c:v>
                </c:pt>
                <c:pt idx="20">
                  <c:v>2.8999999999999998E-2</c:v>
                </c:pt>
                <c:pt idx="21">
                  <c:v>2.3E-2</c:v>
                </c:pt>
                <c:pt idx="22">
                  <c:v>0.01</c:v>
                </c:pt>
                <c:pt idx="23">
                  <c:v>1.6E-2</c:v>
                </c:pt>
                <c:pt idx="24">
                  <c:v>6.0000000000000001E-3</c:v>
                </c:pt>
                <c:pt idx="25">
                  <c:v>1.7000000000000001E-2</c:v>
                </c:pt>
                <c:pt idx="26">
                  <c:v>0.01</c:v>
                </c:pt>
                <c:pt idx="27">
                  <c:v>1.6E-2</c:v>
                </c:pt>
                <c:pt idx="28">
                  <c:v>2.8999999999999998E-2</c:v>
                </c:pt>
                <c:pt idx="29">
                  <c:v>0.19500000000000001</c:v>
                </c:pt>
                <c:pt idx="30">
                  <c:v>1.8000000000000002E-2</c:v>
                </c:pt>
                <c:pt idx="31">
                  <c:v>6.9999999999999993E-3</c:v>
                </c:pt>
                <c:pt idx="32">
                  <c:v>1E-3</c:v>
                </c:pt>
                <c:pt idx="33">
                  <c:v>4.4999999999999998E-2</c:v>
                </c:pt>
                <c:pt idx="34">
                  <c:v>5.0000000000000001E-3</c:v>
                </c:pt>
                <c:pt idx="35">
                  <c:v>1.4999999999999999E-2</c:v>
                </c:pt>
                <c:pt idx="36">
                  <c:v>4.4999999999999998E-2</c:v>
                </c:pt>
                <c:pt idx="37">
                  <c:v>3.0000000000000001E-3</c:v>
                </c:pt>
                <c:pt idx="38">
                  <c:v>3.0000000000000001E-3</c:v>
                </c:pt>
                <c:pt idx="39">
                  <c:v>6.0000000000000001E-3</c:v>
                </c:pt>
                <c:pt idx="40">
                  <c:v>5.0000000000000001E-3</c:v>
                </c:pt>
                <c:pt idx="41">
                  <c:v>8.5999999999999993E-2</c:v>
                </c:pt>
                <c:pt idx="42">
                  <c:v>0</c:v>
                </c:pt>
                <c:pt idx="43">
                  <c:v>5.0000000000000001E-3</c:v>
                </c:pt>
                <c:pt idx="44">
                  <c:v>4.7E-2</c:v>
                </c:pt>
                <c:pt idx="45">
                  <c:v>1E-3</c:v>
                </c:pt>
                <c:pt idx="46">
                  <c:v>3.7000000000000005E-2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269-4E44-B508-5C85405403F9}"/>
            </c:ext>
          </c:extLst>
        </c:ser>
        <c:ser>
          <c:idx val="15"/>
          <c:order val="15"/>
          <c:tx>
            <c:strRef>
              <c:f>'20 most abundant genera 1'!$A$17</c:f>
              <c:strCache>
                <c:ptCount val="1"/>
                <c:pt idx="0">
                  <c:v>Faecalibacterium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1'!$B$17:$AV$17</c:f>
              <c:numCache>
                <c:formatCode>0.00%</c:formatCode>
                <c:ptCount val="47"/>
                <c:pt idx="0">
                  <c:v>1.7000000000000001E-2</c:v>
                </c:pt>
                <c:pt idx="1">
                  <c:v>0.106</c:v>
                </c:pt>
                <c:pt idx="2">
                  <c:v>0.18</c:v>
                </c:pt>
                <c:pt idx="3">
                  <c:v>0</c:v>
                </c:pt>
                <c:pt idx="4">
                  <c:v>5.2000000000000005E-2</c:v>
                </c:pt>
                <c:pt idx="5">
                  <c:v>2.5000000000000001E-2</c:v>
                </c:pt>
                <c:pt idx="6">
                  <c:v>1.6E-2</c:v>
                </c:pt>
                <c:pt idx="7">
                  <c:v>1.3999999999999999E-2</c:v>
                </c:pt>
                <c:pt idx="8">
                  <c:v>2.7999999999999997E-2</c:v>
                </c:pt>
                <c:pt idx="9">
                  <c:v>0</c:v>
                </c:pt>
                <c:pt idx="10">
                  <c:v>0.121</c:v>
                </c:pt>
                <c:pt idx="11">
                  <c:v>0</c:v>
                </c:pt>
                <c:pt idx="12">
                  <c:v>3.1E-2</c:v>
                </c:pt>
                <c:pt idx="13">
                  <c:v>0.109</c:v>
                </c:pt>
                <c:pt idx="14">
                  <c:v>9.9000000000000005E-2</c:v>
                </c:pt>
                <c:pt idx="15">
                  <c:v>0</c:v>
                </c:pt>
                <c:pt idx="16">
                  <c:v>2E-3</c:v>
                </c:pt>
                <c:pt idx="17">
                  <c:v>6.0000000000000001E-3</c:v>
                </c:pt>
                <c:pt idx="18">
                  <c:v>0.04</c:v>
                </c:pt>
                <c:pt idx="19">
                  <c:v>3.0000000000000001E-3</c:v>
                </c:pt>
                <c:pt idx="20">
                  <c:v>0.04</c:v>
                </c:pt>
                <c:pt idx="21">
                  <c:v>5.2999999999999999E-2</c:v>
                </c:pt>
                <c:pt idx="22">
                  <c:v>0.157</c:v>
                </c:pt>
                <c:pt idx="23">
                  <c:v>0.11</c:v>
                </c:pt>
                <c:pt idx="24">
                  <c:v>0</c:v>
                </c:pt>
                <c:pt idx="25">
                  <c:v>0</c:v>
                </c:pt>
                <c:pt idx="26">
                  <c:v>5.7000000000000002E-2</c:v>
                </c:pt>
                <c:pt idx="27">
                  <c:v>0.115</c:v>
                </c:pt>
                <c:pt idx="28">
                  <c:v>4.4999999999999998E-2</c:v>
                </c:pt>
                <c:pt idx="29">
                  <c:v>6.9999999999999993E-3</c:v>
                </c:pt>
                <c:pt idx="30">
                  <c:v>4.5999999999999999E-2</c:v>
                </c:pt>
                <c:pt idx="31">
                  <c:v>1.7000000000000001E-2</c:v>
                </c:pt>
                <c:pt idx="32">
                  <c:v>0</c:v>
                </c:pt>
                <c:pt idx="33">
                  <c:v>0.04</c:v>
                </c:pt>
                <c:pt idx="34">
                  <c:v>4.4999999999999998E-2</c:v>
                </c:pt>
                <c:pt idx="35">
                  <c:v>0</c:v>
                </c:pt>
                <c:pt idx="36">
                  <c:v>6.5000000000000002E-2</c:v>
                </c:pt>
                <c:pt idx="37">
                  <c:v>8.3000000000000004E-2</c:v>
                </c:pt>
                <c:pt idx="38">
                  <c:v>6.4000000000000001E-2</c:v>
                </c:pt>
                <c:pt idx="39">
                  <c:v>6.6000000000000003E-2</c:v>
                </c:pt>
                <c:pt idx="40">
                  <c:v>2.3E-2</c:v>
                </c:pt>
                <c:pt idx="41">
                  <c:v>4.9000000000000002E-2</c:v>
                </c:pt>
                <c:pt idx="42">
                  <c:v>6.6000000000000003E-2</c:v>
                </c:pt>
                <c:pt idx="43">
                  <c:v>5.2999999999999999E-2</c:v>
                </c:pt>
                <c:pt idx="44">
                  <c:v>1.2E-2</c:v>
                </c:pt>
                <c:pt idx="45">
                  <c:v>0.10400000000000001</c:v>
                </c:pt>
                <c:pt idx="46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269-4E44-B508-5C85405403F9}"/>
            </c:ext>
          </c:extLst>
        </c:ser>
        <c:ser>
          <c:idx val="16"/>
          <c:order val="16"/>
          <c:tx>
            <c:strRef>
              <c:f>'20 most abundant genera 1'!$A$18</c:f>
              <c:strCache>
                <c:ptCount val="1"/>
                <c:pt idx="0">
                  <c:v>Oscillospira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1'!$B$18:$AV$18</c:f>
              <c:numCache>
                <c:formatCode>0.00%</c:formatCode>
                <c:ptCount val="47"/>
                <c:pt idx="0">
                  <c:v>6.9999999999999993E-3</c:v>
                </c:pt>
                <c:pt idx="1">
                  <c:v>1.3999999999999999E-2</c:v>
                </c:pt>
                <c:pt idx="2">
                  <c:v>2.8999999999999998E-2</c:v>
                </c:pt>
                <c:pt idx="3">
                  <c:v>1.3000000000000001E-2</c:v>
                </c:pt>
                <c:pt idx="4">
                  <c:v>2.2000000000000002E-2</c:v>
                </c:pt>
                <c:pt idx="5">
                  <c:v>1E-3</c:v>
                </c:pt>
                <c:pt idx="6">
                  <c:v>1.1000000000000001E-2</c:v>
                </c:pt>
                <c:pt idx="7">
                  <c:v>1.9E-2</c:v>
                </c:pt>
                <c:pt idx="8">
                  <c:v>6.0000000000000001E-3</c:v>
                </c:pt>
                <c:pt idx="9">
                  <c:v>9.3000000000000013E-2</c:v>
                </c:pt>
                <c:pt idx="10">
                  <c:v>1.3000000000000001E-2</c:v>
                </c:pt>
                <c:pt idx="11">
                  <c:v>4.2000000000000003E-2</c:v>
                </c:pt>
                <c:pt idx="12">
                  <c:v>0.02</c:v>
                </c:pt>
                <c:pt idx="13">
                  <c:v>1.1000000000000001E-2</c:v>
                </c:pt>
                <c:pt idx="14">
                  <c:v>9.0000000000000011E-3</c:v>
                </c:pt>
                <c:pt idx="15">
                  <c:v>4.0000000000000001E-3</c:v>
                </c:pt>
                <c:pt idx="16">
                  <c:v>3.7000000000000005E-2</c:v>
                </c:pt>
                <c:pt idx="17">
                  <c:v>2.5000000000000001E-2</c:v>
                </c:pt>
                <c:pt idx="18">
                  <c:v>1.7000000000000001E-2</c:v>
                </c:pt>
                <c:pt idx="19">
                  <c:v>0.05</c:v>
                </c:pt>
                <c:pt idx="20">
                  <c:v>2.8999999999999998E-2</c:v>
                </c:pt>
                <c:pt idx="21">
                  <c:v>1.7000000000000001E-2</c:v>
                </c:pt>
                <c:pt idx="22">
                  <c:v>4.0000000000000001E-3</c:v>
                </c:pt>
                <c:pt idx="23">
                  <c:v>2.8999999999999998E-2</c:v>
                </c:pt>
                <c:pt idx="24">
                  <c:v>3.7000000000000005E-2</c:v>
                </c:pt>
                <c:pt idx="25">
                  <c:v>9.0000000000000011E-3</c:v>
                </c:pt>
                <c:pt idx="26">
                  <c:v>6.9999999999999993E-3</c:v>
                </c:pt>
                <c:pt idx="27">
                  <c:v>1.1000000000000001E-2</c:v>
                </c:pt>
                <c:pt idx="28">
                  <c:v>2.7999999999999997E-2</c:v>
                </c:pt>
                <c:pt idx="29">
                  <c:v>2.7000000000000003E-2</c:v>
                </c:pt>
                <c:pt idx="30">
                  <c:v>7.400000000000001E-2</c:v>
                </c:pt>
                <c:pt idx="31">
                  <c:v>3.7999999999999999E-2</c:v>
                </c:pt>
                <c:pt idx="32">
                  <c:v>6.0000000000000001E-3</c:v>
                </c:pt>
                <c:pt idx="33">
                  <c:v>1.1000000000000001E-2</c:v>
                </c:pt>
                <c:pt idx="34">
                  <c:v>4.0000000000000001E-3</c:v>
                </c:pt>
                <c:pt idx="35">
                  <c:v>1.1000000000000001E-2</c:v>
                </c:pt>
                <c:pt idx="36">
                  <c:v>1.1000000000000001E-2</c:v>
                </c:pt>
                <c:pt idx="37">
                  <c:v>2E-3</c:v>
                </c:pt>
                <c:pt idx="38">
                  <c:v>5.0000000000000001E-3</c:v>
                </c:pt>
                <c:pt idx="39">
                  <c:v>2.7999999999999997E-2</c:v>
                </c:pt>
                <c:pt idx="40">
                  <c:v>1.4999999999999999E-2</c:v>
                </c:pt>
                <c:pt idx="41">
                  <c:v>2.1000000000000001E-2</c:v>
                </c:pt>
                <c:pt idx="42">
                  <c:v>3.0000000000000001E-3</c:v>
                </c:pt>
                <c:pt idx="43">
                  <c:v>5.0000000000000001E-3</c:v>
                </c:pt>
                <c:pt idx="44">
                  <c:v>6.9999999999999993E-3</c:v>
                </c:pt>
                <c:pt idx="45">
                  <c:v>1.2E-2</c:v>
                </c:pt>
                <c:pt idx="46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269-4E44-B508-5C85405403F9}"/>
            </c:ext>
          </c:extLst>
        </c:ser>
        <c:ser>
          <c:idx val="17"/>
          <c:order val="17"/>
          <c:tx>
            <c:strRef>
              <c:f>'20 most abundant genera 1'!$A$19</c:f>
              <c:strCache>
                <c:ptCount val="1"/>
                <c:pt idx="0">
                  <c:v>Ruminococcus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1'!$B$19:$AV$19</c:f>
              <c:numCache>
                <c:formatCode>0.00%</c:formatCode>
                <c:ptCount val="47"/>
                <c:pt idx="0">
                  <c:v>0</c:v>
                </c:pt>
                <c:pt idx="1">
                  <c:v>1.1000000000000001E-2</c:v>
                </c:pt>
                <c:pt idx="2">
                  <c:v>0.01</c:v>
                </c:pt>
                <c:pt idx="3">
                  <c:v>3.4000000000000002E-2</c:v>
                </c:pt>
                <c:pt idx="4">
                  <c:v>0</c:v>
                </c:pt>
                <c:pt idx="5">
                  <c:v>2E-3</c:v>
                </c:pt>
                <c:pt idx="6">
                  <c:v>2.6000000000000002E-2</c:v>
                </c:pt>
                <c:pt idx="7">
                  <c:v>2.7999999999999997E-2</c:v>
                </c:pt>
                <c:pt idx="8">
                  <c:v>1.1000000000000001E-2</c:v>
                </c:pt>
                <c:pt idx="9">
                  <c:v>0.06</c:v>
                </c:pt>
                <c:pt idx="10">
                  <c:v>2E-3</c:v>
                </c:pt>
                <c:pt idx="11">
                  <c:v>2.4E-2</c:v>
                </c:pt>
                <c:pt idx="12">
                  <c:v>1E-3</c:v>
                </c:pt>
                <c:pt idx="13">
                  <c:v>1E-3</c:v>
                </c:pt>
                <c:pt idx="14">
                  <c:v>6.9999999999999993E-3</c:v>
                </c:pt>
                <c:pt idx="15">
                  <c:v>1.6E-2</c:v>
                </c:pt>
                <c:pt idx="16">
                  <c:v>0.17399999999999999</c:v>
                </c:pt>
                <c:pt idx="17">
                  <c:v>3.7000000000000005E-2</c:v>
                </c:pt>
                <c:pt idx="18">
                  <c:v>2.3E-2</c:v>
                </c:pt>
                <c:pt idx="19">
                  <c:v>1E-3</c:v>
                </c:pt>
                <c:pt idx="20">
                  <c:v>1.2E-2</c:v>
                </c:pt>
                <c:pt idx="21">
                  <c:v>0.05</c:v>
                </c:pt>
                <c:pt idx="22">
                  <c:v>1.1000000000000001E-2</c:v>
                </c:pt>
                <c:pt idx="23">
                  <c:v>9.0000000000000011E-3</c:v>
                </c:pt>
                <c:pt idx="24">
                  <c:v>3.9E-2</c:v>
                </c:pt>
                <c:pt idx="25">
                  <c:v>1E-3</c:v>
                </c:pt>
                <c:pt idx="26">
                  <c:v>2E-3</c:v>
                </c:pt>
                <c:pt idx="27">
                  <c:v>1E-3</c:v>
                </c:pt>
                <c:pt idx="28">
                  <c:v>6.0999999999999999E-2</c:v>
                </c:pt>
                <c:pt idx="29">
                  <c:v>1.9E-2</c:v>
                </c:pt>
                <c:pt idx="30">
                  <c:v>1.1000000000000001E-2</c:v>
                </c:pt>
                <c:pt idx="31">
                  <c:v>1.3999999999999999E-2</c:v>
                </c:pt>
                <c:pt idx="32">
                  <c:v>0</c:v>
                </c:pt>
                <c:pt idx="33">
                  <c:v>4.0999999999999995E-2</c:v>
                </c:pt>
                <c:pt idx="34">
                  <c:v>1.4999999999999999E-2</c:v>
                </c:pt>
                <c:pt idx="35">
                  <c:v>6.9999999999999993E-3</c:v>
                </c:pt>
                <c:pt idx="36">
                  <c:v>2.4E-2</c:v>
                </c:pt>
                <c:pt idx="37">
                  <c:v>1E-3</c:v>
                </c:pt>
                <c:pt idx="38">
                  <c:v>0</c:v>
                </c:pt>
                <c:pt idx="39">
                  <c:v>2.2000000000000002E-2</c:v>
                </c:pt>
                <c:pt idx="40">
                  <c:v>1E-3</c:v>
                </c:pt>
                <c:pt idx="41">
                  <c:v>0.04</c:v>
                </c:pt>
                <c:pt idx="42">
                  <c:v>0</c:v>
                </c:pt>
                <c:pt idx="43">
                  <c:v>0</c:v>
                </c:pt>
                <c:pt idx="44">
                  <c:v>1E-3</c:v>
                </c:pt>
                <c:pt idx="45">
                  <c:v>1E-3</c:v>
                </c:pt>
                <c:pt idx="46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269-4E44-B508-5C85405403F9}"/>
            </c:ext>
          </c:extLst>
        </c:ser>
        <c:ser>
          <c:idx val="18"/>
          <c:order val="18"/>
          <c:tx>
            <c:strRef>
              <c:f>'20 most abundant genera 1'!$A$20</c:f>
              <c:strCache>
                <c:ptCount val="1"/>
                <c:pt idx="0">
                  <c:v>Megamonas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1'!$B$20:$AV$20</c:f>
              <c:numCache>
                <c:formatCode>0.00%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0.08</c:v>
                </c:pt>
                <c:pt idx="4">
                  <c:v>0</c:v>
                </c:pt>
                <c:pt idx="5">
                  <c:v>0</c:v>
                </c:pt>
                <c:pt idx="6">
                  <c:v>6.0999999999999999E-2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0.06</c:v>
                </c:pt>
                <c:pt idx="13">
                  <c:v>0</c:v>
                </c:pt>
                <c:pt idx="14">
                  <c:v>0</c:v>
                </c:pt>
                <c:pt idx="15">
                  <c:v>2E-3</c:v>
                </c:pt>
                <c:pt idx="16">
                  <c:v>0</c:v>
                </c:pt>
                <c:pt idx="17">
                  <c:v>5.0000000000000001E-3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1.2E-2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2.4E-2</c:v>
                </c:pt>
                <c:pt idx="29">
                  <c:v>0</c:v>
                </c:pt>
                <c:pt idx="30">
                  <c:v>2.3E-2</c:v>
                </c:pt>
                <c:pt idx="31">
                  <c:v>3.5000000000000003E-2</c:v>
                </c:pt>
                <c:pt idx="32">
                  <c:v>0.505</c:v>
                </c:pt>
                <c:pt idx="33">
                  <c:v>0</c:v>
                </c:pt>
                <c:pt idx="34">
                  <c:v>4.5999999999999999E-2</c:v>
                </c:pt>
                <c:pt idx="35">
                  <c:v>1E-3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0.27500000000000002</c:v>
                </c:pt>
                <c:pt idx="44">
                  <c:v>0.13600000000000001</c:v>
                </c:pt>
                <c:pt idx="45">
                  <c:v>0</c:v>
                </c:pt>
                <c:pt idx="46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269-4E44-B508-5C85405403F9}"/>
            </c:ext>
          </c:extLst>
        </c:ser>
        <c:ser>
          <c:idx val="19"/>
          <c:order val="19"/>
          <c:tx>
            <c:strRef>
              <c:f>'20 most abundant genera 1'!$A$21</c:f>
              <c:strCache>
                <c:ptCount val="1"/>
                <c:pt idx="0">
                  <c:v>Megasphaera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1'!$B$21:$AV$21</c:f>
              <c:numCache>
                <c:formatCode>0.00%</c:formatCode>
                <c:ptCount val="47"/>
                <c:pt idx="0">
                  <c:v>3.9E-2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3.5000000000000003E-2</c:v>
                </c:pt>
                <c:pt idx="9">
                  <c:v>0</c:v>
                </c:pt>
                <c:pt idx="10">
                  <c:v>0</c:v>
                </c:pt>
                <c:pt idx="11">
                  <c:v>1.7000000000000001E-2</c:v>
                </c:pt>
                <c:pt idx="12">
                  <c:v>3.7000000000000005E-2</c:v>
                </c:pt>
                <c:pt idx="13">
                  <c:v>1E-3</c:v>
                </c:pt>
                <c:pt idx="14">
                  <c:v>1.2E-2</c:v>
                </c:pt>
                <c:pt idx="15">
                  <c:v>0.11800000000000001</c:v>
                </c:pt>
                <c:pt idx="16">
                  <c:v>0</c:v>
                </c:pt>
                <c:pt idx="17">
                  <c:v>4.4999999999999998E-2</c:v>
                </c:pt>
                <c:pt idx="18">
                  <c:v>0</c:v>
                </c:pt>
                <c:pt idx="19">
                  <c:v>0</c:v>
                </c:pt>
                <c:pt idx="20">
                  <c:v>6.0000000000000001E-3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4.2999999999999997E-2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2.1000000000000001E-2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7.9000000000000001E-2</c:v>
                </c:pt>
                <c:pt idx="33">
                  <c:v>0</c:v>
                </c:pt>
                <c:pt idx="34">
                  <c:v>0.184</c:v>
                </c:pt>
                <c:pt idx="35">
                  <c:v>0</c:v>
                </c:pt>
                <c:pt idx="36">
                  <c:v>1E-3</c:v>
                </c:pt>
                <c:pt idx="37">
                  <c:v>3.2000000000000001E-2</c:v>
                </c:pt>
                <c:pt idx="38">
                  <c:v>0</c:v>
                </c:pt>
                <c:pt idx="39">
                  <c:v>0</c:v>
                </c:pt>
                <c:pt idx="40">
                  <c:v>0.03</c:v>
                </c:pt>
                <c:pt idx="41">
                  <c:v>0</c:v>
                </c:pt>
                <c:pt idx="42">
                  <c:v>0</c:v>
                </c:pt>
                <c:pt idx="43">
                  <c:v>6.5000000000000002E-2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269-4E44-B508-5C85405403F9}"/>
            </c:ext>
          </c:extLst>
        </c:ser>
        <c:ser>
          <c:idx val="20"/>
          <c:order val="20"/>
          <c:tx>
            <c:strRef>
              <c:f>'20 most abundant genera 1'!$A$22</c:f>
              <c:strCache>
                <c:ptCount val="1"/>
                <c:pt idx="0">
                  <c:v>Phascolarctobacterium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1'!$B$22:$AV$22</c:f>
              <c:numCache>
                <c:formatCode>0.00%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3.7999999999999999E-2</c:v>
                </c:pt>
                <c:pt idx="3">
                  <c:v>6.9999999999999993E-3</c:v>
                </c:pt>
                <c:pt idx="4">
                  <c:v>3.6000000000000004E-2</c:v>
                </c:pt>
                <c:pt idx="5">
                  <c:v>1E-3</c:v>
                </c:pt>
                <c:pt idx="6">
                  <c:v>5.4000000000000006E-2</c:v>
                </c:pt>
                <c:pt idx="7">
                  <c:v>3.9E-2</c:v>
                </c:pt>
                <c:pt idx="8">
                  <c:v>1.9E-2</c:v>
                </c:pt>
                <c:pt idx="9">
                  <c:v>4.5999999999999999E-2</c:v>
                </c:pt>
                <c:pt idx="10">
                  <c:v>3.2000000000000001E-2</c:v>
                </c:pt>
                <c:pt idx="11">
                  <c:v>8.1000000000000003E-2</c:v>
                </c:pt>
                <c:pt idx="12">
                  <c:v>8.199999999999999E-2</c:v>
                </c:pt>
                <c:pt idx="13">
                  <c:v>7.2999999999999995E-2</c:v>
                </c:pt>
                <c:pt idx="14">
                  <c:v>4.0000000000000001E-3</c:v>
                </c:pt>
                <c:pt idx="15">
                  <c:v>3.0000000000000001E-3</c:v>
                </c:pt>
                <c:pt idx="16">
                  <c:v>4.0999999999999995E-2</c:v>
                </c:pt>
                <c:pt idx="17">
                  <c:v>2.1000000000000001E-2</c:v>
                </c:pt>
                <c:pt idx="18">
                  <c:v>4.8000000000000001E-2</c:v>
                </c:pt>
                <c:pt idx="19">
                  <c:v>7.0000000000000007E-2</c:v>
                </c:pt>
                <c:pt idx="20">
                  <c:v>0</c:v>
                </c:pt>
                <c:pt idx="21">
                  <c:v>0</c:v>
                </c:pt>
                <c:pt idx="22">
                  <c:v>2.2000000000000002E-2</c:v>
                </c:pt>
                <c:pt idx="23">
                  <c:v>2.8999999999999998E-2</c:v>
                </c:pt>
                <c:pt idx="24">
                  <c:v>1.4999999999999999E-2</c:v>
                </c:pt>
                <c:pt idx="25">
                  <c:v>4.0999999999999995E-2</c:v>
                </c:pt>
                <c:pt idx="26">
                  <c:v>4.5999999999999999E-2</c:v>
                </c:pt>
                <c:pt idx="27">
                  <c:v>2.8999999999999998E-2</c:v>
                </c:pt>
                <c:pt idx="28">
                  <c:v>3.1E-2</c:v>
                </c:pt>
                <c:pt idx="29">
                  <c:v>1.2E-2</c:v>
                </c:pt>
                <c:pt idx="30">
                  <c:v>2.7000000000000003E-2</c:v>
                </c:pt>
                <c:pt idx="31">
                  <c:v>0</c:v>
                </c:pt>
                <c:pt idx="32">
                  <c:v>0.01</c:v>
                </c:pt>
                <c:pt idx="33">
                  <c:v>3.6000000000000004E-2</c:v>
                </c:pt>
                <c:pt idx="34">
                  <c:v>1.6E-2</c:v>
                </c:pt>
                <c:pt idx="35">
                  <c:v>4.5999999999999999E-2</c:v>
                </c:pt>
                <c:pt idx="36">
                  <c:v>0</c:v>
                </c:pt>
                <c:pt idx="37">
                  <c:v>0.06</c:v>
                </c:pt>
                <c:pt idx="38">
                  <c:v>0</c:v>
                </c:pt>
                <c:pt idx="39">
                  <c:v>7.400000000000001E-2</c:v>
                </c:pt>
                <c:pt idx="40">
                  <c:v>8.5999999999999993E-2</c:v>
                </c:pt>
                <c:pt idx="41">
                  <c:v>2.4E-2</c:v>
                </c:pt>
                <c:pt idx="42">
                  <c:v>5.9000000000000004E-2</c:v>
                </c:pt>
                <c:pt idx="43">
                  <c:v>2.5000000000000001E-2</c:v>
                </c:pt>
                <c:pt idx="44">
                  <c:v>2.3E-2</c:v>
                </c:pt>
                <c:pt idx="45">
                  <c:v>3.0000000000000001E-3</c:v>
                </c:pt>
                <c:pt idx="46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269-4E44-B508-5C85405403F9}"/>
            </c:ext>
          </c:extLst>
        </c:ser>
        <c:ser>
          <c:idx val="21"/>
          <c:order val="21"/>
          <c:tx>
            <c:strRef>
              <c:f>'20 most abundant genera 1'!$A$23</c:f>
              <c:strCache>
                <c:ptCount val="1"/>
                <c:pt idx="0">
                  <c:v>Fusobacterium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1'!$B$23:$AV$23</c:f>
              <c:numCache>
                <c:formatCode>0.00%</c:formatCode>
                <c:ptCount val="47"/>
                <c:pt idx="0">
                  <c:v>9.0000000000000011E-3</c:v>
                </c:pt>
                <c:pt idx="1">
                  <c:v>0</c:v>
                </c:pt>
                <c:pt idx="2">
                  <c:v>2E-3</c:v>
                </c:pt>
                <c:pt idx="3">
                  <c:v>9.0000000000000011E-3</c:v>
                </c:pt>
                <c:pt idx="4">
                  <c:v>6.5000000000000002E-2</c:v>
                </c:pt>
                <c:pt idx="5">
                  <c:v>0.21100000000000002</c:v>
                </c:pt>
                <c:pt idx="6">
                  <c:v>0.11900000000000001</c:v>
                </c:pt>
                <c:pt idx="7">
                  <c:v>0</c:v>
                </c:pt>
                <c:pt idx="8">
                  <c:v>0</c:v>
                </c:pt>
                <c:pt idx="9">
                  <c:v>8.0000000000000002E-3</c:v>
                </c:pt>
                <c:pt idx="10">
                  <c:v>0</c:v>
                </c:pt>
                <c:pt idx="11">
                  <c:v>1E-3</c:v>
                </c:pt>
                <c:pt idx="12">
                  <c:v>0</c:v>
                </c:pt>
                <c:pt idx="13">
                  <c:v>2E-3</c:v>
                </c:pt>
                <c:pt idx="14">
                  <c:v>9.0000000000000011E-3</c:v>
                </c:pt>
                <c:pt idx="15">
                  <c:v>6.0000000000000001E-3</c:v>
                </c:pt>
                <c:pt idx="16">
                  <c:v>0</c:v>
                </c:pt>
                <c:pt idx="17">
                  <c:v>2E-3</c:v>
                </c:pt>
                <c:pt idx="18">
                  <c:v>0</c:v>
                </c:pt>
                <c:pt idx="19">
                  <c:v>1E-3</c:v>
                </c:pt>
                <c:pt idx="20">
                  <c:v>1E-3</c:v>
                </c:pt>
                <c:pt idx="21">
                  <c:v>0</c:v>
                </c:pt>
                <c:pt idx="22">
                  <c:v>2.7000000000000003E-2</c:v>
                </c:pt>
                <c:pt idx="23">
                  <c:v>4.7E-2</c:v>
                </c:pt>
                <c:pt idx="24">
                  <c:v>0</c:v>
                </c:pt>
                <c:pt idx="25">
                  <c:v>6.0999999999999999E-2</c:v>
                </c:pt>
                <c:pt idx="26">
                  <c:v>1E-3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1E-3</c:v>
                </c:pt>
                <c:pt idx="32">
                  <c:v>2.7000000000000003E-2</c:v>
                </c:pt>
                <c:pt idx="33">
                  <c:v>0</c:v>
                </c:pt>
                <c:pt idx="34">
                  <c:v>0</c:v>
                </c:pt>
                <c:pt idx="35">
                  <c:v>2.7999999999999997E-2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0.1</c:v>
                </c:pt>
                <c:pt idx="41">
                  <c:v>0</c:v>
                </c:pt>
                <c:pt idx="42">
                  <c:v>6.9999999999999993E-3</c:v>
                </c:pt>
                <c:pt idx="43">
                  <c:v>0</c:v>
                </c:pt>
                <c:pt idx="44">
                  <c:v>1E-3</c:v>
                </c:pt>
                <c:pt idx="45">
                  <c:v>1.9E-2</c:v>
                </c:pt>
                <c:pt idx="4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269-4E44-B508-5C85405403F9}"/>
            </c:ext>
          </c:extLst>
        </c:ser>
        <c:ser>
          <c:idx val="22"/>
          <c:order val="22"/>
          <c:tx>
            <c:strRef>
              <c:f>'20 most abundant genera 1'!$A$24</c:f>
              <c:strCache>
                <c:ptCount val="1"/>
                <c:pt idx="0">
                  <c:v>Sutterella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'20 most abundant genera 1'!$B$1:$AV$1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HC</c:v>
                </c:pt>
                <c:pt idx="29">
                  <c:v>HC</c:v>
                </c:pt>
                <c:pt idx="30">
                  <c:v>HC</c:v>
                </c:pt>
                <c:pt idx="31">
                  <c:v>HC</c:v>
                </c:pt>
                <c:pt idx="32">
                  <c:v>HC</c:v>
                </c:pt>
                <c:pt idx="33">
                  <c:v>HC</c:v>
                </c:pt>
                <c:pt idx="34">
                  <c:v>HC</c:v>
                </c:pt>
                <c:pt idx="35">
                  <c:v>HC</c:v>
                </c:pt>
                <c:pt idx="36">
                  <c:v>HC</c:v>
                </c:pt>
                <c:pt idx="37">
                  <c:v>HC</c:v>
                </c:pt>
                <c:pt idx="38">
                  <c:v>HC</c:v>
                </c:pt>
                <c:pt idx="39">
                  <c:v>HC</c:v>
                </c:pt>
                <c:pt idx="40">
                  <c:v>HC</c:v>
                </c:pt>
                <c:pt idx="41">
                  <c:v>HC</c:v>
                </c:pt>
                <c:pt idx="42">
                  <c:v>HC</c:v>
                </c:pt>
                <c:pt idx="43">
                  <c:v>HC</c:v>
                </c:pt>
                <c:pt idx="44">
                  <c:v>HC</c:v>
                </c:pt>
                <c:pt idx="45">
                  <c:v>HC</c:v>
                </c:pt>
                <c:pt idx="46">
                  <c:v>HC</c:v>
                </c:pt>
              </c:strCache>
            </c:strRef>
          </c:cat>
          <c:val>
            <c:numRef>
              <c:f>'20 most abundant genera 1'!$B$24:$AV$24</c:f>
              <c:numCache>
                <c:formatCode>0.00%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0.04</c:v>
                </c:pt>
                <c:pt idx="4">
                  <c:v>0</c:v>
                </c:pt>
                <c:pt idx="5">
                  <c:v>0.03</c:v>
                </c:pt>
                <c:pt idx="6">
                  <c:v>1.1000000000000001E-2</c:v>
                </c:pt>
                <c:pt idx="7">
                  <c:v>2.2000000000000002E-2</c:v>
                </c:pt>
                <c:pt idx="8">
                  <c:v>4.2000000000000003E-2</c:v>
                </c:pt>
                <c:pt idx="9">
                  <c:v>2.3E-2</c:v>
                </c:pt>
                <c:pt idx="10">
                  <c:v>1.2E-2</c:v>
                </c:pt>
                <c:pt idx="11">
                  <c:v>4.0000000000000001E-3</c:v>
                </c:pt>
                <c:pt idx="12">
                  <c:v>4.2999999999999997E-2</c:v>
                </c:pt>
                <c:pt idx="13">
                  <c:v>5.0000000000000001E-3</c:v>
                </c:pt>
                <c:pt idx="14">
                  <c:v>4.4999999999999998E-2</c:v>
                </c:pt>
                <c:pt idx="15">
                  <c:v>0</c:v>
                </c:pt>
                <c:pt idx="16">
                  <c:v>2.1000000000000001E-2</c:v>
                </c:pt>
                <c:pt idx="17">
                  <c:v>8.0000000000000002E-3</c:v>
                </c:pt>
                <c:pt idx="18">
                  <c:v>3.5000000000000003E-2</c:v>
                </c:pt>
                <c:pt idx="19">
                  <c:v>1.9E-2</c:v>
                </c:pt>
                <c:pt idx="20">
                  <c:v>2.2000000000000002E-2</c:v>
                </c:pt>
                <c:pt idx="21">
                  <c:v>1.4999999999999999E-2</c:v>
                </c:pt>
                <c:pt idx="22">
                  <c:v>1.9E-2</c:v>
                </c:pt>
                <c:pt idx="23">
                  <c:v>2.1000000000000001E-2</c:v>
                </c:pt>
                <c:pt idx="24">
                  <c:v>1.7000000000000001E-2</c:v>
                </c:pt>
                <c:pt idx="25">
                  <c:v>0</c:v>
                </c:pt>
                <c:pt idx="26">
                  <c:v>6.0000000000000001E-3</c:v>
                </c:pt>
                <c:pt idx="27">
                  <c:v>2.2000000000000002E-2</c:v>
                </c:pt>
                <c:pt idx="28">
                  <c:v>1.6E-2</c:v>
                </c:pt>
                <c:pt idx="29">
                  <c:v>0</c:v>
                </c:pt>
                <c:pt idx="30">
                  <c:v>0</c:v>
                </c:pt>
                <c:pt idx="31">
                  <c:v>3.0000000000000001E-3</c:v>
                </c:pt>
                <c:pt idx="32">
                  <c:v>2E-3</c:v>
                </c:pt>
                <c:pt idx="33">
                  <c:v>2E-3</c:v>
                </c:pt>
                <c:pt idx="34">
                  <c:v>1E-3</c:v>
                </c:pt>
                <c:pt idx="35">
                  <c:v>9.0000000000000011E-3</c:v>
                </c:pt>
                <c:pt idx="36">
                  <c:v>8.0000000000000002E-3</c:v>
                </c:pt>
                <c:pt idx="37">
                  <c:v>4.0000000000000001E-3</c:v>
                </c:pt>
                <c:pt idx="38">
                  <c:v>1.3999999999999999E-2</c:v>
                </c:pt>
                <c:pt idx="39">
                  <c:v>4.2000000000000003E-2</c:v>
                </c:pt>
                <c:pt idx="40">
                  <c:v>2.5000000000000001E-2</c:v>
                </c:pt>
                <c:pt idx="41">
                  <c:v>1.4999999999999999E-2</c:v>
                </c:pt>
                <c:pt idx="42">
                  <c:v>0.04</c:v>
                </c:pt>
                <c:pt idx="43">
                  <c:v>5.0000000000000001E-3</c:v>
                </c:pt>
                <c:pt idx="44">
                  <c:v>2.3E-2</c:v>
                </c:pt>
                <c:pt idx="45">
                  <c:v>2.3E-2</c:v>
                </c:pt>
                <c:pt idx="46">
                  <c:v>1.1000000000000001E-2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269-4E44-B508-5C8540540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1392424"/>
        <c:axId val="331391248"/>
      </c:barChart>
      <c:catAx>
        <c:axId val="331392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1391248"/>
        <c:crosses val="autoZero"/>
        <c:auto val="1"/>
        <c:lblAlgn val="ctr"/>
        <c:lblOffset val="100"/>
        <c:noMultiLvlLbl val="0"/>
      </c:catAx>
      <c:valAx>
        <c:axId val="33139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9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57057451151938E-2"/>
          <c:y val="5.0925925925925923E-2"/>
          <c:w val="0.70761704396325464"/>
          <c:h val="0.865217536485496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Purine metabolism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Sheet2!$A$2:$A$48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</c:v>
                </c:pt>
                <c:pt idx="29">
                  <c:v>h</c:v>
                </c:pt>
                <c:pt idx="30">
                  <c:v>h</c:v>
                </c:pt>
                <c:pt idx="31">
                  <c:v>h</c:v>
                </c:pt>
                <c:pt idx="32">
                  <c:v>h</c:v>
                </c:pt>
                <c:pt idx="33">
                  <c:v>h</c:v>
                </c:pt>
                <c:pt idx="34">
                  <c:v>h</c:v>
                </c:pt>
                <c:pt idx="35">
                  <c:v>h</c:v>
                </c:pt>
                <c:pt idx="36">
                  <c:v>h</c:v>
                </c:pt>
                <c:pt idx="37">
                  <c:v>h</c:v>
                </c:pt>
                <c:pt idx="38">
                  <c:v>h</c:v>
                </c:pt>
                <c:pt idx="39">
                  <c:v>h</c:v>
                </c:pt>
                <c:pt idx="40">
                  <c:v>h</c:v>
                </c:pt>
                <c:pt idx="41">
                  <c:v>h</c:v>
                </c:pt>
                <c:pt idx="42">
                  <c:v>h</c:v>
                </c:pt>
                <c:pt idx="43">
                  <c:v>h</c:v>
                </c:pt>
                <c:pt idx="44">
                  <c:v>h</c:v>
                </c:pt>
                <c:pt idx="45">
                  <c:v>h</c:v>
                </c:pt>
                <c:pt idx="46">
                  <c:v>h</c:v>
                </c:pt>
              </c:strCache>
            </c:strRef>
          </c:cat>
          <c:val>
            <c:numRef>
              <c:f>Sheet2!$B$2:$B$48</c:f>
              <c:numCache>
                <c:formatCode>General</c:formatCode>
                <c:ptCount val="47"/>
                <c:pt idx="0">
                  <c:v>2.3011804E-2</c:v>
                </c:pt>
                <c:pt idx="1">
                  <c:v>2.1920612999999999E-2</c:v>
                </c:pt>
                <c:pt idx="2">
                  <c:v>2.1277310000000001E-2</c:v>
                </c:pt>
                <c:pt idx="3">
                  <c:v>2.1862444000000002E-2</c:v>
                </c:pt>
                <c:pt idx="4">
                  <c:v>2.2540267999999999E-2</c:v>
                </c:pt>
                <c:pt idx="5">
                  <c:v>2.1955529000000001E-2</c:v>
                </c:pt>
                <c:pt idx="6">
                  <c:v>2.2469586E-2</c:v>
                </c:pt>
                <c:pt idx="7">
                  <c:v>2.3143272999999999E-2</c:v>
                </c:pt>
                <c:pt idx="8">
                  <c:v>2.2432614E-2</c:v>
                </c:pt>
                <c:pt idx="9">
                  <c:v>2.1299421999999998E-2</c:v>
                </c:pt>
                <c:pt idx="10">
                  <c:v>2.2308516E-2</c:v>
                </c:pt>
                <c:pt idx="11">
                  <c:v>2.2282940000000001E-2</c:v>
                </c:pt>
                <c:pt idx="12">
                  <c:v>2.2078415000000001E-2</c:v>
                </c:pt>
                <c:pt idx="13">
                  <c:v>2.2414367000000001E-2</c:v>
                </c:pt>
                <c:pt idx="14">
                  <c:v>2.2081244999999999E-2</c:v>
                </c:pt>
                <c:pt idx="15">
                  <c:v>2.2940762999999999E-2</c:v>
                </c:pt>
                <c:pt idx="16">
                  <c:v>2.2549095000000002E-2</c:v>
                </c:pt>
                <c:pt idx="17">
                  <c:v>2.1626579999999999E-2</c:v>
                </c:pt>
                <c:pt idx="18">
                  <c:v>2.1426730000000001E-2</c:v>
                </c:pt>
                <c:pt idx="19">
                  <c:v>2.276895E-2</c:v>
                </c:pt>
                <c:pt idx="20">
                  <c:v>2.1647294000000001E-2</c:v>
                </c:pt>
                <c:pt idx="21">
                  <c:v>2.1862768000000001E-2</c:v>
                </c:pt>
                <c:pt idx="22">
                  <c:v>2.2136359000000001E-2</c:v>
                </c:pt>
                <c:pt idx="23">
                  <c:v>2.1769568E-2</c:v>
                </c:pt>
                <c:pt idx="24">
                  <c:v>2.1432671E-2</c:v>
                </c:pt>
                <c:pt idx="25">
                  <c:v>2.217796E-2</c:v>
                </c:pt>
                <c:pt idx="26">
                  <c:v>2.3529636E-2</c:v>
                </c:pt>
                <c:pt idx="27">
                  <c:v>2.1889608000000001E-2</c:v>
                </c:pt>
                <c:pt idx="28">
                  <c:v>2.2294686000000001E-2</c:v>
                </c:pt>
                <c:pt idx="29">
                  <c:v>2.1938704999999999E-2</c:v>
                </c:pt>
                <c:pt idx="30">
                  <c:v>2.2016108999999999E-2</c:v>
                </c:pt>
                <c:pt idx="31">
                  <c:v>2.2736267000000001E-2</c:v>
                </c:pt>
                <c:pt idx="32">
                  <c:v>2.1548761E-2</c:v>
                </c:pt>
                <c:pt idx="33">
                  <c:v>2.2471505999999999E-2</c:v>
                </c:pt>
                <c:pt idx="34">
                  <c:v>2.222847E-2</c:v>
                </c:pt>
                <c:pt idx="35">
                  <c:v>2.1971384E-2</c:v>
                </c:pt>
                <c:pt idx="36">
                  <c:v>2.192639E-2</c:v>
                </c:pt>
                <c:pt idx="37">
                  <c:v>2.1875558999999999E-2</c:v>
                </c:pt>
                <c:pt idx="38">
                  <c:v>2.1619921E-2</c:v>
                </c:pt>
                <c:pt idx="39">
                  <c:v>2.4590364E-2</c:v>
                </c:pt>
                <c:pt idx="40">
                  <c:v>2.2264558E-2</c:v>
                </c:pt>
                <c:pt idx="41">
                  <c:v>2.1796863E-2</c:v>
                </c:pt>
                <c:pt idx="42">
                  <c:v>2.1454964999999999E-2</c:v>
                </c:pt>
                <c:pt idx="43">
                  <c:v>2.2087829E-2</c:v>
                </c:pt>
                <c:pt idx="44">
                  <c:v>2.1999969000000001E-2</c:v>
                </c:pt>
                <c:pt idx="45">
                  <c:v>2.2218575000000001E-2</c:v>
                </c:pt>
                <c:pt idx="46">
                  <c:v>2.1821496999999999E-2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ED-4427-840A-AC8D7B94F49D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 Peptidases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Sheet2!$A$2:$A$48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</c:v>
                </c:pt>
                <c:pt idx="29">
                  <c:v>h</c:v>
                </c:pt>
                <c:pt idx="30">
                  <c:v>h</c:v>
                </c:pt>
                <c:pt idx="31">
                  <c:v>h</c:v>
                </c:pt>
                <c:pt idx="32">
                  <c:v>h</c:v>
                </c:pt>
                <c:pt idx="33">
                  <c:v>h</c:v>
                </c:pt>
                <c:pt idx="34">
                  <c:v>h</c:v>
                </c:pt>
                <c:pt idx="35">
                  <c:v>h</c:v>
                </c:pt>
                <c:pt idx="36">
                  <c:v>h</c:v>
                </c:pt>
                <c:pt idx="37">
                  <c:v>h</c:v>
                </c:pt>
                <c:pt idx="38">
                  <c:v>h</c:v>
                </c:pt>
                <c:pt idx="39">
                  <c:v>h</c:v>
                </c:pt>
                <c:pt idx="40">
                  <c:v>h</c:v>
                </c:pt>
                <c:pt idx="41">
                  <c:v>h</c:v>
                </c:pt>
                <c:pt idx="42">
                  <c:v>h</c:v>
                </c:pt>
                <c:pt idx="43">
                  <c:v>h</c:v>
                </c:pt>
                <c:pt idx="44">
                  <c:v>h</c:v>
                </c:pt>
                <c:pt idx="45">
                  <c:v>h</c:v>
                </c:pt>
                <c:pt idx="46">
                  <c:v>h</c:v>
                </c:pt>
              </c:strCache>
            </c:strRef>
          </c:cat>
          <c:val>
            <c:numRef>
              <c:f>Sheet2!$C$2:$C$48</c:f>
              <c:numCache>
                <c:formatCode>General</c:formatCode>
                <c:ptCount val="47"/>
                <c:pt idx="0">
                  <c:v>1.8672508000000001E-2</c:v>
                </c:pt>
                <c:pt idx="1">
                  <c:v>1.8481081E-2</c:v>
                </c:pt>
                <c:pt idx="2">
                  <c:v>1.9003584E-2</c:v>
                </c:pt>
                <c:pt idx="3">
                  <c:v>1.8397573E-2</c:v>
                </c:pt>
                <c:pt idx="4">
                  <c:v>1.9233275000000001E-2</c:v>
                </c:pt>
                <c:pt idx="5">
                  <c:v>1.8645875999999999E-2</c:v>
                </c:pt>
                <c:pt idx="6">
                  <c:v>1.823398E-2</c:v>
                </c:pt>
                <c:pt idx="7">
                  <c:v>1.9729345999999998E-2</c:v>
                </c:pt>
                <c:pt idx="8">
                  <c:v>1.9109003999999999E-2</c:v>
                </c:pt>
                <c:pt idx="9">
                  <c:v>1.7988603999999998E-2</c:v>
                </c:pt>
                <c:pt idx="10">
                  <c:v>1.9203416000000001E-2</c:v>
                </c:pt>
                <c:pt idx="11">
                  <c:v>1.8977279999999999E-2</c:v>
                </c:pt>
                <c:pt idx="12">
                  <c:v>1.8616922000000001E-2</c:v>
                </c:pt>
                <c:pt idx="13">
                  <c:v>1.9161833999999999E-2</c:v>
                </c:pt>
                <c:pt idx="14">
                  <c:v>1.8950582000000001E-2</c:v>
                </c:pt>
                <c:pt idx="15">
                  <c:v>1.8679148E-2</c:v>
                </c:pt>
                <c:pt idx="16">
                  <c:v>1.9098588E-2</c:v>
                </c:pt>
                <c:pt idx="17">
                  <c:v>1.8446495E-2</c:v>
                </c:pt>
                <c:pt idx="18">
                  <c:v>1.8962570000000002E-2</c:v>
                </c:pt>
                <c:pt idx="19">
                  <c:v>1.9563015E-2</c:v>
                </c:pt>
                <c:pt idx="20">
                  <c:v>1.8686884000000001E-2</c:v>
                </c:pt>
                <c:pt idx="21">
                  <c:v>1.9392636000000001E-2</c:v>
                </c:pt>
                <c:pt idx="22">
                  <c:v>2.0232004000000001E-2</c:v>
                </c:pt>
                <c:pt idx="23">
                  <c:v>1.8930926000000001E-2</c:v>
                </c:pt>
                <c:pt idx="24">
                  <c:v>1.8426623999999999E-2</c:v>
                </c:pt>
                <c:pt idx="25">
                  <c:v>1.8992907E-2</c:v>
                </c:pt>
                <c:pt idx="26">
                  <c:v>2.0752455999999999E-2</c:v>
                </c:pt>
                <c:pt idx="27">
                  <c:v>1.9100175E-2</c:v>
                </c:pt>
                <c:pt idx="28">
                  <c:v>1.9060216000000001E-2</c:v>
                </c:pt>
                <c:pt idx="29">
                  <c:v>1.8604043000000001E-2</c:v>
                </c:pt>
                <c:pt idx="30">
                  <c:v>1.8675019000000001E-2</c:v>
                </c:pt>
                <c:pt idx="31">
                  <c:v>1.9037150999999999E-2</c:v>
                </c:pt>
                <c:pt idx="32">
                  <c:v>1.5919717999999999E-2</c:v>
                </c:pt>
                <c:pt idx="33">
                  <c:v>1.9601845999999999E-2</c:v>
                </c:pt>
                <c:pt idx="34">
                  <c:v>1.8617910000000001E-2</c:v>
                </c:pt>
                <c:pt idx="35">
                  <c:v>1.9036245E-2</c:v>
                </c:pt>
                <c:pt idx="36">
                  <c:v>1.8790693000000001E-2</c:v>
                </c:pt>
                <c:pt idx="37">
                  <c:v>1.8413683E-2</c:v>
                </c:pt>
                <c:pt idx="38">
                  <c:v>1.8714505999999999E-2</c:v>
                </c:pt>
                <c:pt idx="39">
                  <c:v>2.1086476999999999E-2</c:v>
                </c:pt>
                <c:pt idx="40">
                  <c:v>1.8902656E-2</c:v>
                </c:pt>
                <c:pt idx="41">
                  <c:v>1.8964782999999999E-2</c:v>
                </c:pt>
                <c:pt idx="42">
                  <c:v>1.8992269999999999E-2</c:v>
                </c:pt>
                <c:pt idx="43">
                  <c:v>1.7148455999999999E-2</c:v>
                </c:pt>
                <c:pt idx="44">
                  <c:v>1.8080100000000002E-2</c:v>
                </c:pt>
                <c:pt idx="45">
                  <c:v>1.8985429000000002E-2</c:v>
                </c:pt>
                <c:pt idx="46">
                  <c:v>1.8855266999999998E-2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ED-4427-840A-AC8D7B94F49D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Pyrimidine metabolism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Sheet2!$A$2:$A$48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</c:v>
                </c:pt>
                <c:pt idx="29">
                  <c:v>h</c:v>
                </c:pt>
                <c:pt idx="30">
                  <c:v>h</c:v>
                </c:pt>
                <c:pt idx="31">
                  <c:v>h</c:v>
                </c:pt>
                <c:pt idx="32">
                  <c:v>h</c:v>
                </c:pt>
                <c:pt idx="33">
                  <c:v>h</c:v>
                </c:pt>
                <c:pt idx="34">
                  <c:v>h</c:v>
                </c:pt>
                <c:pt idx="35">
                  <c:v>h</c:v>
                </c:pt>
                <c:pt idx="36">
                  <c:v>h</c:v>
                </c:pt>
                <c:pt idx="37">
                  <c:v>h</c:v>
                </c:pt>
                <c:pt idx="38">
                  <c:v>h</c:v>
                </c:pt>
                <c:pt idx="39">
                  <c:v>h</c:v>
                </c:pt>
                <c:pt idx="40">
                  <c:v>h</c:v>
                </c:pt>
                <c:pt idx="41">
                  <c:v>h</c:v>
                </c:pt>
                <c:pt idx="42">
                  <c:v>h</c:v>
                </c:pt>
                <c:pt idx="43">
                  <c:v>h</c:v>
                </c:pt>
                <c:pt idx="44">
                  <c:v>h</c:v>
                </c:pt>
                <c:pt idx="45">
                  <c:v>h</c:v>
                </c:pt>
                <c:pt idx="46">
                  <c:v>h</c:v>
                </c:pt>
              </c:strCache>
            </c:strRef>
          </c:cat>
          <c:val>
            <c:numRef>
              <c:f>Sheet2!$D$2:$D$48</c:f>
              <c:numCache>
                <c:formatCode>General</c:formatCode>
                <c:ptCount val="47"/>
                <c:pt idx="0">
                  <c:v>1.8118704999999999E-2</c:v>
                </c:pt>
                <c:pt idx="1">
                  <c:v>1.7414117E-2</c:v>
                </c:pt>
                <c:pt idx="2">
                  <c:v>1.8149149999999999E-2</c:v>
                </c:pt>
                <c:pt idx="3">
                  <c:v>1.7865385000000001E-2</c:v>
                </c:pt>
                <c:pt idx="4">
                  <c:v>1.8248015999999999E-2</c:v>
                </c:pt>
                <c:pt idx="5">
                  <c:v>1.7571107999999998E-2</c:v>
                </c:pt>
                <c:pt idx="6">
                  <c:v>1.8798702E-2</c:v>
                </c:pt>
                <c:pt idx="7">
                  <c:v>1.9575948999999999E-2</c:v>
                </c:pt>
                <c:pt idx="8">
                  <c:v>1.7968861999999999E-2</c:v>
                </c:pt>
                <c:pt idx="9">
                  <c:v>1.8410838999999998E-2</c:v>
                </c:pt>
                <c:pt idx="10">
                  <c:v>1.8460387000000002E-2</c:v>
                </c:pt>
                <c:pt idx="11">
                  <c:v>1.8510869999999999E-2</c:v>
                </c:pt>
                <c:pt idx="12">
                  <c:v>1.7640540999999999E-2</c:v>
                </c:pt>
                <c:pt idx="13">
                  <c:v>1.8159061000000001E-2</c:v>
                </c:pt>
                <c:pt idx="14">
                  <c:v>1.8079325E-2</c:v>
                </c:pt>
                <c:pt idx="15">
                  <c:v>1.807363E-2</c:v>
                </c:pt>
                <c:pt idx="16">
                  <c:v>1.8837871999999999E-2</c:v>
                </c:pt>
                <c:pt idx="17">
                  <c:v>1.7585702000000002E-2</c:v>
                </c:pt>
                <c:pt idx="18">
                  <c:v>1.7804849000000001E-2</c:v>
                </c:pt>
                <c:pt idx="19">
                  <c:v>1.8768400000000001E-2</c:v>
                </c:pt>
                <c:pt idx="20">
                  <c:v>1.8104878000000001E-2</c:v>
                </c:pt>
                <c:pt idx="21">
                  <c:v>1.8222589000000001E-2</c:v>
                </c:pt>
                <c:pt idx="22">
                  <c:v>1.9011447000000001E-2</c:v>
                </c:pt>
                <c:pt idx="23">
                  <c:v>1.8301833E-2</c:v>
                </c:pt>
                <c:pt idx="24">
                  <c:v>1.7272330999999998E-2</c:v>
                </c:pt>
                <c:pt idx="25">
                  <c:v>1.8084129000000001E-2</c:v>
                </c:pt>
                <c:pt idx="26">
                  <c:v>1.9868114999999999E-2</c:v>
                </c:pt>
                <c:pt idx="27">
                  <c:v>1.8199053E-2</c:v>
                </c:pt>
                <c:pt idx="28">
                  <c:v>1.9007487999999999E-2</c:v>
                </c:pt>
                <c:pt idx="29">
                  <c:v>1.7781752000000001E-2</c:v>
                </c:pt>
                <c:pt idx="30">
                  <c:v>1.7749982000000001E-2</c:v>
                </c:pt>
                <c:pt idx="31">
                  <c:v>1.8515770000000001E-2</c:v>
                </c:pt>
                <c:pt idx="32">
                  <c:v>1.7804309000000001E-2</c:v>
                </c:pt>
                <c:pt idx="33">
                  <c:v>1.9045830999999999E-2</c:v>
                </c:pt>
                <c:pt idx="34">
                  <c:v>1.7854374999999999E-2</c:v>
                </c:pt>
                <c:pt idx="35">
                  <c:v>1.7604387999999999E-2</c:v>
                </c:pt>
                <c:pt idx="36">
                  <c:v>1.8405199000000001E-2</c:v>
                </c:pt>
                <c:pt idx="37">
                  <c:v>1.7046728000000001E-2</c:v>
                </c:pt>
                <c:pt idx="38">
                  <c:v>1.7038705000000001E-2</c:v>
                </c:pt>
                <c:pt idx="39">
                  <c:v>2.1038701999999999E-2</c:v>
                </c:pt>
                <c:pt idx="40">
                  <c:v>1.8056131999999999E-2</c:v>
                </c:pt>
                <c:pt idx="41">
                  <c:v>1.8369336E-2</c:v>
                </c:pt>
                <c:pt idx="42">
                  <c:v>1.7596069999999998E-2</c:v>
                </c:pt>
                <c:pt idx="43">
                  <c:v>1.8430019999999998E-2</c:v>
                </c:pt>
                <c:pt idx="44">
                  <c:v>1.8268105999999999E-2</c:v>
                </c:pt>
                <c:pt idx="45">
                  <c:v>1.8206368000000001E-2</c:v>
                </c:pt>
                <c:pt idx="46">
                  <c:v>1.7928706999999999E-2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ED-4427-840A-AC8D7B94F49D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Amino sugar and nucleotide sugar metabolism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Sheet2!$A$2:$A$48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</c:v>
                </c:pt>
                <c:pt idx="29">
                  <c:v>h</c:v>
                </c:pt>
                <c:pt idx="30">
                  <c:v>h</c:v>
                </c:pt>
                <c:pt idx="31">
                  <c:v>h</c:v>
                </c:pt>
                <c:pt idx="32">
                  <c:v>h</c:v>
                </c:pt>
                <c:pt idx="33">
                  <c:v>h</c:v>
                </c:pt>
                <c:pt idx="34">
                  <c:v>h</c:v>
                </c:pt>
                <c:pt idx="35">
                  <c:v>h</c:v>
                </c:pt>
                <c:pt idx="36">
                  <c:v>h</c:v>
                </c:pt>
                <c:pt idx="37">
                  <c:v>h</c:v>
                </c:pt>
                <c:pt idx="38">
                  <c:v>h</c:v>
                </c:pt>
                <c:pt idx="39">
                  <c:v>h</c:v>
                </c:pt>
                <c:pt idx="40">
                  <c:v>h</c:v>
                </c:pt>
                <c:pt idx="41">
                  <c:v>h</c:v>
                </c:pt>
                <c:pt idx="42">
                  <c:v>h</c:v>
                </c:pt>
                <c:pt idx="43">
                  <c:v>h</c:v>
                </c:pt>
                <c:pt idx="44">
                  <c:v>h</c:v>
                </c:pt>
                <c:pt idx="45">
                  <c:v>h</c:v>
                </c:pt>
                <c:pt idx="46">
                  <c:v>h</c:v>
                </c:pt>
              </c:strCache>
            </c:strRef>
          </c:cat>
          <c:val>
            <c:numRef>
              <c:f>Sheet2!$E$2:$E$48</c:f>
              <c:numCache>
                <c:formatCode>General</c:formatCode>
                <c:ptCount val="47"/>
                <c:pt idx="0">
                  <c:v>1.6159819999999998E-2</c:v>
                </c:pt>
                <c:pt idx="1">
                  <c:v>1.357798E-2</c:v>
                </c:pt>
                <c:pt idx="2">
                  <c:v>1.4642445E-2</c:v>
                </c:pt>
                <c:pt idx="3">
                  <c:v>1.7093580000000001E-2</c:v>
                </c:pt>
                <c:pt idx="4">
                  <c:v>1.7467903999999999E-2</c:v>
                </c:pt>
                <c:pt idx="5">
                  <c:v>1.4629857E-2</c:v>
                </c:pt>
                <c:pt idx="6">
                  <c:v>1.5839714000000001E-2</c:v>
                </c:pt>
                <c:pt idx="7">
                  <c:v>1.6414972E-2</c:v>
                </c:pt>
                <c:pt idx="8">
                  <c:v>1.5922031999999999E-2</c:v>
                </c:pt>
                <c:pt idx="9">
                  <c:v>1.3391821999999999E-2</c:v>
                </c:pt>
                <c:pt idx="10">
                  <c:v>1.5409524000000001E-2</c:v>
                </c:pt>
                <c:pt idx="11">
                  <c:v>1.5840169000000001E-2</c:v>
                </c:pt>
                <c:pt idx="12">
                  <c:v>1.5789309000000001E-2</c:v>
                </c:pt>
                <c:pt idx="13">
                  <c:v>1.6219416E-2</c:v>
                </c:pt>
                <c:pt idx="14">
                  <c:v>1.4776060000000001E-2</c:v>
                </c:pt>
                <c:pt idx="15">
                  <c:v>1.5681659000000001E-2</c:v>
                </c:pt>
                <c:pt idx="16">
                  <c:v>1.5514963999999999E-2</c:v>
                </c:pt>
                <c:pt idx="17">
                  <c:v>1.5645975999999999E-2</c:v>
                </c:pt>
                <c:pt idx="18">
                  <c:v>1.6504002E-2</c:v>
                </c:pt>
                <c:pt idx="19">
                  <c:v>1.6506880000000002E-2</c:v>
                </c:pt>
                <c:pt idx="20">
                  <c:v>1.6368039000000001E-2</c:v>
                </c:pt>
                <c:pt idx="21">
                  <c:v>1.5362716E-2</c:v>
                </c:pt>
                <c:pt idx="22">
                  <c:v>1.6420813999999999E-2</c:v>
                </c:pt>
                <c:pt idx="23">
                  <c:v>1.5657238E-2</c:v>
                </c:pt>
                <c:pt idx="24">
                  <c:v>1.6609224999999998E-2</c:v>
                </c:pt>
                <c:pt idx="25">
                  <c:v>1.6905663000000001E-2</c:v>
                </c:pt>
                <c:pt idx="26">
                  <c:v>1.6314064E-2</c:v>
                </c:pt>
                <c:pt idx="27">
                  <c:v>1.5900659000000001E-2</c:v>
                </c:pt>
                <c:pt idx="28">
                  <c:v>1.4459708999999999E-2</c:v>
                </c:pt>
                <c:pt idx="29">
                  <c:v>1.4690734E-2</c:v>
                </c:pt>
                <c:pt idx="30">
                  <c:v>1.5225803E-2</c:v>
                </c:pt>
                <c:pt idx="31">
                  <c:v>1.5958903E-2</c:v>
                </c:pt>
                <c:pt idx="32">
                  <c:v>1.6359334E-2</c:v>
                </c:pt>
                <c:pt idx="33">
                  <c:v>1.4860541999999999E-2</c:v>
                </c:pt>
                <c:pt idx="34">
                  <c:v>1.4633708E-2</c:v>
                </c:pt>
                <c:pt idx="35">
                  <c:v>1.4930367999999999E-2</c:v>
                </c:pt>
                <c:pt idx="36">
                  <c:v>1.5448019E-2</c:v>
                </c:pt>
                <c:pt idx="37">
                  <c:v>1.5041525E-2</c:v>
                </c:pt>
                <c:pt idx="38">
                  <c:v>1.5899409999999999E-2</c:v>
                </c:pt>
                <c:pt idx="39">
                  <c:v>1.5201790999999999E-2</c:v>
                </c:pt>
                <c:pt idx="40">
                  <c:v>1.5951960000000001E-2</c:v>
                </c:pt>
                <c:pt idx="41">
                  <c:v>1.4985333E-2</c:v>
                </c:pt>
                <c:pt idx="42">
                  <c:v>1.6043722999999999E-2</c:v>
                </c:pt>
                <c:pt idx="43">
                  <c:v>1.5772351E-2</c:v>
                </c:pt>
                <c:pt idx="44">
                  <c:v>1.6922728000000001E-2</c:v>
                </c:pt>
                <c:pt idx="45">
                  <c:v>1.6215521E-2</c:v>
                </c:pt>
                <c:pt idx="46">
                  <c:v>1.5298470999999999E-2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ED-4427-840A-AC8D7B94F49D}"/>
            </c:ext>
          </c:extLst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Amino acid related enzymes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Sheet2!$A$2:$A$48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</c:v>
                </c:pt>
                <c:pt idx="29">
                  <c:v>h</c:v>
                </c:pt>
                <c:pt idx="30">
                  <c:v>h</c:v>
                </c:pt>
                <c:pt idx="31">
                  <c:v>h</c:v>
                </c:pt>
                <c:pt idx="32">
                  <c:v>h</c:v>
                </c:pt>
                <c:pt idx="33">
                  <c:v>h</c:v>
                </c:pt>
                <c:pt idx="34">
                  <c:v>h</c:v>
                </c:pt>
                <c:pt idx="35">
                  <c:v>h</c:v>
                </c:pt>
                <c:pt idx="36">
                  <c:v>h</c:v>
                </c:pt>
                <c:pt idx="37">
                  <c:v>h</c:v>
                </c:pt>
                <c:pt idx="38">
                  <c:v>h</c:v>
                </c:pt>
                <c:pt idx="39">
                  <c:v>h</c:v>
                </c:pt>
                <c:pt idx="40">
                  <c:v>h</c:v>
                </c:pt>
                <c:pt idx="41">
                  <c:v>h</c:v>
                </c:pt>
                <c:pt idx="42">
                  <c:v>h</c:v>
                </c:pt>
                <c:pt idx="43">
                  <c:v>h</c:v>
                </c:pt>
                <c:pt idx="44">
                  <c:v>h</c:v>
                </c:pt>
                <c:pt idx="45">
                  <c:v>h</c:v>
                </c:pt>
                <c:pt idx="46">
                  <c:v>h</c:v>
                </c:pt>
              </c:strCache>
            </c:strRef>
          </c:cat>
          <c:val>
            <c:numRef>
              <c:f>Sheet2!$F$2:$F$48</c:f>
              <c:numCache>
                <c:formatCode>General</c:formatCode>
                <c:ptCount val="47"/>
                <c:pt idx="0">
                  <c:v>1.5139399E-2</c:v>
                </c:pt>
                <c:pt idx="1">
                  <c:v>1.4521855E-2</c:v>
                </c:pt>
                <c:pt idx="2">
                  <c:v>1.4823863E-2</c:v>
                </c:pt>
                <c:pt idx="3">
                  <c:v>1.4774331999999999E-2</c:v>
                </c:pt>
                <c:pt idx="4">
                  <c:v>1.4581988000000001E-2</c:v>
                </c:pt>
                <c:pt idx="5">
                  <c:v>1.4469007000000001E-2</c:v>
                </c:pt>
                <c:pt idx="6">
                  <c:v>1.5089287999999999E-2</c:v>
                </c:pt>
                <c:pt idx="7">
                  <c:v>1.5562437E-2</c:v>
                </c:pt>
                <c:pt idx="8">
                  <c:v>1.449807E-2</c:v>
                </c:pt>
                <c:pt idx="9">
                  <c:v>1.4850199E-2</c:v>
                </c:pt>
                <c:pt idx="10">
                  <c:v>1.5012284000000001E-2</c:v>
                </c:pt>
                <c:pt idx="11">
                  <c:v>1.4962235000000001E-2</c:v>
                </c:pt>
                <c:pt idx="12">
                  <c:v>1.4478853E-2</c:v>
                </c:pt>
                <c:pt idx="13">
                  <c:v>1.475888E-2</c:v>
                </c:pt>
                <c:pt idx="14">
                  <c:v>1.4787221999999999E-2</c:v>
                </c:pt>
                <c:pt idx="15">
                  <c:v>1.4427074999999999E-2</c:v>
                </c:pt>
                <c:pt idx="16">
                  <c:v>1.5281962E-2</c:v>
                </c:pt>
                <c:pt idx="17">
                  <c:v>1.4796075000000001E-2</c:v>
                </c:pt>
                <c:pt idx="18">
                  <c:v>1.4570230999999999E-2</c:v>
                </c:pt>
                <c:pt idx="19">
                  <c:v>1.5027792999999999E-2</c:v>
                </c:pt>
                <c:pt idx="20">
                  <c:v>1.506064E-2</c:v>
                </c:pt>
                <c:pt idx="21">
                  <c:v>1.4942328E-2</c:v>
                </c:pt>
                <c:pt idx="22">
                  <c:v>1.4847033000000001E-2</c:v>
                </c:pt>
                <c:pt idx="23">
                  <c:v>1.5075173000000001E-2</c:v>
                </c:pt>
                <c:pt idx="24">
                  <c:v>1.4692992E-2</c:v>
                </c:pt>
                <c:pt idx="25">
                  <c:v>1.4447267999999999E-2</c:v>
                </c:pt>
                <c:pt idx="26">
                  <c:v>1.5551547000000001E-2</c:v>
                </c:pt>
                <c:pt idx="27">
                  <c:v>1.4775132E-2</c:v>
                </c:pt>
                <c:pt idx="28">
                  <c:v>1.5407849E-2</c:v>
                </c:pt>
                <c:pt idx="29">
                  <c:v>1.4627246E-2</c:v>
                </c:pt>
                <c:pt idx="30">
                  <c:v>1.4666464000000001E-2</c:v>
                </c:pt>
                <c:pt idx="31">
                  <c:v>1.5180847000000001E-2</c:v>
                </c:pt>
                <c:pt idx="32">
                  <c:v>1.4758297E-2</c:v>
                </c:pt>
                <c:pt idx="33">
                  <c:v>1.5362285E-2</c:v>
                </c:pt>
                <c:pt idx="34">
                  <c:v>1.5322475E-2</c:v>
                </c:pt>
                <c:pt idx="35">
                  <c:v>1.4670351E-2</c:v>
                </c:pt>
                <c:pt idx="36">
                  <c:v>1.5092121999999999E-2</c:v>
                </c:pt>
                <c:pt idx="37">
                  <c:v>1.4346361E-2</c:v>
                </c:pt>
                <c:pt idx="38">
                  <c:v>1.4146809999999999E-2</c:v>
                </c:pt>
                <c:pt idx="39">
                  <c:v>1.5980207E-2</c:v>
                </c:pt>
                <c:pt idx="40">
                  <c:v>1.4673904E-2</c:v>
                </c:pt>
                <c:pt idx="41">
                  <c:v>1.5177837E-2</c:v>
                </c:pt>
                <c:pt idx="42">
                  <c:v>1.4695335E-2</c:v>
                </c:pt>
                <c:pt idx="43">
                  <c:v>1.5362109000000001E-2</c:v>
                </c:pt>
                <c:pt idx="44">
                  <c:v>1.4869174000000001E-2</c:v>
                </c:pt>
                <c:pt idx="45">
                  <c:v>1.4214763E-2</c:v>
                </c:pt>
                <c:pt idx="46">
                  <c:v>1.4848998E-2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ED-4427-840A-AC8D7B94F49D}"/>
            </c:ext>
          </c:extLst>
        </c:ser>
        <c:ser>
          <c:idx val="5"/>
          <c:order val="5"/>
          <c:tx>
            <c:strRef>
              <c:f>Sheet2!$G$1</c:f>
              <c:strCache>
                <c:ptCount val="1"/>
                <c:pt idx="0">
                  <c:v>Methane metabolism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Sheet2!$A$2:$A$48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</c:v>
                </c:pt>
                <c:pt idx="29">
                  <c:v>h</c:v>
                </c:pt>
                <c:pt idx="30">
                  <c:v>h</c:v>
                </c:pt>
                <c:pt idx="31">
                  <c:v>h</c:v>
                </c:pt>
                <c:pt idx="32">
                  <c:v>h</c:v>
                </c:pt>
                <c:pt idx="33">
                  <c:v>h</c:v>
                </c:pt>
                <c:pt idx="34">
                  <c:v>h</c:v>
                </c:pt>
                <c:pt idx="35">
                  <c:v>h</c:v>
                </c:pt>
                <c:pt idx="36">
                  <c:v>h</c:v>
                </c:pt>
                <c:pt idx="37">
                  <c:v>h</c:v>
                </c:pt>
                <c:pt idx="38">
                  <c:v>h</c:v>
                </c:pt>
                <c:pt idx="39">
                  <c:v>h</c:v>
                </c:pt>
                <c:pt idx="40">
                  <c:v>h</c:v>
                </c:pt>
                <c:pt idx="41">
                  <c:v>h</c:v>
                </c:pt>
                <c:pt idx="42">
                  <c:v>h</c:v>
                </c:pt>
                <c:pt idx="43">
                  <c:v>h</c:v>
                </c:pt>
                <c:pt idx="44">
                  <c:v>h</c:v>
                </c:pt>
                <c:pt idx="45">
                  <c:v>h</c:v>
                </c:pt>
                <c:pt idx="46">
                  <c:v>h</c:v>
                </c:pt>
              </c:strCache>
            </c:strRef>
          </c:cat>
          <c:val>
            <c:numRef>
              <c:f>Sheet2!$G$2:$G$48</c:f>
              <c:numCache>
                <c:formatCode>General</c:formatCode>
                <c:ptCount val="47"/>
                <c:pt idx="0">
                  <c:v>1.3370315000000001E-2</c:v>
                </c:pt>
                <c:pt idx="1">
                  <c:v>1.4715696E-2</c:v>
                </c:pt>
                <c:pt idx="2">
                  <c:v>1.3492278999999999E-2</c:v>
                </c:pt>
                <c:pt idx="3">
                  <c:v>1.2377276E-2</c:v>
                </c:pt>
                <c:pt idx="4">
                  <c:v>1.2884787999999999E-2</c:v>
                </c:pt>
                <c:pt idx="5">
                  <c:v>1.458017E-2</c:v>
                </c:pt>
                <c:pt idx="6">
                  <c:v>1.3491494E-2</c:v>
                </c:pt>
                <c:pt idx="7">
                  <c:v>1.3859732E-2</c:v>
                </c:pt>
                <c:pt idx="8">
                  <c:v>1.3313537E-2</c:v>
                </c:pt>
                <c:pt idx="9">
                  <c:v>1.4035634999999999E-2</c:v>
                </c:pt>
                <c:pt idx="10">
                  <c:v>1.252616E-2</c:v>
                </c:pt>
                <c:pt idx="11">
                  <c:v>1.442101E-2</c:v>
                </c:pt>
                <c:pt idx="12">
                  <c:v>1.380756E-2</c:v>
                </c:pt>
                <c:pt idx="13">
                  <c:v>1.3424180000000001E-2</c:v>
                </c:pt>
                <c:pt idx="14">
                  <c:v>1.2736239E-2</c:v>
                </c:pt>
                <c:pt idx="15">
                  <c:v>1.4930189999999999E-2</c:v>
                </c:pt>
                <c:pt idx="16">
                  <c:v>1.4826929000000001E-2</c:v>
                </c:pt>
                <c:pt idx="17">
                  <c:v>1.480034E-2</c:v>
                </c:pt>
                <c:pt idx="18">
                  <c:v>1.3268452E-2</c:v>
                </c:pt>
                <c:pt idx="19">
                  <c:v>1.4085479E-2</c:v>
                </c:pt>
                <c:pt idx="20">
                  <c:v>1.3746853E-2</c:v>
                </c:pt>
                <c:pt idx="21">
                  <c:v>1.3009349999999999E-2</c:v>
                </c:pt>
                <c:pt idx="22">
                  <c:v>1.3227787E-2</c:v>
                </c:pt>
                <c:pt idx="23">
                  <c:v>1.402808E-2</c:v>
                </c:pt>
                <c:pt idx="24">
                  <c:v>1.3985258E-2</c:v>
                </c:pt>
                <c:pt idx="25">
                  <c:v>1.4044750999999999E-2</c:v>
                </c:pt>
                <c:pt idx="26">
                  <c:v>1.2865154E-2</c:v>
                </c:pt>
                <c:pt idx="27">
                  <c:v>1.3805603E-2</c:v>
                </c:pt>
                <c:pt idx="28">
                  <c:v>1.3178552E-2</c:v>
                </c:pt>
                <c:pt idx="29">
                  <c:v>1.5031775000000001E-2</c:v>
                </c:pt>
                <c:pt idx="30">
                  <c:v>1.4382579E-2</c:v>
                </c:pt>
                <c:pt idx="31">
                  <c:v>1.3440872E-2</c:v>
                </c:pt>
                <c:pt idx="32">
                  <c:v>1.1957292E-2</c:v>
                </c:pt>
                <c:pt idx="33">
                  <c:v>1.3851646E-2</c:v>
                </c:pt>
                <c:pt idx="34">
                  <c:v>1.3869236E-2</c:v>
                </c:pt>
                <c:pt idx="35">
                  <c:v>1.4770434000000001E-2</c:v>
                </c:pt>
                <c:pt idx="36">
                  <c:v>1.4022053E-2</c:v>
                </c:pt>
                <c:pt idx="37">
                  <c:v>1.4774406E-2</c:v>
                </c:pt>
                <c:pt idx="38">
                  <c:v>1.3602312E-2</c:v>
                </c:pt>
                <c:pt idx="39">
                  <c:v>1.2859000000000001E-2</c:v>
                </c:pt>
                <c:pt idx="40">
                  <c:v>1.4557298E-2</c:v>
                </c:pt>
                <c:pt idx="41">
                  <c:v>1.3969247000000001E-2</c:v>
                </c:pt>
                <c:pt idx="42">
                  <c:v>1.3642312E-2</c:v>
                </c:pt>
                <c:pt idx="43">
                  <c:v>1.2436409000000001E-2</c:v>
                </c:pt>
                <c:pt idx="44">
                  <c:v>1.3378872E-2</c:v>
                </c:pt>
                <c:pt idx="45">
                  <c:v>1.3797645000000001E-2</c:v>
                </c:pt>
                <c:pt idx="46">
                  <c:v>1.404676E-2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ED-4427-840A-AC8D7B94F49D}"/>
            </c:ext>
          </c:extLst>
        </c:ser>
        <c:ser>
          <c:idx val="6"/>
          <c:order val="6"/>
          <c:tx>
            <c:strRef>
              <c:f>Sheet2!$H$1</c:f>
              <c:strCache>
                <c:ptCount val="1"/>
                <c:pt idx="0">
                  <c:v>Arginine and proline metabolism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Sheet2!$A$2:$A$48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</c:v>
                </c:pt>
                <c:pt idx="29">
                  <c:v>h</c:v>
                </c:pt>
                <c:pt idx="30">
                  <c:v>h</c:v>
                </c:pt>
                <c:pt idx="31">
                  <c:v>h</c:v>
                </c:pt>
                <c:pt idx="32">
                  <c:v>h</c:v>
                </c:pt>
                <c:pt idx="33">
                  <c:v>h</c:v>
                </c:pt>
                <c:pt idx="34">
                  <c:v>h</c:v>
                </c:pt>
                <c:pt idx="35">
                  <c:v>h</c:v>
                </c:pt>
                <c:pt idx="36">
                  <c:v>h</c:v>
                </c:pt>
                <c:pt idx="37">
                  <c:v>h</c:v>
                </c:pt>
                <c:pt idx="38">
                  <c:v>h</c:v>
                </c:pt>
                <c:pt idx="39">
                  <c:v>h</c:v>
                </c:pt>
                <c:pt idx="40">
                  <c:v>h</c:v>
                </c:pt>
                <c:pt idx="41">
                  <c:v>h</c:v>
                </c:pt>
                <c:pt idx="42">
                  <c:v>h</c:v>
                </c:pt>
                <c:pt idx="43">
                  <c:v>h</c:v>
                </c:pt>
                <c:pt idx="44">
                  <c:v>h</c:v>
                </c:pt>
                <c:pt idx="45">
                  <c:v>h</c:v>
                </c:pt>
                <c:pt idx="46">
                  <c:v>h</c:v>
                </c:pt>
              </c:strCache>
            </c:strRef>
          </c:cat>
          <c:val>
            <c:numRef>
              <c:f>Sheet2!$H$2:$H$48</c:f>
              <c:numCache>
                <c:formatCode>General</c:formatCode>
                <c:ptCount val="47"/>
                <c:pt idx="0">
                  <c:v>1.3327537E-2</c:v>
                </c:pt>
                <c:pt idx="1">
                  <c:v>1.3221546000000001E-2</c:v>
                </c:pt>
                <c:pt idx="2">
                  <c:v>1.3154785E-2</c:v>
                </c:pt>
                <c:pt idx="3">
                  <c:v>1.2692442999999999E-2</c:v>
                </c:pt>
                <c:pt idx="4">
                  <c:v>1.2712721999999999E-2</c:v>
                </c:pt>
                <c:pt idx="5">
                  <c:v>1.3287403999999999E-2</c:v>
                </c:pt>
                <c:pt idx="6">
                  <c:v>1.2793963E-2</c:v>
                </c:pt>
                <c:pt idx="7">
                  <c:v>1.2864680999999999E-2</c:v>
                </c:pt>
                <c:pt idx="8">
                  <c:v>1.2894261000000001E-2</c:v>
                </c:pt>
                <c:pt idx="9">
                  <c:v>1.2337631999999999E-2</c:v>
                </c:pt>
                <c:pt idx="10">
                  <c:v>1.2775480000000001E-2</c:v>
                </c:pt>
                <c:pt idx="11">
                  <c:v>1.3250744E-2</c:v>
                </c:pt>
                <c:pt idx="12">
                  <c:v>1.3436356E-2</c:v>
                </c:pt>
                <c:pt idx="13">
                  <c:v>1.2926895000000001E-2</c:v>
                </c:pt>
                <c:pt idx="14">
                  <c:v>1.3019133E-2</c:v>
                </c:pt>
                <c:pt idx="15">
                  <c:v>1.2413977E-2</c:v>
                </c:pt>
                <c:pt idx="16">
                  <c:v>1.3152805E-2</c:v>
                </c:pt>
                <c:pt idx="17">
                  <c:v>1.3374405000000001E-2</c:v>
                </c:pt>
                <c:pt idx="18">
                  <c:v>1.2894578E-2</c:v>
                </c:pt>
                <c:pt idx="19">
                  <c:v>1.3032937E-2</c:v>
                </c:pt>
                <c:pt idx="20">
                  <c:v>1.2818276999999999E-2</c:v>
                </c:pt>
                <c:pt idx="21">
                  <c:v>1.314677E-2</c:v>
                </c:pt>
                <c:pt idx="22">
                  <c:v>1.2795160999999999E-2</c:v>
                </c:pt>
                <c:pt idx="23">
                  <c:v>1.3037907E-2</c:v>
                </c:pt>
                <c:pt idx="24">
                  <c:v>1.285845E-2</c:v>
                </c:pt>
                <c:pt idx="25">
                  <c:v>1.3056228E-2</c:v>
                </c:pt>
                <c:pt idx="26">
                  <c:v>1.1504258E-2</c:v>
                </c:pt>
                <c:pt idx="27">
                  <c:v>1.3223653E-2</c:v>
                </c:pt>
                <c:pt idx="28">
                  <c:v>1.2172613000000001E-2</c:v>
                </c:pt>
                <c:pt idx="29">
                  <c:v>1.3624555E-2</c:v>
                </c:pt>
                <c:pt idx="30">
                  <c:v>1.3510871000000001E-2</c:v>
                </c:pt>
                <c:pt idx="31">
                  <c:v>1.2866947E-2</c:v>
                </c:pt>
                <c:pt idx="32">
                  <c:v>1.3142762000000001E-2</c:v>
                </c:pt>
                <c:pt idx="33">
                  <c:v>1.2597733E-2</c:v>
                </c:pt>
                <c:pt idx="34">
                  <c:v>1.3182609E-2</c:v>
                </c:pt>
                <c:pt idx="35">
                  <c:v>1.3632376999999999E-2</c:v>
                </c:pt>
                <c:pt idx="36">
                  <c:v>1.3280144000000001E-2</c:v>
                </c:pt>
                <c:pt idx="37">
                  <c:v>1.3681814E-2</c:v>
                </c:pt>
                <c:pt idx="38">
                  <c:v>1.3405388000000001E-2</c:v>
                </c:pt>
                <c:pt idx="39">
                  <c:v>1.1379439E-2</c:v>
                </c:pt>
                <c:pt idx="40">
                  <c:v>1.3389264999999999E-2</c:v>
                </c:pt>
                <c:pt idx="41">
                  <c:v>1.3122549000000001E-2</c:v>
                </c:pt>
                <c:pt idx="42">
                  <c:v>1.3102017000000001E-2</c:v>
                </c:pt>
                <c:pt idx="43">
                  <c:v>1.3198649999999999E-2</c:v>
                </c:pt>
                <c:pt idx="44">
                  <c:v>1.3027477000000001E-2</c:v>
                </c:pt>
                <c:pt idx="45">
                  <c:v>1.3034426E-2</c:v>
                </c:pt>
                <c:pt idx="46">
                  <c:v>1.3612709000000001E-2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ED-4427-840A-AC8D7B94F49D}"/>
            </c:ext>
          </c:extLst>
        </c:ser>
        <c:ser>
          <c:idx val="7"/>
          <c:order val="7"/>
          <c:tx>
            <c:strRef>
              <c:f>Sheet2!$I$1</c:f>
              <c:strCache>
                <c:ptCount val="1"/>
                <c:pt idx="0">
                  <c:v>Oxidative phosphorylation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Sheet2!$A$2:$A$48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</c:v>
                </c:pt>
                <c:pt idx="29">
                  <c:v>h</c:v>
                </c:pt>
                <c:pt idx="30">
                  <c:v>h</c:v>
                </c:pt>
                <c:pt idx="31">
                  <c:v>h</c:v>
                </c:pt>
                <c:pt idx="32">
                  <c:v>h</c:v>
                </c:pt>
                <c:pt idx="33">
                  <c:v>h</c:v>
                </c:pt>
                <c:pt idx="34">
                  <c:v>h</c:v>
                </c:pt>
                <c:pt idx="35">
                  <c:v>h</c:v>
                </c:pt>
                <c:pt idx="36">
                  <c:v>h</c:v>
                </c:pt>
                <c:pt idx="37">
                  <c:v>h</c:v>
                </c:pt>
                <c:pt idx="38">
                  <c:v>h</c:v>
                </c:pt>
                <c:pt idx="39">
                  <c:v>h</c:v>
                </c:pt>
                <c:pt idx="40">
                  <c:v>h</c:v>
                </c:pt>
                <c:pt idx="41">
                  <c:v>h</c:v>
                </c:pt>
                <c:pt idx="42">
                  <c:v>h</c:v>
                </c:pt>
                <c:pt idx="43">
                  <c:v>h</c:v>
                </c:pt>
                <c:pt idx="44">
                  <c:v>h</c:v>
                </c:pt>
                <c:pt idx="45">
                  <c:v>h</c:v>
                </c:pt>
                <c:pt idx="46">
                  <c:v>h</c:v>
                </c:pt>
              </c:strCache>
            </c:strRef>
          </c:cat>
          <c:val>
            <c:numRef>
              <c:f>Sheet2!$I$2:$I$48</c:f>
              <c:numCache>
                <c:formatCode>General</c:formatCode>
                <c:ptCount val="47"/>
                <c:pt idx="0">
                  <c:v>1.2354095000000001E-2</c:v>
                </c:pt>
                <c:pt idx="1">
                  <c:v>1.1950244E-2</c:v>
                </c:pt>
                <c:pt idx="2">
                  <c:v>1.0859664E-2</c:v>
                </c:pt>
                <c:pt idx="3">
                  <c:v>1.0928471E-2</c:v>
                </c:pt>
                <c:pt idx="4">
                  <c:v>1.1623461999999999E-2</c:v>
                </c:pt>
                <c:pt idx="5">
                  <c:v>1.1991207E-2</c:v>
                </c:pt>
                <c:pt idx="6">
                  <c:v>1.3263644999999999E-2</c:v>
                </c:pt>
                <c:pt idx="7">
                  <c:v>1.1707337999999999E-2</c:v>
                </c:pt>
                <c:pt idx="8">
                  <c:v>1.2070898E-2</c:v>
                </c:pt>
                <c:pt idx="9">
                  <c:v>1.2480366E-2</c:v>
                </c:pt>
                <c:pt idx="10">
                  <c:v>1.0411979E-2</c:v>
                </c:pt>
                <c:pt idx="11">
                  <c:v>1.2213137000000001E-2</c:v>
                </c:pt>
                <c:pt idx="12">
                  <c:v>1.2591207E-2</c:v>
                </c:pt>
                <c:pt idx="13">
                  <c:v>1.1737325999999999E-2</c:v>
                </c:pt>
                <c:pt idx="14">
                  <c:v>1.1350757E-2</c:v>
                </c:pt>
                <c:pt idx="15">
                  <c:v>1.2494989999999999E-2</c:v>
                </c:pt>
                <c:pt idx="16">
                  <c:v>1.091369E-2</c:v>
                </c:pt>
                <c:pt idx="17">
                  <c:v>1.2625821000000001E-2</c:v>
                </c:pt>
                <c:pt idx="18">
                  <c:v>1.1903033E-2</c:v>
                </c:pt>
                <c:pt idx="19">
                  <c:v>1.2362748E-2</c:v>
                </c:pt>
                <c:pt idx="20">
                  <c:v>1.1376193999999999E-2</c:v>
                </c:pt>
                <c:pt idx="21">
                  <c:v>1.1702479999999999E-2</c:v>
                </c:pt>
                <c:pt idx="22">
                  <c:v>1.1443495E-2</c:v>
                </c:pt>
                <c:pt idx="23">
                  <c:v>1.2109524999999999E-2</c:v>
                </c:pt>
                <c:pt idx="24">
                  <c:v>1.1756073000000001E-2</c:v>
                </c:pt>
                <c:pt idx="25">
                  <c:v>1.2750239E-2</c:v>
                </c:pt>
                <c:pt idx="26">
                  <c:v>1.2061828E-2</c:v>
                </c:pt>
                <c:pt idx="27">
                  <c:v>1.1793209000000001E-2</c:v>
                </c:pt>
                <c:pt idx="28">
                  <c:v>1.1613279000000001E-2</c:v>
                </c:pt>
                <c:pt idx="29">
                  <c:v>1.2217334999999999E-2</c:v>
                </c:pt>
                <c:pt idx="30">
                  <c:v>1.2110671E-2</c:v>
                </c:pt>
                <c:pt idx="31">
                  <c:v>1.1570016000000001E-2</c:v>
                </c:pt>
                <c:pt idx="32">
                  <c:v>1.1012991999999999E-2</c:v>
                </c:pt>
                <c:pt idx="33">
                  <c:v>1.2283364E-2</c:v>
                </c:pt>
                <c:pt idx="34">
                  <c:v>1.1312994E-2</c:v>
                </c:pt>
                <c:pt idx="35">
                  <c:v>1.2419919E-2</c:v>
                </c:pt>
                <c:pt idx="36">
                  <c:v>1.1619777E-2</c:v>
                </c:pt>
                <c:pt idx="37">
                  <c:v>1.2648918E-2</c:v>
                </c:pt>
                <c:pt idx="38">
                  <c:v>1.1922123999999999E-2</c:v>
                </c:pt>
                <c:pt idx="39">
                  <c:v>1.3135202E-2</c:v>
                </c:pt>
                <c:pt idx="40">
                  <c:v>1.258545E-2</c:v>
                </c:pt>
                <c:pt idx="41">
                  <c:v>1.1498501E-2</c:v>
                </c:pt>
                <c:pt idx="42">
                  <c:v>1.1550707E-2</c:v>
                </c:pt>
                <c:pt idx="43">
                  <c:v>1.2106876000000001E-2</c:v>
                </c:pt>
                <c:pt idx="44">
                  <c:v>1.2096290000000001E-2</c:v>
                </c:pt>
                <c:pt idx="45">
                  <c:v>1.2438756E-2</c:v>
                </c:pt>
                <c:pt idx="46">
                  <c:v>1.175959E-2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ED-4427-840A-AC8D7B94F49D}"/>
            </c:ext>
          </c:extLst>
        </c:ser>
        <c:ser>
          <c:idx val="8"/>
          <c:order val="8"/>
          <c:tx>
            <c:strRef>
              <c:f>Sheet2!$J$1</c:f>
              <c:strCache>
                <c:ptCount val="1"/>
                <c:pt idx="0">
                  <c:v> Starch and sucrose metabolism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Sheet2!$A$2:$A$48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</c:v>
                </c:pt>
                <c:pt idx="29">
                  <c:v>h</c:v>
                </c:pt>
                <c:pt idx="30">
                  <c:v>h</c:v>
                </c:pt>
                <c:pt idx="31">
                  <c:v>h</c:v>
                </c:pt>
                <c:pt idx="32">
                  <c:v>h</c:v>
                </c:pt>
                <c:pt idx="33">
                  <c:v>h</c:v>
                </c:pt>
                <c:pt idx="34">
                  <c:v>h</c:v>
                </c:pt>
                <c:pt idx="35">
                  <c:v>h</c:v>
                </c:pt>
                <c:pt idx="36">
                  <c:v>h</c:v>
                </c:pt>
                <c:pt idx="37">
                  <c:v>h</c:v>
                </c:pt>
                <c:pt idx="38">
                  <c:v>h</c:v>
                </c:pt>
                <c:pt idx="39">
                  <c:v>h</c:v>
                </c:pt>
                <c:pt idx="40">
                  <c:v>h</c:v>
                </c:pt>
                <c:pt idx="41">
                  <c:v>h</c:v>
                </c:pt>
                <c:pt idx="42">
                  <c:v>h</c:v>
                </c:pt>
                <c:pt idx="43">
                  <c:v>h</c:v>
                </c:pt>
                <c:pt idx="44">
                  <c:v>h</c:v>
                </c:pt>
                <c:pt idx="45">
                  <c:v>h</c:v>
                </c:pt>
                <c:pt idx="46">
                  <c:v>h</c:v>
                </c:pt>
              </c:strCache>
            </c:strRef>
          </c:cat>
          <c:val>
            <c:numRef>
              <c:f>Sheet2!$J$2:$J$48</c:f>
              <c:numCache>
                <c:formatCode>General</c:formatCode>
                <c:ptCount val="47"/>
                <c:pt idx="0">
                  <c:v>1.2058848E-2</c:v>
                </c:pt>
                <c:pt idx="1">
                  <c:v>1.0903271000000001E-2</c:v>
                </c:pt>
                <c:pt idx="2">
                  <c:v>1.0717719000000001E-2</c:v>
                </c:pt>
                <c:pt idx="3">
                  <c:v>1.3135327E-2</c:v>
                </c:pt>
                <c:pt idx="4">
                  <c:v>1.2065042E-2</c:v>
                </c:pt>
                <c:pt idx="5">
                  <c:v>1.1437035999999999E-2</c:v>
                </c:pt>
                <c:pt idx="6">
                  <c:v>1.1039481E-2</c:v>
                </c:pt>
                <c:pt idx="7">
                  <c:v>1.1216484000000001E-2</c:v>
                </c:pt>
                <c:pt idx="8">
                  <c:v>1.202636E-2</c:v>
                </c:pt>
                <c:pt idx="9">
                  <c:v>1.05194E-2</c:v>
                </c:pt>
                <c:pt idx="10">
                  <c:v>1.1931766E-2</c:v>
                </c:pt>
                <c:pt idx="11">
                  <c:v>1.1981373E-2</c:v>
                </c:pt>
                <c:pt idx="12">
                  <c:v>1.1545569E-2</c:v>
                </c:pt>
                <c:pt idx="13">
                  <c:v>1.1627894999999999E-2</c:v>
                </c:pt>
                <c:pt idx="14">
                  <c:v>1.119998E-2</c:v>
                </c:pt>
                <c:pt idx="15">
                  <c:v>1.1565996E-2</c:v>
                </c:pt>
                <c:pt idx="16">
                  <c:v>1.2147214E-2</c:v>
                </c:pt>
                <c:pt idx="17">
                  <c:v>1.2149491E-2</c:v>
                </c:pt>
                <c:pt idx="18">
                  <c:v>1.2599936000000001E-2</c:v>
                </c:pt>
                <c:pt idx="19">
                  <c:v>1.15231E-2</c:v>
                </c:pt>
                <c:pt idx="20">
                  <c:v>1.2141266E-2</c:v>
                </c:pt>
                <c:pt idx="21">
                  <c:v>1.137552E-2</c:v>
                </c:pt>
                <c:pt idx="22">
                  <c:v>1.1378261000000001E-2</c:v>
                </c:pt>
                <c:pt idx="23">
                  <c:v>1.1193089999999999E-2</c:v>
                </c:pt>
                <c:pt idx="24">
                  <c:v>1.3308756999999999E-2</c:v>
                </c:pt>
                <c:pt idx="25">
                  <c:v>1.1921203999999999E-2</c:v>
                </c:pt>
                <c:pt idx="26">
                  <c:v>1.1229118E-2</c:v>
                </c:pt>
                <c:pt idx="27">
                  <c:v>1.1970546E-2</c:v>
                </c:pt>
                <c:pt idx="28">
                  <c:v>1.0961122E-2</c:v>
                </c:pt>
                <c:pt idx="29">
                  <c:v>1.1610999E-2</c:v>
                </c:pt>
                <c:pt idx="30">
                  <c:v>1.1889247E-2</c:v>
                </c:pt>
                <c:pt idx="31">
                  <c:v>1.0967793999999999E-2</c:v>
                </c:pt>
                <c:pt idx="32">
                  <c:v>1.0358472000000001E-2</c:v>
                </c:pt>
                <c:pt idx="33">
                  <c:v>1.1663279E-2</c:v>
                </c:pt>
                <c:pt idx="34">
                  <c:v>1.1157103E-2</c:v>
                </c:pt>
                <c:pt idx="35">
                  <c:v>1.1619806999999999E-2</c:v>
                </c:pt>
                <c:pt idx="36">
                  <c:v>1.1927758E-2</c:v>
                </c:pt>
                <c:pt idx="37">
                  <c:v>1.2113787000000001E-2</c:v>
                </c:pt>
                <c:pt idx="38">
                  <c:v>1.2573526999999999E-2</c:v>
                </c:pt>
                <c:pt idx="39">
                  <c:v>1.0435552000000001E-2</c:v>
                </c:pt>
                <c:pt idx="40">
                  <c:v>1.1713662E-2</c:v>
                </c:pt>
                <c:pt idx="41">
                  <c:v>1.1806906000000001E-2</c:v>
                </c:pt>
                <c:pt idx="42">
                  <c:v>1.2901306E-2</c:v>
                </c:pt>
                <c:pt idx="43">
                  <c:v>1.0815973E-2</c:v>
                </c:pt>
                <c:pt idx="44">
                  <c:v>1.1918766000000001E-2</c:v>
                </c:pt>
                <c:pt idx="45">
                  <c:v>1.1300483E-2</c:v>
                </c:pt>
                <c:pt idx="46">
                  <c:v>1.1863775999999999E-2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ED-4427-840A-AC8D7B94F49D}"/>
            </c:ext>
          </c:extLst>
        </c:ser>
        <c:ser>
          <c:idx val="9"/>
          <c:order val="9"/>
          <c:tx>
            <c:strRef>
              <c:f>Sheet2!$K$1</c:f>
              <c:strCache>
                <c:ptCount val="1"/>
                <c:pt idx="0">
                  <c:v>Alanine, aspartate and glutamate metabolism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Sheet2!$A$2:$A$48</c:f>
              <c:strCache>
                <c:ptCount val="47"/>
                <c:pt idx="0">
                  <c:v>p</c:v>
                </c:pt>
                <c:pt idx="1">
                  <c:v>p</c:v>
                </c:pt>
                <c:pt idx="2">
                  <c:v>p</c:v>
                </c:pt>
                <c:pt idx="3">
                  <c:v>p</c:v>
                </c:pt>
                <c:pt idx="4">
                  <c:v>p</c:v>
                </c:pt>
                <c:pt idx="5">
                  <c:v>p</c:v>
                </c:pt>
                <c:pt idx="6">
                  <c:v>p</c:v>
                </c:pt>
                <c:pt idx="7">
                  <c:v>p</c:v>
                </c:pt>
                <c:pt idx="8">
                  <c:v>p</c:v>
                </c:pt>
                <c:pt idx="9">
                  <c:v>p</c:v>
                </c:pt>
                <c:pt idx="10">
                  <c:v>p</c:v>
                </c:pt>
                <c:pt idx="11">
                  <c:v>p</c:v>
                </c:pt>
                <c:pt idx="12">
                  <c:v>p</c:v>
                </c:pt>
                <c:pt idx="13">
                  <c:v>p</c:v>
                </c:pt>
                <c:pt idx="14">
                  <c:v>p</c:v>
                </c:pt>
                <c:pt idx="15">
                  <c:v>p</c:v>
                </c:pt>
                <c:pt idx="16">
                  <c:v>p</c:v>
                </c:pt>
                <c:pt idx="17">
                  <c:v>p</c:v>
                </c:pt>
                <c:pt idx="18">
                  <c:v>p</c:v>
                </c:pt>
                <c:pt idx="19">
                  <c:v>p</c:v>
                </c:pt>
                <c:pt idx="20">
                  <c:v>p</c:v>
                </c:pt>
                <c:pt idx="21">
                  <c:v>p</c:v>
                </c:pt>
                <c:pt idx="22">
                  <c:v>p</c:v>
                </c:pt>
                <c:pt idx="23">
                  <c:v>p</c:v>
                </c:pt>
                <c:pt idx="24">
                  <c:v>p</c:v>
                </c:pt>
                <c:pt idx="25">
                  <c:v>p</c:v>
                </c:pt>
                <c:pt idx="26">
                  <c:v>p</c:v>
                </c:pt>
                <c:pt idx="27">
                  <c:v>p</c:v>
                </c:pt>
                <c:pt idx="28">
                  <c:v>h</c:v>
                </c:pt>
                <c:pt idx="29">
                  <c:v>h</c:v>
                </c:pt>
                <c:pt idx="30">
                  <c:v>h</c:v>
                </c:pt>
                <c:pt idx="31">
                  <c:v>h</c:v>
                </c:pt>
                <c:pt idx="32">
                  <c:v>h</c:v>
                </c:pt>
                <c:pt idx="33">
                  <c:v>h</c:v>
                </c:pt>
                <c:pt idx="34">
                  <c:v>h</c:v>
                </c:pt>
                <c:pt idx="35">
                  <c:v>h</c:v>
                </c:pt>
                <c:pt idx="36">
                  <c:v>h</c:v>
                </c:pt>
                <c:pt idx="37">
                  <c:v>h</c:v>
                </c:pt>
                <c:pt idx="38">
                  <c:v>h</c:v>
                </c:pt>
                <c:pt idx="39">
                  <c:v>h</c:v>
                </c:pt>
                <c:pt idx="40">
                  <c:v>h</c:v>
                </c:pt>
                <c:pt idx="41">
                  <c:v>h</c:v>
                </c:pt>
                <c:pt idx="42">
                  <c:v>h</c:v>
                </c:pt>
                <c:pt idx="43">
                  <c:v>h</c:v>
                </c:pt>
                <c:pt idx="44">
                  <c:v>h</c:v>
                </c:pt>
                <c:pt idx="45">
                  <c:v>h</c:v>
                </c:pt>
                <c:pt idx="46">
                  <c:v>h</c:v>
                </c:pt>
              </c:strCache>
            </c:strRef>
          </c:cat>
          <c:val>
            <c:numRef>
              <c:f>Sheet2!$K$2:$K$48</c:f>
              <c:numCache>
                <c:formatCode>General</c:formatCode>
                <c:ptCount val="47"/>
                <c:pt idx="0">
                  <c:v>1.2110713E-2</c:v>
                </c:pt>
                <c:pt idx="1">
                  <c:v>1.0696357E-2</c:v>
                </c:pt>
                <c:pt idx="2">
                  <c:v>1.1222263999999999E-2</c:v>
                </c:pt>
                <c:pt idx="3">
                  <c:v>1.1505949999999999E-2</c:v>
                </c:pt>
                <c:pt idx="4">
                  <c:v>1.1909253E-2</c:v>
                </c:pt>
                <c:pt idx="5">
                  <c:v>1.1289317E-2</c:v>
                </c:pt>
                <c:pt idx="6">
                  <c:v>1.1550355999999999E-2</c:v>
                </c:pt>
                <c:pt idx="7">
                  <c:v>1.1583087000000001E-2</c:v>
                </c:pt>
                <c:pt idx="8">
                  <c:v>1.1429227E-2</c:v>
                </c:pt>
                <c:pt idx="9">
                  <c:v>1.0587822E-2</c:v>
                </c:pt>
                <c:pt idx="10">
                  <c:v>1.1164155E-2</c:v>
                </c:pt>
                <c:pt idx="11">
                  <c:v>1.1334736999999999E-2</c:v>
                </c:pt>
                <c:pt idx="12">
                  <c:v>1.1554494E-2</c:v>
                </c:pt>
                <c:pt idx="13">
                  <c:v>1.1485188E-2</c:v>
                </c:pt>
                <c:pt idx="14">
                  <c:v>1.1183485999999999E-2</c:v>
                </c:pt>
                <c:pt idx="15">
                  <c:v>1.0357138E-2</c:v>
                </c:pt>
                <c:pt idx="16">
                  <c:v>1.1046805999999999E-2</c:v>
                </c:pt>
                <c:pt idx="17">
                  <c:v>1.1317397999999999E-2</c:v>
                </c:pt>
                <c:pt idx="18">
                  <c:v>1.1831427E-2</c:v>
                </c:pt>
                <c:pt idx="19">
                  <c:v>1.1896211E-2</c:v>
                </c:pt>
                <c:pt idx="20">
                  <c:v>1.1473595E-2</c:v>
                </c:pt>
                <c:pt idx="21">
                  <c:v>1.1933999000000001E-2</c:v>
                </c:pt>
                <c:pt idx="22">
                  <c:v>1.1834018999999999E-2</c:v>
                </c:pt>
                <c:pt idx="23">
                  <c:v>1.1727975E-2</c:v>
                </c:pt>
                <c:pt idx="24">
                  <c:v>1.0970674E-2</c:v>
                </c:pt>
                <c:pt idx="25">
                  <c:v>1.2064363999999999E-2</c:v>
                </c:pt>
                <c:pt idx="26">
                  <c:v>1.0859057E-2</c:v>
                </c:pt>
                <c:pt idx="27">
                  <c:v>1.1673968E-2</c:v>
                </c:pt>
                <c:pt idx="28">
                  <c:v>1.0908586E-2</c:v>
                </c:pt>
                <c:pt idx="29">
                  <c:v>1.0894216E-2</c:v>
                </c:pt>
                <c:pt idx="30">
                  <c:v>1.1232001E-2</c:v>
                </c:pt>
                <c:pt idx="31">
                  <c:v>1.1006557E-2</c:v>
                </c:pt>
                <c:pt idx="32">
                  <c:v>1.0496369E-2</c:v>
                </c:pt>
                <c:pt idx="33">
                  <c:v>1.115969E-2</c:v>
                </c:pt>
                <c:pt idx="34">
                  <c:v>1.0907584999999999E-2</c:v>
                </c:pt>
                <c:pt idx="35">
                  <c:v>1.1293050000000001E-2</c:v>
                </c:pt>
                <c:pt idx="36">
                  <c:v>1.1610774000000001E-2</c:v>
                </c:pt>
                <c:pt idx="37">
                  <c:v>1.067339E-2</c:v>
                </c:pt>
                <c:pt idx="38">
                  <c:v>1.1194343000000001E-2</c:v>
                </c:pt>
                <c:pt idx="39">
                  <c:v>1.1149366000000001E-2</c:v>
                </c:pt>
                <c:pt idx="40">
                  <c:v>1.1649558000000001E-2</c:v>
                </c:pt>
                <c:pt idx="41">
                  <c:v>1.1157973E-2</c:v>
                </c:pt>
                <c:pt idx="42">
                  <c:v>1.2000146999999999E-2</c:v>
                </c:pt>
                <c:pt idx="43">
                  <c:v>1.1290447E-2</c:v>
                </c:pt>
                <c:pt idx="44">
                  <c:v>1.1125964E-2</c:v>
                </c:pt>
                <c:pt idx="45">
                  <c:v>1.1612091E-2</c:v>
                </c:pt>
                <c:pt idx="46">
                  <c:v>1.1505422E-2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ED-4427-840A-AC8D7B94F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49341344"/>
        <c:axId val="549344872"/>
      </c:barChart>
      <c:catAx>
        <c:axId val="549341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9344872"/>
        <c:crosses val="autoZero"/>
        <c:auto val="1"/>
        <c:lblAlgn val="ctr"/>
        <c:lblOffset val="100"/>
        <c:noMultiLvlLbl val="0"/>
      </c:catAx>
      <c:valAx>
        <c:axId val="549344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4934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0.07847</cdr:x>
      <cdr:y>0.94045</cdr:y>
    </cdr:from>
    <cdr:to>
      <cdr:x>0.86689</cdr:x>
      <cdr:y>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2B82AF24-8C21-44FF-8862-CD4F4F75149D}"/>
            </a:ext>
          </a:extLst>
        </cdr:cNvPr>
        <cdr:cNvSpPr/>
      </cdr:nvSpPr>
      <cdr:spPr>
        <a:xfrm xmlns:a="http://schemas.openxmlformats.org/drawingml/2006/main">
          <a:off x="457041" y="5736920"/>
          <a:ext cx="4592233" cy="3632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solidFill>
                <a:schemeClr val="tx1"/>
              </a:solidFill>
            </a:rPr>
            <a:t>Relative abundance of bacterial genera in all subjects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EF117-D2F2-43A0-A462-EB4F115A6DD9}" type="datetimeFigureOut">
              <a:rPr lang="en-US" smtClean="0"/>
              <a:t>18-Apr-24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87183-FDD6-4D11-B91C-A1685878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 </a:t>
            </a:r>
            <a:r>
              <a:rPr lang="en-US" dirty="0" err="1"/>
              <a:t>Woese</a:t>
            </a:r>
            <a:r>
              <a:rPr lang="en-US" dirty="0"/>
              <a:t> </a:t>
            </a:r>
            <a:r>
              <a:rPr lang="el-GR" dirty="0"/>
              <a:t>ήταν</a:t>
            </a:r>
            <a:r>
              <a:rPr lang="el-GR" baseline="0" dirty="0"/>
              <a:t> ο μικροβιολόγος που ανακάλυψε την Επικράτεια των </a:t>
            </a:r>
            <a:r>
              <a:rPr lang="en-US" baseline="0" dirty="0" err="1"/>
              <a:t>Archaea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82541-937D-4B18-AFE8-81FC10366425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Chromatic</a:t>
            </a:r>
            <a:r>
              <a:rPr kumimoji="1" lang="en-US" altLang="ja-JP" baseline="0" dirty="0"/>
              <a:t> map of the 20 most abundant genera in patients and healthy controls, revealing the dominance of </a:t>
            </a:r>
            <a:r>
              <a:rPr kumimoji="1" lang="en-US" altLang="ja-JP" baseline="0" dirty="0" err="1"/>
              <a:t>Bacteroides</a:t>
            </a:r>
            <a:r>
              <a:rPr kumimoji="1" lang="en-US" altLang="ja-JP" baseline="0" dirty="0"/>
              <a:t> (blue) across all subjects. Their combined mean relative abundance reached 79.58% for patients and 84.45% for healthy controls; the other 99 genera in patients and 83 genera in healthy controls only made up 20.42% and 15.55% of the total, respectively. </a:t>
            </a:r>
            <a:r>
              <a:rPr lang="en-US" altLang="ja-JP" sz="1200" baseline="0" dirty="0">
                <a:solidFill>
                  <a:schemeClr val="tx1"/>
                </a:solidFill>
              </a:rPr>
              <a:t>Vertical bars represent individual samples.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B05A9-3E48-4267-87C7-7A58ADCD339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23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BEC0E-CFF5-9E01-7906-450057BC9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ABC2E-B271-EE2C-CD63-1E5B8F217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739D2-F035-1F73-8EFB-522BB492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7D54-6307-4C5B-96D0-958B5C55A2BF}" type="datetimeFigureOut">
              <a:rPr lang="en-US" smtClean="0"/>
              <a:t>18-Apr-24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33ADD-B818-961C-0153-E79F83A5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880F8-5964-C77C-6A2E-F34B713D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C8F8-B4B1-439F-925B-8E180869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4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825F-3402-B798-4B7C-75B9C3C70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3D215-F2F2-085D-B4CC-85C919A34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6F237-E63A-1C8C-E769-F34202D1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7D54-6307-4C5B-96D0-958B5C55A2BF}" type="datetimeFigureOut">
              <a:rPr lang="en-US" smtClean="0"/>
              <a:t>18-Apr-24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5E652-8B30-3796-B39F-62C78366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C5816-7A8A-CC46-A258-9617C83A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C8F8-B4B1-439F-925B-8E180869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7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9D2F3-0649-471F-8FD8-EFD53FB8F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4F282-8656-F6FF-7D70-A5E9AD799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31085-B31D-9213-0E94-9A4B3269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7D54-6307-4C5B-96D0-958B5C55A2BF}" type="datetimeFigureOut">
              <a:rPr lang="en-US" smtClean="0"/>
              <a:t>18-Apr-24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6F703-00AC-D086-ED8A-F6FFA678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6A977-3231-BDEB-93D0-B85F91F2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C8F8-B4B1-439F-925B-8E180869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236B3-40D6-FD69-03C4-F4A130D0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96B61-5A14-F38F-C3A9-A5CE85033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2FB49-BCD8-FA7B-1177-14AF63F6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7D54-6307-4C5B-96D0-958B5C55A2BF}" type="datetimeFigureOut">
              <a:rPr lang="en-US" smtClean="0"/>
              <a:t>18-Apr-24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A0DF6-DA7D-DA34-7785-209D99A9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9AD20-7F71-18CE-7C6A-7D0FA079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C8F8-B4B1-439F-925B-8E180869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2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09467-402C-2726-9A7C-39E0886B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83E75-50D0-CE42-F2F2-B04E161F4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8A01A-5311-AAB0-F4F4-24DEC280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7D54-6307-4C5B-96D0-958B5C55A2BF}" type="datetimeFigureOut">
              <a:rPr lang="en-US" smtClean="0"/>
              <a:t>18-Apr-24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F4686-300C-BA06-DAFF-0EB4BD9FB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51D9B-FD0C-10FF-60B0-2FA2C152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C8F8-B4B1-439F-925B-8E180869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8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AB07C-E0A4-1937-D11C-59AE117E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43AB-F1E1-B174-C722-598CBDC21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63E03-B0F8-B3F4-B46B-AAA4C5699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6CAD7-A932-483B-65C3-27C0D33BA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7D54-6307-4C5B-96D0-958B5C55A2BF}" type="datetimeFigureOut">
              <a:rPr lang="en-US" smtClean="0"/>
              <a:t>18-Apr-24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9A99-BF3F-0D56-30F9-F2670D01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A7EE8-1B3C-0A2B-D29B-840859C0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C8F8-B4B1-439F-925B-8E180869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0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1992-1633-14E9-9760-4D4EBDD9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FF598-6446-17C3-CCE2-2D09EF5F4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2471A-AC83-F57D-61B9-9AF13F097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AE26B6-6F35-E52A-922B-23F2E7E1E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D4B0F-484A-ECC4-7E8C-8825BFDC7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290683-2688-1703-C6D3-5EC75D00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7D54-6307-4C5B-96D0-958B5C55A2BF}" type="datetimeFigureOut">
              <a:rPr lang="en-US" smtClean="0"/>
              <a:t>18-Apr-24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2CBC40-10B6-964C-F7D9-C8B16543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F3CF55-D7C5-F61B-5133-96B0EB0D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C8F8-B4B1-439F-925B-8E180869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3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68AB-630D-D2FD-468F-8B647C427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CFC31-C593-5C37-2CE7-62693017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7D54-6307-4C5B-96D0-958B5C55A2BF}" type="datetimeFigureOut">
              <a:rPr lang="en-US" smtClean="0"/>
              <a:t>18-Apr-24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AF446-0644-66AE-8645-70F9DBE4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4F9334-E112-D4FA-D881-D79B4061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C8F8-B4B1-439F-925B-8E180869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5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32295E-BE58-F55B-20C5-56A2FB1C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7D54-6307-4C5B-96D0-958B5C55A2BF}" type="datetimeFigureOut">
              <a:rPr lang="en-US" smtClean="0"/>
              <a:t>18-Apr-24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34F2F-6C8F-E713-D788-52B2CF52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82573-A598-EFB5-5B43-1B4331BA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C8F8-B4B1-439F-925B-8E180869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3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6DE1-D555-32E5-861F-7F617061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D8887-36A5-B518-92CE-0AA2F9A27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946FB-6B6F-CFA6-BBF9-3551B8754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9D6E5-ACDE-28DA-9DC1-9E971CCC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7D54-6307-4C5B-96D0-958B5C55A2BF}" type="datetimeFigureOut">
              <a:rPr lang="en-US" smtClean="0"/>
              <a:t>18-Apr-24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33036-0EAC-97B9-3FFB-69058801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A90B1-423E-D1A8-3ED2-AAB1F42B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C8F8-B4B1-439F-925B-8E180869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465A-2BF1-F927-9144-418B320E7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DB343-7F5A-E71A-7D3B-94850EAEA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1B08F-714D-4977-46BE-564525D56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A0E42-EEA3-662C-A18B-A516912E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7D54-6307-4C5B-96D0-958B5C55A2BF}" type="datetimeFigureOut">
              <a:rPr lang="en-US" smtClean="0"/>
              <a:t>18-Apr-24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FFD3D-A9BB-3A94-CC85-362FBE0BF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C8760-1179-5B86-0415-7B7A3A81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C8F8-B4B1-439F-925B-8E180869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8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8A2038-4FE6-64E0-8A8D-9BC5C4D44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7FD9A-AF6A-C8FF-A4C1-0D01579CA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A0C8B-423D-3AFA-B590-7AE1E8BC6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97D54-6307-4C5B-96D0-958B5C55A2BF}" type="datetimeFigureOut">
              <a:rPr lang="en-US" smtClean="0"/>
              <a:t>18-Apr-24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09A5-107F-2643-85A7-67830C22B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9205-8ACB-2327-7AE3-A6F0F18ED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EC8F8-B4B1-439F-925B-8E180869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1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eb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5FF4A0AC-496F-C937-9694-0F061C881121}"/>
              </a:ext>
            </a:extLst>
          </p:cNvPr>
          <p:cNvSpPr/>
          <p:nvPr/>
        </p:nvSpPr>
        <p:spPr>
          <a:xfrm>
            <a:off x="0" y="6430177"/>
            <a:ext cx="12192000" cy="4278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184F83"/>
                </a:solidFill>
              </a:rPr>
              <a:t>Cardiogenetics and Sports Cardiology</a:t>
            </a:r>
            <a:r>
              <a:rPr lang="en-GB" i="1" dirty="0">
                <a:solidFill>
                  <a:srgbClr val="184F83"/>
                </a:solidFill>
              </a:rPr>
              <a:t>, 1</a:t>
            </a:r>
            <a:r>
              <a:rPr lang="en-GB" i="1" baseline="30000" dirty="0">
                <a:solidFill>
                  <a:srgbClr val="184F83"/>
                </a:solidFill>
              </a:rPr>
              <a:t>st</a:t>
            </a:r>
            <a:r>
              <a:rPr lang="en-GB" i="1" dirty="0">
                <a:solidFill>
                  <a:srgbClr val="184F83"/>
                </a:solidFill>
              </a:rPr>
              <a:t> Cardiology Dpt, National and Kapodistrian University of Athens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C57E3000-DDE8-F266-ED58-422A8536BB89}"/>
              </a:ext>
            </a:extLst>
          </p:cNvPr>
          <p:cNvSpPr/>
          <p:nvPr/>
        </p:nvSpPr>
        <p:spPr>
          <a:xfrm>
            <a:off x="371235" y="178603"/>
            <a:ext cx="11277600" cy="7143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2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45000"/>
                  <a:lumOff val="55000"/>
                </a:schemeClr>
              </a:gs>
              <a:gs pos="100000">
                <a:schemeClr val="bg1"/>
              </a:gs>
              <a:gs pos="86000">
                <a:schemeClr val="accent5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901700" algn="ctr">
              <a:defRPr/>
            </a:pPr>
            <a:endParaRPr lang="el-GR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9DB593B-832C-65EF-03EB-2B538D44DC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333"/>
          <a:stretch/>
        </p:blipFill>
        <p:spPr>
          <a:xfrm>
            <a:off x="272575" y="152448"/>
            <a:ext cx="1574399" cy="915348"/>
          </a:xfrm>
          <a:prstGeom prst="rect">
            <a:avLst/>
          </a:prstGeom>
        </p:spPr>
      </p:pic>
      <p:pic>
        <p:nvPicPr>
          <p:cNvPr id="3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04403C0E-73B9-74A6-52B3-2435C1DAF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0489" y="0"/>
            <a:ext cx="1106885" cy="1151160"/>
          </a:xfrm>
          <a:prstGeom prst="rect">
            <a:avLst/>
          </a:prstGeom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165AF8D0-C2DF-8A61-84B8-5388060A1B16}"/>
              </a:ext>
            </a:extLst>
          </p:cNvPr>
          <p:cNvSpPr/>
          <p:nvPr/>
        </p:nvSpPr>
        <p:spPr>
          <a:xfrm>
            <a:off x="457200" y="1662572"/>
            <a:ext cx="11277600" cy="122390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2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45000"/>
                  <a:lumOff val="55000"/>
                </a:schemeClr>
              </a:gs>
              <a:gs pos="100000">
                <a:schemeClr val="bg1"/>
              </a:gs>
              <a:gs pos="86000">
                <a:schemeClr val="accent5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15796"/>
                </a:solidFill>
              </a:rPr>
              <a:t>O </a:t>
            </a:r>
            <a:r>
              <a:rPr lang="el-GR" sz="3600" b="1" dirty="0">
                <a:solidFill>
                  <a:srgbClr val="015796"/>
                </a:solidFill>
              </a:rPr>
              <a:t>ρόλος του εντερικού μικροβιώματος στην αθηρογένεση</a:t>
            </a:r>
            <a:endParaRPr lang="en-US" sz="2800" b="1" dirty="0">
              <a:solidFill>
                <a:srgbClr val="01579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F792F-0E27-4D7E-2A62-3BF567AD7F0D}"/>
              </a:ext>
            </a:extLst>
          </p:cNvPr>
          <p:cNvSpPr txBox="1"/>
          <p:nvPr/>
        </p:nvSpPr>
        <p:spPr>
          <a:xfrm>
            <a:off x="-9" y="3005792"/>
            <a:ext cx="12192000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3600" i="1" baseline="30000" dirty="0">
              <a:solidFill>
                <a:srgbClr val="015796"/>
              </a:solidFill>
            </a:endParaRPr>
          </a:p>
          <a:p>
            <a:pPr algn="ctr"/>
            <a:r>
              <a:rPr lang="el-GR" sz="3600" i="1" baseline="30000" dirty="0">
                <a:solidFill>
                  <a:srgbClr val="015796"/>
                </a:solidFill>
              </a:rPr>
              <a:t>ΚΑΡΔΙΟΜΕΤΑΒΟΛΙΚΗ ΙΑΤΡΙΚΗ</a:t>
            </a:r>
          </a:p>
          <a:p>
            <a:pPr algn="ctr"/>
            <a:r>
              <a:rPr lang="el-GR" sz="3600" i="1" baseline="30000" dirty="0">
                <a:solidFill>
                  <a:srgbClr val="015796"/>
                </a:solidFill>
              </a:rPr>
              <a:t>18.</a:t>
            </a:r>
            <a:r>
              <a:rPr lang="en-US" sz="3600" i="1" baseline="30000" dirty="0">
                <a:solidFill>
                  <a:srgbClr val="015796"/>
                </a:solidFill>
              </a:rPr>
              <a:t>04</a:t>
            </a:r>
            <a:r>
              <a:rPr lang="el-GR" sz="3600" i="1" baseline="30000" dirty="0">
                <a:solidFill>
                  <a:srgbClr val="015796"/>
                </a:solidFill>
              </a:rPr>
              <a:t>.202</a:t>
            </a:r>
            <a:r>
              <a:rPr lang="en-US" sz="3600" i="1" baseline="30000" dirty="0">
                <a:solidFill>
                  <a:srgbClr val="015796"/>
                </a:solidFill>
              </a:rPr>
              <a:t>4</a:t>
            </a:r>
            <a:endParaRPr lang="el-GR" sz="3600" i="1" baseline="30000" dirty="0">
              <a:solidFill>
                <a:srgbClr val="015796"/>
              </a:solidFill>
            </a:endParaRPr>
          </a:p>
          <a:p>
            <a:pPr algn="ctr"/>
            <a:endParaRPr lang="el-GR" sz="3600" i="1" baseline="30000" dirty="0">
              <a:solidFill>
                <a:srgbClr val="015796"/>
              </a:solidFill>
            </a:endParaRPr>
          </a:p>
          <a:p>
            <a:pPr algn="ctr"/>
            <a:r>
              <a:rPr lang="el-GR" sz="3600" i="1" baseline="30000" dirty="0">
                <a:solidFill>
                  <a:srgbClr val="015796"/>
                </a:solidFill>
              </a:rPr>
              <a:t>Θεμιστοκλής Κατσιμίχας</a:t>
            </a:r>
          </a:p>
          <a:p>
            <a:pPr algn="ctr"/>
            <a:r>
              <a:rPr lang="el-GR" sz="3600" i="1" baseline="30000" dirty="0">
                <a:solidFill>
                  <a:srgbClr val="015796"/>
                </a:solidFill>
              </a:rPr>
              <a:t>Καρδιολόγος</a:t>
            </a:r>
          </a:p>
          <a:p>
            <a:pPr algn="ctr"/>
            <a:r>
              <a:rPr lang="el-GR" sz="2800" i="1" baseline="30000" dirty="0">
                <a:solidFill>
                  <a:srgbClr val="015796"/>
                </a:solidFill>
              </a:rPr>
              <a:t>Μονάδα Καρδιογενετικής και Αθλητικής Καρδιολογίας</a:t>
            </a:r>
          </a:p>
          <a:p>
            <a:pPr algn="ctr"/>
            <a:r>
              <a:rPr lang="en-US" sz="2800" i="1" baseline="30000" dirty="0">
                <a:solidFill>
                  <a:srgbClr val="015796"/>
                </a:solidFill>
              </a:rPr>
              <a:t> </a:t>
            </a:r>
            <a:r>
              <a:rPr lang="el-GR" sz="2800" i="1" baseline="30000" dirty="0">
                <a:solidFill>
                  <a:srgbClr val="015796"/>
                </a:solidFill>
              </a:rPr>
              <a:t>Α΄ Καρδιολογική Κλινική ΕΚΠΑ</a:t>
            </a:r>
            <a:endParaRPr lang="en-US" sz="2800" i="1" baseline="30000" dirty="0">
              <a:solidFill>
                <a:srgbClr val="015796"/>
              </a:solidFill>
            </a:endParaRPr>
          </a:p>
          <a:p>
            <a:pPr algn="ctr"/>
            <a:endParaRPr lang="en-US" sz="3600" baseline="30000" dirty="0">
              <a:solidFill>
                <a:srgbClr val="015796"/>
              </a:solidFill>
            </a:endParaRPr>
          </a:p>
          <a:p>
            <a:pPr algn="ctr"/>
            <a:endParaRPr lang="en-US" sz="3600" baseline="30000" dirty="0">
              <a:solidFill>
                <a:srgbClr val="015796"/>
              </a:solidFill>
            </a:endParaRPr>
          </a:p>
          <a:p>
            <a:pPr algn="ctr"/>
            <a:endParaRPr lang="el-GR" sz="3600" baseline="30000" dirty="0">
              <a:solidFill>
                <a:srgbClr val="0157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7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8D49CDC-6E45-4533-B42B-0E991EB1A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76" y="857233"/>
            <a:ext cx="10106647" cy="5642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2AD69DDF-91E7-4C65-A87A-2C1FBBC52B35}"/>
              </a:ext>
            </a:extLst>
          </p:cNvPr>
          <p:cNvSpPr/>
          <p:nvPr/>
        </p:nvSpPr>
        <p:spPr>
          <a:xfrm>
            <a:off x="0" y="136905"/>
            <a:ext cx="12192000" cy="714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dirty="0">
                <a:solidFill>
                  <a:schemeClr val="tx1"/>
                </a:solidFill>
                <a:latin typeface="+mj-lt"/>
              </a:rPr>
              <a:t>Heart-Gut axis in atherosclerosis</a:t>
            </a:r>
            <a:endParaRPr kumimoji="1" lang="ja-JP" altLang="en-US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正方形/長方形 4">
            <a:extLst>
              <a:ext uri="{FF2B5EF4-FFF2-40B4-BE49-F238E27FC236}">
                <a16:creationId xmlns:a16="http://schemas.microsoft.com/office/drawing/2014/main" id="{022D60D6-6444-4EE2-BEBC-A9FA315B4471}"/>
              </a:ext>
            </a:extLst>
          </p:cNvPr>
          <p:cNvSpPr/>
          <p:nvPr/>
        </p:nvSpPr>
        <p:spPr>
          <a:xfrm>
            <a:off x="8904719" y="6539948"/>
            <a:ext cx="2973598" cy="26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Eur</a:t>
            </a:r>
            <a:r>
              <a:rPr lang="en-US" altLang="ja-JP" dirty="0">
                <a:solidFill>
                  <a:schemeClr val="tx1"/>
                </a:solidFill>
              </a:rPr>
              <a:t> Heart J. 2014; 35:426-430.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2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BD698B-C557-4AC2-8334-6BFA2CBE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362" y="972295"/>
            <a:ext cx="7475276" cy="55080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3CD47FF7-88EF-4ECF-852F-B54391B4D74A}"/>
              </a:ext>
            </a:extLst>
          </p:cNvPr>
          <p:cNvSpPr txBox="1">
            <a:spLocks/>
          </p:cNvSpPr>
          <p:nvPr/>
        </p:nvSpPr>
        <p:spPr>
          <a:xfrm>
            <a:off x="0" y="40839"/>
            <a:ext cx="12192000" cy="104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Links between the microbiota and atherosclerosis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E5AEE4E-0C3B-422D-B733-C55F846A23A9}"/>
              </a:ext>
            </a:extLst>
          </p:cNvPr>
          <p:cNvSpPr/>
          <p:nvPr/>
        </p:nvSpPr>
        <p:spPr>
          <a:xfrm>
            <a:off x="8123583" y="6573078"/>
            <a:ext cx="3754733" cy="284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Cardiovasc Res. 2019; 115:1471-1486</a:t>
            </a:r>
            <a:r>
              <a:rPr lang="en-US" altLang="ja-JP" i="1" dirty="0">
                <a:solidFill>
                  <a:schemeClr val="tx1"/>
                </a:solidFill>
              </a:rPr>
              <a:t>.</a:t>
            </a:r>
            <a:endParaRPr kumimoji="1" lang="ja-JP" alt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5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nrcardio.2016.183-f2.jpg">
            <a:extLst>
              <a:ext uri="{FF2B5EF4-FFF2-40B4-BE49-F238E27FC236}">
                <a16:creationId xmlns:a16="http://schemas.microsoft.com/office/drawing/2014/main" id="{F783E49F-7305-B683-BB89-67D1E8C90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62" y="972295"/>
            <a:ext cx="7475276" cy="55080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DB39BE11-B970-B5A8-D102-D896F3F7D86E}"/>
              </a:ext>
            </a:extLst>
          </p:cNvPr>
          <p:cNvSpPr txBox="1">
            <a:spLocks/>
          </p:cNvSpPr>
          <p:nvPr/>
        </p:nvSpPr>
        <p:spPr>
          <a:xfrm>
            <a:off x="0" y="40839"/>
            <a:ext cx="12192000" cy="104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Links between the microbiota and atherosclerosis</a:t>
            </a:r>
          </a:p>
        </p:txBody>
      </p:sp>
      <p:sp>
        <p:nvSpPr>
          <p:cNvPr id="7" name="正方形/長方形 4">
            <a:extLst>
              <a:ext uri="{FF2B5EF4-FFF2-40B4-BE49-F238E27FC236}">
                <a16:creationId xmlns:a16="http://schemas.microsoft.com/office/drawing/2014/main" id="{8370D37D-D6B1-EE4D-38F0-B98CC5E73C20}"/>
              </a:ext>
            </a:extLst>
          </p:cNvPr>
          <p:cNvSpPr/>
          <p:nvPr/>
        </p:nvSpPr>
        <p:spPr>
          <a:xfrm>
            <a:off x="8778240" y="6539948"/>
            <a:ext cx="3324113" cy="26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Nat Rev </a:t>
            </a:r>
            <a:r>
              <a:rPr lang="en-US" dirty="0" err="1">
                <a:solidFill>
                  <a:schemeClr val="tx1"/>
                </a:solidFill>
              </a:rPr>
              <a:t>Cardiol</a:t>
            </a:r>
            <a:r>
              <a:rPr lang="en-US" dirty="0">
                <a:solidFill>
                  <a:schemeClr val="tx1"/>
                </a:solidFill>
              </a:rPr>
              <a:t>. 2017</a:t>
            </a:r>
            <a:r>
              <a:rPr lang="en-US">
                <a:solidFill>
                  <a:schemeClr val="tx1"/>
                </a:solidFill>
              </a:rPr>
              <a:t>; 14:79-87.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2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82D7BE-22C5-4A0C-AD07-03A213790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521" y="2167771"/>
            <a:ext cx="3548958" cy="3087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3E0C91-E7FA-4AD7-9317-FB7F048AAB45}"/>
              </a:ext>
            </a:extLst>
          </p:cNvPr>
          <p:cNvSpPr txBox="1"/>
          <p:nvPr/>
        </p:nvSpPr>
        <p:spPr>
          <a:xfrm rot="16200000">
            <a:off x="2522003" y="3526718"/>
            <a:ext cx="3087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/>
              <a:t>PC 2 (11%)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DA8DCA-2A19-462C-938B-339FA43833E7}"/>
              </a:ext>
            </a:extLst>
          </p:cNvPr>
          <p:cNvSpPr txBox="1"/>
          <p:nvPr/>
        </p:nvSpPr>
        <p:spPr>
          <a:xfrm>
            <a:off x="4321521" y="5304343"/>
            <a:ext cx="354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/>
              <a:t>PC 1 (</a:t>
            </a:r>
            <a:r>
              <a:rPr lang="en-US" dirty="0"/>
              <a:t>28</a:t>
            </a:r>
            <a:r>
              <a:rPr lang="en-US" b="0" i="0" u="none" strike="noStrike" baseline="0" dirty="0"/>
              <a:t>%)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47181B-79E2-47DA-BD56-97AAAB0F65F3}"/>
              </a:ext>
            </a:extLst>
          </p:cNvPr>
          <p:cNvSpPr txBox="1"/>
          <p:nvPr/>
        </p:nvSpPr>
        <p:spPr>
          <a:xfrm>
            <a:off x="5456002" y="2977906"/>
            <a:ext cx="18494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baseline="0" dirty="0"/>
              <a:t>Atherosclerotic plaque</a:t>
            </a:r>
            <a:endParaRPr lang="en-US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064F73-30C9-4228-918C-D2F29E77AC68}"/>
              </a:ext>
            </a:extLst>
          </p:cNvPr>
          <p:cNvSpPr txBox="1"/>
          <p:nvPr/>
        </p:nvSpPr>
        <p:spPr>
          <a:xfrm>
            <a:off x="4321521" y="4056908"/>
            <a:ext cx="639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baseline="0" dirty="0"/>
              <a:t>Gut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F78101-01D5-4075-8EFF-2AAF667B222B}"/>
              </a:ext>
            </a:extLst>
          </p:cNvPr>
          <p:cNvSpPr txBox="1"/>
          <p:nvPr/>
        </p:nvSpPr>
        <p:spPr>
          <a:xfrm>
            <a:off x="6516730" y="4333937"/>
            <a:ext cx="639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Oral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542DB1-600E-4392-897E-792B743B3E4E}"/>
              </a:ext>
            </a:extLst>
          </p:cNvPr>
          <p:cNvSpPr txBox="1"/>
          <p:nvPr/>
        </p:nvSpPr>
        <p:spPr>
          <a:xfrm>
            <a:off x="0" y="391757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tx1"/>
                </a:solidFill>
                <a:latin typeface="+mj-lt"/>
              </a:rPr>
              <a:t>Atherosclerotic plaques contain bacteria, which may have translocated from the gut or the oral cavity</a:t>
            </a:r>
            <a:endParaRPr kumimoji="1" lang="ja-JP" alt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441EA2-DF82-4FBB-A9DC-F8CF0C5F767A}"/>
              </a:ext>
            </a:extLst>
          </p:cNvPr>
          <p:cNvSpPr/>
          <p:nvPr/>
        </p:nvSpPr>
        <p:spPr>
          <a:xfrm>
            <a:off x="4321521" y="5775663"/>
            <a:ext cx="3548958" cy="5146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Principal Coordinates Analysis</a:t>
            </a:r>
          </a:p>
        </p:txBody>
      </p:sp>
      <p:sp>
        <p:nvSpPr>
          <p:cNvPr id="20" name="正方形/長方形 4">
            <a:extLst>
              <a:ext uri="{FF2B5EF4-FFF2-40B4-BE49-F238E27FC236}">
                <a16:creationId xmlns:a16="http://schemas.microsoft.com/office/drawing/2014/main" id="{5A50836B-4833-460F-8BE2-65BF58084787}"/>
              </a:ext>
            </a:extLst>
          </p:cNvPr>
          <p:cNvSpPr/>
          <p:nvPr/>
        </p:nvSpPr>
        <p:spPr>
          <a:xfrm>
            <a:off x="5600700" y="6539948"/>
            <a:ext cx="6277617" cy="26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Proc Natl </a:t>
            </a:r>
            <a:r>
              <a:rPr lang="en-US" altLang="ja-JP" dirty="0" err="1">
                <a:solidFill>
                  <a:schemeClr val="tx1"/>
                </a:solidFill>
              </a:rPr>
              <a:t>Acad</a:t>
            </a:r>
            <a:r>
              <a:rPr lang="en-US" altLang="ja-JP" dirty="0">
                <a:solidFill>
                  <a:schemeClr val="tx1"/>
                </a:solidFill>
              </a:rPr>
              <a:t> Sci USA. 2011; 108 Suppl 1:4592-</a:t>
            </a:r>
            <a:r>
              <a:rPr lang="el-GR" altLang="ja-JP" dirty="0">
                <a:solidFill>
                  <a:schemeClr val="tx1"/>
                </a:solidFill>
              </a:rPr>
              <a:t>459</a:t>
            </a:r>
            <a:r>
              <a:rPr lang="en-US" altLang="ja-JP" dirty="0">
                <a:solidFill>
                  <a:schemeClr val="tx1"/>
                </a:solidFill>
              </a:rPr>
              <a:t>8.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80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A80ABB-5EB9-48D2-B3DB-9B1BF7DC3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358" y="1250094"/>
            <a:ext cx="5875283" cy="46560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CB63B1-C47B-4E55-92F2-22EC6CF58251}"/>
              </a:ext>
            </a:extLst>
          </p:cNvPr>
          <p:cNvSpPr txBox="1"/>
          <p:nvPr/>
        </p:nvSpPr>
        <p:spPr>
          <a:xfrm>
            <a:off x="0" y="-2596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tx1"/>
                </a:solidFill>
                <a:latin typeface="+mj-lt"/>
              </a:rPr>
              <a:t>The intestinal microbiota discriminates between atherosclerotic patients and controls</a:t>
            </a:r>
            <a:endParaRPr kumimoji="1" lang="ja-JP" alt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正方形/長方形 4">
            <a:extLst>
              <a:ext uri="{FF2B5EF4-FFF2-40B4-BE49-F238E27FC236}">
                <a16:creationId xmlns:a16="http://schemas.microsoft.com/office/drawing/2014/main" id="{64EEA185-4060-4A2E-A95A-6D5B41AFB40F}"/>
              </a:ext>
            </a:extLst>
          </p:cNvPr>
          <p:cNvSpPr/>
          <p:nvPr/>
        </p:nvSpPr>
        <p:spPr>
          <a:xfrm>
            <a:off x="8123583" y="6573078"/>
            <a:ext cx="3754733" cy="284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ja-JP" dirty="0">
                <a:solidFill>
                  <a:schemeClr val="tx1"/>
                </a:solidFill>
              </a:rPr>
              <a:t>Nat Commun. 2017; 8:845.</a:t>
            </a:r>
            <a:endParaRPr kumimoji="1" lang="ja-JP" altLang="en-US" i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8FF9B-39A2-4029-AB86-796391452C53}"/>
              </a:ext>
            </a:extLst>
          </p:cNvPr>
          <p:cNvSpPr/>
          <p:nvPr/>
        </p:nvSpPr>
        <p:spPr>
          <a:xfrm>
            <a:off x="3158357" y="6019705"/>
            <a:ext cx="5875283" cy="445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CAP constrained analysis for beta diversity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D42146-9AAD-42B9-89E7-ED227781DF49}"/>
              </a:ext>
            </a:extLst>
          </p:cNvPr>
          <p:cNvSpPr/>
          <p:nvPr/>
        </p:nvSpPr>
        <p:spPr>
          <a:xfrm>
            <a:off x="4028286" y="1898484"/>
            <a:ext cx="2546684" cy="264694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248A0D-01B3-4945-8DC1-72C3D51CB9DD}"/>
              </a:ext>
            </a:extLst>
          </p:cNvPr>
          <p:cNvSpPr/>
          <p:nvPr/>
        </p:nvSpPr>
        <p:spPr>
          <a:xfrm>
            <a:off x="5125261" y="1562371"/>
            <a:ext cx="3753853" cy="3086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53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F44EB3-FA64-43ED-92F8-AA070E812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86679"/>
            <a:ext cx="9144000" cy="5373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643A2C-49F3-49CE-8C44-0F8B230D38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083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TMAO and CVD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C0DA24A-82E9-4B03-91E8-881A35AE34A6}"/>
              </a:ext>
            </a:extLst>
          </p:cNvPr>
          <p:cNvSpPr/>
          <p:nvPr/>
        </p:nvSpPr>
        <p:spPr>
          <a:xfrm>
            <a:off x="8940799" y="6546574"/>
            <a:ext cx="2937517" cy="2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Nature. 2011; 472:57-63.</a:t>
            </a:r>
            <a:endParaRPr kumimoji="1" lang="ja-JP" altLang="en-US" dirty="0">
              <a:solidFill>
                <a:schemeClr val="tx1"/>
              </a:solidFill>
            </a:endParaRPr>
          </a:p>
          <a:p>
            <a:pPr algn="ctr"/>
            <a:r>
              <a:rPr lang="en-US" altLang="ja-JP" i="1" dirty="0">
                <a:solidFill>
                  <a:schemeClr val="tx1"/>
                </a:solidFill>
              </a:rPr>
              <a:t>.</a:t>
            </a:r>
            <a:endParaRPr kumimoji="1" lang="ja-JP" alt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20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41A7192-2C70-4488-A814-9FA4F4DD7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48" y="1025612"/>
            <a:ext cx="7185304" cy="55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DE5DA4D-6C43-4C9C-823C-4A3CEA798810}"/>
              </a:ext>
            </a:extLst>
          </p:cNvPr>
          <p:cNvSpPr txBox="1">
            <a:spLocks/>
          </p:cNvSpPr>
          <p:nvPr/>
        </p:nvSpPr>
        <p:spPr>
          <a:xfrm>
            <a:off x="0" y="40838"/>
            <a:ext cx="12192000" cy="1145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TMAO levels and risk of MACE in patients with multiple CVD risk factors</a:t>
            </a:r>
          </a:p>
        </p:txBody>
      </p:sp>
      <p:sp>
        <p:nvSpPr>
          <p:cNvPr id="6" name="正方形/長方形 4">
            <a:extLst>
              <a:ext uri="{FF2B5EF4-FFF2-40B4-BE49-F238E27FC236}">
                <a16:creationId xmlns:a16="http://schemas.microsoft.com/office/drawing/2014/main" id="{3D64214A-29E0-4FCA-B527-AB4B1FE06F7A}"/>
              </a:ext>
            </a:extLst>
          </p:cNvPr>
          <p:cNvSpPr/>
          <p:nvPr/>
        </p:nvSpPr>
        <p:spPr>
          <a:xfrm>
            <a:off x="8382000" y="6578104"/>
            <a:ext cx="3496317" cy="2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N Engl J Med. 2013; 368:1575-</a:t>
            </a:r>
            <a:r>
              <a:rPr kumimoji="1" lang="el-GR" altLang="ja-JP" dirty="0">
                <a:solidFill>
                  <a:schemeClr val="tx1"/>
                </a:solidFill>
              </a:rPr>
              <a:t>15</a:t>
            </a:r>
            <a:r>
              <a:rPr kumimoji="1" lang="en-US" altLang="ja-JP" dirty="0">
                <a:solidFill>
                  <a:schemeClr val="tx1"/>
                </a:solidFill>
              </a:rPr>
              <a:t>84.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96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29A3985-812F-4E30-9C04-FEEE49355F93}"/>
              </a:ext>
            </a:extLst>
          </p:cNvPr>
          <p:cNvSpPr txBox="1">
            <a:spLocks/>
          </p:cNvSpPr>
          <p:nvPr/>
        </p:nvSpPr>
        <p:spPr>
          <a:xfrm>
            <a:off x="838200" y="408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The TMAO paradox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F344D-FDD7-4221-AFF4-36517FA9D67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99873"/>
            <a:ext cx="12192000" cy="40950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highest levels of free TMAO are contained in fish, not meat/eggs.</a:t>
            </a:r>
          </a:p>
          <a:p>
            <a:pPr marL="0" indent="0" algn="ctr">
              <a:buNone/>
            </a:pPr>
            <a:r>
              <a:rPr lang="en-US" dirty="0"/>
              <a:t>Consumption of fish is beneficial for cardiovascular health.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2F6B8FE-D9AF-44A1-9B9E-FF057BF859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E90894-B357-47BC-A7BD-FCF71D042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78" y="2558908"/>
            <a:ext cx="5237843" cy="40950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正方形/長方形 4">
            <a:extLst>
              <a:ext uri="{FF2B5EF4-FFF2-40B4-BE49-F238E27FC236}">
                <a16:creationId xmlns:a16="http://schemas.microsoft.com/office/drawing/2014/main" id="{D7416DA4-A201-496E-94D4-46C5F10D1D44}"/>
              </a:ext>
            </a:extLst>
          </p:cNvPr>
          <p:cNvSpPr/>
          <p:nvPr/>
        </p:nvSpPr>
        <p:spPr>
          <a:xfrm>
            <a:off x="9032904" y="6587466"/>
            <a:ext cx="3159096" cy="219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500" dirty="0">
                <a:solidFill>
                  <a:schemeClr val="tx1"/>
                </a:solidFill>
              </a:rPr>
              <a:t>Food Chem </a:t>
            </a:r>
            <a:r>
              <a:rPr kumimoji="1" lang="en-US" altLang="ja-JP" sz="1500" dirty="0" err="1">
                <a:solidFill>
                  <a:schemeClr val="tx1"/>
                </a:solidFill>
              </a:rPr>
              <a:t>Toxicol</a:t>
            </a:r>
            <a:r>
              <a:rPr kumimoji="1" lang="en-US" altLang="ja-JP" sz="1500" dirty="0">
                <a:solidFill>
                  <a:schemeClr val="tx1"/>
                </a:solidFill>
              </a:rPr>
              <a:t>. 1999; 37:515-</a:t>
            </a:r>
            <a:r>
              <a:rPr kumimoji="1" lang="el-GR" altLang="ja-JP" sz="1500" dirty="0">
                <a:solidFill>
                  <a:schemeClr val="tx1"/>
                </a:solidFill>
              </a:rPr>
              <a:t>5</a:t>
            </a:r>
            <a:r>
              <a:rPr kumimoji="1" lang="en-US" altLang="ja-JP" sz="1500" dirty="0">
                <a:solidFill>
                  <a:schemeClr val="tx1"/>
                </a:solidFill>
              </a:rPr>
              <a:t>20</a:t>
            </a:r>
            <a:r>
              <a:rPr lang="en-US" altLang="ja-JP" sz="1500" i="1" dirty="0">
                <a:solidFill>
                  <a:schemeClr val="tx1"/>
                </a:solidFill>
              </a:rPr>
              <a:t>.</a:t>
            </a:r>
            <a:endParaRPr kumimoji="1" lang="ja-JP" altLang="en-US" sz="15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1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F0BA4-8E7A-4DA1-A150-D218AB452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688" y="993915"/>
            <a:ext cx="6580624" cy="55725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8C4011A-60BC-45AD-B2F6-73FDDF42F9A9}"/>
              </a:ext>
            </a:extLst>
          </p:cNvPr>
          <p:cNvSpPr txBox="1">
            <a:spLocks/>
          </p:cNvSpPr>
          <p:nvPr/>
        </p:nvSpPr>
        <p:spPr>
          <a:xfrm>
            <a:off x="0" y="40838"/>
            <a:ext cx="12192000" cy="103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Interventions to reduce microbiota-related CVD risk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A94AFD3-AAC0-4E2F-AA81-AF1E41AFBA5C}"/>
              </a:ext>
            </a:extLst>
          </p:cNvPr>
          <p:cNvSpPr/>
          <p:nvPr/>
        </p:nvSpPr>
        <p:spPr>
          <a:xfrm>
            <a:off x="8123583" y="6645966"/>
            <a:ext cx="3754733" cy="161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Circ Res. 2020; 127:553-570.</a:t>
            </a:r>
            <a:endParaRPr kumimoji="1" lang="ja-JP" alt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03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B74E8B-8DB2-1A39-5A4D-8E7FE4A90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3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FURTHER READING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557A0A-1193-3EA8-F55B-0B24D73A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498"/>
            <a:ext cx="10515600" cy="53316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/>
              <a:t>Katsimichas T, et al. </a:t>
            </a:r>
            <a:r>
              <a:rPr lang="en-US" dirty="0"/>
              <a:t>Gut Microbiota and Coronary Artery Disease: Current Therapeutic Perspectives. </a:t>
            </a:r>
            <a:r>
              <a:rPr lang="en-US" i="1" dirty="0"/>
              <a:t>Metabolites</a:t>
            </a:r>
            <a:r>
              <a:rPr lang="en-US" dirty="0"/>
              <a:t>. 2023; 13:256.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b="1" dirty="0"/>
              <a:t>Tousoulis D, et al.</a:t>
            </a:r>
            <a:r>
              <a:rPr lang="en-US" dirty="0"/>
              <a:t> Mechanisms, therapeutic implications, and methodological challenges of gut microbiota and cardiovascular diseases: a position paper by the ESC Working Group on Coronary Pathophysiology and Microcirculation.</a:t>
            </a:r>
            <a:r>
              <a:rPr lang="pt-BR" dirty="0"/>
              <a:t> </a:t>
            </a:r>
            <a:r>
              <a:rPr lang="pt-BR" i="1" dirty="0"/>
              <a:t>Cardiovasc Res</a:t>
            </a:r>
            <a:r>
              <a:rPr lang="pt-BR" dirty="0"/>
              <a:t>. 2022; 118:3171-3182.</a:t>
            </a:r>
          </a:p>
          <a:p>
            <a:pPr algn="just"/>
            <a:endParaRPr lang="fr-FR" b="1" dirty="0"/>
          </a:p>
          <a:p>
            <a:pPr algn="just"/>
            <a:r>
              <a:rPr lang="fr-FR" b="1" dirty="0"/>
              <a:t>Katsimichas T, et al.</a:t>
            </a:r>
            <a:r>
              <a:rPr lang="en-US" dirty="0"/>
              <a:t> The intestinal microbiota and cardiovascular disease.</a:t>
            </a:r>
            <a:r>
              <a:rPr lang="pt-BR" dirty="0"/>
              <a:t> </a:t>
            </a:r>
            <a:r>
              <a:rPr lang="pt-BR" i="1" dirty="0"/>
              <a:t>Cardiovasc Res</a:t>
            </a:r>
            <a:r>
              <a:rPr lang="pt-BR" dirty="0"/>
              <a:t>. 2019; 115:1471-1486.</a:t>
            </a:r>
          </a:p>
          <a:p>
            <a:pPr algn="just"/>
            <a:endParaRPr lang="pt-BR" dirty="0"/>
          </a:p>
          <a:p>
            <a:pPr algn="just"/>
            <a:r>
              <a:rPr lang="en-US" b="1" dirty="0"/>
              <a:t>Gilbert JA, et al. </a:t>
            </a:r>
            <a:r>
              <a:rPr lang="en-US" dirty="0"/>
              <a:t>Current understanding of the human microbiome. </a:t>
            </a:r>
            <a:r>
              <a:rPr lang="en-US" i="1" dirty="0"/>
              <a:t>Nat Med</a:t>
            </a:r>
            <a:r>
              <a:rPr lang="en-US" dirty="0"/>
              <a:t>. 2018; 24:392-400.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b="1" dirty="0"/>
              <a:t>Jonsson AL, et al. </a:t>
            </a:r>
            <a:r>
              <a:rPr lang="en-US" dirty="0"/>
              <a:t>Role of gut microbiota in atherosclerosis. </a:t>
            </a:r>
            <a:r>
              <a:rPr lang="en-US" i="1" dirty="0"/>
              <a:t>Nat Rev </a:t>
            </a:r>
            <a:r>
              <a:rPr lang="en-US" i="1" dirty="0" err="1"/>
              <a:t>Cardiol</a:t>
            </a:r>
            <a:r>
              <a:rPr lang="en-US" dirty="0"/>
              <a:t>. 2017; 14:79-87.</a:t>
            </a:r>
          </a:p>
        </p:txBody>
      </p:sp>
    </p:spTree>
    <p:extLst>
      <p:ext uri="{BB962C8B-B14F-4D97-AF65-F5344CB8AC3E}">
        <p14:creationId xmlns:p14="http://schemas.microsoft.com/office/powerpoint/2010/main" val="15691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5920" y="1196752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 descr="https://inhabitat.com/wp-content/blogs.dir/1/files/2015/09/Phylogenetic-Tree-of-Li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548680"/>
            <a:ext cx="8458200" cy="571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104112" y="5943600"/>
            <a:ext cx="3384376" cy="7977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A9D265F-DB6E-9135-8E53-76CBCD4F056B}"/>
              </a:ext>
            </a:extLst>
          </p:cNvPr>
          <p:cNvSpPr/>
          <p:nvPr/>
        </p:nvSpPr>
        <p:spPr>
          <a:xfrm>
            <a:off x="8578765" y="2426505"/>
            <a:ext cx="914400" cy="4415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14318"/>
            <a:ext cx="12191999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The Gut Microbiota </a:t>
            </a:r>
          </a:p>
          <a:p>
            <a:pPr algn="ctr"/>
            <a:r>
              <a:rPr lang="el-GR" sz="2800" dirty="0">
                <a:solidFill>
                  <a:schemeClr val="tx1"/>
                </a:solidFill>
                <a:latin typeface="+mj-lt"/>
              </a:rPr>
              <a:t>4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major phyla </a:t>
            </a:r>
            <a:r>
              <a:rPr lang="el-GR" sz="2800" dirty="0">
                <a:solidFill>
                  <a:schemeClr val="tx1"/>
                </a:solidFill>
                <a:latin typeface="+mj-lt"/>
              </a:rPr>
              <a:t>(συνομοταξίες)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300-1000 species</a:t>
            </a:r>
            <a:r>
              <a:rPr lang="el-GR" sz="2800" dirty="0">
                <a:solidFill>
                  <a:schemeClr val="tx1"/>
                </a:solidFill>
                <a:latin typeface="+mj-lt"/>
              </a:rPr>
              <a:t> (30-40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species constitute 99%</a:t>
            </a:r>
            <a:r>
              <a:rPr lang="el-GR" sz="28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ctr"/>
            <a:r>
              <a:rPr lang="el-GR" sz="2800" dirty="0">
                <a:solidFill>
                  <a:schemeClr val="tx1"/>
                </a:solidFill>
                <a:latin typeface="+mj-lt"/>
              </a:rPr>
              <a:t>&gt;99%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anaerobes</a:t>
            </a:r>
            <a:endParaRPr lang="el-GR" sz="28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l-GR" sz="2800" dirty="0">
                <a:solidFill>
                  <a:schemeClr val="tx1"/>
                </a:solidFill>
                <a:latin typeface="+mj-lt"/>
              </a:rPr>
              <a:t>60%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of dry fecal mass</a:t>
            </a:r>
            <a:endParaRPr lang="el-GR" sz="28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l-GR" sz="2800" dirty="0">
                <a:solidFill>
                  <a:schemeClr val="tx1"/>
                </a:solidFill>
                <a:latin typeface="+mj-lt"/>
              </a:rPr>
              <a:t>1:1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with human cells</a:t>
            </a:r>
            <a:endParaRPr lang="el-GR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 descr="hooper_fig3_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408" y="2996952"/>
            <a:ext cx="3600400" cy="3337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Elinav_bacteria_color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8208" y="3014618"/>
            <a:ext cx="3456384" cy="33123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68208" y="6428279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Cell. 2016; 167:1495-1510.e12.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767408" y="6428279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Science. 2011; 334:255</a:t>
            </a:r>
            <a:r>
              <a:rPr lang="en-US" altLang="ja-JP" dirty="0">
                <a:solidFill>
                  <a:schemeClr val="tx1"/>
                </a:solidFill>
              </a:rPr>
              <a:t>-</a:t>
            </a:r>
            <a:r>
              <a:rPr lang="en-US" dirty="0"/>
              <a:t>258.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1703512" y="5949280"/>
            <a:ext cx="151216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Microbes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3512" y="3501008"/>
            <a:ext cx="151216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Epithelium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12224" y="3518674"/>
            <a:ext cx="1512168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Epithelium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88288" y="3950722"/>
            <a:ext cx="151216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Mucus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40416" y="5462890"/>
            <a:ext cx="151216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Microbes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48" y="963385"/>
            <a:ext cx="8005082" cy="540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814389" y="120197"/>
            <a:ext cx="10515600" cy="598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dirty="0"/>
              <a:t>Functions of the intestinal microbiota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8057789" y="6366102"/>
            <a:ext cx="3820528" cy="440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FEMS </a:t>
            </a:r>
            <a:r>
              <a:rPr lang="en-US" altLang="ja-JP" dirty="0" err="1">
                <a:solidFill>
                  <a:schemeClr val="tx1"/>
                </a:solidFill>
              </a:rPr>
              <a:t>Microbiol</a:t>
            </a:r>
            <a:r>
              <a:rPr lang="en-US" altLang="ja-JP" dirty="0">
                <a:solidFill>
                  <a:schemeClr val="tx1"/>
                </a:solidFill>
              </a:rPr>
              <a:t> Rev. 2016; 40:117-132.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073462" y="982613"/>
            <a:ext cx="1334814" cy="47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Promotion of fat storage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633238" y="3374112"/>
            <a:ext cx="2343644" cy="714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Development and training of the immune system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245366" y="4650412"/>
            <a:ext cx="2158371" cy="714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Biosynthesis of vitamins and amino acids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073462" y="5877089"/>
            <a:ext cx="1408386" cy="47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Metabolism of therapeutics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757490" y="5871080"/>
            <a:ext cx="1812710" cy="47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Modification of the nervous system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424855" y="6183516"/>
            <a:ext cx="273269" cy="182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735549" y="4650412"/>
            <a:ext cx="1725517" cy="709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Breaking down of food compounds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971800" y="3183754"/>
            <a:ext cx="126694" cy="33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700333" y="2269595"/>
            <a:ext cx="1725517" cy="47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dirty="0">
                <a:solidFill>
                  <a:schemeClr val="tx1"/>
                </a:solidFill>
              </a:rPr>
              <a:t>Protection against epithelial injury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757490" y="963384"/>
            <a:ext cx="1828315" cy="47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dirty="0">
                <a:solidFill>
                  <a:schemeClr val="tx1"/>
                </a:solidFill>
              </a:rPr>
              <a:t>Modulation of bone-mass density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477265" y="1057518"/>
            <a:ext cx="189470" cy="257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000005" y="3121769"/>
            <a:ext cx="1021035" cy="38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985387" y="1900419"/>
            <a:ext cx="1475679" cy="39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8174933" y="1873987"/>
            <a:ext cx="1475679" cy="39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683690" y="1436350"/>
            <a:ext cx="130665" cy="75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7144079" y="1455579"/>
            <a:ext cx="1340552" cy="252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8246678" y="2267281"/>
            <a:ext cx="1725517" cy="47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dirty="0">
                <a:solidFill>
                  <a:schemeClr val="tx1"/>
                </a:solidFill>
              </a:rPr>
              <a:t>Promotion of angiogenesis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705889" y="3377612"/>
            <a:ext cx="1329258" cy="714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Resistance to pathogens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181941" y="6221757"/>
            <a:ext cx="484794" cy="265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52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31" y="1844824"/>
            <a:ext cx="3828281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960" y="4149081"/>
            <a:ext cx="4824536" cy="221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9912424" y="5229200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07968" y="5517232"/>
            <a:ext cx="4680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07968" y="5805264"/>
            <a:ext cx="4680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07968" y="6021288"/>
            <a:ext cx="4680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07968" y="6309320"/>
            <a:ext cx="4680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"/>
            <a:ext cx="9144000" cy="177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807968" y="1916832"/>
            <a:ext cx="453650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124 European individuals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35961" y="6488668"/>
            <a:ext cx="2608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Nature. 2010; 464:59-65. </a:t>
            </a:r>
            <a:endParaRPr lang="el-GR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/>
        </p:nvGraphicFramePr>
        <p:xfrm>
          <a:off x="271397" y="626302"/>
          <a:ext cx="5824603" cy="6100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グラフ 1">
            <a:extLst>
              <a:ext uri="{FF2B5EF4-FFF2-40B4-BE49-F238E27FC236}">
                <a16:creationId xmlns:a16="http://schemas.microsoft.com/office/drawing/2014/main" id="{5DFBE188-8E8E-4423-829F-DE990B3ED316}"/>
              </a:ext>
            </a:extLst>
          </p:cNvPr>
          <p:cNvGraphicFramePr>
            <a:graphicFrameLocks/>
          </p:cNvGraphicFramePr>
          <p:nvPr/>
        </p:nvGraphicFramePr>
        <p:xfrm>
          <a:off x="5824603" y="626301"/>
          <a:ext cx="6567814" cy="623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タイトル 1">
            <a:extLst>
              <a:ext uri="{FF2B5EF4-FFF2-40B4-BE49-F238E27FC236}">
                <a16:creationId xmlns:a16="http://schemas.microsoft.com/office/drawing/2014/main" id="{767F91C6-985E-4E07-9FC3-188A2DB856E0}"/>
              </a:ext>
            </a:extLst>
          </p:cNvPr>
          <p:cNvSpPr txBox="1">
            <a:spLocks/>
          </p:cNvSpPr>
          <p:nvPr/>
        </p:nvSpPr>
        <p:spPr>
          <a:xfrm>
            <a:off x="0" y="120197"/>
            <a:ext cx="12192000" cy="598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/>
              <a:t>The microbiota is compositionally diverse, but functionally redundant</a:t>
            </a:r>
            <a:endParaRPr lang="ja-JP" alt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FBDF86-3ED4-4C13-990E-007DF8398D40}"/>
              </a:ext>
            </a:extLst>
          </p:cNvPr>
          <p:cNvSpPr/>
          <p:nvPr/>
        </p:nvSpPr>
        <p:spPr>
          <a:xfrm>
            <a:off x="6189785" y="6400800"/>
            <a:ext cx="4595445" cy="325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Relative abundance of genes for major metabolic pathways in all subjects</a:t>
            </a:r>
          </a:p>
        </p:txBody>
      </p:sp>
      <p:sp>
        <p:nvSpPr>
          <p:cNvPr id="9" name="正方形/長方形 5">
            <a:extLst>
              <a:ext uri="{FF2B5EF4-FFF2-40B4-BE49-F238E27FC236}">
                <a16:creationId xmlns:a16="http://schemas.microsoft.com/office/drawing/2014/main" id="{CB65CFB8-5DC4-4959-BD12-57D6655C324F}"/>
              </a:ext>
            </a:extLst>
          </p:cNvPr>
          <p:cNvSpPr/>
          <p:nvPr/>
        </p:nvSpPr>
        <p:spPr>
          <a:xfrm>
            <a:off x="9678560" y="6544591"/>
            <a:ext cx="2513440" cy="313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ja-JP" sz="1200" dirty="0">
                <a:solidFill>
                  <a:schemeClr val="tx1"/>
                </a:solidFill>
              </a:rPr>
              <a:t>Circ J. 2018; 82:1640-1650.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9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82072-E7AE-4440-BAB3-C39BE5307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36" y="1205947"/>
            <a:ext cx="5281525" cy="5280991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924FB90D-7A12-465B-8457-6841C2A7083C}"/>
              </a:ext>
            </a:extLst>
          </p:cNvPr>
          <p:cNvSpPr txBox="1">
            <a:spLocks/>
          </p:cNvSpPr>
          <p:nvPr/>
        </p:nvSpPr>
        <p:spPr>
          <a:xfrm>
            <a:off x="0" y="120197"/>
            <a:ext cx="12191999" cy="598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600" dirty="0"/>
              <a:t>The intestinal microbiota remains relatively stable throughout life</a:t>
            </a:r>
            <a:endParaRPr lang="ja-JP" altLang="en-US" sz="3600" dirty="0"/>
          </a:p>
        </p:txBody>
      </p:sp>
      <p:sp>
        <p:nvSpPr>
          <p:cNvPr id="5" name="正方形/長方形 5">
            <a:extLst>
              <a:ext uri="{FF2B5EF4-FFF2-40B4-BE49-F238E27FC236}">
                <a16:creationId xmlns:a16="http://schemas.microsoft.com/office/drawing/2014/main" id="{4EF4D76D-5808-483F-855E-CD8B2DAA272F}"/>
              </a:ext>
            </a:extLst>
          </p:cNvPr>
          <p:cNvSpPr/>
          <p:nvPr/>
        </p:nvSpPr>
        <p:spPr>
          <a:xfrm>
            <a:off x="8057789" y="6493564"/>
            <a:ext cx="3820528" cy="313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N Engl J Med. 2016; 375:2369-2379.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6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9B0EB4-5C8F-4C5C-A2A4-0FDD7AEE5B69}"/>
              </a:ext>
            </a:extLst>
          </p:cNvPr>
          <p:cNvSpPr txBox="1">
            <a:spLocks/>
          </p:cNvSpPr>
          <p:nvPr/>
        </p:nvSpPr>
        <p:spPr>
          <a:xfrm>
            <a:off x="814389" y="120197"/>
            <a:ext cx="5170775" cy="1985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dirty="0"/>
              <a:t>Human diet is the main driver of gut bacterial diversity</a:t>
            </a:r>
            <a:endParaRPr lang="ja-JP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376E5-AC3D-4C45-88A7-F8D285D0E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20" y="0"/>
            <a:ext cx="4035699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1DBB1B-A433-4D8B-AF5B-39335F4A2E16}"/>
              </a:ext>
            </a:extLst>
          </p:cNvPr>
          <p:cNvSpPr/>
          <p:nvPr/>
        </p:nvSpPr>
        <p:spPr>
          <a:xfrm>
            <a:off x="1058357" y="2985654"/>
            <a:ext cx="468283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Short-term animal-based diet reduces beta diversity</a:t>
            </a:r>
          </a:p>
        </p:txBody>
      </p:sp>
      <p:sp>
        <p:nvSpPr>
          <p:cNvPr id="8" name="正方形/長方形 4">
            <a:extLst>
              <a:ext uri="{FF2B5EF4-FFF2-40B4-BE49-F238E27FC236}">
                <a16:creationId xmlns:a16="http://schemas.microsoft.com/office/drawing/2014/main" id="{DB066243-0AF9-4992-BAA9-D54A8B850454}"/>
              </a:ext>
            </a:extLst>
          </p:cNvPr>
          <p:cNvSpPr/>
          <p:nvPr/>
        </p:nvSpPr>
        <p:spPr>
          <a:xfrm>
            <a:off x="501838" y="6363473"/>
            <a:ext cx="3502939" cy="44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Nature. 2014; 505:559-563.</a:t>
            </a:r>
            <a:endParaRPr kumimoji="1" lang="ja-JP" altLang="en-US" i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DE3C5E-5DCB-4B66-9513-3271AE3E0A95}"/>
              </a:ext>
            </a:extLst>
          </p:cNvPr>
          <p:cNvSpPr/>
          <p:nvPr/>
        </p:nvSpPr>
        <p:spPr>
          <a:xfrm>
            <a:off x="6871855" y="5199412"/>
            <a:ext cx="5012271" cy="1593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F612445F-ADA8-4514-811E-1B339017F29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399775" y="3913909"/>
            <a:ext cx="3472080" cy="2082140"/>
          </a:xfrm>
          <a:prstGeom prst="bentConnector3">
            <a:avLst>
              <a:gd name="adj1" fmla="val 71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31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5EF399-014D-4DB9-8ECD-62DC95A16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92" y="899339"/>
            <a:ext cx="7656813" cy="5552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42C19C33-D6E0-4FA1-B994-368980A8B81F}"/>
              </a:ext>
            </a:extLst>
          </p:cNvPr>
          <p:cNvSpPr txBox="1">
            <a:spLocks/>
          </p:cNvSpPr>
          <p:nvPr/>
        </p:nvSpPr>
        <p:spPr>
          <a:xfrm>
            <a:off x="0" y="185532"/>
            <a:ext cx="12191999" cy="9011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dirty="0"/>
              <a:t>Microbiota-related pathways involved in CVD</a:t>
            </a:r>
            <a:endParaRPr lang="ja-JP" altLang="en-US" dirty="0"/>
          </a:p>
        </p:txBody>
      </p:sp>
      <p:sp>
        <p:nvSpPr>
          <p:cNvPr id="7" name="正方形/長方形 5">
            <a:extLst>
              <a:ext uri="{FF2B5EF4-FFF2-40B4-BE49-F238E27FC236}">
                <a16:creationId xmlns:a16="http://schemas.microsoft.com/office/drawing/2014/main" id="{19404367-4DD6-4B09-8B6A-A85761FFF51C}"/>
              </a:ext>
            </a:extLst>
          </p:cNvPr>
          <p:cNvSpPr/>
          <p:nvPr/>
        </p:nvSpPr>
        <p:spPr>
          <a:xfrm>
            <a:off x="8057789" y="6493564"/>
            <a:ext cx="3820528" cy="313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Circ Res. 2017; 120:1183-1196.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21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654</Words>
  <Application>Microsoft Office PowerPoint</Application>
  <PresentationFormat>Widescreen</PresentationFormat>
  <Paragraphs>92</Paragraphs>
  <Slides>19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TMAO and CVD</vt:lpstr>
      <vt:lpstr>PowerPoint Presentation</vt:lpstr>
      <vt:lpstr>PowerPoint Presentation</vt:lpstr>
      <vt:lpstr>PowerPoint Presentation</vt:lpstr>
      <vt:lpstr>FURTHER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new</cp:lastModifiedBy>
  <cp:revision>5</cp:revision>
  <dcterms:created xsi:type="dcterms:W3CDTF">2024-04-17T07:55:41Z</dcterms:created>
  <dcterms:modified xsi:type="dcterms:W3CDTF">2024-04-18T12:59:51Z</dcterms:modified>
</cp:coreProperties>
</file>