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notesMasterIdLst>
    <p:notesMasterId r:id="rId66"/>
  </p:notesMasterIdLst>
  <p:sldIdLst>
    <p:sldId id="256" r:id="rId2"/>
    <p:sldId id="262" r:id="rId3"/>
    <p:sldId id="260" r:id="rId4"/>
    <p:sldId id="264" r:id="rId5"/>
    <p:sldId id="257" r:id="rId6"/>
    <p:sldId id="265" r:id="rId7"/>
    <p:sldId id="266" r:id="rId8"/>
    <p:sldId id="279" r:id="rId9"/>
    <p:sldId id="280" r:id="rId10"/>
    <p:sldId id="296" r:id="rId11"/>
    <p:sldId id="273" r:id="rId12"/>
    <p:sldId id="281" r:id="rId13"/>
    <p:sldId id="282" r:id="rId14"/>
    <p:sldId id="283" r:id="rId15"/>
    <p:sldId id="307" r:id="rId16"/>
    <p:sldId id="272" r:id="rId17"/>
    <p:sldId id="275" r:id="rId18"/>
    <p:sldId id="276" r:id="rId19"/>
    <p:sldId id="277" r:id="rId20"/>
    <p:sldId id="278" r:id="rId21"/>
    <p:sldId id="285" r:id="rId22"/>
    <p:sldId id="286" r:id="rId23"/>
    <p:sldId id="287" r:id="rId24"/>
    <p:sldId id="291" r:id="rId25"/>
    <p:sldId id="295" r:id="rId26"/>
    <p:sldId id="288" r:id="rId27"/>
    <p:sldId id="289" r:id="rId28"/>
    <p:sldId id="290" r:id="rId29"/>
    <p:sldId id="292" r:id="rId30"/>
    <p:sldId id="293" r:id="rId31"/>
    <p:sldId id="294" r:id="rId32"/>
    <p:sldId id="308" r:id="rId33"/>
    <p:sldId id="297" r:id="rId34"/>
    <p:sldId id="313" r:id="rId35"/>
    <p:sldId id="309" r:id="rId36"/>
    <p:sldId id="298" r:id="rId37"/>
    <p:sldId id="299" r:id="rId38"/>
    <p:sldId id="316" r:id="rId39"/>
    <p:sldId id="321" r:id="rId40"/>
    <p:sldId id="317" r:id="rId41"/>
    <p:sldId id="318" r:id="rId42"/>
    <p:sldId id="310" r:id="rId43"/>
    <p:sldId id="315" r:id="rId44"/>
    <p:sldId id="320" r:id="rId45"/>
    <p:sldId id="304" r:id="rId46"/>
    <p:sldId id="303" r:id="rId47"/>
    <p:sldId id="305" r:id="rId48"/>
    <p:sldId id="300" r:id="rId49"/>
    <p:sldId id="311" r:id="rId50"/>
    <p:sldId id="319" r:id="rId51"/>
    <p:sldId id="322" r:id="rId52"/>
    <p:sldId id="323" r:id="rId53"/>
    <p:sldId id="324" r:id="rId54"/>
    <p:sldId id="325" r:id="rId55"/>
    <p:sldId id="326" r:id="rId56"/>
    <p:sldId id="327" r:id="rId57"/>
    <p:sldId id="330" r:id="rId58"/>
    <p:sldId id="329" r:id="rId59"/>
    <p:sldId id="328" r:id="rId60"/>
    <p:sldId id="331" r:id="rId61"/>
    <p:sldId id="332" r:id="rId62"/>
    <p:sldId id="333" r:id="rId63"/>
    <p:sldId id="314" r:id="rId64"/>
    <p:sldId id="312"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6B8C39-23AA-494D-B299-F0ED3EEF28C5}" v="1" dt="2023-04-04T18:06:07.7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6" autoAdjust="0"/>
    <p:restoredTop sz="93878" autoAdjust="0"/>
  </p:normalViewPr>
  <p:slideViewPr>
    <p:cSldViewPr snapToGrid="0">
      <p:cViewPr varScale="1">
        <p:scale>
          <a:sx n="62" d="100"/>
          <a:sy n="62" d="100"/>
        </p:scale>
        <p:origin x="9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269817-5C30-48FF-8CE1-0C4601930DF4}" type="datetimeFigureOut">
              <a:rPr lang="el-GR" smtClean="0"/>
              <a:t>14/5/2024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B8E97-9852-420D-AFA6-AC92549F2337}" type="slidenum">
              <a:rPr lang="el-GR" smtClean="0"/>
              <a:t>‹#›</a:t>
            </a:fld>
            <a:endParaRPr lang="el-GR"/>
          </a:p>
        </p:txBody>
      </p:sp>
    </p:spTree>
    <p:extLst>
      <p:ext uri="{BB962C8B-B14F-4D97-AF65-F5344CB8AC3E}">
        <p14:creationId xmlns:p14="http://schemas.microsoft.com/office/powerpoint/2010/main" val="1830994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342900" indent="-342900">
              <a:lnSpc>
                <a:spcPct val="150000"/>
              </a:lnSpc>
              <a:buFont typeface="Wingdings" panose="05000000000000000000" pitchFamily="2" charset="2"/>
              <a:buChar char="§"/>
            </a:pPr>
            <a:r>
              <a:rPr lang="el-GR" sz="1200" dirty="0"/>
              <a:t>Σε ασθενείς με ΣΔ τύπου 2 και διαβητική νεφρική νόσο, σκεφτείτε τη χρήση </a:t>
            </a:r>
          </a:p>
          <a:p>
            <a:pPr>
              <a:lnSpc>
                <a:spcPct val="150000"/>
              </a:lnSpc>
            </a:pPr>
            <a:r>
              <a:rPr lang="el-GR" sz="1200" dirty="0"/>
              <a:t>ενός </a:t>
            </a:r>
            <a:r>
              <a:rPr lang="en-US" sz="1200" b="1" dirty="0"/>
              <a:t>SGLT-2 </a:t>
            </a:r>
            <a:r>
              <a:rPr lang="el-GR" sz="1200" b="1" dirty="0"/>
              <a:t>αναστολέα</a:t>
            </a:r>
            <a:r>
              <a:rPr lang="el-GR" sz="1200" dirty="0"/>
              <a:t>, αν </a:t>
            </a:r>
            <a:r>
              <a:rPr lang="en-US" sz="1200" b="1" dirty="0"/>
              <a:t>eGFR &gt; 25</a:t>
            </a:r>
            <a:r>
              <a:rPr lang="en-US" sz="1200" dirty="0"/>
              <a:t> ml/min/1.73m</a:t>
            </a:r>
            <a:r>
              <a:rPr lang="en-US" sz="1200" baseline="30000" dirty="0"/>
              <a:t>2</a:t>
            </a:r>
            <a:r>
              <a:rPr lang="en-US" sz="1200" dirty="0"/>
              <a:t> </a:t>
            </a:r>
            <a:r>
              <a:rPr lang="el-GR" sz="1200" dirty="0"/>
              <a:t>και </a:t>
            </a:r>
            <a:r>
              <a:rPr lang="en-US" sz="1200" b="1" dirty="0"/>
              <a:t>UACR &gt; 30 </a:t>
            </a:r>
            <a:r>
              <a:rPr lang="en-US" sz="1200" dirty="0"/>
              <a:t>mg/g, </a:t>
            </a:r>
            <a:endParaRPr lang="el-GR" sz="1200" dirty="0"/>
          </a:p>
          <a:p>
            <a:pPr>
              <a:lnSpc>
                <a:spcPct val="150000"/>
              </a:lnSpc>
            </a:pPr>
            <a:r>
              <a:rPr lang="el-GR" sz="1200" dirty="0"/>
              <a:t>ειδικά σε </a:t>
            </a:r>
            <a:r>
              <a:rPr lang="en-US" sz="1200" b="1" dirty="0"/>
              <a:t>UACR </a:t>
            </a:r>
            <a:r>
              <a:rPr lang="el-GR" sz="1200" b="1" dirty="0"/>
              <a:t>&gt; 300</a:t>
            </a:r>
            <a:r>
              <a:rPr lang="en-US" sz="1200" b="1" dirty="0"/>
              <a:t> mg/g</a:t>
            </a:r>
            <a:r>
              <a:rPr lang="en-US" sz="1200" dirty="0"/>
              <a:t>, </a:t>
            </a:r>
            <a:r>
              <a:rPr lang="el-GR" sz="1200" dirty="0"/>
              <a:t>με στόχο την καθυστέρηση της εξέλιξης της ΧΝΝ </a:t>
            </a:r>
          </a:p>
          <a:p>
            <a:pPr>
              <a:lnSpc>
                <a:spcPct val="150000"/>
              </a:lnSpc>
            </a:pPr>
            <a:r>
              <a:rPr lang="el-GR" sz="1200" dirty="0"/>
              <a:t>και την πρόληψη των καρδιαγγειακών συμβαμάτων</a:t>
            </a:r>
            <a:endParaRPr lang="en-US" sz="1200" dirty="0"/>
          </a:p>
          <a:p>
            <a:endParaRPr lang="el-GR" dirty="0"/>
          </a:p>
        </p:txBody>
      </p:sp>
      <p:sp>
        <p:nvSpPr>
          <p:cNvPr id="4" name="Θέση αριθμού διαφάνειας 3"/>
          <p:cNvSpPr>
            <a:spLocks noGrp="1"/>
          </p:cNvSpPr>
          <p:nvPr>
            <p:ph type="sldNum" sz="quarter" idx="5"/>
          </p:nvPr>
        </p:nvSpPr>
        <p:spPr/>
        <p:txBody>
          <a:bodyPr/>
          <a:lstStyle/>
          <a:p>
            <a:fld id="{B1AB8E97-9852-420D-AFA6-AC92549F2337}" type="slidenum">
              <a:rPr lang="el-GR" smtClean="0"/>
              <a:t>39</a:t>
            </a:fld>
            <a:endParaRPr lang="el-GR"/>
          </a:p>
        </p:txBody>
      </p:sp>
    </p:spTree>
    <p:extLst>
      <p:ext uri="{BB962C8B-B14F-4D97-AF65-F5344CB8AC3E}">
        <p14:creationId xmlns:p14="http://schemas.microsoft.com/office/powerpoint/2010/main" val="205334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 Θέση εικόνας διαφάνειας">
            <a:extLst>
              <a:ext uri="{FF2B5EF4-FFF2-40B4-BE49-F238E27FC236}">
                <a16:creationId xmlns:a16="http://schemas.microsoft.com/office/drawing/2014/main" id="{3188A536-D2B7-240E-EF67-C84657C365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2 - Θέση σημειώσεων">
            <a:extLst>
              <a:ext uri="{FF2B5EF4-FFF2-40B4-BE49-F238E27FC236}">
                <a16:creationId xmlns:a16="http://schemas.microsoft.com/office/drawing/2014/main" id="{5EDE53A4-B6E3-8A7D-F25A-9957870D3E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a:t>The net effect GLP-1RA have on glomerular hemodynamics probably depends on the balance of the potential effect on tubule-glomerular feedback of GLP-1RA induced natriuresis (vasoconstriction of the afferent in some patients) vs. vasodilation by nitric oxide, added to the vasodilator effect of the efferent by inhibition of the renin–angiotensin axis and endothelin. The total sum of these divergent forces determines changes in the eGFR, which could explain why </a:t>
            </a:r>
            <a:r>
              <a:rPr lang="en-US" altLang="el-GR" b="1"/>
              <a:t>in LEADER  and SUSTAIN , patients presented different changes in eGFR depending on the subgroups stratified according to eGFR at baseline.</a:t>
            </a:r>
            <a:endParaRPr lang="el-GR" altLang="el-GR" b="1"/>
          </a:p>
          <a:p>
            <a:pPr eaLnBrk="1" hangingPunct="1">
              <a:spcBef>
                <a:spcPct val="0"/>
              </a:spcBef>
            </a:pPr>
            <a:endParaRPr lang="el-GR" altLang="el-GR"/>
          </a:p>
        </p:txBody>
      </p:sp>
      <p:sp>
        <p:nvSpPr>
          <p:cNvPr id="46084" name="3 - Θέση αριθμού διαφάνειας">
            <a:extLst>
              <a:ext uri="{FF2B5EF4-FFF2-40B4-BE49-F238E27FC236}">
                <a16:creationId xmlns:a16="http://schemas.microsoft.com/office/drawing/2014/main" id="{8545DFF6-50A7-F0BF-F5EB-FD50DF4D6FC9}"/>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DBE8644-047E-4B7C-B95F-420213E5152F}" type="slidenum">
              <a:rPr lang="el-GR" altLang="el-GR">
                <a:latin typeface="Calibri" panose="020F0502020204030204" pitchFamily="34" charset="0"/>
              </a:rPr>
              <a:pPr eaLnBrk="1" hangingPunct="1"/>
              <a:t>44</a:t>
            </a:fld>
            <a:endParaRPr lang="el-GR" altLang="el-GR">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59E79D35-48E2-4A4C-82C5-72307241654B}" type="datetimeFigureOut">
              <a:rPr lang="en-US" smtClean="0"/>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818047-D7FA-4A94-80CE-EA8370C1D58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082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9E79D35-48E2-4A4C-82C5-72307241654B}" type="datetimeFigureOut">
              <a:rPr lang="en-US" smtClean="0"/>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818047-D7FA-4A94-80CE-EA8370C1D580}" type="slidenum">
              <a:rPr lang="en-US" smtClean="0"/>
              <a:t>‹#›</a:t>
            </a:fld>
            <a:endParaRPr lang="en-US"/>
          </a:p>
        </p:txBody>
      </p:sp>
    </p:spTree>
    <p:extLst>
      <p:ext uri="{BB962C8B-B14F-4D97-AF65-F5344CB8AC3E}">
        <p14:creationId xmlns:p14="http://schemas.microsoft.com/office/powerpoint/2010/main" val="1433337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9E79D35-48E2-4A4C-82C5-72307241654B}" type="datetimeFigureOut">
              <a:rPr lang="en-US" smtClean="0"/>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818047-D7FA-4A94-80CE-EA8370C1D580}" type="slidenum">
              <a:rPr lang="en-US" smtClean="0"/>
              <a:t>‹#›</a:t>
            </a:fld>
            <a:endParaRPr lang="en-US"/>
          </a:p>
        </p:txBody>
      </p:sp>
    </p:spTree>
    <p:extLst>
      <p:ext uri="{BB962C8B-B14F-4D97-AF65-F5344CB8AC3E}">
        <p14:creationId xmlns:p14="http://schemas.microsoft.com/office/powerpoint/2010/main" val="2410555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70555D1-54CA-41EE-B8C4-70DD970B2193}"/>
              </a:ext>
            </a:extLst>
          </p:cNvPr>
          <p:cNvSpPr>
            <a:spLocks noGrp="1"/>
          </p:cNvSpPr>
          <p:nvPr>
            <p:ph type="dt" sz="half" idx="10"/>
          </p:nvPr>
        </p:nvSpPr>
        <p:spPr/>
        <p:txBody>
          <a:bodyPr/>
          <a:lstStyle/>
          <a:p>
            <a:fld id="{59E79D35-48E2-4A4C-82C5-72307241654B}" type="datetimeFigureOut">
              <a:rPr lang="en-US" smtClean="0"/>
              <a:t>5/14/2024</a:t>
            </a:fld>
            <a:endParaRPr lang="en-US"/>
          </a:p>
        </p:txBody>
      </p:sp>
      <p:sp>
        <p:nvSpPr>
          <p:cNvPr id="5" name="Footer Placeholder 4">
            <a:extLst>
              <a:ext uri="{FF2B5EF4-FFF2-40B4-BE49-F238E27FC236}">
                <a16:creationId xmlns:a16="http://schemas.microsoft.com/office/drawing/2014/main" id="{E5A9EDEB-C0BB-4AED-BA52-9A91B98EE1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2969F-BB3C-4519-8C9D-33EE5698D9BA}"/>
              </a:ext>
            </a:extLst>
          </p:cNvPr>
          <p:cNvSpPr>
            <a:spLocks noGrp="1"/>
          </p:cNvSpPr>
          <p:nvPr>
            <p:ph type="sldNum" sz="quarter" idx="12"/>
          </p:nvPr>
        </p:nvSpPr>
        <p:spPr/>
        <p:txBody>
          <a:bodyPr/>
          <a:lstStyle/>
          <a:p>
            <a:fld id="{06818047-D7FA-4A94-80CE-EA8370C1D580}" type="slidenum">
              <a:rPr lang="en-US" smtClean="0"/>
              <a:t>‹#›</a:t>
            </a:fld>
            <a:endParaRPr lang="en-US"/>
          </a:p>
        </p:txBody>
      </p:sp>
      <p:cxnSp>
        <p:nvCxnSpPr>
          <p:cNvPr id="8" name="Straight Connector 7">
            <a:extLst>
              <a:ext uri="{FF2B5EF4-FFF2-40B4-BE49-F238E27FC236}">
                <a16:creationId xmlns:a16="http://schemas.microsoft.com/office/drawing/2014/main" id="{6DC97EEE-B4B1-4339-8EA0-5B0EAB2FEFD2}"/>
              </a:ext>
            </a:extLst>
          </p:cNvPr>
          <p:cNvCxnSpPr/>
          <p:nvPr userDrawn="1"/>
        </p:nvCxnSpPr>
        <p:spPr>
          <a:xfrm>
            <a:off x="771786" y="1082180"/>
            <a:ext cx="10515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084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9E79D35-48E2-4A4C-82C5-72307241654B}" type="datetimeFigureOut">
              <a:rPr lang="en-US" smtClean="0"/>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818047-D7FA-4A94-80CE-EA8370C1D580}" type="slidenum">
              <a:rPr lang="en-US" smtClean="0"/>
              <a:t>‹#›</a:t>
            </a:fld>
            <a:endParaRPr lang="en-US"/>
          </a:p>
        </p:txBody>
      </p:sp>
    </p:spTree>
    <p:extLst>
      <p:ext uri="{BB962C8B-B14F-4D97-AF65-F5344CB8AC3E}">
        <p14:creationId xmlns:p14="http://schemas.microsoft.com/office/powerpoint/2010/main" val="3744114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59E79D35-48E2-4A4C-82C5-72307241654B}" type="datetimeFigureOut">
              <a:rPr lang="en-US" smtClean="0"/>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818047-D7FA-4A94-80CE-EA8370C1D58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390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59E79D35-48E2-4A4C-82C5-72307241654B}" type="datetimeFigureOut">
              <a:rPr lang="en-US" smtClean="0"/>
              <a:t>5/14/2024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818047-D7FA-4A94-80CE-EA8370C1D580}" type="slidenum">
              <a:rPr lang="en-US" smtClean="0"/>
              <a:t>‹#›</a:t>
            </a:fld>
            <a:endParaRPr lang="en-US"/>
          </a:p>
        </p:txBody>
      </p:sp>
    </p:spTree>
    <p:extLst>
      <p:ext uri="{BB962C8B-B14F-4D97-AF65-F5344CB8AC3E}">
        <p14:creationId xmlns:p14="http://schemas.microsoft.com/office/powerpoint/2010/main" val="4176326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97280" y="2582334"/>
            <a:ext cx="4937760" cy="33782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217920" y="2582334"/>
            <a:ext cx="4937760" cy="33782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59E79D35-48E2-4A4C-82C5-72307241654B}" type="datetimeFigureOut">
              <a:rPr lang="en-US" smtClean="0"/>
              <a:t>5/14/2024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818047-D7FA-4A94-80CE-EA8370C1D580}" type="slidenum">
              <a:rPr lang="en-US" smtClean="0"/>
              <a:t>‹#›</a:t>
            </a:fld>
            <a:endParaRPr lang="en-US"/>
          </a:p>
        </p:txBody>
      </p:sp>
    </p:spTree>
    <p:extLst>
      <p:ext uri="{BB962C8B-B14F-4D97-AF65-F5344CB8AC3E}">
        <p14:creationId xmlns:p14="http://schemas.microsoft.com/office/powerpoint/2010/main" val="2305179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59E79D35-48E2-4A4C-82C5-72307241654B}" type="datetimeFigureOut">
              <a:rPr lang="en-US" smtClean="0"/>
              <a:t>5/14/2024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818047-D7FA-4A94-80CE-EA8370C1D580}" type="slidenum">
              <a:rPr lang="en-US" smtClean="0"/>
              <a:t>‹#›</a:t>
            </a:fld>
            <a:endParaRPr lang="en-US"/>
          </a:p>
        </p:txBody>
      </p:sp>
    </p:spTree>
    <p:extLst>
      <p:ext uri="{BB962C8B-B14F-4D97-AF65-F5344CB8AC3E}">
        <p14:creationId xmlns:p14="http://schemas.microsoft.com/office/powerpoint/2010/main" val="3060457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9E79D35-48E2-4A4C-82C5-72307241654B}" type="datetimeFigureOut">
              <a:rPr lang="en-US" smtClean="0"/>
              <a:t>5/14/2024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6818047-D7FA-4A94-80CE-EA8370C1D580}" type="slidenum">
              <a:rPr lang="en-US" smtClean="0"/>
              <a:t>‹#›</a:t>
            </a:fld>
            <a:endParaRPr lang="en-US"/>
          </a:p>
        </p:txBody>
      </p:sp>
    </p:spTree>
    <p:extLst>
      <p:ext uri="{BB962C8B-B14F-4D97-AF65-F5344CB8AC3E}">
        <p14:creationId xmlns:p14="http://schemas.microsoft.com/office/powerpoint/2010/main" val="2200152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9E79D35-48E2-4A4C-82C5-72307241654B}" type="datetimeFigureOut">
              <a:rPr lang="en-US" smtClean="0"/>
              <a:t>5/14/2024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6818047-D7FA-4A94-80CE-EA8370C1D580}" type="slidenum">
              <a:rPr lang="en-US" smtClean="0"/>
              <a:t>‹#›</a:t>
            </a:fld>
            <a:endParaRPr lang="en-US"/>
          </a:p>
        </p:txBody>
      </p:sp>
    </p:spTree>
    <p:extLst>
      <p:ext uri="{BB962C8B-B14F-4D97-AF65-F5344CB8AC3E}">
        <p14:creationId xmlns:p14="http://schemas.microsoft.com/office/powerpoint/2010/main" val="2648205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59E79D35-48E2-4A4C-82C5-72307241654B}" type="datetimeFigureOut">
              <a:rPr lang="en-US" smtClean="0"/>
              <a:t>5/14/2024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818047-D7FA-4A94-80CE-EA8370C1D580}" type="slidenum">
              <a:rPr lang="en-US" smtClean="0"/>
              <a:t>‹#›</a:t>
            </a:fld>
            <a:endParaRPr lang="en-US"/>
          </a:p>
        </p:txBody>
      </p:sp>
    </p:spTree>
    <p:extLst>
      <p:ext uri="{BB962C8B-B14F-4D97-AF65-F5344CB8AC3E}">
        <p14:creationId xmlns:p14="http://schemas.microsoft.com/office/powerpoint/2010/main" val="847562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9E79D35-48E2-4A4C-82C5-72307241654B}" type="datetimeFigureOut">
              <a:rPr lang="en-US" smtClean="0"/>
              <a:t>5/14/2024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6818047-D7FA-4A94-80CE-EA8370C1D580}"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708091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hyperlink" Target="http://www.kidneyinternational.org/"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63.png"/><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437C54-371B-4988-857E-A3F34419FD1F}"/>
              </a:ext>
            </a:extLst>
          </p:cNvPr>
          <p:cNvSpPr txBox="1"/>
          <p:nvPr/>
        </p:nvSpPr>
        <p:spPr>
          <a:xfrm>
            <a:off x="3066058" y="2534020"/>
            <a:ext cx="6622839" cy="523220"/>
          </a:xfrm>
          <a:prstGeom prst="rect">
            <a:avLst/>
          </a:prstGeom>
          <a:noFill/>
          <a:ln w="31750">
            <a:noFill/>
          </a:ln>
        </p:spPr>
        <p:txBody>
          <a:bodyPr wrap="none" rtlCol="0">
            <a:spAutoFit/>
          </a:bodyPr>
          <a:lstStyle/>
          <a:p>
            <a:r>
              <a:rPr lang="el-GR" sz="2800" b="1" dirty="0">
                <a:latin typeface="Arial" panose="020B0604020202020204" pitchFamily="34" charset="0"/>
                <a:cs typeface="Arial" panose="020B0604020202020204" pitchFamily="34" charset="0"/>
              </a:rPr>
              <a:t>ΣΔ, νεφρική νόσος και αθηρωμάτωση</a:t>
            </a:r>
            <a:endParaRPr lang="en-US" sz="28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DFB2E45-913A-4770-9530-A682EA3E50B3}"/>
              </a:ext>
            </a:extLst>
          </p:cNvPr>
          <p:cNvSpPr txBox="1"/>
          <p:nvPr/>
        </p:nvSpPr>
        <p:spPr>
          <a:xfrm>
            <a:off x="6377477" y="6246404"/>
            <a:ext cx="5479768" cy="506292"/>
          </a:xfrm>
          <a:prstGeom prst="rect">
            <a:avLst/>
          </a:prstGeom>
          <a:noFill/>
        </p:spPr>
        <p:txBody>
          <a:bodyPr wrap="square" rtlCol="0">
            <a:spAutoFit/>
          </a:bodyPr>
          <a:lstStyle/>
          <a:p>
            <a:pPr algn="ctr">
              <a:lnSpc>
                <a:spcPct val="150000"/>
              </a:lnSpc>
            </a:pPr>
            <a:r>
              <a:rPr lang="el-GR" sz="2000" dirty="0"/>
              <a:t>ΠΜΣ «</a:t>
            </a:r>
            <a:r>
              <a:rPr lang="el-GR" sz="2000" dirty="0" err="1"/>
              <a:t>Καρδιομεταβολική</a:t>
            </a:r>
            <a:r>
              <a:rPr lang="el-GR" sz="2000" dirty="0"/>
              <a:t> Ιατρική», 25/04/2024 </a:t>
            </a:r>
          </a:p>
        </p:txBody>
      </p:sp>
      <p:pic>
        <p:nvPicPr>
          <p:cNvPr id="9" name="Picture 8">
            <a:extLst>
              <a:ext uri="{FF2B5EF4-FFF2-40B4-BE49-F238E27FC236}">
                <a16:creationId xmlns:a16="http://schemas.microsoft.com/office/drawing/2014/main" id="{E3A93C0F-74AF-4453-8BC9-DC6E8A2B2A3A}"/>
              </a:ext>
            </a:extLst>
          </p:cNvPr>
          <p:cNvPicPr>
            <a:picLocks noChangeAspect="1"/>
          </p:cNvPicPr>
          <p:nvPr/>
        </p:nvPicPr>
        <p:blipFill>
          <a:blip r:embed="rId2"/>
          <a:stretch>
            <a:fillRect/>
          </a:stretch>
        </p:blipFill>
        <p:spPr>
          <a:xfrm>
            <a:off x="7549479" y="219982"/>
            <a:ext cx="3927929" cy="1271989"/>
          </a:xfrm>
          <a:prstGeom prst="rect">
            <a:avLst/>
          </a:prstGeom>
          <a:noFill/>
        </p:spPr>
      </p:pic>
      <p:cxnSp>
        <p:nvCxnSpPr>
          <p:cNvPr id="13" name="Straight Connector 12">
            <a:extLst>
              <a:ext uri="{FF2B5EF4-FFF2-40B4-BE49-F238E27FC236}">
                <a16:creationId xmlns:a16="http://schemas.microsoft.com/office/drawing/2014/main" id="{D07D2EA9-C188-4BA4-BECA-4B03E27122E9}"/>
              </a:ext>
            </a:extLst>
          </p:cNvPr>
          <p:cNvCxnSpPr/>
          <p:nvPr/>
        </p:nvCxnSpPr>
        <p:spPr>
          <a:xfrm>
            <a:off x="592853" y="1491971"/>
            <a:ext cx="1088455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Ορθογώνιο 1">
            <a:extLst>
              <a:ext uri="{FF2B5EF4-FFF2-40B4-BE49-F238E27FC236}">
                <a16:creationId xmlns:a16="http://schemas.microsoft.com/office/drawing/2014/main" id="{88771484-4843-CDD4-A27E-DB5A5FFCE8ED}"/>
              </a:ext>
            </a:extLst>
          </p:cNvPr>
          <p:cNvSpPr/>
          <p:nvPr/>
        </p:nvSpPr>
        <p:spPr>
          <a:xfrm>
            <a:off x="730970" y="4681136"/>
            <a:ext cx="6818509" cy="1159356"/>
          </a:xfrm>
          <a:prstGeom prst="rect">
            <a:avLst/>
          </a:prstGeom>
          <a:noFill/>
        </p:spPr>
        <p:txBody>
          <a:bodyPr wrap="square">
            <a:spAutoFit/>
          </a:bodyPr>
          <a:lstStyle/>
          <a:p>
            <a:pPr defTabSz="1219170">
              <a:lnSpc>
                <a:spcPct val="150000"/>
              </a:lnSpc>
              <a:defRPr/>
            </a:pPr>
            <a:r>
              <a:rPr lang="el-GR" sz="2133" dirty="0">
                <a:latin typeface="Calibri"/>
                <a:cs typeface="Arial" panose="020B0604020202020204" pitchFamily="34" charset="0"/>
              </a:rPr>
              <a:t>Μελεξοπούλου Χριστίνα</a:t>
            </a:r>
          </a:p>
          <a:p>
            <a:pPr defTabSz="1219170">
              <a:defRPr/>
            </a:pPr>
            <a:r>
              <a:rPr lang="el-GR" sz="1867" dirty="0">
                <a:latin typeface="Calibri"/>
                <a:cs typeface="Arial" panose="020B0604020202020204" pitchFamily="34" charset="0"/>
              </a:rPr>
              <a:t>Επιμελήτρια Α’, Κλινική Νεφρολογίας &amp; Μεταμόσχευσης Νεφρού</a:t>
            </a:r>
          </a:p>
          <a:p>
            <a:pPr defTabSz="1219170">
              <a:defRPr/>
            </a:pPr>
            <a:r>
              <a:rPr lang="el-GR" sz="1867" dirty="0">
                <a:latin typeface="Calibri"/>
                <a:cs typeface="Arial" panose="020B0604020202020204" pitchFamily="34" charset="0"/>
              </a:rPr>
              <a:t>Ιατρική Σχολή, ΕΚΠΑ, ΓΝΑ «Λαϊκό» </a:t>
            </a:r>
            <a:endParaRPr lang="en-US" sz="1867" dirty="0">
              <a:latin typeface="Calibri"/>
              <a:cs typeface="Arial" panose="020B0604020202020204" pitchFamily="34" charset="0"/>
            </a:endParaRPr>
          </a:p>
        </p:txBody>
      </p:sp>
    </p:spTree>
    <p:extLst>
      <p:ext uri="{BB962C8B-B14F-4D97-AF65-F5344CB8AC3E}">
        <p14:creationId xmlns:p14="http://schemas.microsoft.com/office/powerpoint/2010/main" val="1636255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E49FFB-D967-4856-BF7C-F6DAC35EEDE9}"/>
              </a:ext>
            </a:extLst>
          </p:cNvPr>
          <p:cNvPicPr>
            <a:picLocks noChangeAspect="1"/>
          </p:cNvPicPr>
          <p:nvPr/>
        </p:nvPicPr>
        <p:blipFill>
          <a:blip r:embed="rId2"/>
          <a:stretch>
            <a:fillRect/>
          </a:stretch>
        </p:blipFill>
        <p:spPr>
          <a:xfrm>
            <a:off x="6018947" y="1398095"/>
            <a:ext cx="5892934" cy="4343860"/>
          </a:xfrm>
          <a:prstGeom prst="rect">
            <a:avLst/>
          </a:prstGeom>
        </p:spPr>
      </p:pic>
      <p:sp>
        <p:nvSpPr>
          <p:cNvPr id="3" name="TextBox 2">
            <a:extLst>
              <a:ext uri="{FF2B5EF4-FFF2-40B4-BE49-F238E27FC236}">
                <a16:creationId xmlns:a16="http://schemas.microsoft.com/office/drawing/2014/main" id="{656FC5E2-3E6D-4E70-9C4A-53297E2EF296}"/>
              </a:ext>
            </a:extLst>
          </p:cNvPr>
          <p:cNvSpPr txBox="1"/>
          <p:nvPr/>
        </p:nvSpPr>
        <p:spPr>
          <a:xfrm>
            <a:off x="874207" y="527033"/>
            <a:ext cx="2351285" cy="461665"/>
          </a:xfrm>
          <a:prstGeom prst="rect">
            <a:avLst/>
          </a:prstGeom>
          <a:noFill/>
        </p:spPr>
        <p:txBody>
          <a:bodyPr wrap="none" rtlCol="0">
            <a:spAutoFit/>
          </a:bodyPr>
          <a:lstStyle/>
          <a:p>
            <a:r>
              <a:rPr lang="el-GR" sz="2400" dirty="0"/>
              <a:t>Παθοφυσιολογία</a:t>
            </a:r>
            <a:endParaRPr lang="en-US" sz="2400" dirty="0"/>
          </a:p>
        </p:txBody>
      </p:sp>
      <p:sp>
        <p:nvSpPr>
          <p:cNvPr id="4" name="Rectangle 3">
            <a:extLst>
              <a:ext uri="{FF2B5EF4-FFF2-40B4-BE49-F238E27FC236}">
                <a16:creationId xmlns:a16="http://schemas.microsoft.com/office/drawing/2014/main" id="{184059C9-9769-4C1D-88A5-0397793F7C67}"/>
              </a:ext>
            </a:extLst>
          </p:cNvPr>
          <p:cNvSpPr/>
          <p:nvPr/>
        </p:nvSpPr>
        <p:spPr>
          <a:xfrm>
            <a:off x="10282819" y="6295953"/>
            <a:ext cx="1909181" cy="461665"/>
          </a:xfrm>
          <a:prstGeom prst="rect">
            <a:avLst/>
          </a:prstGeom>
        </p:spPr>
        <p:txBody>
          <a:bodyPr wrap="square">
            <a:spAutoFit/>
          </a:bodyPr>
          <a:lstStyle/>
          <a:p>
            <a:r>
              <a:rPr lang="en-US" altLang="en-US" sz="1200" i="1" dirty="0"/>
              <a:t>American Journal of Kidney </a:t>
            </a:r>
            <a:endParaRPr lang="el-GR" altLang="en-US" sz="1200" i="1" dirty="0"/>
          </a:p>
          <a:p>
            <a:r>
              <a:rPr lang="en-US" altLang="en-US" sz="1200" i="1" dirty="0"/>
              <a:t>Diseases 2018 71</a:t>
            </a:r>
            <a:endParaRPr lang="en-US" sz="1200" i="1" dirty="0"/>
          </a:p>
        </p:txBody>
      </p:sp>
      <p:cxnSp>
        <p:nvCxnSpPr>
          <p:cNvPr id="11" name="Straight Connector 10">
            <a:extLst>
              <a:ext uri="{FF2B5EF4-FFF2-40B4-BE49-F238E27FC236}">
                <a16:creationId xmlns:a16="http://schemas.microsoft.com/office/drawing/2014/main" id="{B58720B9-4887-42B4-9E93-43C21E030751}"/>
              </a:ext>
            </a:extLst>
          </p:cNvPr>
          <p:cNvCxnSpPr>
            <a:cxnSpLocks/>
          </p:cNvCxnSpPr>
          <p:nvPr/>
        </p:nvCxnSpPr>
        <p:spPr>
          <a:xfrm>
            <a:off x="5858188" y="1686529"/>
            <a:ext cx="0" cy="470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9AED495-12B4-4D76-A7A2-FB3DE9BC9A51}"/>
              </a:ext>
            </a:extLst>
          </p:cNvPr>
          <p:cNvGrpSpPr/>
          <p:nvPr/>
        </p:nvGrpSpPr>
        <p:grpSpPr>
          <a:xfrm>
            <a:off x="280119" y="1321941"/>
            <a:ext cx="4639741" cy="3503197"/>
            <a:chOff x="288119" y="2186793"/>
            <a:chExt cx="4639741" cy="3503197"/>
          </a:xfrm>
        </p:grpSpPr>
        <p:sp>
          <p:nvSpPr>
            <p:cNvPr id="6" name="Rectangle 5">
              <a:extLst>
                <a:ext uri="{FF2B5EF4-FFF2-40B4-BE49-F238E27FC236}">
                  <a16:creationId xmlns:a16="http://schemas.microsoft.com/office/drawing/2014/main" id="{94F8C3B3-ECE6-44D6-A241-D5D3F4CA3EA1}"/>
                </a:ext>
              </a:extLst>
            </p:cNvPr>
            <p:cNvSpPr/>
            <p:nvPr/>
          </p:nvSpPr>
          <p:spPr>
            <a:xfrm>
              <a:off x="288119" y="3117467"/>
              <a:ext cx="4478983" cy="1015663"/>
            </a:xfrm>
            <a:prstGeom prst="rect">
              <a:avLst/>
            </a:prstGeom>
            <a:ln>
              <a:solidFill>
                <a:schemeClr val="tx1"/>
              </a:solidFill>
            </a:ln>
          </p:spPr>
          <p:txBody>
            <a:bodyPr wrap="none">
              <a:spAutoFit/>
            </a:bodyPr>
            <a:lstStyle/>
            <a:p>
              <a:pPr marL="285750" indent="-285750">
                <a:buFont typeface="Wingdings" panose="05000000000000000000" pitchFamily="2" charset="2"/>
                <a:buChar char="§"/>
              </a:pPr>
              <a:r>
                <a:rPr lang="el-GR" sz="2000" b="1" dirty="0"/>
                <a:t>Μεταβολικοί παράγοντες</a:t>
              </a:r>
              <a:r>
                <a:rPr lang="en-US" sz="2000" b="1" dirty="0"/>
                <a:t>: AGEs , ROS</a:t>
              </a:r>
            </a:p>
            <a:p>
              <a:pPr marL="285750" indent="-285750">
                <a:buFont typeface="Wingdings" panose="05000000000000000000" pitchFamily="2" charset="2"/>
                <a:buChar char="§"/>
              </a:pPr>
              <a:r>
                <a:rPr lang="el-GR" sz="2000" b="1" dirty="0"/>
                <a:t>Αυξητικοί παράγοντες</a:t>
              </a:r>
              <a:r>
                <a:rPr lang="en-US" sz="2000" b="1" dirty="0"/>
                <a:t>: TGF-</a:t>
              </a:r>
              <a:r>
                <a:rPr lang="el-GR" sz="2000" b="1" dirty="0"/>
                <a:t>β1, </a:t>
              </a:r>
              <a:r>
                <a:rPr lang="en-US" sz="2000" b="1" dirty="0"/>
                <a:t>VEGF</a:t>
              </a:r>
            </a:p>
            <a:p>
              <a:pPr marL="285750" indent="-285750">
                <a:buFont typeface="Wingdings" panose="05000000000000000000" pitchFamily="2" charset="2"/>
                <a:buChar char="§"/>
              </a:pPr>
              <a:r>
                <a:rPr lang="el-GR" sz="2000" b="1" dirty="0"/>
                <a:t>Ενεργοποίηση </a:t>
              </a:r>
              <a:r>
                <a:rPr lang="en-US" sz="2000" b="1" dirty="0"/>
                <a:t>RAAS</a:t>
              </a:r>
              <a:endParaRPr lang="el-GR" sz="2000" b="1" dirty="0"/>
            </a:p>
          </p:txBody>
        </p:sp>
        <p:sp>
          <p:nvSpPr>
            <p:cNvPr id="9" name="TextBox 8">
              <a:extLst>
                <a:ext uri="{FF2B5EF4-FFF2-40B4-BE49-F238E27FC236}">
                  <a16:creationId xmlns:a16="http://schemas.microsoft.com/office/drawing/2014/main" id="{14C18D7D-4704-497E-AB74-8D3637183E62}"/>
                </a:ext>
              </a:extLst>
            </p:cNvPr>
            <p:cNvSpPr txBox="1"/>
            <p:nvPr/>
          </p:nvSpPr>
          <p:spPr>
            <a:xfrm>
              <a:off x="1623934" y="2186793"/>
              <a:ext cx="1807354" cy="400110"/>
            </a:xfrm>
            <a:prstGeom prst="rect">
              <a:avLst/>
            </a:prstGeom>
            <a:noFill/>
            <a:ln>
              <a:solidFill>
                <a:schemeClr val="tx1"/>
              </a:solidFill>
            </a:ln>
          </p:spPr>
          <p:txBody>
            <a:bodyPr wrap="none" rtlCol="0">
              <a:spAutoFit/>
            </a:bodyPr>
            <a:lstStyle/>
            <a:p>
              <a:r>
                <a:rPr lang="el-GR" sz="2000" b="1" dirty="0"/>
                <a:t>Υπεργλυκαιμία</a:t>
              </a:r>
              <a:endParaRPr lang="en-US" sz="2000" b="1" dirty="0"/>
            </a:p>
          </p:txBody>
        </p:sp>
        <p:sp>
          <p:nvSpPr>
            <p:cNvPr id="13" name="Arrow: Down 12">
              <a:extLst>
                <a:ext uri="{FF2B5EF4-FFF2-40B4-BE49-F238E27FC236}">
                  <a16:creationId xmlns:a16="http://schemas.microsoft.com/office/drawing/2014/main" id="{59EC50D8-1C46-48DF-8FBE-28FB1FC7E3BC}"/>
                </a:ext>
              </a:extLst>
            </p:cNvPr>
            <p:cNvSpPr/>
            <p:nvPr/>
          </p:nvSpPr>
          <p:spPr>
            <a:xfrm>
              <a:off x="2434361" y="2716853"/>
              <a:ext cx="137161" cy="270664"/>
            </a:xfrm>
            <a:prstGeom prst="downArrow">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TextBox 13">
              <a:extLst>
                <a:ext uri="{FF2B5EF4-FFF2-40B4-BE49-F238E27FC236}">
                  <a16:creationId xmlns:a16="http://schemas.microsoft.com/office/drawing/2014/main" id="{01BEA939-BC1A-4EE2-A03A-59010377E73E}"/>
                </a:ext>
              </a:extLst>
            </p:cNvPr>
            <p:cNvSpPr txBox="1"/>
            <p:nvPr/>
          </p:nvSpPr>
          <p:spPr>
            <a:xfrm>
              <a:off x="293997" y="4613728"/>
              <a:ext cx="4633863" cy="707886"/>
            </a:xfrm>
            <a:prstGeom prst="rect">
              <a:avLst/>
            </a:prstGeom>
            <a:noFill/>
            <a:ln>
              <a:solidFill>
                <a:schemeClr val="tx1"/>
              </a:solidFill>
            </a:ln>
          </p:spPr>
          <p:txBody>
            <a:bodyPr wrap="square" rtlCol="0">
              <a:spAutoFit/>
            </a:bodyPr>
            <a:lstStyle/>
            <a:p>
              <a:pPr marL="285750" indent="-285750">
                <a:buFont typeface="Wingdings" panose="05000000000000000000" pitchFamily="2" charset="2"/>
                <a:buChar char="§"/>
              </a:pPr>
              <a:r>
                <a:rPr lang="el-GR" sz="2000" b="1" dirty="0"/>
                <a:t>Αιμοδυναμικές μεταβολές στη νεφρική κυκλοφορία  +  νεφρική υπερτροφία</a:t>
              </a:r>
              <a:endParaRPr lang="en-US" sz="2000" b="1" dirty="0"/>
            </a:p>
          </p:txBody>
        </p:sp>
        <p:sp>
          <p:nvSpPr>
            <p:cNvPr id="15" name="Arrow: Down 14">
              <a:extLst>
                <a:ext uri="{FF2B5EF4-FFF2-40B4-BE49-F238E27FC236}">
                  <a16:creationId xmlns:a16="http://schemas.microsoft.com/office/drawing/2014/main" id="{EA62A9FD-4EDD-465C-B23A-CE1DF4A58E19}"/>
                </a:ext>
              </a:extLst>
            </p:cNvPr>
            <p:cNvSpPr/>
            <p:nvPr/>
          </p:nvSpPr>
          <p:spPr>
            <a:xfrm>
              <a:off x="2434361" y="4245352"/>
              <a:ext cx="137161" cy="270664"/>
            </a:xfrm>
            <a:prstGeom prst="downArrow">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Arrow: Down 15">
              <a:extLst>
                <a:ext uri="{FF2B5EF4-FFF2-40B4-BE49-F238E27FC236}">
                  <a16:creationId xmlns:a16="http://schemas.microsoft.com/office/drawing/2014/main" id="{803555F8-817A-4ADD-9731-EE5479FF2CCA}"/>
                </a:ext>
              </a:extLst>
            </p:cNvPr>
            <p:cNvSpPr/>
            <p:nvPr/>
          </p:nvSpPr>
          <p:spPr>
            <a:xfrm>
              <a:off x="2434361" y="5419326"/>
              <a:ext cx="137161" cy="270664"/>
            </a:xfrm>
            <a:prstGeom prst="downArrow">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7" name="TextBox 16">
            <a:extLst>
              <a:ext uri="{FF2B5EF4-FFF2-40B4-BE49-F238E27FC236}">
                <a16:creationId xmlns:a16="http://schemas.microsoft.com/office/drawing/2014/main" id="{7A639163-3FBA-4B45-8B0F-7E8CADC72E75}"/>
              </a:ext>
            </a:extLst>
          </p:cNvPr>
          <p:cNvSpPr txBox="1"/>
          <p:nvPr/>
        </p:nvSpPr>
        <p:spPr>
          <a:xfrm>
            <a:off x="5942874" y="5741955"/>
            <a:ext cx="3291562" cy="1015663"/>
          </a:xfrm>
          <a:prstGeom prst="rect">
            <a:avLst/>
          </a:prstGeom>
          <a:noFill/>
        </p:spPr>
        <p:txBody>
          <a:bodyPr wrap="square" rtlCol="0">
            <a:spAutoFit/>
          </a:bodyPr>
          <a:lstStyle/>
          <a:p>
            <a:r>
              <a:rPr lang="en-US" sz="1200" b="1" dirty="0"/>
              <a:t>AGEs</a:t>
            </a:r>
            <a:r>
              <a:rPr lang="en-US" sz="1200" dirty="0"/>
              <a:t>: advanced glucose-end products</a:t>
            </a:r>
          </a:p>
          <a:p>
            <a:r>
              <a:rPr lang="en-US" sz="1200" b="1" dirty="0"/>
              <a:t>ROS</a:t>
            </a:r>
            <a:r>
              <a:rPr lang="en-US" sz="1200" dirty="0"/>
              <a:t>: reactive oxygen species</a:t>
            </a:r>
          </a:p>
          <a:p>
            <a:r>
              <a:rPr lang="en-US" sz="1200" b="1" dirty="0"/>
              <a:t>TGI-</a:t>
            </a:r>
            <a:r>
              <a:rPr lang="el-GR" sz="1200" b="1" dirty="0"/>
              <a:t>β1</a:t>
            </a:r>
            <a:r>
              <a:rPr lang="en-US" sz="1200" dirty="0"/>
              <a:t>: tumor growth factor </a:t>
            </a:r>
            <a:r>
              <a:rPr lang="el-GR" sz="1200" dirty="0"/>
              <a:t>β1</a:t>
            </a:r>
          </a:p>
          <a:p>
            <a:r>
              <a:rPr lang="en-US" sz="1200" b="1" dirty="0"/>
              <a:t>VEGF</a:t>
            </a:r>
            <a:r>
              <a:rPr lang="en-US" sz="1200" dirty="0"/>
              <a:t>: vascular endothelial growth factor</a:t>
            </a:r>
          </a:p>
          <a:p>
            <a:r>
              <a:rPr lang="en-US" sz="1200" b="1" dirty="0"/>
              <a:t>RAAS</a:t>
            </a:r>
            <a:r>
              <a:rPr lang="en-US" sz="1200" dirty="0"/>
              <a:t>: Renin angiotensin aldosterone system</a:t>
            </a:r>
            <a:endParaRPr lang="en-US" sz="1200" b="1" dirty="0"/>
          </a:p>
        </p:txBody>
      </p:sp>
      <p:sp>
        <p:nvSpPr>
          <p:cNvPr id="22" name="TextBox 21">
            <a:extLst>
              <a:ext uri="{FF2B5EF4-FFF2-40B4-BE49-F238E27FC236}">
                <a16:creationId xmlns:a16="http://schemas.microsoft.com/office/drawing/2014/main" id="{FC70BCC7-51F3-4875-9301-0B795F4F4FCC}"/>
              </a:ext>
            </a:extLst>
          </p:cNvPr>
          <p:cNvSpPr txBox="1"/>
          <p:nvPr/>
        </p:nvSpPr>
        <p:spPr>
          <a:xfrm>
            <a:off x="1561142" y="4860630"/>
            <a:ext cx="1916935" cy="400110"/>
          </a:xfrm>
          <a:prstGeom prst="rect">
            <a:avLst/>
          </a:prstGeom>
          <a:noFill/>
          <a:ln>
            <a:solidFill>
              <a:schemeClr val="tx1"/>
            </a:solidFill>
          </a:ln>
        </p:spPr>
        <p:txBody>
          <a:bodyPr wrap="none" rtlCol="0">
            <a:spAutoFit/>
          </a:bodyPr>
          <a:lstStyle/>
          <a:p>
            <a:r>
              <a:rPr lang="el-GR" sz="2000" b="1" dirty="0"/>
              <a:t>Αλβουμινουρία </a:t>
            </a:r>
            <a:endParaRPr lang="en-US" sz="2000" b="1" dirty="0"/>
          </a:p>
        </p:txBody>
      </p:sp>
      <p:sp>
        <p:nvSpPr>
          <p:cNvPr id="23" name="Arrow: Down 22">
            <a:extLst>
              <a:ext uri="{FF2B5EF4-FFF2-40B4-BE49-F238E27FC236}">
                <a16:creationId xmlns:a16="http://schemas.microsoft.com/office/drawing/2014/main" id="{6C497000-A4B5-4B41-AF70-80EDAB291084}"/>
              </a:ext>
            </a:extLst>
          </p:cNvPr>
          <p:cNvSpPr/>
          <p:nvPr/>
        </p:nvSpPr>
        <p:spPr>
          <a:xfrm>
            <a:off x="2426361" y="5400727"/>
            <a:ext cx="137161" cy="270664"/>
          </a:xfrm>
          <a:prstGeom prst="downArrow">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4" name="TextBox 23">
            <a:extLst>
              <a:ext uri="{FF2B5EF4-FFF2-40B4-BE49-F238E27FC236}">
                <a16:creationId xmlns:a16="http://schemas.microsoft.com/office/drawing/2014/main" id="{3C8EC937-962E-4381-89F2-0BBEA29894A6}"/>
              </a:ext>
            </a:extLst>
          </p:cNvPr>
          <p:cNvSpPr txBox="1"/>
          <p:nvPr/>
        </p:nvSpPr>
        <p:spPr>
          <a:xfrm>
            <a:off x="1160633" y="5671391"/>
            <a:ext cx="2668616" cy="707886"/>
          </a:xfrm>
          <a:prstGeom prst="rect">
            <a:avLst/>
          </a:prstGeom>
          <a:noFill/>
          <a:ln>
            <a:solidFill>
              <a:schemeClr val="tx1"/>
            </a:solidFill>
          </a:ln>
        </p:spPr>
        <p:txBody>
          <a:bodyPr wrap="none" rtlCol="0">
            <a:spAutoFit/>
          </a:bodyPr>
          <a:lstStyle/>
          <a:p>
            <a:pPr algn="ctr"/>
            <a:r>
              <a:rPr lang="el-GR" sz="2000" b="1" dirty="0"/>
              <a:t>Σπειραματοσκλήρυνση</a:t>
            </a:r>
          </a:p>
          <a:p>
            <a:pPr algn="ctr"/>
            <a:r>
              <a:rPr lang="el-GR" sz="2000" b="1" dirty="0"/>
              <a:t>Διάμεση Ίνωση</a:t>
            </a:r>
            <a:endParaRPr lang="en-US" sz="2000" b="1" dirty="0"/>
          </a:p>
        </p:txBody>
      </p:sp>
    </p:spTree>
    <p:extLst>
      <p:ext uri="{BB962C8B-B14F-4D97-AF65-F5344CB8AC3E}">
        <p14:creationId xmlns:p14="http://schemas.microsoft.com/office/powerpoint/2010/main" val="395474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3B3F80-77B7-4D6B-B2B2-1A0B32C4DC6A}"/>
              </a:ext>
            </a:extLst>
          </p:cNvPr>
          <p:cNvPicPr>
            <a:picLocks noChangeAspect="1"/>
          </p:cNvPicPr>
          <p:nvPr/>
        </p:nvPicPr>
        <p:blipFill rotWithShape="1">
          <a:blip r:embed="rId2"/>
          <a:srcRect t="2231"/>
          <a:stretch/>
        </p:blipFill>
        <p:spPr>
          <a:xfrm>
            <a:off x="5762852" y="1344156"/>
            <a:ext cx="5126290" cy="4099547"/>
          </a:xfrm>
          <a:prstGeom prst="rect">
            <a:avLst/>
          </a:prstGeom>
        </p:spPr>
      </p:pic>
      <p:sp>
        <p:nvSpPr>
          <p:cNvPr id="3" name="TextBox 2">
            <a:extLst>
              <a:ext uri="{FF2B5EF4-FFF2-40B4-BE49-F238E27FC236}">
                <a16:creationId xmlns:a16="http://schemas.microsoft.com/office/drawing/2014/main" id="{228C5F3A-F5FF-406E-9467-8558C6DB6E2D}"/>
              </a:ext>
            </a:extLst>
          </p:cNvPr>
          <p:cNvSpPr txBox="1"/>
          <p:nvPr/>
        </p:nvSpPr>
        <p:spPr>
          <a:xfrm>
            <a:off x="851076" y="502417"/>
            <a:ext cx="3476336" cy="461665"/>
          </a:xfrm>
          <a:prstGeom prst="rect">
            <a:avLst/>
          </a:prstGeom>
          <a:noFill/>
        </p:spPr>
        <p:txBody>
          <a:bodyPr wrap="none" rtlCol="0">
            <a:spAutoFit/>
          </a:bodyPr>
          <a:lstStyle/>
          <a:p>
            <a:r>
              <a:rPr lang="el-GR" sz="2400" dirty="0"/>
              <a:t>Αιμοδυναμικές μεταβολές</a:t>
            </a:r>
            <a:endParaRPr lang="en-US" sz="2400" dirty="0"/>
          </a:p>
        </p:txBody>
      </p:sp>
      <p:pic>
        <p:nvPicPr>
          <p:cNvPr id="4" name="Picture 3">
            <a:extLst>
              <a:ext uri="{FF2B5EF4-FFF2-40B4-BE49-F238E27FC236}">
                <a16:creationId xmlns:a16="http://schemas.microsoft.com/office/drawing/2014/main" id="{D28A3A4C-D4C2-467E-8200-CA07F9DE3BE9}"/>
              </a:ext>
            </a:extLst>
          </p:cNvPr>
          <p:cNvPicPr>
            <a:picLocks noChangeAspect="1"/>
          </p:cNvPicPr>
          <p:nvPr/>
        </p:nvPicPr>
        <p:blipFill>
          <a:blip r:embed="rId3"/>
          <a:stretch>
            <a:fillRect/>
          </a:stretch>
        </p:blipFill>
        <p:spPr>
          <a:xfrm>
            <a:off x="851076" y="1499123"/>
            <a:ext cx="3761872" cy="4169688"/>
          </a:xfrm>
          <a:prstGeom prst="rect">
            <a:avLst/>
          </a:prstGeom>
        </p:spPr>
      </p:pic>
      <p:sp>
        <p:nvSpPr>
          <p:cNvPr id="5" name="TextBox 4">
            <a:extLst>
              <a:ext uri="{FF2B5EF4-FFF2-40B4-BE49-F238E27FC236}">
                <a16:creationId xmlns:a16="http://schemas.microsoft.com/office/drawing/2014/main" id="{9E97AF38-D55F-4ED1-987C-DBAB051B9EB2}"/>
              </a:ext>
            </a:extLst>
          </p:cNvPr>
          <p:cNvSpPr txBox="1"/>
          <p:nvPr/>
        </p:nvSpPr>
        <p:spPr>
          <a:xfrm>
            <a:off x="851076" y="5624801"/>
            <a:ext cx="10376367" cy="707886"/>
          </a:xfrm>
          <a:prstGeom prst="rect">
            <a:avLst/>
          </a:prstGeom>
          <a:noFill/>
        </p:spPr>
        <p:txBody>
          <a:bodyPr wrap="none" rtlCol="0">
            <a:spAutoFit/>
          </a:bodyPr>
          <a:lstStyle/>
          <a:p>
            <a:r>
              <a:rPr lang="el-GR" sz="2000" dirty="0"/>
              <a:t>Η κύρια αιμοδυναμική μεταβολή είναι η αγγειοδιαστολή του προσαγωγού αρτηριδίου, η οποία </a:t>
            </a:r>
          </a:p>
          <a:p>
            <a:r>
              <a:rPr lang="el-GR" sz="2000" dirty="0"/>
              <a:t>οδηγεί σε αύξηση της ενδοσπειραματικής πίεσης και υπερδιήθηση (</a:t>
            </a:r>
            <a:r>
              <a:rPr lang="el-GR"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GFR)</a:t>
            </a:r>
            <a:endParaRPr lang="en-US" sz="2000" dirty="0"/>
          </a:p>
        </p:txBody>
      </p:sp>
    </p:spTree>
    <p:extLst>
      <p:ext uri="{BB962C8B-B14F-4D97-AF65-F5344CB8AC3E}">
        <p14:creationId xmlns:p14="http://schemas.microsoft.com/office/powerpoint/2010/main" val="1146212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444DF5-9B60-4370-BF6D-CAB8959247F4}"/>
              </a:ext>
            </a:extLst>
          </p:cNvPr>
          <p:cNvPicPr>
            <a:picLocks noChangeAspect="1"/>
          </p:cNvPicPr>
          <p:nvPr/>
        </p:nvPicPr>
        <p:blipFill>
          <a:blip r:embed="rId2"/>
          <a:stretch>
            <a:fillRect/>
          </a:stretch>
        </p:blipFill>
        <p:spPr>
          <a:xfrm>
            <a:off x="2254921" y="1419329"/>
            <a:ext cx="6325310" cy="4019342"/>
          </a:xfrm>
          <a:prstGeom prst="rect">
            <a:avLst/>
          </a:prstGeom>
        </p:spPr>
      </p:pic>
      <p:sp>
        <p:nvSpPr>
          <p:cNvPr id="4" name="TextBox 3">
            <a:extLst>
              <a:ext uri="{FF2B5EF4-FFF2-40B4-BE49-F238E27FC236}">
                <a16:creationId xmlns:a16="http://schemas.microsoft.com/office/drawing/2014/main" id="{E8DE9C23-CD2E-4018-8866-DC53958D3664}"/>
              </a:ext>
            </a:extLst>
          </p:cNvPr>
          <p:cNvSpPr txBox="1"/>
          <p:nvPr/>
        </p:nvSpPr>
        <p:spPr>
          <a:xfrm>
            <a:off x="121223" y="5667793"/>
            <a:ext cx="11949553" cy="707886"/>
          </a:xfrm>
          <a:prstGeom prst="rect">
            <a:avLst/>
          </a:prstGeom>
          <a:noFill/>
        </p:spPr>
        <p:txBody>
          <a:bodyPr wrap="none" rtlCol="0">
            <a:spAutoFit/>
          </a:bodyPr>
          <a:lstStyle/>
          <a:p>
            <a:r>
              <a:rPr lang="el-GR" sz="2000" dirty="0"/>
              <a:t>Η αύξηση της ενδοσπειραματικής πίεσης οδηγεί σε </a:t>
            </a:r>
            <a:r>
              <a:rPr lang="el-GR" sz="2000" b="1" dirty="0"/>
              <a:t>βλάβη των ενδοθηλιακών κυττάρων </a:t>
            </a:r>
            <a:r>
              <a:rPr lang="el-GR" sz="2000" dirty="0"/>
              <a:t>και </a:t>
            </a:r>
            <a:r>
              <a:rPr lang="el-GR" sz="2000" b="1" dirty="0"/>
              <a:t>των ποδοκυττάρων</a:t>
            </a:r>
          </a:p>
          <a:p>
            <a:r>
              <a:rPr lang="el-GR" sz="2000" dirty="0"/>
              <a:t>με αποτέλεσμα τη διήθηση πρωτεϊνών από τον ενδοτριχοειδικό αυλό στο χώρο του </a:t>
            </a:r>
            <a:r>
              <a:rPr lang="en-US" sz="2000" dirty="0"/>
              <a:t>Bowman</a:t>
            </a:r>
          </a:p>
        </p:txBody>
      </p:sp>
      <p:sp>
        <p:nvSpPr>
          <p:cNvPr id="5" name="TextBox 4">
            <a:extLst>
              <a:ext uri="{FF2B5EF4-FFF2-40B4-BE49-F238E27FC236}">
                <a16:creationId xmlns:a16="http://schemas.microsoft.com/office/drawing/2014/main" id="{9ABC5B62-99CD-4736-B67F-D2D5EF0A66F1}"/>
              </a:ext>
            </a:extLst>
          </p:cNvPr>
          <p:cNvSpPr txBox="1"/>
          <p:nvPr/>
        </p:nvSpPr>
        <p:spPr>
          <a:xfrm>
            <a:off x="974689" y="482321"/>
            <a:ext cx="1871025" cy="461665"/>
          </a:xfrm>
          <a:prstGeom prst="rect">
            <a:avLst/>
          </a:prstGeom>
          <a:noFill/>
        </p:spPr>
        <p:txBody>
          <a:bodyPr wrap="none" rtlCol="0">
            <a:spAutoFit/>
          </a:bodyPr>
          <a:lstStyle/>
          <a:p>
            <a:r>
              <a:rPr lang="el-GR" sz="2400" dirty="0"/>
              <a:t>Υπερδιήθηση</a:t>
            </a:r>
            <a:endParaRPr lang="en-US" sz="2400" dirty="0"/>
          </a:p>
        </p:txBody>
      </p:sp>
    </p:spTree>
    <p:extLst>
      <p:ext uri="{BB962C8B-B14F-4D97-AF65-F5344CB8AC3E}">
        <p14:creationId xmlns:p14="http://schemas.microsoft.com/office/powerpoint/2010/main" val="2299014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105122-EEBE-448C-9EAD-FA386E5E70A6}"/>
              </a:ext>
            </a:extLst>
          </p:cNvPr>
          <p:cNvSpPr/>
          <p:nvPr/>
        </p:nvSpPr>
        <p:spPr>
          <a:xfrm>
            <a:off x="452722" y="6234297"/>
            <a:ext cx="6096000" cy="523220"/>
          </a:xfrm>
          <a:prstGeom prst="rect">
            <a:avLst/>
          </a:prstGeom>
        </p:spPr>
        <p:txBody>
          <a:bodyPr>
            <a:spAutoFit/>
          </a:bodyPr>
          <a:lstStyle/>
          <a:p>
            <a:r>
              <a:rPr lang="en-US" sz="1400" i="1" dirty="0">
                <a:solidFill>
                  <a:srgbClr val="222222"/>
                </a:solidFill>
              </a:rPr>
              <a:t>Conti, S., </a:t>
            </a:r>
            <a:r>
              <a:rPr lang="en-US" sz="1400" i="1" dirty="0" err="1">
                <a:solidFill>
                  <a:srgbClr val="222222"/>
                </a:solidFill>
              </a:rPr>
              <a:t>Perico</a:t>
            </a:r>
            <a:r>
              <a:rPr lang="en-US" sz="1400" i="1" dirty="0">
                <a:solidFill>
                  <a:srgbClr val="222222"/>
                </a:solidFill>
              </a:rPr>
              <a:t>, N., </a:t>
            </a:r>
            <a:r>
              <a:rPr lang="en-US" sz="1400" i="1" dirty="0" err="1">
                <a:solidFill>
                  <a:srgbClr val="222222"/>
                </a:solidFill>
              </a:rPr>
              <a:t>Novelli</a:t>
            </a:r>
            <a:r>
              <a:rPr lang="en-US" sz="1400" i="1" dirty="0">
                <a:solidFill>
                  <a:srgbClr val="222222"/>
                </a:solidFill>
              </a:rPr>
              <a:t>, R. et al. Early and late scanning electron microscopy findings in diabetic kidney disease. Sci Rep 8, 4909 (2018)</a:t>
            </a:r>
            <a:endParaRPr lang="en-US" sz="1400" i="1" dirty="0"/>
          </a:p>
        </p:txBody>
      </p:sp>
      <p:pic>
        <p:nvPicPr>
          <p:cNvPr id="4" name="Picture 3">
            <a:extLst>
              <a:ext uri="{FF2B5EF4-FFF2-40B4-BE49-F238E27FC236}">
                <a16:creationId xmlns:a16="http://schemas.microsoft.com/office/drawing/2014/main" id="{194E14EB-0288-4C51-8BC4-D0A7FDECBB4D}"/>
              </a:ext>
            </a:extLst>
          </p:cNvPr>
          <p:cNvPicPr>
            <a:picLocks noChangeAspect="1"/>
          </p:cNvPicPr>
          <p:nvPr/>
        </p:nvPicPr>
        <p:blipFill rotWithShape="1">
          <a:blip r:embed="rId2"/>
          <a:srcRect t="13235"/>
          <a:stretch/>
        </p:blipFill>
        <p:spPr>
          <a:xfrm>
            <a:off x="6421504" y="1580103"/>
            <a:ext cx="5154197" cy="3697793"/>
          </a:xfrm>
          <a:prstGeom prst="rect">
            <a:avLst/>
          </a:prstGeom>
        </p:spPr>
      </p:pic>
      <p:pic>
        <p:nvPicPr>
          <p:cNvPr id="5" name="Picture 4">
            <a:extLst>
              <a:ext uri="{FF2B5EF4-FFF2-40B4-BE49-F238E27FC236}">
                <a16:creationId xmlns:a16="http://schemas.microsoft.com/office/drawing/2014/main" id="{02397DE4-68F4-45A3-A93E-0673DD121639}"/>
              </a:ext>
            </a:extLst>
          </p:cNvPr>
          <p:cNvPicPr>
            <a:picLocks noChangeAspect="1"/>
          </p:cNvPicPr>
          <p:nvPr/>
        </p:nvPicPr>
        <p:blipFill>
          <a:blip r:embed="rId3"/>
          <a:stretch>
            <a:fillRect/>
          </a:stretch>
        </p:blipFill>
        <p:spPr>
          <a:xfrm>
            <a:off x="452722" y="1580103"/>
            <a:ext cx="5154198" cy="3697793"/>
          </a:xfrm>
          <a:prstGeom prst="rect">
            <a:avLst/>
          </a:prstGeom>
        </p:spPr>
      </p:pic>
      <p:sp>
        <p:nvSpPr>
          <p:cNvPr id="6" name="TextBox 5">
            <a:extLst>
              <a:ext uri="{FF2B5EF4-FFF2-40B4-BE49-F238E27FC236}">
                <a16:creationId xmlns:a16="http://schemas.microsoft.com/office/drawing/2014/main" id="{0DF4E27E-7124-42D6-9E87-BC337EEB22F3}"/>
              </a:ext>
            </a:extLst>
          </p:cNvPr>
          <p:cNvSpPr txBox="1"/>
          <p:nvPr/>
        </p:nvSpPr>
        <p:spPr>
          <a:xfrm>
            <a:off x="844061" y="512466"/>
            <a:ext cx="3481659" cy="461665"/>
          </a:xfrm>
          <a:prstGeom prst="rect">
            <a:avLst/>
          </a:prstGeom>
          <a:noFill/>
        </p:spPr>
        <p:txBody>
          <a:bodyPr wrap="none" rtlCol="0">
            <a:spAutoFit/>
          </a:bodyPr>
          <a:lstStyle/>
          <a:p>
            <a:r>
              <a:rPr lang="el-GR" sz="2400" dirty="0"/>
              <a:t>Βλάβη των ποδοκυττάρων</a:t>
            </a:r>
            <a:endParaRPr lang="en-US" sz="2400" dirty="0"/>
          </a:p>
        </p:txBody>
      </p:sp>
      <p:sp>
        <p:nvSpPr>
          <p:cNvPr id="7" name="TextBox 6">
            <a:extLst>
              <a:ext uri="{FF2B5EF4-FFF2-40B4-BE49-F238E27FC236}">
                <a16:creationId xmlns:a16="http://schemas.microsoft.com/office/drawing/2014/main" id="{F206A413-CE5A-4026-899F-DBDCCE4E7153}"/>
              </a:ext>
            </a:extLst>
          </p:cNvPr>
          <p:cNvSpPr txBox="1"/>
          <p:nvPr/>
        </p:nvSpPr>
        <p:spPr>
          <a:xfrm>
            <a:off x="452722" y="5353129"/>
            <a:ext cx="2620782" cy="400110"/>
          </a:xfrm>
          <a:prstGeom prst="rect">
            <a:avLst/>
          </a:prstGeom>
          <a:noFill/>
        </p:spPr>
        <p:txBody>
          <a:bodyPr wrap="none" rtlCol="0">
            <a:spAutoFit/>
          </a:bodyPr>
          <a:lstStyle/>
          <a:p>
            <a:r>
              <a:rPr lang="el-GR" sz="2000" dirty="0"/>
              <a:t>Φυσιολογικό σπείραμα</a:t>
            </a:r>
            <a:endParaRPr lang="en-US" sz="2000" dirty="0"/>
          </a:p>
        </p:txBody>
      </p:sp>
      <p:sp>
        <p:nvSpPr>
          <p:cNvPr id="8" name="TextBox 7">
            <a:extLst>
              <a:ext uri="{FF2B5EF4-FFF2-40B4-BE49-F238E27FC236}">
                <a16:creationId xmlns:a16="http://schemas.microsoft.com/office/drawing/2014/main" id="{BFF1B64F-B563-4A3D-8992-E6B5C89A9480}"/>
              </a:ext>
            </a:extLst>
          </p:cNvPr>
          <p:cNvSpPr txBox="1"/>
          <p:nvPr/>
        </p:nvSpPr>
        <p:spPr>
          <a:xfrm>
            <a:off x="6330462" y="5353129"/>
            <a:ext cx="5370766" cy="707886"/>
          </a:xfrm>
          <a:prstGeom prst="rect">
            <a:avLst/>
          </a:prstGeom>
          <a:noFill/>
        </p:spPr>
        <p:txBody>
          <a:bodyPr wrap="none" rtlCol="0">
            <a:spAutoFit/>
          </a:bodyPr>
          <a:lstStyle/>
          <a:p>
            <a:r>
              <a:rPr lang="el-GR" sz="2000" dirty="0"/>
              <a:t>Εξάλειψη ποδοειδών προσεκβολών σε ασθενή με</a:t>
            </a:r>
          </a:p>
          <a:p>
            <a:r>
              <a:rPr lang="el-GR" sz="2000" dirty="0"/>
              <a:t>ΣΔ και αλβουμινουρία</a:t>
            </a:r>
            <a:endParaRPr lang="en-US" sz="2000" dirty="0"/>
          </a:p>
        </p:txBody>
      </p:sp>
    </p:spTree>
    <p:extLst>
      <p:ext uri="{BB962C8B-B14F-4D97-AF65-F5344CB8AC3E}">
        <p14:creationId xmlns:p14="http://schemas.microsoft.com/office/powerpoint/2010/main" val="3819017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5BBDB-53B0-4715-A72E-A2A1646BDA0B}"/>
              </a:ext>
            </a:extLst>
          </p:cNvPr>
          <p:cNvPicPr>
            <a:picLocks noChangeAspect="1"/>
          </p:cNvPicPr>
          <p:nvPr/>
        </p:nvPicPr>
        <p:blipFill>
          <a:blip r:embed="rId2"/>
          <a:stretch>
            <a:fillRect/>
          </a:stretch>
        </p:blipFill>
        <p:spPr>
          <a:xfrm>
            <a:off x="6660805" y="1435545"/>
            <a:ext cx="4764169" cy="4673854"/>
          </a:xfrm>
          <a:prstGeom prst="rect">
            <a:avLst/>
          </a:prstGeom>
        </p:spPr>
      </p:pic>
      <p:sp>
        <p:nvSpPr>
          <p:cNvPr id="3" name="TextBox 2">
            <a:extLst>
              <a:ext uri="{FF2B5EF4-FFF2-40B4-BE49-F238E27FC236}">
                <a16:creationId xmlns:a16="http://schemas.microsoft.com/office/drawing/2014/main" id="{176E4CA4-FBB6-4AF6-B048-ADA2BBB3FA64}"/>
              </a:ext>
            </a:extLst>
          </p:cNvPr>
          <p:cNvSpPr txBox="1"/>
          <p:nvPr/>
        </p:nvSpPr>
        <p:spPr>
          <a:xfrm>
            <a:off x="844062" y="522514"/>
            <a:ext cx="3746282" cy="461665"/>
          </a:xfrm>
          <a:prstGeom prst="rect">
            <a:avLst/>
          </a:prstGeom>
          <a:noFill/>
        </p:spPr>
        <p:txBody>
          <a:bodyPr wrap="none" rtlCol="0">
            <a:spAutoFit/>
          </a:bodyPr>
          <a:lstStyle/>
          <a:p>
            <a:r>
              <a:rPr lang="el-GR" sz="2400" dirty="0"/>
              <a:t>Βλάβη στο εγγύς σωληνάριο</a:t>
            </a:r>
            <a:endParaRPr lang="en-US" sz="2400" dirty="0"/>
          </a:p>
        </p:txBody>
      </p:sp>
      <p:sp>
        <p:nvSpPr>
          <p:cNvPr id="4" name="TextBox 3">
            <a:extLst>
              <a:ext uri="{FF2B5EF4-FFF2-40B4-BE49-F238E27FC236}">
                <a16:creationId xmlns:a16="http://schemas.microsoft.com/office/drawing/2014/main" id="{167BBDE3-34E1-4381-8FDF-299C5EAE5F12}"/>
              </a:ext>
            </a:extLst>
          </p:cNvPr>
          <p:cNvSpPr txBox="1"/>
          <p:nvPr/>
        </p:nvSpPr>
        <p:spPr>
          <a:xfrm>
            <a:off x="696445" y="2944167"/>
            <a:ext cx="5399555" cy="1429622"/>
          </a:xfrm>
          <a:prstGeom prst="rect">
            <a:avLst/>
          </a:prstGeom>
          <a:noFill/>
        </p:spPr>
        <p:txBody>
          <a:bodyPr wrap="none" rtlCol="0">
            <a:spAutoFit/>
          </a:bodyPr>
          <a:lstStyle/>
          <a:p>
            <a:pPr>
              <a:lnSpc>
                <a:spcPct val="150000"/>
              </a:lnSpc>
            </a:pPr>
            <a:r>
              <a:rPr lang="el-GR" sz="2000" dirty="0"/>
              <a:t>Η αυξημένη επαναρρόφηση πρωτεϊνών στο εγγύς</a:t>
            </a:r>
          </a:p>
          <a:p>
            <a:pPr>
              <a:lnSpc>
                <a:spcPct val="150000"/>
              </a:lnSpc>
            </a:pPr>
            <a:r>
              <a:rPr lang="el-GR" sz="2000" dirty="0"/>
              <a:t>σωληνάριο οδηγεί σε φλεγμονώδη αντίδραση, η</a:t>
            </a:r>
          </a:p>
          <a:p>
            <a:pPr>
              <a:lnSpc>
                <a:spcPct val="150000"/>
              </a:lnSpc>
            </a:pPr>
            <a:r>
              <a:rPr lang="el-GR" sz="2000" dirty="0"/>
              <a:t>οποία προάγει την ίνωση του διάμεσου ιστού  </a:t>
            </a:r>
            <a:endParaRPr lang="en-US" sz="2000" dirty="0"/>
          </a:p>
        </p:txBody>
      </p:sp>
    </p:spTree>
    <p:extLst>
      <p:ext uri="{BB962C8B-B14F-4D97-AF65-F5344CB8AC3E}">
        <p14:creationId xmlns:p14="http://schemas.microsoft.com/office/powerpoint/2010/main" val="1517048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0142B1-B162-45D5-B198-B1408150B3BE}"/>
              </a:ext>
            </a:extLst>
          </p:cNvPr>
          <p:cNvSpPr txBox="1"/>
          <p:nvPr/>
        </p:nvSpPr>
        <p:spPr>
          <a:xfrm>
            <a:off x="894303" y="502418"/>
            <a:ext cx="2933816" cy="461665"/>
          </a:xfrm>
          <a:prstGeom prst="rect">
            <a:avLst/>
          </a:prstGeom>
          <a:noFill/>
        </p:spPr>
        <p:txBody>
          <a:bodyPr wrap="none" rtlCol="0">
            <a:spAutoFit/>
          </a:bodyPr>
          <a:lstStyle/>
          <a:p>
            <a:r>
              <a:rPr lang="el-GR" sz="2400" dirty="0"/>
              <a:t>Ιστολογικά ευρήματα </a:t>
            </a:r>
            <a:endParaRPr lang="en-US" sz="2400" dirty="0"/>
          </a:p>
        </p:txBody>
      </p:sp>
      <p:sp>
        <p:nvSpPr>
          <p:cNvPr id="3" name="TextBox 2">
            <a:extLst>
              <a:ext uri="{FF2B5EF4-FFF2-40B4-BE49-F238E27FC236}">
                <a16:creationId xmlns:a16="http://schemas.microsoft.com/office/drawing/2014/main" id="{01971E54-EE92-46F1-9F79-ABCD75B51198}"/>
              </a:ext>
            </a:extLst>
          </p:cNvPr>
          <p:cNvSpPr txBox="1"/>
          <p:nvPr/>
        </p:nvSpPr>
        <p:spPr>
          <a:xfrm>
            <a:off x="894303" y="1328409"/>
            <a:ext cx="10370147" cy="707886"/>
          </a:xfrm>
          <a:prstGeom prst="rect">
            <a:avLst/>
          </a:prstGeom>
          <a:noFill/>
        </p:spPr>
        <p:txBody>
          <a:bodyPr wrap="none" rtlCol="0">
            <a:spAutoFit/>
          </a:bodyPr>
          <a:lstStyle/>
          <a:p>
            <a:r>
              <a:rPr lang="el-GR" sz="2000" dirty="0"/>
              <a:t>Η παραγωγή αυξητικών παραγόντων οδηγεί σε αύξηση της μεσαγγειακής ουσίας</a:t>
            </a:r>
            <a:r>
              <a:rPr lang="en-US" sz="2000" dirty="0"/>
              <a:t>, </a:t>
            </a:r>
            <a:r>
              <a:rPr lang="el-GR" sz="2000" dirty="0"/>
              <a:t>σχηματισμό</a:t>
            </a:r>
          </a:p>
          <a:p>
            <a:r>
              <a:rPr lang="el-GR" sz="2000" dirty="0"/>
              <a:t>μεσαγγειακών όζων και υπερτροφία του σπειράματος</a:t>
            </a:r>
          </a:p>
        </p:txBody>
      </p:sp>
      <p:grpSp>
        <p:nvGrpSpPr>
          <p:cNvPr id="4" name="Group 3">
            <a:extLst>
              <a:ext uri="{FF2B5EF4-FFF2-40B4-BE49-F238E27FC236}">
                <a16:creationId xmlns:a16="http://schemas.microsoft.com/office/drawing/2014/main" id="{3B2A2CB4-0F8C-4263-9AA0-B10262C95CC1}"/>
              </a:ext>
            </a:extLst>
          </p:cNvPr>
          <p:cNvGrpSpPr/>
          <p:nvPr/>
        </p:nvGrpSpPr>
        <p:grpSpPr>
          <a:xfrm>
            <a:off x="910926" y="2438425"/>
            <a:ext cx="4172371" cy="3970963"/>
            <a:chOff x="703386" y="2584674"/>
            <a:chExt cx="4172371" cy="3970963"/>
          </a:xfrm>
        </p:grpSpPr>
        <p:pic>
          <p:nvPicPr>
            <p:cNvPr id="5" name="Picture 4">
              <a:extLst>
                <a:ext uri="{FF2B5EF4-FFF2-40B4-BE49-F238E27FC236}">
                  <a16:creationId xmlns:a16="http://schemas.microsoft.com/office/drawing/2014/main" id="{549741CD-5089-48A0-A9F3-E87AB7A39A24}"/>
                </a:ext>
              </a:extLst>
            </p:cNvPr>
            <p:cNvPicPr>
              <a:picLocks noChangeAspect="1"/>
            </p:cNvPicPr>
            <p:nvPr/>
          </p:nvPicPr>
          <p:blipFill rotWithShape="1">
            <a:blip r:embed="rId2"/>
            <a:srcRect l="6947" t="11122" r="10491" b="1854"/>
            <a:stretch/>
          </p:blipFill>
          <p:spPr>
            <a:xfrm>
              <a:off x="703386" y="2584674"/>
              <a:ext cx="4172371" cy="3474479"/>
            </a:xfrm>
            <a:prstGeom prst="rect">
              <a:avLst/>
            </a:prstGeom>
          </p:spPr>
        </p:pic>
        <p:sp>
          <p:nvSpPr>
            <p:cNvPr id="6" name="TextBox 5">
              <a:extLst>
                <a:ext uri="{FF2B5EF4-FFF2-40B4-BE49-F238E27FC236}">
                  <a16:creationId xmlns:a16="http://schemas.microsoft.com/office/drawing/2014/main" id="{7B2B1377-0E1B-4A43-BCC7-756CF2775DBB}"/>
                </a:ext>
              </a:extLst>
            </p:cNvPr>
            <p:cNvSpPr txBox="1"/>
            <p:nvPr/>
          </p:nvSpPr>
          <p:spPr>
            <a:xfrm>
              <a:off x="1479180" y="6155527"/>
              <a:ext cx="2620782" cy="400110"/>
            </a:xfrm>
            <a:prstGeom prst="rect">
              <a:avLst/>
            </a:prstGeom>
            <a:noFill/>
          </p:spPr>
          <p:txBody>
            <a:bodyPr wrap="none" rtlCol="0">
              <a:spAutoFit/>
            </a:bodyPr>
            <a:lstStyle/>
            <a:p>
              <a:r>
                <a:rPr lang="el-GR" sz="2000" dirty="0"/>
                <a:t>Φυσιολογικό σπείραμα</a:t>
              </a:r>
              <a:endParaRPr lang="en-US" sz="2000" dirty="0"/>
            </a:p>
          </p:txBody>
        </p:sp>
      </p:grpSp>
      <p:pic>
        <p:nvPicPr>
          <p:cNvPr id="7" name="Picture 6">
            <a:extLst>
              <a:ext uri="{FF2B5EF4-FFF2-40B4-BE49-F238E27FC236}">
                <a16:creationId xmlns:a16="http://schemas.microsoft.com/office/drawing/2014/main" id="{44830EF6-8FB1-45A3-9286-319473933C54}"/>
              </a:ext>
            </a:extLst>
          </p:cNvPr>
          <p:cNvPicPr>
            <a:picLocks noChangeAspect="1"/>
          </p:cNvPicPr>
          <p:nvPr/>
        </p:nvPicPr>
        <p:blipFill>
          <a:blip r:embed="rId3"/>
          <a:stretch>
            <a:fillRect/>
          </a:stretch>
        </p:blipFill>
        <p:spPr>
          <a:xfrm>
            <a:off x="6660704" y="2438425"/>
            <a:ext cx="4176122" cy="4078577"/>
          </a:xfrm>
          <a:prstGeom prst="rect">
            <a:avLst/>
          </a:prstGeom>
        </p:spPr>
      </p:pic>
    </p:spTree>
    <p:extLst>
      <p:ext uri="{BB962C8B-B14F-4D97-AF65-F5344CB8AC3E}">
        <p14:creationId xmlns:p14="http://schemas.microsoft.com/office/powerpoint/2010/main" val="1917250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CD37F0-938D-42B3-8546-758599D3F96E}"/>
              </a:ext>
            </a:extLst>
          </p:cNvPr>
          <p:cNvSpPr txBox="1"/>
          <p:nvPr/>
        </p:nvSpPr>
        <p:spPr>
          <a:xfrm>
            <a:off x="2361211" y="5969624"/>
            <a:ext cx="5335674" cy="400110"/>
          </a:xfrm>
          <a:prstGeom prst="rect">
            <a:avLst/>
          </a:prstGeom>
          <a:noFill/>
        </p:spPr>
        <p:txBody>
          <a:bodyPr wrap="square" rtlCol="0">
            <a:spAutoFit/>
          </a:bodyPr>
          <a:lstStyle/>
          <a:p>
            <a:r>
              <a:rPr lang="el-GR" sz="2000" dirty="0"/>
              <a:t>Προχωρημένο στάδιο διαβητικής νεφροπάθειας</a:t>
            </a:r>
            <a:endParaRPr lang="en-US" sz="2000" dirty="0"/>
          </a:p>
        </p:txBody>
      </p:sp>
      <p:pic>
        <p:nvPicPr>
          <p:cNvPr id="3" name="Picture 2">
            <a:extLst>
              <a:ext uri="{FF2B5EF4-FFF2-40B4-BE49-F238E27FC236}">
                <a16:creationId xmlns:a16="http://schemas.microsoft.com/office/drawing/2014/main" id="{C229E9D2-7BCB-4D73-BA70-E1D52BB4DC51}"/>
              </a:ext>
            </a:extLst>
          </p:cNvPr>
          <p:cNvPicPr>
            <a:picLocks noChangeAspect="1"/>
          </p:cNvPicPr>
          <p:nvPr/>
        </p:nvPicPr>
        <p:blipFill>
          <a:blip r:embed="rId2"/>
          <a:stretch>
            <a:fillRect/>
          </a:stretch>
        </p:blipFill>
        <p:spPr>
          <a:xfrm>
            <a:off x="2211266" y="1874437"/>
            <a:ext cx="7769468" cy="4124430"/>
          </a:xfrm>
          <a:prstGeom prst="rect">
            <a:avLst/>
          </a:prstGeom>
        </p:spPr>
      </p:pic>
      <p:sp>
        <p:nvSpPr>
          <p:cNvPr id="5" name="TextBox 4">
            <a:extLst>
              <a:ext uri="{FF2B5EF4-FFF2-40B4-BE49-F238E27FC236}">
                <a16:creationId xmlns:a16="http://schemas.microsoft.com/office/drawing/2014/main" id="{92C406DA-A42B-4596-91BC-7123DFB57176}"/>
              </a:ext>
            </a:extLst>
          </p:cNvPr>
          <p:cNvSpPr txBox="1"/>
          <p:nvPr/>
        </p:nvSpPr>
        <p:spPr>
          <a:xfrm>
            <a:off x="894303" y="502418"/>
            <a:ext cx="2933816" cy="461665"/>
          </a:xfrm>
          <a:prstGeom prst="rect">
            <a:avLst/>
          </a:prstGeom>
          <a:noFill/>
        </p:spPr>
        <p:txBody>
          <a:bodyPr wrap="none" rtlCol="0">
            <a:spAutoFit/>
          </a:bodyPr>
          <a:lstStyle/>
          <a:p>
            <a:r>
              <a:rPr lang="el-GR" sz="2400" dirty="0"/>
              <a:t>Ιστολογικά ευρήματα</a:t>
            </a:r>
            <a:endParaRPr lang="en-US" sz="2400" dirty="0"/>
          </a:p>
        </p:txBody>
      </p:sp>
      <p:sp>
        <p:nvSpPr>
          <p:cNvPr id="6" name="Rectangle 5">
            <a:extLst>
              <a:ext uri="{FF2B5EF4-FFF2-40B4-BE49-F238E27FC236}">
                <a16:creationId xmlns:a16="http://schemas.microsoft.com/office/drawing/2014/main" id="{A532BA07-D9C6-4947-91E5-8551628CAE27}"/>
              </a:ext>
            </a:extLst>
          </p:cNvPr>
          <p:cNvSpPr/>
          <p:nvPr/>
        </p:nvSpPr>
        <p:spPr>
          <a:xfrm>
            <a:off x="2211266" y="1303515"/>
            <a:ext cx="6748386" cy="400110"/>
          </a:xfrm>
          <a:prstGeom prst="rect">
            <a:avLst/>
          </a:prstGeom>
        </p:spPr>
        <p:txBody>
          <a:bodyPr wrap="none">
            <a:spAutoFit/>
          </a:bodyPr>
          <a:lstStyle/>
          <a:p>
            <a:r>
              <a:rPr lang="el-GR" sz="2000" dirty="0"/>
              <a:t>Οζώδης σπειραματοσκλήρυνση και ίνωση του διάμεσου ιστού </a:t>
            </a:r>
            <a:endParaRPr lang="en-US" sz="2000" dirty="0"/>
          </a:p>
        </p:txBody>
      </p:sp>
    </p:spTree>
    <p:extLst>
      <p:ext uri="{BB962C8B-B14F-4D97-AF65-F5344CB8AC3E}">
        <p14:creationId xmlns:p14="http://schemas.microsoft.com/office/powerpoint/2010/main" val="1557177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2BA6A9-0D0D-47FE-8F89-0DB0A5A57FA0}"/>
              </a:ext>
            </a:extLst>
          </p:cNvPr>
          <p:cNvSpPr/>
          <p:nvPr/>
        </p:nvSpPr>
        <p:spPr>
          <a:xfrm>
            <a:off x="8407121" y="6228694"/>
            <a:ext cx="3194657" cy="307777"/>
          </a:xfrm>
          <a:prstGeom prst="rect">
            <a:avLst/>
          </a:prstGeom>
        </p:spPr>
        <p:txBody>
          <a:bodyPr wrap="none">
            <a:spAutoFit/>
          </a:bodyPr>
          <a:lstStyle/>
          <a:p>
            <a:r>
              <a:rPr lang="en-US" sz="1400" i="1" dirty="0"/>
              <a:t>Diabetes Care 2017;40(Suppl. 1):S88–S98</a:t>
            </a:r>
          </a:p>
        </p:txBody>
      </p:sp>
      <p:sp>
        <p:nvSpPr>
          <p:cNvPr id="4" name="TextBox 3">
            <a:extLst>
              <a:ext uri="{FF2B5EF4-FFF2-40B4-BE49-F238E27FC236}">
                <a16:creationId xmlns:a16="http://schemas.microsoft.com/office/drawing/2014/main" id="{B17B81C6-13FD-41CE-9958-B9AEF968E657}"/>
              </a:ext>
            </a:extLst>
          </p:cNvPr>
          <p:cNvSpPr txBox="1"/>
          <p:nvPr/>
        </p:nvSpPr>
        <p:spPr>
          <a:xfrm>
            <a:off x="914400" y="452176"/>
            <a:ext cx="2340705" cy="461665"/>
          </a:xfrm>
          <a:prstGeom prst="rect">
            <a:avLst/>
          </a:prstGeom>
          <a:noFill/>
        </p:spPr>
        <p:txBody>
          <a:bodyPr wrap="none" rtlCol="0">
            <a:spAutoFit/>
          </a:bodyPr>
          <a:lstStyle/>
          <a:p>
            <a:r>
              <a:rPr lang="el-GR" sz="2400" dirty="0"/>
              <a:t>Κλινικός Ορισμός</a:t>
            </a:r>
            <a:endParaRPr lang="en-US" sz="2400" dirty="0"/>
          </a:p>
        </p:txBody>
      </p:sp>
      <p:sp>
        <p:nvSpPr>
          <p:cNvPr id="5" name="TextBox 4">
            <a:extLst>
              <a:ext uri="{FF2B5EF4-FFF2-40B4-BE49-F238E27FC236}">
                <a16:creationId xmlns:a16="http://schemas.microsoft.com/office/drawing/2014/main" id="{EB2207D0-6F8C-44F3-A1D7-523F23C6AB94}"/>
              </a:ext>
            </a:extLst>
          </p:cNvPr>
          <p:cNvSpPr txBox="1"/>
          <p:nvPr/>
        </p:nvSpPr>
        <p:spPr>
          <a:xfrm>
            <a:off x="663191" y="1703093"/>
            <a:ext cx="8244373" cy="1055545"/>
          </a:xfrm>
          <a:prstGeom prst="rect">
            <a:avLst/>
          </a:prstGeom>
          <a:noFill/>
        </p:spPr>
        <p:txBody>
          <a:bodyPr wrap="none" rtlCol="0">
            <a:spAutoFit/>
          </a:bodyPr>
          <a:lstStyle/>
          <a:p>
            <a:pPr>
              <a:lnSpc>
                <a:spcPct val="150000"/>
              </a:lnSpc>
            </a:pPr>
            <a:r>
              <a:rPr lang="el-GR" sz="2200" dirty="0"/>
              <a:t>Η </a:t>
            </a:r>
            <a:r>
              <a:rPr lang="el-GR" sz="2200" b="1" dirty="0"/>
              <a:t>διαβητική νεφροπάθεια </a:t>
            </a:r>
            <a:r>
              <a:rPr lang="el-GR" sz="2200" dirty="0"/>
              <a:t>είναι μία μικροαγγειακή επιπλοκή του ΣΔ, </a:t>
            </a:r>
            <a:endParaRPr lang="en-US" sz="2200" dirty="0"/>
          </a:p>
          <a:p>
            <a:pPr>
              <a:lnSpc>
                <a:spcPct val="150000"/>
              </a:lnSpc>
            </a:pPr>
            <a:r>
              <a:rPr lang="el-GR" sz="2200" dirty="0"/>
              <a:t>η οποία χαρακτηρίζεται από</a:t>
            </a:r>
            <a:r>
              <a:rPr lang="en-US" sz="2200" dirty="0"/>
              <a:t>:</a:t>
            </a:r>
          </a:p>
        </p:txBody>
      </p:sp>
      <p:sp>
        <p:nvSpPr>
          <p:cNvPr id="6" name="TextBox 5">
            <a:extLst>
              <a:ext uri="{FF2B5EF4-FFF2-40B4-BE49-F238E27FC236}">
                <a16:creationId xmlns:a16="http://schemas.microsoft.com/office/drawing/2014/main" id="{5C376A25-DF0A-4CA3-AFBE-D39C36C6C29F}"/>
              </a:ext>
            </a:extLst>
          </p:cNvPr>
          <p:cNvSpPr txBox="1"/>
          <p:nvPr/>
        </p:nvSpPr>
        <p:spPr>
          <a:xfrm>
            <a:off x="663191" y="3412340"/>
            <a:ext cx="5984459" cy="430887"/>
          </a:xfrm>
          <a:prstGeom prst="rect">
            <a:avLst/>
          </a:prstGeom>
          <a:noFill/>
        </p:spPr>
        <p:txBody>
          <a:bodyPr wrap="none" rtlCol="0">
            <a:spAutoFit/>
          </a:bodyPr>
          <a:lstStyle/>
          <a:p>
            <a:pPr marL="342900" indent="-342900">
              <a:buFont typeface="Wingdings" panose="05000000000000000000" pitchFamily="2" charset="2"/>
              <a:buChar char="§"/>
            </a:pPr>
            <a:r>
              <a:rPr lang="el-GR" sz="2200" dirty="0"/>
              <a:t>Εμμένουσα αλβουμινουρία</a:t>
            </a:r>
            <a:r>
              <a:rPr lang="en-US" sz="2200" dirty="0"/>
              <a:t>  (UACR &gt; 30 mg/g)</a:t>
            </a:r>
            <a:r>
              <a:rPr lang="el-GR" sz="2200" dirty="0"/>
              <a:t> </a:t>
            </a:r>
            <a:endParaRPr lang="en-US" sz="2200" dirty="0"/>
          </a:p>
        </p:txBody>
      </p:sp>
      <p:sp>
        <p:nvSpPr>
          <p:cNvPr id="7" name="TextBox 6">
            <a:extLst>
              <a:ext uri="{FF2B5EF4-FFF2-40B4-BE49-F238E27FC236}">
                <a16:creationId xmlns:a16="http://schemas.microsoft.com/office/drawing/2014/main" id="{8E058989-B2DD-491B-B9FB-CF6F43DF8877}"/>
              </a:ext>
            </a:extLst>
          </p:cNvPr>
          <p:cNvSpPr txBox="1"/>
          <p:nvPr/>
        </p:nvSpPr>
        <p:spPr>
          <a:xfrm>
            <a:off x="663191" y="4927792"/>
            <a:ext cx="7956986" cy="547714"/>
          </a:xfrm>
          <a:prstGeom prst="rect">
            <a:avLst/>
          </a:prstGeom>
          <a:noFill/>
        </p:spPr>
        <p:txBody>
          <a:bodyPr wrap="none" rtlCol="0">
            <a:spAutoFit/>
          </a:bodyPr>
          <a:lstStyle/>
          <a:p>
            <a:pPr marL="342900" indent="-342900">
              <a:lnSpc>
                <a:spcPct val="150000"/>
              </a:lnSpc>
              <a:buFont typeface="Wingdings" panose="05000000000000000000" pitchFamily="2" charset="2"/>
              <a:buChar char="§"/>
            </a:pPr>
            <a:r>
              <a:rPr lang="el-GR" sz="2200" dirty="0"/>
              <a:t>Έκπτωση της νεφρικής λειτουργίας </a:t>
            </a:r>
            <a:r>
              <a:rPr lang="en-US" sz="2200" dirty="0"/>
              <a:t> </a:t>
            </a:r>
            <a:r>
              <a:rPr lang="el-GR" sz="2200" dirty="0"/>
              <a:t>(</a:t>
            </a:r>
            <a:r>
              <a:rPr lang="en-US" sz="2200" dirty="0"/>
              <a:t>eGFR &lt; 60 ml/min/1.73m</a:t>
            </a:r>
            <a:r>
              <a:rPr lang="en-US" sz="2200" baseline="30000" dirty="0"/>
              <a:t>2</a:t>
            </a:r>
            <a:r>
              <a:rPr lang="en-US" sz="2200" dirty="0"/>
              <a:t>) </a:t>
            </a:r>
          </a:p>
        </p:txBody>
      </p:sp>
      <p:sp>
        <p:nvSpPr>
          <p:cNvPr id="8" name="TextBox 7">
            <a:extLst>
              <a:ext uri="{FF2B5EF4-FFF2-40B4-BE49-F238E27FC236}">
                <a16:creationId xmlns:a16="http://schemas.microsoft.com/office/drawing/2014/main" id="{DE036FC9-709F-4508-8671-1F4AB7837ED0}"/>
              </a:ext>
            </a:extLst>
          </p:cNvPr>
          <p:cNvSpPr txBox="1"/>
          <p:nvPr/>
        </p:nvSpPr>
        <p:spPr>
          <a:xfrm>
            <a:off x="2140069" y="4170066"/>
            <a:ext cx="802336" cy="430887"/>
          </a:xfrm>
          <a:prstGeom prst="rect">
            <a:avLst/>
          </a:prstGeom>
          <a:noFill/>
        </p:spPr>
        <p:txBody>
          <a:bodyPr wrap="none" rtlCol="0">
            <a:spAutoFit/>
          </a:bodyPr>
          <a:lstStyle/>
          <a:p>
            <a:r>
              <a:rPr lang="el-GR" sz="2200" dirty="0"/>
              <a:t>ή/και</a:t>
            </a:r>
            <a:endParaRPr lang="en-US" sz="2200" dirty="0"/>
          </a:p>
        </p:txBody>
      </p:sp>
      <p:pic>
        <p:nvPicPr>
          <p:cNvPr id="9" name="Picture 8">
            <a:extLst>
              <a:ext uri="{FF2B5EF4-FFF2-40B4-BE49-F238E27FC236}">
                <a16:creationId xmlns:a16="http://schemas.microsoft.com/office/drawing/2014/main" id="{455CA228-0BFD-4CF1-B044-8771E2E43E63}"/>
              </a:ext>
            </a:extLst>
          </p:cNvPr>
          <p:cNvPicPr>
            <a:picLocks noChangeAspect="1"/>
          </p:cNvPicPr>
          <p:nvPr/>
        </p:nvPicPr>
        <p:blipFill>
          <a:blip r:embed="rId2"/>
          <a:stretch>
            <a:fillRect/>
          </a:stretch>
        </p:blipFill>
        <p:spPr>
          <a:xfrm>
            <a:off x="8977739" y="3429000"/>
            <a:ext cx="1591194" cy="1932599"/>
          </a:xfrm>
          <a:prstGeom prst="rect">
            <a:avLst/>
          </a:prstGeom>
        </p:spPr>
      </p:pic>
    </p:spTree>
    <p:extLst>
      <p:ext uri="{BB962C8B-B14F-4D97-AF65-F5344CB8AC3E}">
        <p14:creationId xmlns:p14="http://schemas.microsoft.com/office/powerpoint/2010/main" val="3703477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C791AD-21B7-453A-B837-4CE825EAF579}"/>
              </a:ext>
            </a:extLst>
          </p:cNvPr>
          <p:cNvSpPr txBox="1"/>
          <p:nvPr/>
        </p:nvSpPr>
        <p:spPr>
          <a:xfrm>
            <a:off x="944545" y="532563"/>
            <a:ext cx="2131161" cy="461665"/>
          </a:xfrm>
          <a:prstGeom prst="rect">
            <a:avLst/>
          </a:prstGeom>
          <a:noFill/>
        </p:spPr>
        <p:txBody>
          <a:bodyPr wrap="none" rtlCol="0">
            <a:spAutoFit/>
          </a:bodyPr>
          <a:lstStyle/>
          <a:p>
            <a:r>
              <a:rPr lang="el-GR" sz="2400" dirty="0"/>
              <a:t>Αλβουμινουρία</a:t>
            </a:r>
            <a:endParaRPr lang="en-US" sz="2400" dirty="0"/>
          </a:p>
        </p:txBody>
      </p:sp>
      <p:graphicFrame>
        <p:nvGraphicFramePr>
          <p:cNvPr id="3" name="Table 3">
            <a:extLst>
              <a:ext uri="{FF2B5EF4-FFF2-40B4-BE49-F238E27FC236}">
                <a16:creationId xmlns:a16="http://schemas.microsoft.com/office/drawing/2014/main" id="{54F8C923-4E6F-4F07-B36D-4A7B254E8BBC}"/>
              </a:ext>
            </a:extLst>
          </p:cNvPr>
          <p:cNvGraphicFramePr>
            <a:graphicFrameLocks noGrp="1"/>
          </p:cNvGraphicFramePr>
          <p:nvPr>
            <p:extLst>
              <p:ext uri="{D42A27DB-BD31-4B8C-83A1-F6EECF244321}">
                <p14:modId xmlns:p14="http://schemas.microsoft.com/office/powerpoint/2010/main" val="1355412319"/>
              </p:ext>
            </p:extLst>
          </p:nvPr>
        </p:nvGraphicFramePr>
        <p:xfrm>
          <a:off x="1719942" y="1894784"/>
          <a:ext cx="8752115" cy="2210640"/>
        </p:xfrm>
        <a:graphic>
          <a:graphicData uri="http://schemas.openxmlformats.org/drawingml/2006/table">
            <a:tbl>
              <a:tblPr firstRow="1" bandRow="1">
                <a:tableStyleId>{616DA210-FB5B-4158-B5E0-FEB733F419BA}</a:tableStyleId>
              </a:tblPr>
              <a:tblGrid>
                <a:gridCol w="3707842">
                  <a:extLst>
                    <a:ext uri="{9D8B030D-6E8A-4147-A177-3AD203B41FA5}">
                      <a16:colId xmlns:a16="http://schemas.microsoft.com/office/drawing/2014/main" val="736249981"/>
                    </a:ext>
                  </a:extLst>
                </a:gridCol>
                <a:gridCol w="2592475">
                  <a:extLst>
                    <a:ext uri="{9D8B030D-6E8A-4147-A177-3AD203B41FA5}">
                      <a16:colId xmlns:a16="http://schemas.microsoft.com/office/drawing/2014/main" val="958401698"/>
                    </a:ext>
                  </a:extLst>
                </a:gridCol>
                <a:gridCol w="2451798">
                  <a:extLst>
                    <a:ext uri="{9D8B030D-6E8A-4147-A177-3AD203B41FA5}">
                      <a16:colId xmlns:a16="http://schemas.microsoft.com/office/drawing/2014/main" val="2787784104"/>
                    </a:ext>
                  </a:extLst>
                </a:gridCol>
              </a:tblGrid>
              <a:tr h="552660">
                <a:tc>
                  <a:txBody>
                    <a:bodyPr/>
                    <a:lstStyle/>
                    <a:p>
                      <a:pPr algn="l"/>
                      <a:r>
                        <a:rPr lang="el-GR" dirty="0"/>
                        <a:t>   Κατάσταση</a:t>
                      </a:r>
                      <a:endParaRPr lang="en-US" dirty="0"/>
                    </a:p>
                  </a:txBody>
                  <a:tcPr anchor="ctr"/>
                </a:tc>
                <a:tc>
                  <a:txBody>
                    <a:bodyPr/>
                    <a:lstStyle/>
                    <a:p>
                      <a:pPr algn="ctr"/>
                      <a:r>
                        <a:rPr lang="en-US" dirty="0"/>
                        <a:t>mg/24h</a:t>
                      </a:r>
                    </a:p>
                  </a:txBody>
                  <a:tcPr anchor="ctr"/>
                </a:tc>
                <a:tc>
                  <a:txBody>
                    <a:bodyPr/>
                    <a:lstStyle/>
                    <a:p>
                      <a:pPr algn="ctr"/>
                      <a:r>
                        <a:rPr lang="en-US" dirty="0"/>
                        <a:t>UACR mg/g</a:t>
                      </a:r>
                    </a:p>
                  </a:txBody>
                  <a:tcPr anchor="ctr"/>
                </a:tc>
                <a:extLst>
                  <a:ext uri="{0D108BD9-81ED-4DB2-BD59-A6C34878D82A}">
                    <a16:rowId xmlns:a16="http://schemas.microsoft.com/office/drawing/2014/main" val="4039824083"/>
                  </a:ext>
                </a:extLst>
              </a:tr>
              <a:tr h="552660">
                <a:tc>
                  <a:txBody>
                    <a:bodyPr/>
                    <a:lstStyle/>
                    <a:p>
                      <a:r>
                        <a:rPr lang="el-GR" dirty="0"/>
                        <a:t>   Φυσιολογική αλβουμινουρία</a:t>
                      </a:r>
                      <a:endParaRPr lang="en-US" dirty="0"/>
                    </a:p>
                  </a:txBody>
                  <a:tcPr anchor="ctr"/>
                </a:tc>
                <a:tc>
                  <a:txBody>
                    <a:bodyPr/>
                    <a:lstStyle/>
                    <a:p>
                      <a:pPr algn="ctr"/>
                      <a:r>
                        <a:rPr lang="en-US" dirty="0"/>
                        <a:t>&lt;30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&lt;30</a:t>
                      </a:r>
                    </a:p>
                  </a:txBody>
                  <a:tcPr anchor="ctr"/>
                </a:tc>
                <a:extLst>
                  <a:ext uri="{0D108BD9-81ED-4DB2-BD59-A6C34878D82A}">
                    <a16:rowId xmlns:a16="http://schemas.microsoft.com/office/drawing/2014/main" val="3355177534"/>
                  </a:ext>
                </a:extLst>
              </a:tr>
              <a:tr h="552660">
                <a:tc>
                  <a:txBody>
                    <a:bodyPr/>
                    <a:lstStyle/>
                    <a:p>
                      <a:r>
                        <a:rPr lang="el-GR" dirty="0"/>
                        <a:t>   Μετρίως αυξημένη αλβουμινουρία</a:t>
                      </a:r>
                      <a:endParaRPr lang="en-US" dirty="0"/>
                    </a:p>
                  </a:txBody>
                  <a:tcPr anchor="ctr"/>
                </a:tc>
                <a:tc>
                  <a:txBody>
                    <a:bodyPr/>
                    <a:lstStyle/>
                    <a:p>
                      <a:pPr algn="ctr"/>
                      <a:r>
                        <a:rPr lang="en-US" dirty="0"/>
                        <a:t>30-300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30-300</a:t>
                      </a:r>
                    </a:p>
                  </a:txBody>
                  <a:tcPr anchor="ctr"/>
                </a:tc>
                <a:extLst>
                  <a:ext uri="{0D108BD9-81ED-4DB2-BD59-A6C34878D82A}">
                    <a16:rowId xmlns:a16="http://schemas.microsoft.com/office/drawing/2014/main" val="3503611293"/>
                  </a:ext>
                </a:extLst>
              </a:tr>
              <a:tr h="552660">
                <a:tc>
                  <a:txBody>
                    <a:bodyPr/>
                    <a:lstStyle/>
                    <a:p>
                      <a:r>
                        <a:rPr lang="el-GR" dirty="0"/>
                        <a:t>   Σοβαρά αυξημένη αλβουμινουρία</a:t>
                      </a:r>
                      <a:endParaRPr lang="en-US" dirty="0"/>
                    </a:p>
                  </a:txBody>
                  <a:tcPr anchor="ctr"/>
                </a:tc>
                <a:tc>
                  <a:txBody>
                    <a:bodyPr/>
                    <a:lstStyle/>
                    <a:p>
                      <a:pPr algn="ctr"/>
                      <a:r>
                        <a:rPr lang="en-US" dirty="0"/>
                        <a:t>&gt;300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&gt;300</a:t>
                      </a:r>
                    </a:p>
                  </a:txBody>
                  <a:tcPr anchor="ctr"/>
                </a:tc>
                <a:extLst>
                  <a:ext uri="{0D108BD9-81ED-4DB2-BD59-A6C34878D82A}">
                    <a16:rowId xmlns:a16="http://schemas.microsoft.com/office/drawing/2014/main" val="275236044"/>
                  </a:ext>
                </a:extLst>
              </a:tr>
            </a:tbl>
          </a:graphicData>
        </a:graphic>
      </p:graphicFrame>
      <p:sp>
        <p:nvSpPr>
          <p:cNvPr id="6" name="TextBox 5">
            <a:extLst>
              <a:ext uri="{FF2B5EF4-FFF2-40B4-BE49-F238E27FC236}">
                <a16:creationId xmlns:a16="http://schemas.microsoft.com/office/drawing/2014/main" id="{4207FCC9-4259-49AE-B809-62593B660EBB}"/>
              </a:ext>
            </a:extLst>
          </p:cNvPr>
          <p:cNvSpPr txBox="1"/>
          <p:nvPr/>
        </p:nvSpPr>
        <p:spPr>
          <a:xfrm>
            <a:off x="1647928" y="4605870"/>
            <a:ext cx="9403087" cy="400110"/>
          </a:xfrm>
          <a:prstGeom prst="rect">
            <a:avLst/>
          </a:prstGeom>
          <a:noFill/>
        </p:spPr>
        <p:txBody>
          <a:bodyPr wrap="none" rtlCol="0">
            <a:spAutoFit/>
          </a:bodyPr>
          <a:lstStyle/>
          <a:p>
            <a:pPr marL="342900" indent="-342900">
              <a:buFont typeface="Wingdings" panose="05000000000000000000" pitchFamily="2" charset="2"/>
              <a:buChar char="§"/>
            </a:pPr>
            <a:r>
              <a:rPr lang="el-GR" sz="2000" dirty="0"/>
              <a:t>Η αλβουμινουρία πρέπει να επιβεβαιωθεί σε 2 διαφορετικές μετρήσεις σε 3-6 μήνες</a:t>
            </a:r>
            <a:endParaRPr lang="en-US" sz="2000" dirty="0"/>
          </a:p>
        </p:txBody>
      </p:sp>
      <p:sp>
        <p:nvSpPr>
          <p:cNvPr id="7" name="TextBox 6">
            <a:extLst>
              <a:ext uri="{FF2B5EF4-FFF2-40B4-BE49-F238E27FC236}">
                <a16:creationId xmlns:a16="http://schemas.microsoft.com/office/drawing/2014/main" id="{7F9DA541-4B82-4D56-9C41-ED99D02BD4E7}"/>
              </a:ext>
            </a:extLst>
          </p:cNvPr>
          <p:cNvSpPr txBox="1"/>
          <p:nvPr/>
        </p:nvSpPr>
        <p:spPr>
          <a:xfrm>
            <a:off x="1647928" y="5106316"/>
            <a:ext cx="8485400" cy="400110"/>
          </a:xfrm>
          <a:prstGeom prst="rect">
            <a:avLst/>
          </a:prstGeom>
          <a:noFill/>
        </p:spPr>
        <p:txBody>
          <a:bodyPr wrap="none" rtlCol="0">
            <a:spAutoFit/>
          </a:bodyPr>
          <a:lstStyle/>
          <a:p>
            <a:pPr marL="342900" indent="-342900">
              <a:buFont typeface="Wingdings" panose="05000000000000000000" pitchFamily="2" charset="2"/>
              <a:buChar char="§"/>
            </a:pPr>
            <a:r>
              <a:rPr lang="en-US" sz="2000" b="1" dirty="0"/>
              <a:t>UACR</a:t>
            </a:r>
            <a:r>
              <a:rPr lang="en-US" sz="2000" dirty="0"/>
              <a:t>: </a:t>
            </a:r>
            <a:r>
              <a:rPr lang="el-GR" sz="2000" dirty="0"/>
              <a:t>ο λόγος αλβουμίνης προς κρεατινίνη σε τυχαίο πρωινό δείγμα ούρων</a:t>
            </a:r>
            <a:endParaRPr lang="en-US" sz="2000" dirty="0"/>
          </a:p>
        </p:txBody>
      </p:sp>
      <p:pic>
        <p:nvPicPr>
          <p:cNvPr id="8" name="Picture 7">
            <a:extLst>
              <a:ext uri="{FF2B5EF4-FFF2-40B4-BE49-F238E27FC236}">
                <a16:creationId xmlns:a16="http://schemas.microsoft.com/office/drawing/2014/main" id="{1E980A0C-1BBF-440F-B8CB-CC8DB8E633EC}"/>
              </a:ext>
            </a:extLst>
          </p:cNvPr>
          <p:cNvPicPr>
            <a:picLocks noChangeAspect="1"/>
          </p:cNvPicPr>
          <p:nvPr/>
        </p:nvPicPr>
        <p:blipFill>
          <a:blip r:embed="rId2"/>
          <a:stretch>
            <a:fillRect/>
          </a:stretch>
        </p:blipFill>
        <p:spPr>
          <a:xfrm>
            <a:off x="1330439" y="5655167"/>
            <a:ext cx="8338948" cy="670270"/>
          </a:xfrm>
          <a:prstGeom prst="rect">
            <a:avLst/>
          </a:prstGeom>
        </p:spPr>
      </p:pic>
    </p:spTree>
    <p:extLst>
      <p:ext uri="{BB962C8B-B14F-4D97-AF65-F5344CB8AC3E}">
        <p14:creationId xmlns:p14="http://schemas.microsoft.com/office/powerpoint/2010/main" val="3644131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F5DF04-4D64-4568-8428-A61DBE2538D3}"/>
              </a:ext>
            </a:extLst>
          </p:cNvPr>
          <p:cNvSpPr txBox="1"/>
          <p:nvPr/>
        </p:nvSpPr>
        <p:spPr>
          <a:xfrm>
            <a:off x="904352" y="492369"/>
            <a:ext cx="8843831" cy="461665"/>
          </a:xfrm>
          <a:prstGeom prst="rect">
            <a:avLst/>
          </a:prstGeom>
          <a:noFill/>
        </p:spPr>
        <p:txBody>
          <a:bodyPr wrap="none" rtlCol="0">
            <a:spAutoFit/>
          </a:bodyPr>
          <a:lstStyle/>
          <a:p>
            <a:r>
              <a:rPr lang="el-GR" sz="2400" dirty="0"/>
              <a:t>Φυσική πορεία διαβητικής νεφροπάθειας σε ασθενείς με ΣΔ τύπου 1</a:t>
            </a:r>
            <a:endParaRPr lang="en-US" sz="2400" dirty="0"/>
          </a:p>
        </p:txBody>
      </p:sp>
      <p:pic>
        <p:nvPicPr>
          <p:cNvPr id="3" name="Picture 2">
            <a:extLst>
              <a:ext uri="{FF2B5EF4-FFF2-40B4-BE49-F238E27FC236}">
                <a16:creationId xmlns:a16="http://schemas.microsoft.com/office/drawing/2014/main" id="{C9D2CD07-CA3B-4EB8-8FDB-DD5B9683B30C}"/>
              </a:ext>
            </a:extLst>
          </p:cNvPr>
          <p:cNvPicPr>
            <a:picLocks noChangeAspect="1"/>
          </p:cNvPicPr>
          <p:nvPr/>
        </p:nvPicPr>
        <p:blipFill>
          <a:blip r:embed="rId2"/>
          <a:stretch>
            <a:fillRect/>
          </a:stretch>
        </p:blipFill>
        <p:spPr>
          <a:xfrm>
            <a:off x="1851491" y="1246080"/>
            <a:ext cx="8489018" cy="4124679"/>
          </a:xfrm>
          <a:prstGeom prst="rect">
            <a:avLst/>
          </a:prstGeom>
        </p:spPr>
      </p:pic>
      <p:sp>
        <p:nvSpPr>
          <p:cNvPr id="6" name="TextBox 5">
            <a:extLst>
              <a:ext uri="{FF2B5EF4-FFF2-40B4-BE49-F238E27FC236}">
                <a16:creationId xmlns:a16="http://schemas.microsoft.com/office/drawing/2014/main" id="{68CCDFED-6C59-4726-A78E-D9C352EB5679}"/>
              </a:ext>
            </a:extLst>
          </p:cNvPr>
          <p:cNvSpPr txBox="1"/>
          <p:nvPr/>
        </p:nvSpPr>
        <p:spPr>
          <a:xfrm>
            <a:off x="252698" y="5451145"/>
            <a:ext cx="10147137" cy="1295868"/>
          </a:xfrm>
          <a:prstGeom prst="rect">
            <a:avLst/>
          </a:prstGeom>
          <a:noFill/>
        </p:spPr>
        <p:txBody>
          <a:bodyPr wrap="none" rtlCol="0">
            <a:spAutoFit/>
          </a:bodyPr>
          <a:lstStyle/>
          <a:p>
            <a:pPr marL="285750" indent="-285750">
              <a:lnSpc>
                <a:spcPct val="150000"/>
              </a:lnSpc>
              <a:buFont typeface="Wingdings" panose="05000000000000000000" pitchFamily="2" charset="2"/>
              <a:buChar char="§"/>
            </a:pPr>
            <a:r>
              <a:rPr lang="en-US" b="1" dirty="0"/>
              <a:t>Incipient DN</a:t>
            </a:r>
            <a:r>
              <a:rPr lang="en-US" dirty="0"/>
              <a:t>: Y</a:t>
            </a:r>
            <a:r>
              <a:rPr lang="el-GR" dirty="0"/>
              <a:t>ποκλινική ΔΝ</a:t>
            </a:r>
            <a:r>
              <a:rPr lang="en-US" dirty="0"/>
              <a:t> </a:t>
            </a:r>
            <a:r>
              <a:rPr lang="en-US" dirty="0">
                <a:latin typeface="Calibri" panose="020F0502020204030204" pitchFamily="34" charset="0"/>
                <a:cs typeface="Calibri" panose="020F0502020204030204" pitchFamily="34" charset="0"/>
              </a:rPr>
              <a:t>→ </a:t>
            </a:r>
            <a:r>
              <a:rPr lang="el-GR" dirty="0"/>
              <a:t>μετρίως αυξημένη αλβουμινουρία 30-300</a:t>
            </a:r>
            <a:r>
              <a:rPr lang="en-US" dirty="0"/>
              <a:t> mg/24h + </a:t>
            </a:r>
            <a:r>
              <a:rPr lang="el-GR" dirty="0"/>
              <a:t>φυσιολογικός </a:t>
            </a:r>
            <a:r>
              <a:rPr lang="en-US" dirty="0"/>
              <a:t>GFR</a:t>
            </a:r>
          </a:p>
          <a:p>
            <a:pPr marL="285750" indent="-285750">
              <a:lnSpc>
                <a:spcPct val="150000"/>
              </a:lnSpc>
              <a:buFont typeface="Wingdings" panose="05000000000000000000" pitchFamily="2" charset="2"/>
              <a:buChar char="§"/>
            </a:pPr>
            <a:r>
              <a:rPr lang="en-US" b="1" dirty="0"/>
              <a:t>Overt DN</a:t>
            </a:r>
            <a:r>
              <a:rPr lang="en-US" dirty="0"/>
              <a:t>: K</a:t>
            </a:r>
            <a:r>
              <a:rPr lang="el-GR" dirty="0"/>
              <a:t>λινική ΔΝ</a:t>
            </a:r>
            <a:r>
              <a:rPr lang="en-US" dirty="0"/>
              <a:t> </a:t>
            </a:r>
            <a:r>
              <a:rPr lang="en-US" dirty="0">
                <a:latin typeface="Calibri" panose="020F0502020204030204" pitchFamily="34" charset="0"/>
                <a:cs typeface="Calibri" panose="020F0502020204030204" pitchFamily="34" charset="0"/>
              </a:rPr>
              <a:t>→</a:t>
            </a:r>
            <a:r>
              <a:rPr lang="el-GR" dirty="0"/>
              <a:t> πρωτεϊνουρία</a:t>
            </a:r>
            <a:r>
              <a:rPr lang="en-US" dirty="0"/>
              <a:t> + </a:t>
            </a:r>
            <a:r>
              <a:rPr lang="el-GR" dirty="0"/>
              <a:t>σταδιακή μείωση </a:t>
            </a:r>
            <a:r>
              <a:rPr lang="en-US" dirty="0"/>
              <a:t>GFR</a:t>
            </a:r>
          </a:p>
          <a:p>
            <a:pPr marL="285750" indent="-285750">
              <a:lnSpc>
                <a:spcPct val="150000"/>
              </a:lnSpc>
              <a:buFont typeface="Wingdings" panose="05000000000000000000" pitchFamily="2" charset="2"/>
              <a:buChar char="§"/>
            </a:pPr>
            <a:r>
              <a:rPr lang="en-US" b="1" dirty="0"/>
              <a:t>ESRD</a:t>
            </a:r>
            <a:r>
              <a:rPr lang="en-US" dirty="0"/>
              <a:t>: End stage renal disease, </a:t>
            </a:r>
            <a:r>
              <a:rPr lang="el-GR" dirty="0"/>
              <a:t>τελικό στάδιο χρόνιας νεφρικής νόσου</a:t>
            </a:r>
            <a:endParaRPr lang="en-US" b="1" dirty="0"/>
          </a:p>
        </p:txBody>
      </p:sp>
    </p:spTree>
    <p:extLst>
      <p:ext uri="{BB962C8B-B14F-4D97-AF65-F5344CB8AC3E}">
        <p14:creationId xmlns:p14="http://schemas.microsoft.com/office/powerpoint/2010/main" val="3734354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D2E44A-21F3-4F9D-BA26-0D4685474D9E}"/>
              </a:ext>
            </a:extLst>
          </p:cNvPr>
          <p:cNvSpPr txBox="1"/>
          <p:nvPr/>
        </p:nvSpPr>
        <p:spPr>
          <a:xfrm>
            <a:off x="914400" y="508944"/>
            <a:ext cx="6588278" cy="461665"/>
          </a:xfrm>
          <a:prstGeom prst="rect">
            <a:avLst/>
          </a:prstGeom>
          <a:noFill/>
        </p:spPr>
        <p:txBody>
          <a:bodyPr wrap="none" rtlCol="0">
            <a:spAutoFit/>
          </a:bodyPr>
          <a:lstStyle/>
          <a:p>
            <a:r>
              <a:rPr lang="el-GR" sz="2400" dirty="0"/>
              <a:t>Σακχαρώδης Διαβήτης</a:t>
            </a:r>
            <a:r>
              <a:rPr lang="en-US" sz="2400" dirty="0"/>
              <a:t> – </a:t>
            </a:r>
            <a:r>
              <a:rPr lang="el-GR" sz="2400" dirty="0"/>
              <a:t>Επιδημιολογικά Δεδομένα</a:t>
            </a:r>
            <a:endParaRPr lang="en-US" sz="2400" dirty="0"/>
          </a:p>
        </p:txBody>
      </p:sp>
      <p:pic>
        <p:nvPicPr>
          <p:cNvPr id="3" name="Picture 2">
            <a:extLst>
              <a:ext uri="{FF2B5EF4-FFF2-40B4-BE49-F238E27FC236}">
                <a16:creationId xmlns:a16="http://schemas.microsoft.com/office/drawing/2014/main" id="{7B35F9F5-AA97-4095-8285-00A58FB8D668}"/>
              </a:ext>
            </a:extLst>
          </p:cNvPr>
          <p:cNvPicPr>
            <a:picLocks noChangeAspect="1"/>
          </p:cNvPicPr>
          <p:nvPr/>
        </p:nvPicPr>
        <p:blipFill rotWithShape="1">
          <a:blip r:embed="rId2"/>
          <a:srcRect t="740"/>
          <a:stretch/>
        </p:blipFill>
        <p:spPr>
          <a:xfrm>
            <a:off x="2035367" y="1196920"/>
            <a:ext cx="8501336" cy="5152136"/>
          </a:xfrm>
          <a:prstGeom prst="rect">
            <a:avLst/>
          </a:prstGeom>
        </p:spPr>
      </p:pic>
      <p:sp>
        <p:nvSpPr>
          <p:cNvPr id="4" name="TextBox 3">
            <a:extLst>
              <a:ext uri="{FF2B5EF4-FFF2-40B4-BE49-F238E27FC236}">
                <a16:creationId xmlns:a16="http://schemas.microsoft.com/office/drawing/2014/main" id="{1AA243E3-C3ED-4A3D-A1EF-34DDA408FB89}"/>
              </a:ext>
            </a:extLst>
          </p:cNvPr>
          <p:cNvSpPr txBox="1"/>
          <p:nvPr/>
        </p:nvSpPr>
        <p:spPr>
          <a:xfrm>
            <a:off x="298261" y="1749169"/>
            <a:ext cx="5372625" cy="1429622"/>
          </a:xfrm>
          <a:prstGeom prst="rect">
            <a:avLst/>
          </a:prstGeom>
          <a:noFill/>
        </p:spPr>
        <p:txBody>
          <a:bodyPr wrap="none" rtlCol="0">
            <a:spAutoFit/>
          </a:bodyPr>
          <a:lstStyle/>
          <a:p>
            <a:pPr marL="342900" indent="-342900">
              <a:lnSpc>
                <a:spcPct val="150000"/>
              </a:lnSpc>
              <a:buFont typeface="Wingdings" panose="05000000000000000000" pitchFamily="2" charset="2"/>
              <a:buChar char="§"/>
            </a:pPr>
            <a:r>
              <a:rPr lang="el-GR" sz="2000" dirty="0"/>
              <a:t>Παγκόσμιο πρόβλημα υγείας  </a:t>
            </a:r>
            <a:endParaRPr lang="en-US" sz="2000" dirty="0"/>
          </a:p>
          <a:p>
            <a:pPr marL="342900" indent="-342900">
              <a:lnSpc>
                <a:spcPct val="150000"/>
              </a:lnSpc>
              <a:buFont typeface="Wingdings" panose="05000000000000000000" pitchFamily="2" charset="2"/>
              <a:buChar char="§"/>
            </a:pPr>
            <a:r>
              <a:rPr lang="el-GR" sz="2000" dirty="0"/>
              <a:t>Σταθερά αυξανόμενη επίπτωση</a:t>
            </a:r>
            <a:endParaRPr lang="en-US" sz="2000" dirty="0"/>
          </a:p>
          <a:p>
            <a:pPr marL="342900" indent="-342900">
              <a:lnSpc>
                <a:spcPct val="150000"/>
              </a:lnSpc>
              <a:buFont typeface="Wingdings" panose="05000000000000000000" pitchFamily="2" charset="2"/>
              <a:buChar char="§"/>
            </a:pPr>
            <a:r>
              <a:rPr lang="en-US" sz="2000" dirty="0"/>
              <a:t>9.3% </a:t>
            </a:r>
            <a:r>
              <a:rPr lang="el-GR" sz="2000" dirty="0"/>
              <a:t>του ενήλικου πληθυσμού πάσχει από ΣΔ </a:t>
            </a:r>
            <a:endParaRPr lang="en-US" sz="2000" dirty="0"/>
          </a:p>
        </p:txBody>
      </p:sp>
    </p:spTree>
    <p:extLst>
      <p:ext uri="{BB962C8B-B14F-4D97-AF65-F5344CB8AC3E}">
        <p14:creationId xmlns:p14="http://schemas.microsoft.com/office/powerpoint/2010/main" val="2539361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6EE96086-5DE9-43AF-B509-47401B46A1A7}"/>
              </a:ext>
            </a:extLst>
          </p:cNvPr>
          <p:cNvGraphicFramePr>
            <a:graphicFrameLocks noGrp="1"/>
          </p:cNvGraphicFramePr>
          <p:nvPr>
            <p:extLst>
              <p:ext uri="{D42A27DB-BD31-4B8C-83A1-F6EECF244321}">
                <p14:modId xmlns:p14="http://schemas.microsoft.com/office/powerpoint/2010/main" val="1742904583"/>
              </p:ext>
            </p:extLst>
          </p:nvPr>
        </p:nvGraphicFramePr>
        <p:xfrm>
          <a:off x="704026" y="1955148"/>
          <a:ext cx="10439597" cy="2934119"/>
        </p:xfrm>
        <a:graphic>
          <a:graphicData uri="http://schemas.openxmlformats.org/drawingml/2006/table">
            <a:tbl>
              <a:tblPr firstRow="1" bandRow="1">
                <a:tableStyleId>{616DA210-FB5B-4158-B5E0-FEB733F419BA}</a:tableStyleId>
              </a:tblPr>
              <a:tblGrid>
                <a:gridCol w="3082943">
                  <a:extLst>
                    <a:ext uri="{9D8B030D-6E8A-4147-A177-3AD203B41FA5}">
                      <a16:colId xmlns:a16="http://schemas.microsoft.com/office/drawing/2014/main" val="4245163206"/>
                    </a:ext>
                  </a:extLst>
                </a:gridCol>
                <a:gridCol w="1724498">
                  <a:extLst>
                    <a:ext uri="{9D8B030D-6E8A-4147-A177-3AD203B41FA5}">
                      <a16:colId xmlns:a16="http://schemas.microsoft.com/office/drawing/2014/main" val="2194223136"/>
                    </a:ext>
                  </a:extLst>
                </a:gridCol>
                <a:gridCol w="3090563">
                  <a:extLst>
                    <a:ext uri="{9D8B030D-6E8A-4147-A177-3AD203B41FA5}">
                      <a16:colId xmlns:a16="http://schemas.microsoft.com/office/drawing/2014/main" val="1149495506"/>
                    </a:ext>
                  </a:extLst>
                </a:gridCol>
                <a:gridCol w="2541593">
                  <a:extLst>
                    <a:ext uri="{9D8B030D-6E8A-4147-A177-3AD203B41FA5}">
                      <a16:colId xmlns:a16="http://schemas.microsoft.com/office/drawing/2014/main" val="2590775662"/>
                    </a:ext>
                  </a:extLst>
                </a:gridCol>
              </a:tblGrid>
              <a:tr h="650604">
                <a:tc>
                  <a:txBody>
                    <a:bodyPr/>
                    <a:lstStyle/>
                    <a:p>
                      <a:pPr algn="ctr"/>
                      <a:r>
                        <a:rPr lang="el-GR" sz="2000" dirty="0"/>
                        <a:t>Στάδιο</a:t>
                      </a:r>
                      <a:endParaRPr lang="en-US" sz="2000" dirty="0"/>
                    </a:p>
                  </a:txBody>
                  <a:tcPr anchor="ctr"/>
                </a:tc>
                <a:tc>
                  <a:txBody>
                    <a:bodyPr/>
                    <a:lstStyle/>
                    <a:p>
                      <a:pPr algn="ctr"/>
                      <a:r>
                        <a:rPr lang="el-GR" sz="2000" dirty="0"/>
                        <a:t>0-5 έτη</a:t>
                      </a:r>
                      <a:endParaRPr lang="en-US" sz="2000" dirty="0"/>
                    </a:p>
                  </a:txBody>
                  <a:tcPr anchor="ctr"/>
                </a:tc>
                <a:tc>
                  <a:txBody>
                    <a:bodyPr/>
                    <a:lstStyle/>
                    <a:p>
                      <a:pPr algn="ctr"/>
                      <a:r>
                        <a:rPr lang="el-GR" sz="2000" dirty="0"/>
                        <a:t>5-10 έτη</a:t>
                      </a:r>
                      <a:endParaRPr lang="en-US" sz="2000" dirty="0"/>
                    </a:p>
                  </a:txBody>
                  <a:tcPr anchor="ctr"/>
                </a:tc>
                <a:tc>
                  <a:txBody>
                    <a:bodyPr/>
                    <a:lstStyle/>
                    <a:p>
                      <a:pPr algn="ctr"/>
                      <a:r>
                        <a:rPr lang="el-GR" sz="2000" dirty="0"/>
                        <a:t>&gt;15 έτη</a:t>
                      </a:r>
                      <a:endParaRPr lang="en-US" sz="2000" dirty="0"/>
                    </a:p>
                  </a:txBody>
                  <a:tcPr anchor="ctr"/>
                </a:tc>
                <a:extLst>
                  <a:ext uri="{0D108BD9-81ED-4DB2-BD59-A6C34878D82A}">
                    <a16:rowId xmlns:a16="http://schemas.microsoft.com/office/drawing/2014/main" val="2207992430"/>
                  </a:ext>
                </a:extLst>
              </a:tr>
              <a:tr h="1213573">
                <a:tc>
                  <a:txBody>
                    <a:bodyPr/>
                    <a:lstStyle/>
                    <a:p>
                      <a:pPr algn="ctr"/>
                      <a:r>
                        <a:rPr lang="el-GR" sz="2000" b="1" dirty="0"/>
                        <a:t>Λειτουργικές διαταραχές</a:t>
                      </a:r>
                    </a:p>
                  </a:txBody>
                  <a:tcPr anchor="ctr"/>
                </a:tc>
                <a:tc>
                  <a:txBody>
                    <a:bodyPr/>
                    <a:lstStyle/>
                    <a:p>
                      <a:pPr algn="ctr"/>
                      <a:r>
                        <a:rPr lang="en-US" sz="2000" dirty="0">
                          <a:latin typeface="Calibri" panose="020F0502020204030204" pitchFamily="34" charset="0"/>
                          <a:cs typeface="Calibri" panose="020F0502020204030204" pitchFamily="34" charset="0"/>
                        </a:rPr>
                        <a:t>↑</a:t>
                      </a:r>
                      <a:r>
                        <a:rPr lang="el-GR"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GFR</a:t>
                      </a:r>
                      <a:endParaRPr lang="en-US" sz="2000" dirty="0"/>
                    </a:p>
                  </a:txBody>
                  <a:tcPr anchor="ctr"/>
                </a:tc>
                <a:tc>
                  <a:txBody>
                    <a:bodyPr/>
                    <a:lstStyle/>
                    <a:p>
                      <a:pPr algn="ctr"/>
                      <a:r>
                        <a:rPr lang="el-GR" sz="2000" dirty="0"/>
                        <a:t>Μέτρια αλβουμινουρία</a:t>
                      </a:r>
                      <a:endParaRPr lang="en-US" sz="2000" dirty="0"/>
                    </a:p>
                  </a:txBody>
                  <a:tcPr anchor="ctr"/>
                </a:tc>
                <a:tc>
                  <a:txBody>
                    <a:bodyPr/>
                    <a:lstStyle/>
                    <a:p>
                      <a:pPr algn="ctr"/>
                      <a:r>
                        <a:rPr lang="el-GR" sz="2000" dirty="0"/>
                        <a:t>Πρωτεϊνουρία</a:t>
                      </a:r>
                    </a:p>
                    <a:p>
                      <a:pPr algn="ctr"/>
                      <a:r>
                        <a:rPr lang="el-GR" sz="2000" dirty="0"/>
                        <a:t>Νεφρωσικό σύνδρομο</a:t>
                      </a:r>
                    </a:p>
                    <a:p>
                      <a:pPr algn="ctr"/>
                      <a:r>
                        <a:rPr lang="el-GR"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GFR</a:t>
                      </a:r>
                      <a:endParaRPr lang="en-US" sz="2000" dirty="0"/>
                    </a:p>
                  </a:txBody>
                  <a:tcPr anchor="ctr"/>
                </a:tc>
                <a:extLst>
                  <a:ext uri="{0D108BD9-81ED-4DB2-BD59-A6C34878D82A}">
                    <a16:rowId xmlns:a16="http://schemas.microsoft.com/office/drawing/2014/main" val="3034087381"/>
                  </a:ext>
                </a:extLst>
              </a:tr>
              <a:tr h="1069942">
                <a:tc>
                  <a:txBody>
                    <a:bodyPr/>
                    <a:lstStyle/>
                    <a:p>
                      <a:pPr algn="ctr"/>
                      <a:r>
                        <a:rPr lang="el-GR" sz="2000" dirty="0"/>
                        <a:t> </a:t>
                      </a:r>
                      <a:r>
                        <a:rPr lang="el-GR" sz="2000" b="1" dirty="0"/>
                        <a:t>Δομικές διαταραχές</a:t>
                      </a:r>
                      <a:endParaRPr lang="en-US" sz="2000" b="1" dirty="0"/>
                    </a:p>
                  </a:txBody>
                  <a:tcPr anchor="ctr"/>
                </a:tc>
                <a:tc>
                  <a:txBody>
                    <a:bodyPr/>
                    <a:lstStyle/>
                    <a:p>
                      <a:pPr algn="ctr"/>
                      <a:r>
                        <a:rPr lang="el-GR" sz="2000" dirty="0"/>
                        <a:t>Νεφρική υπερτροφία</a:t>
                      </a:r>
                      <a:endParaRPr lang="en-US" sz="2000" dirty="0"/>
                    </a:p>
                  </a:txBody>
                  <a:tcPr anchor="ctr"/>
                </a:tc>
                <a:tc>
                  <a:txBody>
                    <a:bodyPr/>
                    <a:lstStyle/>
                    <a:p>
                      <a:pPr algn="ctr"/>
                      <a:r>
                        <a:rPr lang="el-GR" sz="2000" dirty="0"/>
                        <a:t>Μεσαγγειακή υπερπλασία</a:t>
                      </a:r>
                    </a:p>
                    <a:p>
                      <a:pPr algn="ctr"/>
                      <a:r>
                        <a:rPr lang="el-GR" sz="2000" dirty="0"/>
                        <a:t>αρτηριοϋαλίνωση</a:t>
                      </a:r>
                      <a:endParaRPr lang="en-US" sz="2000" dirty="0"/>
                    </a:p>
                  </a:txBody>
                  <a:tcPr anchor="ctr"/>
                </a:tc>
                <a:tc>
                  <a:txBody>
                    <a:bodyPr/>
                    <a:lstStyle/>
                    <a:p>
                      <a:pPr algn="ctr"/>
                      <a:r>
                        <a:rPr lang="el-GR" sz="2000" dirty="0"/>
                        <a:t>Μεσαγγειακοί όζοι</a:t>
                      </a:r>
                    </a:p>
                    <a:p>
                      <a:pPr algn="ctr"/>
                      <a:r>
                        <a:rPr lang="el-GR" sz="2000" dirty="0"/>
                        <a:t>Διάμεση ίνωση </a:t>
                      </a:r>
                      <a:endParaRPr lang="en-US" sz="2000" dirty="0"/>
                    </a:p>
                  </a:txBody>
                  <a:tcPr anchor="ctr"/>
                </a:tc>
                <a:extLst>
                  <a:ext uri="{0D108BD9-81ED-4DB2-BD59-A6C34878D82A}">
                    <a16:rowId xmlns:a16="http://schemas.microsoft.com/office/drawing/2014/main" val="805872894"/>
                  </a:ext>
                </a:extLst>
              </a:tr>
            </a:tbl>
          </a:graphicData>
        </a:graphic>
      </p:graphicFrame>
      <p:sp>
        <p:nvSpPr>
          <p:cNvPr id="4" name="TextBox 3">
            <a:extLst>
              <a:ext uri="{FF2B5EF4-FFF2-40B4-BE49-F238E27FC236}">
                <a16:creationId xmlns:a16="http://schemas.microsoft.com/office/drawing/2014/main" id="{BEC4BFA6-43D7-4DC1-A976-2C54400AD963}"/>
              </a:ext>
            </a:extLst>
          </p:cNvPr>
          <p:cNvSpPr txBox="1"/>
          <p:nvPr/>
        </p:nvSpPr>
        <p:spPr>
          <a:xfrm>
            <a:off x="904352" y="492369"/>
            <a:ext cx="8843831" cy="461665"/>
          </a:xfrm>
          <a:prstGeom prst="rect">
            <a:avLst/>
          </a:prstGeom>
          <a:noFill/>
        </p:spPr>
        <p:txBody>
          <a:bodyPr wrap="none" rtlCol="0">
            <a:spAutoFit/>
          </a:bodyPr>
          <a:lstStyle/>
          <a:p>
            <a:r>
              <a:rPr lang="el-GR" sz="2400" dirty="0"/>
              <a:t>Φυσική πορεία διαβητικής νεφροπάθειας σε ασθενείς με ΣΔ τύπου 1</a:t>
            </a:r>
            <a:endParaRPr lang="en-US" sz="2400" dirty="0"/>
          </a:p>
        </p:txBody>
      </p:sp>
      <p:sp>
        <p:nvSpPr>
          <p:cNvPr id="6" name="Rectangle 5">
            <a:extLst>
              <a:ext uri="{FF2B5EF4-FFF2-40B4-BE49-F238E27FC236}">
                <a16:creationId xmlns:a16="http://schemas.microsoft.com/office/drawing/2014/main" id="{4008D164-0A7C-4C09-9DDD-8FFD18420FFA}"/>
              </a:ext>
            </a:extLst>
          </p:cNvPr>
          <p:cNvSpPr/>
          <p:nvPr/>
        </p:nvSpPr>
        <p:spPr>
          <a:xfrm>
            <a:off x="7360202" y="5736492"/>
            <a:ext cx="4069191" cy="307777"/>
          </a:xfrm>
          <a:prstGeom prst="rect">
            <a:avLst/>
          </a:prstGeom>
        </p:spPr>
        <p:txBody>
          <a:bodyPr wrap="none">
            <a:spAutoFit/>
          </a:bodyPr>
          <a:lstStyle/>
          <a:p>
            <a:r>
              <a:rPr lang="pt-BR" sz="1400" i="1" dirty="0"/>
              <a:t>Mogensen CE. Diabetes 1997 Sep;46 Suppl 2:S104-11</a:t>
            </a:r>
            <a:endParaRPr lang="en-US" sz="1400" i="1" dirty="0"/>
          </a:p>
        </p:txBody>
      </p:sp>
      <p:sp>
        <p:nvSpPr>
          <p:cNvPr id="7" name="Rectangle 6">
            <a:extLst>
              <a:ext uri="{FF2B5EF4-FFF2-40B4-BE49-F238E27FC236}">
                <a16:creationId xmlns:a16="http://schemas.microsoft.com/office/drawing/2014/main" id="{9B1C771F-C12C-4E4E-8B7D-3E2393D2FFA6}"/>
              </a:ext>
            </a:extLst>
          </p:cNvPr>
          <p:cNvSpPr/>
          <p:nvPr/>
        </p:nvSpPr>
        <p:spPr>
          <a:xfrm>
            <a:off x="7360202" y="6057854"/>
            <a:ext cx="4194867" cy="307777"/>
          </a:xfrm>
          <a:prstGeom prst="rect">
            <a:avLst/>
          </a:prstGeom>
        </p:spPr>
        <p:txBody>
          <a:bodyPr wrap="square">
            <a:spAutoFit/>
          </a:bodyPr>
          <a:lstStyle/>
          <a:p>
            <a:r>
              <a:rPr lang="en-US" sz="1400" i="1" dirty="0" err="1">
                <a:solidFill>
                  <a:srgbClr val="333333"/>
                </a:solidFill>
              </a:rPr>
              <a:t>Kussman</a:t>
            </a:r>
            <a:r>
              <a:rPr lang="en-US" sz="1400" i="1" dirty="0">
                <a:solidFill>
                  <a:srgbClr val="333333"/>
                </a:solidFill>
              </a:rPr>
              <a:t> MJ. JAMA. 1976;236:1861-1863</a:t>
            </a:r>
            <a:endParaRPr lang="en-US" sz="1400" i="1" dirty="0"/>
          </a:p>
        </p:txBody>
      </p:sp>
    </p:spTree>
    <p:extLst>
      <p:ext uri="{BB962C8B-B14F-4D97-AF65-F5344CB8AC3E}">
        <p14:creationId xmlns:p14="http://schemas.microsoft.com/office/powerpoint/2010/main" val="4137512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7F8781-CE25-4E79-A236-DC433D405ED4}"/>
              </a:ext>
            </a:extLst>
          </p:cNvPr>
          <p:cNvSpPr txBox="1"/>
          <p:nvPr/>
        </p:nvSpPr>
        <p:spPr>
          <a:xfrm>
            <a:off x="904352" y="492369"/>
            <a:ext cx="5506444" cy="461665"/>
          </a:xfrm>
          <a:prstGeom prst="rect">
            <a:avLst/>
          </a:prstGeom>
          <a:noFill/>
        </p:spPr>
        <p:txBody>
          <a:bodyPr wrap="none" rtlCol="0">
            <a:spAutoFit/>
          </a:bodyPr>
          <a:lstStyle/>
          <a:p>
            <a:r>
              <a:rPr lang="el-GR" sz="2400" dirty="0"/>
              <a:t>Φυσική πορεία διαβητικής νεφροπάθειας </a:t>
            </a:r>
            <a:endParaRPr lang="en-US" sz="2400" dirty="0"/>
          </a:p>
        </p:txBody>
      </p:sp>
      <p:sp>
        <p:nvSpPr>
          <p:cNvPr id="4" name="Rectangle 3">
            <a:extLst>
              <a:ext uri="{FF2B5EF4-FFF2-40B4-BE49-F238E27FC236}">
                <a16:creationId xmlns:a16="http://schemas.microsoft.com/office/drawing/2014/main" id="{82998930-7B2C-46A8-B950-5BDC169D3931}"/>
              </a:ext>
            </a:extLst>
          </p:cNvPr>
          <p:cNvSpPr/>
          <p:nvPr/>
        </p:nvSpPr>
        <p:spPr>
          <a:xfrm>
            <a:off x="4524510" y="1546011"/>
            <a:ext cx="3772571" cy="523220"/>
          </a:xfrm>
          <a:prstGeom prst="rect">
            <a:avLst/>
          </a:prstGeom>
          <a:solidFill>
            <a:schemeClr val="accent2">
              <a:lumMod val="20000"/>
              <a:lumOff val="80000"/>
            </a:schemeClr>
          </a:solidFill>
          <a:ln>
            <a:solidFill>
              <a:schemeClr val="tx1"/>
            </a:solidFill>
          </a:ln>
        </p:spPr>
        <p:txBody>
          <a:bodyPr wrap="none">
            <a:spAutoFit/>
          </a:bodyPr>
          <a:lstStyle/>
          <a:p>
            <a:r>
              <a:rPr lang="el-GR" sz="2400" dirty="0"/>
              <a:t>ΣΔ τύπου 1   </a:t>
            </a:r>
            <a:r>
              <a:rPr lang="en-US" sz="2800" b="1" dirty="0"/>
              <a:t>VS </a:t>
            </a:r>
            <a:r>
              <a:rPr lang="el-GR" sz="2400" b="1" dirty="0"/>
              <a:t>  </a:t>
            </a:r>
            <a:r>
              <a:rPr lang="el-GR" sz="2400" dirty="0"/>
              <a:t>ΣΔ τύπου 2</a:t>
            </a:r>
            <a:endParaRPr lang="en-US" sz="2400" dirty="0"/>
          </a:p>
        </p:txBody>
      </p:sp>
      <p:grpSp>
        <p:nvGrpSpPr>
          <p:cNvPr id="9" name="Group 8">
            <a:extLst>
              <a:ext uri="{FF2B5EF4-FFF2-40B4-BE49-F238E27FC236}">
                <a16:creationId xmlns:a16="http://schemas.microsoft.com/office/drawing/2014/main" id="{05747DD8-8516-44E2-AAFE-230B327AC69E}"/>
              </a:ext>
            </a:extLst>
          </p:cNvPr>
          <p:cNvGrpSpPr/>
          <p:nvPr/>
        </p:nvGrpSpPr>
        <p:grpSpPr>
          <a:xfrm>
            <a:off x="700837" y="4113162"/>
            <a:ext cx="10790326" cy="2252469"/>
            <a:chOff x="904352" y="4131422"/>
            <a:chExt cx="10790326" cy="2252469"/>
          </a:xfrm>
        </p:grpSpPr>
        <p:sp>
          <p:nvSpPr>
            <p:cNvPr id="6" name="TextBox 5">
              <a:extLst>
                <a:ext uri="{FF2B5EF4-FFF2-40B4-BE49-F238E27FC236}">
                  <a16:creationId xmlns:a16="http://schemas.microsoft.com/office/drawing/2014/main" id="{B699700A-18FB-40F7-AB7B-351D5E0ACB30}"/>
                </a:ext>
              </a:extLst>
            </p:cNvPr>
            <p:cNvSpPr txBox="1"/>
            <p:nvPr/>
          </p:nvSpPr>
          <p:spPr>
            <a:xfrm>
              <a:off x="904352" y="4492604"/>
              <a:ext cx="10790326" cy="1891287"/>
            </a:xfrm>
            <a:prstGeom prst="rect">
              <a:avLst/>
            </a:prstGeom>
            <a:noFill/>
          </p:spPr>
          <p:txBody>
            <a:bodyPr wrap="none" rtlCol="0">
              <a:spAutoFit/>
            </a:bodyPr>
            <a:lstStyle/>
            <a:p>
              <a:pPr marL="285750" indent="-285750">
                <a:lnSpc>
                  <a:spcPct val="150000"/>
                </a:lnSpc>
                <a:buFont typeface="Wingdings" panose="05000000000000000000" pitchFamily="2" charset="2"/>
                <a:buChar char="§"/>
              </a:pPr>
              <a:r>
                <a:rPr lang="el-GR" sz="2000" dirty="0"/>
                <a:t> Ασθενείς μεγαλύτερης ηλικίας </a:t>
              </a:r>
            </a:p>
            <a:p>
              <a:pPr marL="285750" indent="-285750">
                <a:lnSpc>
                  <a:spcPct val="150000"/>
                </a:lnSpc>
                <a:buFont typeface="Wingdings" panose="05000000000000000000" pitchFamily="2" charset="2"/>
                <a:buChar char="§"/>
              </a:pPr>
              <a:r>
                <a:rPr lang="el-GR" sz="2000" dirty="0"/>
                <a:t> Συνήθως συνυπάρχει </a:t>
              </a:r>
              <a:r>
                <a:rPr lang="el-GR" sz="2000" b="1" dirty="0"/>
                <a:t>μεταβολικό σύνδρομο </a:t>
              </a:r>
              <a:r>
                <a:rPr lang="el-GR" sz="2000" dirty="0"/>
                <a:t>( Παχυσαρκία, Αρτηριακή Υπέρταση, Δυσλιπιδαιμία ) </a:t>
              </a:r>
            </a:p>
            <a:p>
              <a:pPr marL="285750" indent="-285750">
                <a:lnSpc>
                  <a:spcPct val="150000"/>
                </a:lnSpc>
                <a:buFont typeface="Wingdings" panose="05000000000000000000" pitchFamily="2" charset="2"/>
                <a:buChar char="§"/>
              </a:pPr>
              <a:r>
                <a:rPr lang="el-GR" sz="2000" dirty="0"/>
                <a:t> Οι ασθενείς συνήθως πάσχουν ήδη από </a:t>
              </a:r>
              <a:r>
                <a:rPr lang="el-GR" sz="2000" b="1" dirty="0"/>
                <a:t>αγγειακή νόσο</a:t>
              </a:r>
            </a:p>
            <a:p>
              <a:pPr marL="285750" indent="-285750">
                <a:lnSpc>
                  <a:spcPct val="150000"/>
                </a:lnSpc>
                <a:buFont typeface="Wingdings" panose="05000000000000000000" pitchFamily="2" charset="2"/>
                <a:buChar char="§"/>
              </a:pPr>
              <a:r>
                <a:rPr lang="el-GR" sz="2000" dirty="0"/>
                <a:t> Η πάθηση μπορεί να διαλάθει αρκετά χρόνια πριν τη διάγνωση</a:t>
              </a:r>
              <a:endParaRPr lang="en-US" sz="2000" dirty="0"/>
            </a:p>
          </p:txBody>
        </p:sp>
        <p:sp>
          <p:nvSpPr>
            <p:cNvPr id="8" name="TextBox 7">
              <a:extLst>
                <a:ext uri="{FF2B5EF4-FFF2-40B4-BE49-F238E27FC236}">
                  <a16:creationId xmlns:a16="http://schemas.microsoft.com/office/drawing/2014/main" id="{035A6DE7-DED9-4D81-8A97-1EEB5B623942}"/>
                </a:ext>
              </a:extLst>
            </p:cNvPr>
            <p:cNvSpPr txBox="1"/>
            <p:nvPr/>
          </p:nvSpPr>
          <p:spPr>
            <a:xfrm>
              <a:off x="1256045" y="4131422"/>
              <a:ext cx="1600118" cy="461665"/>
            </a:xfrm>
            <a:prstGeom prst="rect">
              <a:avLst/>
            </a:prstGeom>
            <a:noFill/>
          </p:spPr>
          <p:txBody>
            <a:bodyPr wrap="none" rtlCol="0">
              <a:spAutoFit/>
            </a:bodyPr>
            <a:lstStyle/>
            <a:p>
              <a:r>
                <a:rPr lang="el-GR" sz="2400" b="1" dirty="0"/>
                <a:t>ΣΔ τύπου 2</a:t>
              </a:r>
              <a:endParaRPr lang="en-US" sz="2400" b="1" dirty="0"/>
            </a:p>
          </p:txBody>
        </p:sp>
      </p:grpSp>
      <p:grpSp>
        <p:nvGrpSpPr>
          <p:cNvPr id="7" name="Group 6">
            <a:extLst>
              <a:ext uri="{FF2B5EF4-FFF2-40B4-BE49-F238E27FC236}">
                <a16:creationId xmlns:a16="http://schemas.microsoft.com/office/drawing/2014/main" id="{9CF00742-9120-499D-B653-A9BD1CF4AB63}"/>
              </a:ext>
            </a:extLst>
          </p:cNvPr>
          <p:cNvGrpSpPr/>
          <p:nvPr/>
        </p:nvGrpSpPr>
        <p:grpSpPr>
          <a:xfrm>
            <a:off x="700837" y="2409587"/>
            <a:ext cx="6473686" cy="1275734"/>
            <a:chOff x="562708" y="2357866"/>
            <a:chExt cx="6473686" cy="1275734"/>
          </a:xfrm>
        </p:grpSpPr>
        <p:sp>
          <p:nvSpPr>
            <p:cNvPr id="2" name="TextBox 1">
              <a:extLst>
                <a:ext uri="{FF2B5EF4-FFF2-40B4-BE49-F238E27FC236}">
                  <a16:creationId xmlns:a16="http://schemas.microsoft.com/office/drawing/2014/main" id="{82895F47-67C6-4C0C-81E7-3FC4CD547073}"/>
                </a:ext>
              </a:extLst>
            </p:cNvPr>
            <p:cNvSpPr txBox="1"/>
            <p:nvPr/>
          </p:nvSpPr>
          <p:spPr>
            <a:xfrm>
              <a:off x="904352" y="2357866"/>
              <a:ext cx="1600118" cy="461665"/>
            </a:xfrm>
            <a:prstGeom prst="rect">
              <a:avLst/>
            </a:prstGeom>
            <a:noFill/>
          </p:spPr>
          <p:txBody>
            <a:bodyPr wrap="none" rtlCol="0">
              <a:spAutoFit/>
            </a:bodyPr>
            <a:lstStyle/>
            <a:p>
              <a:r>
                <a:rPr lang="el-GR" sz="2400" b="1" dirty="0"/>
                <a:t>ΣΔ τύπου 1</a:t>
              </a:r>
              <a:endParaRPr lang="en-US" sz="2400" b="1" dirty="0"/>
            </a:p>
          </p:txBody>
        </p:sp>
        <p:sp>
          <p:nvSpPr>
            <p:cNvPr id="5" name="TextBox 4">
              <a:extLst>
                <a:ext uri="{FF2B5EF4-FFF2-40B4-BE49-F238E27FC236}">
                  <a16:creationId xmlns:a16="http://schemas.microsoft.com/office/drawing/2014/main" id="{CBF2275D-5EE4-4A34-9C27-02072424C4BD}"/>
                </a:ext>
              </a:extLst>
            </p:cNvPr>
            <p:cNvSpPr txBox="1"/>
            <p:nvPr/>
          </p:nvSpPr>
          <p:spPr>
            <a:xfrm>
              <a:off x="562708" y="2819531"/>
              <a:ext cx="6473686" cy="814069"/>
            </a:xfrm>
            <a:prstGeom prst="rect">
              <a:avLst/>
            </a:prstGeom>
            <a:noFill/>
          </p:spPr>
          <p:txBody>
            <a:bodyPr wrap="square" rtlCol="0">
              <a:spAutoFit/>
            </a:bodyPr>
            <a:lstStyle/>
            <a:p>
              <a:pPr marL="285750" indent="-285750">
                <a:buFont typeface="Wingdings" panose="05000000000000000000" pitchFamily="2" charset="2"/>
                <a:buChar char="§"/>
              </a:pPr>
              <a:r>
                <a:rPr lang="el-GR" sz="2000" dirty="0"/>
                <a:t>Νέοι ασθενείς, συνήθως χωρίς άλλα συνοδά νοσήματα</a:t>
              </a:r>
            </a:p>
            <a:p>
              <a:pPr marL="285750" indent="-285750">
                <a:lnSpc>
                  <a:spcPct val="150000"/>
                </a:lnSpc>
                <a:buFont typeface="Wingdings" panose="05000000000000000000" pitchFamily="2" charset="2"/>
                <a:buChar char="§"/>
              </a:pPr>
              <a:r>
                <a:rPr lang="el-GR" sz="2000" dirty="0"/>
                <a:t>Η έναρξη της πάθησης είναι γνωστή  </a:t>
              </a:r>
              <a:endParaRPr lang="en-US" sz="2000" dirty="0"/>
            </a:p>
          </p:txBody>
        </p:sp>
      </p:grpSp>
    </p:spTree>
    <p:extLst>
      <p:ext uri="{BB962C8B-B14F-4D97-AF65-F5344CB8AC3E}">
        <p14:creationId xmlns:p14="http://schemas.microsoft.com/office/powerpoint/2010/main" val="2187857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0EF312-ED46-4F02-AB94-C5813A575A6A}"/>
              </a:ext>
            </a:extLst>
          </p:cNvPr>
          <p:cNvSpPr txBox="1"/>
          <p:nvPr/>
        </p:nvSpPr>
        <p:spPr>
          <a:xfrm>
            <a:off x="984738" y="492370"/>
            <a:ext cx="5992025" cy="461665"/>
          </a:xfrm>
          <a:prstGeom prst="rect">
            <a:avLst/>
          </a:prstGeom>
          <a:noFill/>
        </p:spPr>
        <p:txBody>
          <a:bodyPr wrap="none" rtlCol="0">
            <a:spAutoFit/>
          </a:bodyPr>
          <a:lstStyle/>
          <a:p>
            <a:r>
              <a:rPr lang="el-GR" sz="2400" dirty="0"/>
              <a:t>Συσχέτιση με βλάβες σε άλλα όργανα στόχους</a:t>
            </a:r>
            <a:endParaRPr lang="en-US" sz="2400" dirty="0"/>
          </a:p>
        </p:txBody>
      </p:sp>
      <p:sp>
        <p:nvSpPr>
          <p:cNvPr id="5" name="TextBox 4">
            <a:extLst>
              <a:ext uri="{FF2B5EF4-FFF2-40B4-BE49-F238E27FC236}">
                <a16:creationId xmlns:a16="http://schemas.microsoft.com/office/drawing/2014/main" id="{A97DAA3A-F01E-4EC6-8D34-460EE09E67D5}"/>
              </a:ext>
            </a:extLst>
          </p:cNvPr>
          <p:cNvSpPr txBox="1"/>
          <p:nvPr/>
        </p:nvSpPr>
        <p:spPr>
          <a:xfrm>
            <a:off x="277555" y="1700208"/>
            <a:ext cx="9333261" cy="967957"/>
          </a:xfrm>
          <a:prstGeom prst="rect">
            <a:avLst/>
          </a:prstGeom>
          <a:noFill/>
        </p:spPr>
        <p:txBody>
          <a:bodyPr wrap="none" rtlCol="0">
            <a:spAutoFit/>
          </a:bodyPr>
          <a:lstStyle/>
          <a:p>
            <a:pPr marL="342900" indent="-342900">
              <a:lnSpc>
                <a:spcPct val="150000"/>
              </a:lnSpc>
              <a:buFont typeface="Wingdings" panose="05000000000000000000" pitchFamily="2" charset="2"/>
              <a:buChar char="§"/>
            </a:pPr>
            <a:r>
              <a:rPr lang="el-GR" sz="2000" dirty="0"/>
              <a:t>Η διαβητική αμφιβληστροειδοπάθεια ανευρίσκεται σχεδόν σε όλες τις περιπτώσεις </a:t>
            </a:r>
          </a:p>
          <a:p>
            <a:pPr>
              <a:lnSpc>
                <a:spcPct val="150000"/>
              </a:lnSpc>
            </a:pPr>
            <a:r>
              <a:rPr lang="el-GR" sz="2000" dirty="0"/>
              <a:t>      διαβητικής νεφροπάθειας σε ασθενείς με ΣΔ τύπου 1</a:t>
            </a:r>
            <a:endParaRPr lang="en-US" sz="2000" dirty="0"/>
          </a:p>
        </p:txBody>
      </p:sp>
      <p:grpSp>
        <p:nvGrpSpPr>
          <p:cNvPr id="8" name="Group 7">
            <a:extLst>
              <a:ext uri="{FF2B5EF4-FFF2-40B4-BE49-F238E27FC236}">
                <a16:creationId xmlns:a16="http://schemas.microsoft.com/office/drawing/2014/main" id="{5F13BE6D-ACC7-4C0D-A116-A394BD8A4078}"/>
              </a:ext>
            </a:extLst>
          </p:cNvPr>
          <p:cNvGrpSpPr/>
          <p:nvPr/>
        </p:nvGrpSpPr>
        <p:grpSpPr>
          <a:xfrm>
            <a:off x="7751891" y="2626934"/>
            <a:ext cx="4255334" cy="3674516"/>
            <a:chOff x="7667204" y="2895274"/>
            <a:chExt cx="4255022" cy="3751730"/>
          </a:xfrm>
        </p:grpSpPr>
        <p:pic>
          <p:nvPicPr>
            <p:cNvPr id="4" name="Picture 3">
              <a:extLst>
                <a:ext uri="{FF2B5EF4-FFF2-40B4-BE49-F238E27FC236}">
                  <a16:creationId xmlns:a16="http://schemas.microsoft.com/office/drawing/2014/main" id="{DE4270CB-69A7-41A6-AE33-1C2D4122F5D7}"/>
                </a:ext>
              </a:extLst>
            </p:cNvPr>
            <p:cNvPicPr>
              <a:picLocks noChangeAspect="1"/>
            </p:cNvPicPr>
            <p:nvPr/>
          </p:nvPicPr>
          <p:blipFill>
            <a:blip r:embed="rId2"/>
            <a:stretch>
              <a:fillRect/>
            </a:stretch>
          </p:blipFill>
          <p:spPr>
            <a:xfrm>
              <a:off x="7667204" y="2895274"/>
              <a:ext cx="3717577" cy="3282810"/>
            </a:xfrm>
            <a:prstGeom prst="rect">
              <a:avLst/>
            </a:prstGeom>
          </p:spPr>
        </p:pic>
        <p:sp>
          <p:nvSpPr>
            <p:cNvPr id="6" name="Rectangle 5">
              <a:extLst>
                <a:ext uri="{FF2B5EF4-FFF2-40B4-BE49-F238E27FC236}">
                  <a16:creationId xmlns:a16="http://schemas.microsoft.com/office/drawing/2014/main" id="{91475A53-8BBF-4B42-809C-A220D083BFB5}"/>
                </a:ext>
              </a:extLst>
            </p:cNvPr>
            <p:cNvSpPr/>
            <p:nvPr/>
          </p:nvSpPr>
          <p:spPr>
            <a:xfrm>
              <a:off x="9525993" y="6339227"/>
              <a:ext cx="2396233" cy="307777"/>
            </a:xfrm>
            <a:prstGeom prst="rect">
              <a:avLst/>
            </a:prstGeom>
          </p:spPr>
          <p:txBody>
            <a:bodyPr wrap="none">
              <a:spAutoFit/>
            </a:bodyPr>
            <a:lstStyle/>
            <a:p>
              <a:r>
                <a:rPr lang="en-US" sz="1400" i="1" dirty="0"/>
                <a:t>www.contouravisionindia.com</a:t>
              </a:r>
            </a:p>
          </p:txBody>
        </p:sp>
      </p:grpSp>
      <p:sp>
        <p:nvSpPr>
          <p:cNvPr id="7" name="TextBox 6">
            <a:extLst>
              <a:ext uri="{FF2B5EF4-FFF2-40B4-BE49-F238E27FC236}">
                <a16:creationId xmlns:a16="http://schemas.microsoft.com/office/drawing/2014/main" id="{8CF8B560-54CD-4939-BB64-3BB055892B5D}"/>
              </a:ext>
            </a:extLst>
          </p:cNvPr>
          <p:cNvSpPr txBox="1"/>
          <p:nvPr/>
        </p:nvSpPr>
        <p:spPr>
          <a:xfrm>
            <a:off x="184775" y="3347793"/>
            <a:ext cx="6791988" cy="814069"/>
          </a:xfrm>
          <a:prstGeom prst="rect">
            <a:avLst/>
          </a:prstGeom>
          <a:noFill/>
        </p:spPr>
        <p:txBody>
          <a:bodyPr wrap="none" rtlCol="0">
            <a:spAutoFit/>
          </a:bodyPr>
          <a:lstStyle/>
          <a:p>
            <a:pPr marL="342900" indent="-342900">
              <a:buFont typeface="Wingdings" panose="05000000000000000000" pitchFamily="2" charset="2"/>
              <a:buChar char="§"/>
            </a:pPr>
            <a:r>
              <a:rPr lang="el-GR" sz="2000" dirty="0"/>
              <a:t>Η παρουσία διαβητικής αμφιβληστροειδοπάθειας αποτελεί</a:t>
            </a:r>
          </a:p>
          <a:p>
            <a:pPr>
              <a:lnSpc>
                <a:spcPct val="150000"/>
              </a:lnSpc>
            </a:pPr>
            <a:r>
              <a:rPr lang="el-GR" sz="2000" dirty="0"/>
              <a:t>      προγνωστικό δεικτή για την ανάπτυξη κλινικής ΔΝ </a:t>
            </a:r>
            <a:endParaRPr lang="en-US" sz="2000" dirty="0"/>
          </a:p>
        </p:txBody>
      </p:sp>
      <p:sp>
        <p:nvSpPr>
          <p:cNvPr id="9" name="TextBox 8">
            <a:extLst>
              <a:ext uri="{FF2B5EF4-FFF2-40B4-BE49-F238E27FC236}">
                <a16:creationId xmlns:a16="http://schemas.microsoft.com/office/drawing/2014/main" id="{0E4CE840-EBF0-4A00-A13D-A2D35E9B845E}"/>
              </a:ext>
            </a:extLst>
          </p:cNvPr>
          <p:cNvSpPr txBox="1"/>
          <p:nvPr/>
        </p:nvSpPr>
        <p:spPr>
          <a:xfrm>
            <a:off x="282645" y="4604609"/>
            <a:ext cx="7081682" cy="1429622"/>
          </a:xfrm>
          <a:prstGeom prst="rect">
            <a:avLst/>
          </a:prstGeom>
          <a:noFill/>
        </p:spPr>
        <p:txBody>
          <a:bodyPr wrap="none" rtlCol="0">
            <a:spAutoFit/>
          </a:bodyPr>
          <a:lstStyle/>
          <a:p>
            <a:pPr marL="285750" indent="-285750">
              <a:lnSpc>
                <a:spcPct val="150000"/>
              </a:lnSpc>
              <a:buFont typeface="Wingdings" panose="05000000000000000000" pitchFamily="2" charset="2"/>
              <a:buChar char="§"/>
            </a:pPr>
            <a:r>
              <a:rPr lang="el-GR" sz="2000" dirty="0"/>
              <a:t>Η παρουσία αλβουμινουρίας σε ασθενείς με ΣΔ αποτελεί</a:t>
            </a:r>
          </a:p>
          <a:p>
            <a:pPr>
              <a:lnSpc>
                <a:spcPct val="150000"/>
              </a:lnSpc>
            </a:pPr>
            <a:r>
              <a:rPr lang="el-GR" sz="2000" dirty="0"/>
              <a:t>     κακό προγνωστικό δείκτη για την ανάπτυξη πολυνευροπάθειας</a:t>
            </a:r>
          </a:p>
          <a:p>
            <a:pPr>
              <a:lnSpc>
                <a:spcPct val="150000"/>
              </a:lnSpc>
            </a:pPr>
            <a:r>
              <a:rPr lang="el-GR" sz="2000" dirty="0"/>
              <a:t>     και συνδρόμου «διαβητικού ποδιού»</a:t>
            </a:r>
            <a:r>
              <a:rPr lang="en-US" sz="2000" dirty="0"/>
              <a:t> </a:t>
            </a:r>
          </a:p>
        </p:txBody>
      </p:sp>
    </p:spTree>
    <p:extLst>
      <p:ext uri="{BB962C8B-B14F-4D97-AF65-F5344CB8AC3E}">
        <p14:creationId xmlns:p14="http://schemas.microsoft.com/office/powerpoint/2010/main" val="3064828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23BBA1-11FE-494B-9B7B-A02A184F2C34}"/>
              </a:ext>
            </a:extLst>
          </p:cNvPr>
          <p:cNvSpPr txBox="1"/>
          <p:nvPr/>
        </p:nvSpPr>
        <p:spPr>
          <a:xfrm>
            <a:off x="904352" y="522513"/>
            <a:ext cx="6173678" cy="461665"/>
          </a:xfrm>
          <a:prstGeom prst="rect">
            <a:avLst/>
          </a:prstGeom>
          <a:noFill/>
        </p:spPr>
        <p:txBody>
          <a:bodyPr wrap="none" rtlCol="0">
            <a:spAutoFit/>
          </a:bodyPr>
          <a:lstStyle/>
          <a:p>
            <a:r>
              <a:rPr lang="el-GR" sz="2400" dirty="0"/>
              <a:t>Ενδείξεις για βιοψία νεφρού σε ασθενείς με ΣΔ </a:t>
            </a:r>
            <a:endParaRPr lang="en-US" sz="2400" dirty="0"/>
          </a:p>
        </p:txBody>
      </p:sp>
      <p:pic>
        <p:nvPicPr>
          <p:cNvPr id="3" name="Picture 2">
            <a:extLst>
              <a:ext uri="{FF2B5EF4-FFF2-40B4-BE49-F238E27FC236}">
                <a16:creationId xmlns:a16="http://schemas.microsoft.com/office/drawing/2014/main" id="{C21C2866-E7D8-4B39-AAF2-8B8990E15DFA}"/>
              </a:ext>
            </a:extLst>
          </p:cNvPr>
          <p:cNvPicPr>
            <a:picLocks noChangeAspect="1"/>
          </p:cNvPicPr>
          <p:nvPr/>
        </p:nvPicPr>
        <p:blipFill rotWithShape="1">
          <a:blip r:embed="rId2"/>
          <a:srcRect r="33986"/>
          <a:stretch/>
        </p:blipFill>
        <p:spPr>
          <a:xfrm>
            <a:off x="7752589" y="2288846"/>
            <a:ext cx="3973902" cy="3895725"/>
          </a:xfrm>
          <a:prstGeom prst="rect">
            <a:avLst/>
          </a:prstGeom>
        </p:spPr>
      </p:pic>
      <p:sp>
        <p:nvSpPr>
          <p:cNvPr id="4" name="TextBox 3">
            <a:extLst>
              <a:ext uri="{FF2B5EF4-FFF2-40B4-BE49-F238E27FC236}">
                <a16:creationId xmlns:a16="http://schemas.microsoft.com/office/drawing/2014/main" id="{3A33B3FB-75E3-4267-B248-F2C58C2935D1}"/>
              </a:ext>
            </a:extLst>
          </p:cNvPr>
          <p:cNvSpPr txBox="1"/>
          <p:nvPr/>
        </p:nvSpPr>
        <p:spPr>
          <a:xfrm>
            <a:off x="465509" y="1881811"/>
            <a:ext cx="8149410" cy="814069"/>
          </a:xfrm>
          <a:prstGeom prst="rect">
            <a:avLst/>
          </a:prstGeom>
          <a:noFill/>
        </p:spPr>
        <p:txBody>
          <a:bodyPr wrap="none" rtlCol="0">
            <a:spAutoFit/>
          </a:bodyPr>
          <a:lstStyle/>
          <a:p>
            <a:pPr marL="342900" indent="-342900">
              <a:buFont typeface="Wingdings" panose="05000000000000000000" pitchFamily="2" charset="2"/>
              <a:buChar char="§"/>
            </a:pPr>
            <a:r>
              <a:rPr lang="el-GR" sz="2000" dirty="0"/>
              <a:t>Σε ασθενείς με ΣΔ και πρωτεϊνουρία ή επηρεασμένη νεφρική λειτουργία</a:t>
            </a:r>
          </a:p>
          <a:p>
            <a:pPr>
              <a:lnSpc>
                <a:spcPct val="150000"/>
              </a:lnSpc>
            </a:pPr>
            <a:r>
              <a:rPr lang="el-GR" sz="2000" dirty="0"/>
              <a:t>      χωρίς διαβητική αμφιβληστροειδοπάθεια</a:t>
            </a:r>
          </a:p>
        </p:txBody>
      </p:sp>
      <p:sp>
        <p:nvSpPr>
          <p:cNvPr id="5" name="TextBox 4">
            <a:extLst>
              <a:ext uri="{FF2B5EF4-FFF2-40B4-BE49-F238E27FC236}">
                <a16:creationId xmlns:a16="http://schemas.microsoft.com/office/drawing/2014/main" id="{4DD6C767-FE66-45BD-9759-CFC57637BEA4}"/>
              </a:ext>
            </a:extLst>
          </p:cNvPr>
          <p:cNvSpPr txBox="1"/>
          <p:nvPr/>
        </p:nvSpPr>
        <p:spPr>
          <a:xfrm>
            <a:off x="465509" y="3134453"/>
            <a:ext cx="6498574" cy="814069"/>
          </a:xfrm>
          <a:prstGeom prst="rect">
            <a:avLst/>
          </a:prstGeom>
          <a:noFill/>
        </p:spPr>
        <p:txBody>
          <a:bodyPr wrap="none" rtlCol="0">
            <a:spAutoFit/>
          </a:bodyPr>
          <a:lstStyle/>
          <a:p>
            <a:pPr marL="342900" indent="-342900">
              <a:buFont typeface="Wingdings" panose="05000000000000000000" pitchFamily="2" charset="2"/>
              <a:buChar char="§"/>
            </a:pPr>
            <a:r>
              <a:rPr lang="el-GR" sz="2000" dirty="0"/>
              <a:t>Σε ασθενείς με ενεργό ίζημα ούρων (δύσμορφα ερυθρά, </a:t>
            </a:r>
          </a:p>
          <a:p>
            <a:pPr>
              <a:lnSpc>
                <a:spcPct val="150000"/>
              </a:lnSpc>
            </a:pPr>
            <a:r>
              <a:rPr lang="el-GR" sz="2000" dirty="0"/>
              <a:t>      ακανθοκύτταρα, ερυθροκυτταρικοί κύλινδροι)</a:t>
            </a:r>
            <a:endParaRPr lang="en-US" sz="2000" dirty="0"/>
          </a:p>
        </p:txBody>
      </p:sp>
      <p:sp>
        <p:nvSpPr>
          <p:cNvPr id="6" name="TextBox 5">
            <a:extLst>
              <a:ext uri="{FF2B5EF4-FFF2-40B4-BE49-F238E27FC236}">
                <a16:creationId xmlns:a16="http://schemas.microsoft.com/office/drawing/2014/main" id="{3C955BC9-8D41-4D2A-B1D4-7035CF41F5B5}"/>
              </a:ext>
            </a:extLst>
          </p:cNvPr>
          <p:cNvSpPr txBox="1"/>
          <p:nvPr/>
        </p:nvSpPr>
        <p:spPr>
          <a:xfrm>
            <a:off x="465509" y="4387095"/>
            <a:ext cx="5754332" cy="1429622"/>
          </a:xfrm>
          <a:prstGeom prst="rect">
            <a:avLst/>
          </a:prstGeom>
          <a:noFill/>
        </p:spPr>
        <p:txBody>
          <a:bodyPr wrap="none" rtlCol="0">
            <a:spAutoFit/>
          </a:bodyPr>
          <a:lstStyle/>
          <a:p>
            <a:pPr marL="342900" indent="-342900">
              <a:lnSpc>
                <a:spcPct val="150000"/>
              </a:lnSpc>
              <a:buFont typeface="Wingdings" panose="05000000000000000000" pitchFamily="2" charset="2"/>
              <a:buChar char="§"/>
            </a:pPr>
            <a:r>
              <a:rPr lang="el-GR" sz="2000" dirty="0"/>
              <a:t>Σε μη τυπική πορεία της νεφροπάθειας</a:t>
            </a:r>
          </a:p>
          <a:p>
            <a:pPr>
              <a:lnSpc>
                <a:spcPct val="150000"/>
              </a:lnSpc>
            </a:pPr>
            <a:r>
              <a:rPr lang="el-GR" sz="2000" dirty="0"/>
              <a:t>      πχ. αιφνίδια εμφάνιση πρωτεϊνουρίας σε ασθενή </a:t>
            </a:r>
          </a:p>
          <a:p>
            <a:pPr>
              <a:lnSpc>
                <a:spcPct val="150000"/>
              </a:lnSpc>
            </a:pPr>
            <a:r>
              <a:rPr lang="el-GR" sz="2000" dirty="0"/>
              <a:t>      με ΣΔ τύπου 1 &lt; 5 έτη </a:t>
            </a:r>
            <a:endParaRPr lang="en-US" sz="2000" dirty="0"/>
          </a:p>
        </p:txBody>
      </p:sp>
    </p:spTree>
    <p:extLst>
      <p:ext uri="{BB962C8B-B14F-4D97-AF65-F5344CB8AC3E}">
        <p14:creationId xmlns:p14="http://schemas.microsoft.com/office/powerpoint/2010/main" val="3578766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77EBAE-51DE-4A5C-87B8-3DB6511174BD}"/>
              </a:ext>
            </a:extLst>
          </p:cNvPr>
          <p:cNvPicPr>
            <a:picLocks noChangeAspect="1"/>
          </p:cNvPicPr>
          <p:nvPr/>
        </p:nvPicPr>
        <p:blipFill>
          <a:blip r:embed="rId2"/>
          <a:stretch>
            <a:fillRect/>
          </a:stretch>
        </p:blipFill>
        <p:spPr>
          <a:xfrm>
            <a:off x="569279" y="2600795"/>
            <a:ext cx="7191375" cy="3686175"/>
          </a:xfrm>
          <a:prstGeom prst="rect">
            <a:avLst/>
          </a:prstGeom>
        </p:spPr>
      </p:pic>
      <p:sp>
        <p:nvSpPr>
          <p:cNvPr id="3" name="TextBox 2">
            <a:extLst>
              <a:ext uri="{FF2B5EF4-FFF2-40B4-BE49-F238E27FC236}">
                <a16:creationId xmlns:a16="http://schemas.microsoft.com/office/drawing/2014/main" id="{97EA744D-DB56-4ECB-9D9F-718093C64140}"/>
              </a:ext>
            </a:extLst>
          </p:cNvPr>
          <p:cNvSpPr txBox="1"/>
          <p:nvPr/>
        </p:nvSpPr>
        <p:spPr>
          <a:xfrm>
            <a:off x="834602" y="571030"/>
            <a:ext cx="2174057" cy="461665"/>
          </a:xfrm>
          <a:prstGeom prst="rect">
            <a:avLst/>
          </a:prstGeom>
          <a:noFill/>
        </p:spPr>
        <p:txBody>
          <a:bodyPr wrap="none" rtlCol="0">
            <a:spAutoFit/>
          </a:bodyPr>
          <a:lstStyle/>
          <a:p>
            <a:r>
              <a:rPr lang="el-GR" sz="2400" dirty="0"/>
              <a:t>Βιοψία νεφρού </a:t>
            </a:r>
            <a:endParaRPr lang="en-US" sz="2400" dirty="0"/>
          </a:p>
        </p:txBody>
      </p:sp>
      <p:sp>
        <p:nvSpPr>
          <p:cNvPr id="4" name="Rectangle 3">
            <a:extLst>
              <a:ext uri="{FF2B5EF4-FFF2-40B4-BE49-F238E27FC236}">
                <a16:creationId xmlns:a16="http://schemas.microsoft.com/office/drawing/2014/main" id="{3115136F-570D-4F9A-B5D8-267DB91493FF}"/>
              </a:ext>
            </a:extLst>
          </p:cNvPr>
          <p:cNvSpPr/>
          <p:nvPr/>
        </p:nvSpPr>
        <p:spPr>
          <a:xfrm>
            <a:off x="8455507" y="6099773"/>
            <a:ext cx="3167214" cy="307777"/>
          </a:xfrm>
          <a:prstGeom prst="rect">
            <a:avLst/>
          </a:prstGeom>
        </p:spPr>
        <p:txBody>
          <a:bodyPr wrap="none">
            <a:spAutoFit/>
          </a:bodyPr>
          <a:lstStyle/>
          <a:p>
            <a:r>
              <a:rPr lang="en-US" sz="1400" i="1" dirty="0"/>
              <a:t>Pham TT. Am J </a:t>
            </a:r>
            <a:r>
              <a:rPr lang="en-US" sz="1400" i="1" dirty="0" err="1"/>
              <a:t>Nephrol</a:t>
            </a:r>
            <a:r>
              <a:rPr lang="en-US" sz="1400" i="1" dirty="0"/>
              <a:t> 2007;27(3):322-8</a:t>
            </a:r>
          </a:p>
        </p:txBody>
      </p:sp>
      <p:sp>
        <p:nvSpPr>
          <p:cNvPr id="5" name="TextBox 4">
            <a:extLst>
              <a:ext uri="{FF2B5EF4-FFF2-40B4-BE49-F238E27FC236}">
                <a16:creationId xmlns:a16="http://schemas.microsoft.com/office/drawing/2014/main" id="{35A773D9-BABB-48D1-94E2-3FD119C08DED}"/>
              </a:ext>
            </a:extLst>
          </p:cNvPr>
          <p:cNvSpPr txBox="1"/>
          <p:nvPr/>
        </p:nvSpPr>
        <p:spPr>
          <a:xfrm>
            <a:off x="7918101" y="4625616"/>
            <a:ext cx="3598806" cy="707886"/>
          </a:xfrm>
          <a:prstGeom prst="rect">
            <a:avLst/>
          </a:prstGeom>
          <a:noFill/>
        </p:spPr>
        <p:txBody>
          <a:bodyPr wrap="none" rtlCol="0">
            <a:spAutoFit/>
          </a:bodyPr>
          <a:lstStyle/>
          <a:p>
            <a:pPr marL="285750" indent="-285750">
              <a:buFont typeface="Wingdings" panose="05000000000000000000" pitchFamily="2" charset="2"/>
              <a:buChar char="§"/>
            </a:pPr>
            <a:r>
              <a:rPr lang="el-GR" sz="2000" dirty="0"/>
              <a:t>Το 53.2% των ασθενών δεν </a:t>
            </a:r>
          </a:p>
          <a:p>
            <a:r>
              <a:rPr lang="el-GR" sz="2000" dirty="0"/>
              <a:t>     είχαν διαβητική νεφροπάθεια</a:t>
            </a:r>
            <a:endParaRPr lang="en-US" sz="2000" dirty="0"/>
          </a:p>
        </p:txBody>
      </p:sp>
      <p:sp>
        <p:nvSpPr>
          <p:cNvPr id="6" name="TextBox 5">
            <a:extLst>
              <a:ext uri="{FF2B5EF4-FFF2-40B4-BE49-F238E27FC236}">
                <a16:creationId xmlns:a16="http://schemas.microsoft.com/office/drawing/2014/main" id="{323D6BEC-6B65-499C-8BB4-2B00C193FB8D}"/>
              </a:ext>
            </a:extLst>
          </p:cNvPr>
          <p:cNvSpPr txBox="1"/>
          <p:nvPr/>
        </p:nvSpPr>
        <p:spPr>
          <a:xfrm>
            <a:off x="7918101" y="3302180"/>
            <a:ext cx="3507307" cy="1015663"/>
          </a:xfrm>
          <a:prstGeom prst="rect">
            <a:avLst/>
          </a:prstGeom>
          <a:noFill/>
        </p:spPr>
        <p:txBody>
          <a:bodyPr wrap="none" rtlCol="0">
            <a:spAutoFit/>
          </a:bodyPr>
          <a:lstStyle/>
          <a:p>
            <a:pPr marL="342900" indent="-342900">
              <a:buFont typeface="Wingdings" panose="05000000000000000000" pitchFamily="2" charset="2"/>
              <a:buChar char="§"/>
            </a:pPr>
            <a:r>
              <a:rPr lang="el-GR" sz="2000" dirty="0"/>
              <a:t>233 ασθενείς με ΣΔ τ 2 και </a:t>
            </a:r>
          </a:p>
          <a:p>
            <a:r>
              <a:rPr lang="el-GR" sz="2000" dirty="0"/>
              <a:t>      πρωτεϊνουρία υποβλήθηκαν</a:t>
            </a:r>
          </a:p>
          <a:p>
            <a:r>
              <a:rPr lang="el-GR" sz="2000" dirty="0"/>
              <a:t>      σε βιοψία νεφρού</a:t>
            </a:r>
            <a:endParaRPr lang="en-US" sz="2000" dirty="0"/>
          </a:p>
        </p:txBody>
      </p:sp>
      <p:sp>
        <p:nvSpPr>
          <p:cNvPr id="7" name="TextBox 6">
            <a:extLst>
              <a:ext uri="{FF2B5EF4-FFF2-40B4-BE49-F238E27FC236}">
                <a16:creationId xmlns:a16="http://schemas.microsoft.com/office/drawing/2014/main" id="{BBF9E7DD-0F80-4008-BC8C-29C6B2628044}"/>
              </a:ext>
            </a:extLst>
          </p:cNvPr>
          <p:cNvSpPr txBox="1"/>
          <p:nvPr/>
        </p:nvSpPr>
        <p:spPr>
          <a:xfrm>
            <a:off x="834602" y="1759863"/>
            <a:ext cx="9243813" cy="400110"/>
          </a:xfrm>
          <a:prstGeom prst="rect">
            <a:avLst/>
          </a:prstGeom>
          <a:noFill/>
          <a:ln>
            <a:solidFill>
              <a:schemeClr val="tx1"/>
            </a:solidFill>
          </a:ln>
        </p:spPr>
        <p:txBody>
          <a:bodyPr wrap="none" rtlCol="0">
            <a:spAutoFit/>
          </a:bodyPr>
          <a:lstStyle/>
          <a:p>
            <a:r>
              <a:rPr lang="el-GR" sz="2000" dirty="0"/>
              <a:t>Σε περίπτωση αμφιβολίας για τη διάγνωση της νεφρικής νόσου, πάντα βιοψία νεφρού</a:t>
            </a:r>
            <a:endParaRPr lang="en-US" sz="2000" dirty="0"/>
          </a:p>
        </p:txBody>
      </p:sp>
    </p:spTree>
    <p:extLst>
      <p:ext uri="{BB962C8B-B14F-4D97-AF65-F5344CB8AC3E}">
        <p14:creationId xmlns:p14="http://schemas.microsoft.com/office/powerpoint/2010/main" val="4011370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3D810A-7600-4816-9411-827433E2B327}"/>
              </a:ext>
            </a:extLst>
          </p:cNvPr>
          <p:cNvSpPr txBox="1"/>
          <p:nvPr/>
        </p:nvSpPr>
        <p:spPr>
          <a:xfrm>
            <a:off x="964642" y="502417"/>
            <a:ext cx="7062896" cy="461665"/>
          </a:xfrm>
          <a:prstGeom prst="rect">
            <a:avLst/>
          </a:prstGeom>
          <a:noFill/>
        </p:spPr>
        <p:txBody>
          <a:bodyPr wrap="none" rtlCol="0">
            <a:spAutoFit/>
          </a:bodyPr>
          <a:lstStyle/>
          <a:p>
            <a:r>
              <a:rPr lang="el-GR" sz="2400" dirty="0"/>
              <a:t>Διαβητική νεφροπάθεια   </a:t>
            </a:r>
            <a:r>
              <a:rPr lang="en-US" sz="2400" b="1" dirty="0"/>
              <a:t>VS</a:t>
            </a:r>
            <a:r>
              <a:rPr lang="en-US" sz="2400" dirty="0"/>
              <a:t> </a:t>
            </a:r>
            <a:r>
              <a:rPr lang="el-GR" sz="2400" dirty="0"/>
              <a:t>  Διαβητική νεφρική νόσος</a:t>
            </a:r>
            <a:endParaRPr lang="en-US" sz="2400" dirty="0"/>
          </a:p>
        </p:txBody>
      </p:sp>
      <p:sp>
        <p:nvSpPr>
          <p:cNvPr id="4" name="TextBox 3">
            <a:extLst>
              <a:ext uri="{FF2B5EF4-FFF2-40B4-BE49-F238E27FC236}">
                <a16:creationId xmlns:a16="http://schemas.microsoft.com/office/drawing/2014/main" id="{56F4D46A-FA07-4D52-93B9-5F333901C7E8}"/>
              </a:ext>
            </a:extLst>
          </p:cNvPr>
          <p:cNvSpPr txBox="1"/>
          <p:nvPr/>
        </p:nvSpPr>
        <p:spPr>
          <a:xfrm>
            <a:off x="793820" y="2191546"/>
            <a:ext cx="10008124" cy="886268"/>
          </a:xfrm>
          <a:prstGeom prst="rect">
            <a:avLst/>
          </a:prstGeom>
          <a:noFill/>
        </p:spPr>
        <p:txBody>
          <a:bodyPr wrap="none" rtlCol="0">
            <a:spAutoFit/>
          </a:bodyPr>
          <a:lstStyle/>
          <a:p>
            <a:pPr marL="342900" indent="-342900">
              <a:buFont typeface="Wingdings" panose="05000000000000000000" pitchFamily="2" charset="2"/>
              <a:buChar char="§"/>
            </a:pPr>
            <a:r>
              <a:rPr lang="el-GR" sz="2200" b="1" dirty="0"/>
              <a:t>Διαβητική νεφροπάθεια</a:t>
            </a:r>
          </a:p>
          <a:p>
            <a:pPr>
              <a:lnSpc>
                <a:spcPct val="150000"/>
              </a:lnSpc>
            </a:pPr>
            <a:r>
              <a:rPr lang="el-GR" sz="2200" b="1" dirty="0"/>
              <a:t>     </a:t>
            </a:r>
            <a:r>
              <a:rPr lang="el-GR" sz="2200" dirty="0"/>
              <a:t>Νεφρική νόσος που οφείλεται στο ΣΔ, ιστολογικά τεκμηριωμένη με βιοψία νεφρού</a:t>
            </a:r>
            <a:endParaRPr lang="en-US" sz="2200" b="1" dirty="0"/>
          </a:p>
        </p:txBody>
      </p:sp>
      <p:sp>
        <p:nvSpPr>
          <p:cNvPr id="5" name="TextBox 4">
            <a:extLst>
              <a:ext uri="{FF2B5EF4-FFF2-40B4-BE49-F238E27FC236}">
                <a16:creationId xmlns:a16="http://schemas.microsoft.com/office/drawing/2014/main" id="{0AAA21C6-3797-4D69-94EE-4A192E9B447A}"/>
              </a:ext>
            </a:extLst>
          </p:cNvPr>
          <p:cNvSpPr txBox="1"/>
          <p:nvPr/>
        </p:nvSpPr>
        <p:spPr>
          <a:xfrm>
            <a:off x="793820" y="3880670"/>
            <a:ext cx="10734029" cy="886268"/>
          </a:xfrm>
          <a:prstGeom prst="rect">
            <a:avLst/>
          </a:prstGeom>
          <a:noFill/>
        </p:spPr>
        <p:txBody>
          <a:bodyPr wrap="none" rtlCol="0">
            <a:spAutoFit/>
          </a:bodyPr>
          <a:lstStyle/>
          <a:p>
            <a:pPr marL="285750" indent="-285750">
              <a:buFont typeface="Wingdings" panose="05000000000000000000" pitchFamily="2" charset="2"/>
              <a:buChar char="§"/>
            </a:pPr>
            <a:r>
              <a:rPr lang="el-GR" sz="2200" b="1" dirty="0"/>
              <a:t>Διαβητική νεφρική νόσος</a:t>
            </a:r>
          </a:p>
          <a:p>
            <a:pPr>
              <a:lnSpc>
                <a:spcPct val="150000"/>
              </a:lnSpc>
            </a:pPr>
            <a:r>
              <a:rPr lang="el-GR" sz="2200" b="1" dirty="0"/>
              <a:t>     </a:t>
            </a:r>
            <a:r>
              <a:rPr lang="el-GR" sz="2200" dirty="0"/>
              <a:t>Νεφρική νόσος, η οποία αποδίδεται στο ΣΔ με βάση κλινικά και εργαστηριακά ευρήματα</a:t>
            </a:r>
            <a:endParaRPr lang="en-US" sz="2200" b="1" dirty="0"/>
          </a:p>
        </p:txBody>
      </p:sp>
    </p:spTree>
    <p:extLst>
      <p:ext uri="{BB962C8B-B14F-4D97-AF65-F5344CB8AC3E}">
        <p14:creationId xmlns:p14="http://schemas.microsoft.com/office/powerpoint/2010/main" val="3491219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6A7D28-A0CC-4AFD-949D-805BA81A6378}"/>
              </a:ext>
            </a:extLst>
          </p:cNvPr>
          <p:cNvSpPr txBox="1"/>
          <p:nvPr/>
        </p:nvSpPr>
        <p:spPr>
          <a:xfrm>
            <a:off x="934497" y="522515"/>
            <a:ext cx="3360407" cy="461665"/>
          </a:xfrm>
          <a:prstGeom prst="rect">
            <a:avLst/>
          </a:prstGeom>
          <a:noFill/>
        </p:spPr>
        <p:txBody>
          <a:bodyPr wrap="none" rtlCol="0">
            <a:spAutoFit/>
          </a:bodyPr>
          <a:lstStyle/>
          <a:p>
            <a:r>
              <a:rPr lang="el-GR" sz="2400" dirty="0"/>
              <a:t>Διαβητική νεφρική νόσος</a:t>
            </a:r>
            <a:endParaRPr lang="en-US" sz="2400" dirty="0"/>
          </a:p>
        </p:txBody>
      </p:sp>
      <p:pic>
        <p:nvPicPr>
          <p:cNvPr id="3" name="Picture 2">
            <a:extLst>
              <a:ext uri="{FF2B5EF4-FFF2-40B4-BE49-F238E27FC236}">
                <a16:creationId xmlns:a16="http://schemas.microsoft.com/office/drawing/2014/main" id="{B1DF955C-0E54-4E1C-8D74-7CDF1688BF50}"/>
              </a:ext>
            </a:extLst>
          </p:cNvPr>
          <p:cNvPicPr>
            <a:picLocks noChangeAspect="1"/>
          </p:cNvPicPr>
          <p:nvPr/>
        </p:nvPicPr>
        <p:blipFill>
          <a:blip r:embed="rId2"/>
          <a:stretch>
            <a:fillRect/>
          </a:stretch>
        </p:blipFill>
        <p:spPr>
          <a:xfrm>
            <a:off x="834013" y="2795884"/>
            <a:ext cx="5161503" cy="2888246"/>
          </a:xfrm>
          <a:prstGeom prst="rect">
            <a:avLst/>
          </a:prstGeom>
        </p:spPr>
      </p:pic>
      <p:sp>
        <p:nvSpPr>
          <p:cNvPr id="4" name="Rectangle 3">
            <a:extLst>
              <a:ext uri="{FF2B5EF4-FFF2-40B4-BE49-F238E27FC236}">
                <a16:creationId xmlns:a16="http://schemas.microsoft.com/office/drawing/2014/main" id="{773AC304-40E2-40D4-97E6-42C3551D636A}"/>
              </a:ext>
            </a:extLst>
          </p:cNvPr>
          <p:cNvSpPr/>
          <p:nvPr/>
        </p:nvSpPr>
        <p:spPr>
          <a:xfrm>
            <a:off x="934497" y="6389927"/>
            <a:ext cx="3317511" cy="307777"/>
          </a:xfrm>
          <a:prstGeom prst="rect">
            <a:avLst/>
          </a:prstGeom>
        </p:spPr>
        <p:txBody>
          <a:bodyPr wrap="none">
            <a:spAutoFit/>
          </a:bodyPr>
          <a:lstStyle/>
          <a:p>
            <a:r>
              <a:rPr lang="en-US" sz="1400" dirty="0">
                <a:solidFill>
                  <a:srgbClr val="000000"/>
                </a:solidFill>
              </a:rPr>
              <a:t>Gall MA. Diabetes.</a:t>
            </a:r>
            <a:r>
              <a:rPr lang="pt-BR" sz="1400" dirty="0">
                <a:solidFill>
                  <a:srgbClr val="000000"/>
                </a:solidFill>
              </a:rPr>
              <a:t>1995 Nov;44(11):1303-9</a:t>
            </a:r>
            <a:endParaRPr lang="en-US" sz="1400" dirty="0"/>
          </a:p>
        </p:txBody>
      </p:sp>
      <p:sp>
        <p:nvSpPr>
          <p:cNvPr id="5" name="TextBox 4">
            <a:extLst>
              <a:ext uri="{FF2B5EF4-FFF2-40B4-BE49-F238E27FC236}">
                <a16:creationId xmlns:a16="http://schemas.microsoft.com/office/drawing/2014/main" id="{20ABB11C-9554-4BDE-8E4F-A7F1E9389353}"/>
              </a:ext>
            </a:extLst>
          </p:cNvPr>
          <p:cNvSpPr txBox="1"/>
          <p:nvPr/>
        </p:nvSpPr>
        <p:spPr>
          <a:xfrm>
            <a:off x="729081" y="1289867"/>
            <a:ext cx="4972259" cy="400110"/>
          </a:xfrm>
          <a:prstGeom prst="rect">
            <a:avLst/>
          </a:prstGeom>
          <a:noFill/>
        </p:spPr>
        <p:txBody>
          <a:bodyPr wrap="none" rtlCol="0">
            <a:spAutoFit/>
          </a:bodyPr>
          <a:lstStyle/>
          <a:p>
            <a:r>
              <a:rPr lang="el-GR" sz="2000" dirty="0"/>
              <a:t>Επίδραση της αλβουμινουρίας στη θνητότητα</a:t>
            </a:r>
            <a:endParaRPr lang="en-US" sz="2000" dirty="0"/>
          </a:p>
        </p:txBody>
      </p:sp>
      <p:sp>
        <p:nvSpPr>
          <p:cNvPr id="6" name="TextBox 5">
            <a:extLst>
              <a:ext uri="{FF2B5EF4-FFF2-40B4-BE49-F238E27FC236}">
                <a16:creationId xmlns:a16="http://schemas.microsoft.com/office/drawing/2014/main" id="{D6F7F0D5-9B56-4900-8721-76A6064DA8DD}"/>
              </a:ext>
            </a:extLst>
          </p:cNvPr>
          <p:cNvSpPr txBox="1"/>
          <p:nvPr/>
        </p:nvSpPr>
        <p:spPr>
          <a:xfrm>
            <a:off x="7877908" y="2945021"/>
            <a:ext cx="2552750" cy="1429622"/>
          </a:xfrm>
          <a:prstGeom prst="rect">
            <a:avLst/>
          </a:prstGeom>
          <a:noFill/>
          <a:ln>
            <a:solidFill>
              <a:schemeClr val="tx1"/>
            </a:solidFill>
          </a:ln>
        </p:spPr>
        <p:txBody>
          <a:bodyPr wrap="none" rtlCol="0">
            <a:spAutoFit/>
          </a:bodyPr>
          <a:lstStyle/>
          <a:p>
            <a:pPr>
              <a:lnSpc>
                <a:spcPct val="150000"/>
              </a:lnSpc>
            </a:pPr>
            <a:r>
              <a:rPr lang="el-GR" sz="2000" dirty="0"/>
              <a:t>Μελέτη παρατήρησης</a:t>
            </a:r>
          </a:p>
          <a:p>
            <a:pPr>
              <a:lnSpc>
                <a:spcPct val="150000"/>
              </a:lnSpc>
            </a:pPr>
            <a:r>
              <a:rPr lang="el-GR" sz="2000" dirty="0"/>
              <a:t>328 ασθενείς με ΣΔ τ 2</a:t>
            </a:r>
          </a:p>
          <a:p>
            <a:pPr>
              <a:lnSpc>
                <a:spcPct val="150000"/>
              </a:lnSpc>
            </a:pPr>
            <a:r>
              <a:rPr lang="el-GR" sz="2000" dirty="0"/>
              <a:t>5 έτη </a:t>
            </a:r>
            <a:r>
              <a:rPr lang="en-US" sz="2000" dirty="0"/>
              <a:t>follow-up</a:t>
            </a:r>
            <a:r>
              <a:rPr lang="el-GR" sz="2000" dirty="0"/>
              <a:t> </a:t>
            </a:r>
            <a:endParaRPr lang="en-US" sz="2000" dirty="0"/>
          </a:p>
        </p:txBody>
      </p:sp>
      <p:sp>
        <p:nvSpPr>
          <p:cNvPr id="7" name="TextBox 6">
            <a:extLst>
              <a:ext uri="{FF2B5EF4-FFF2-40B4-BE49-F238E27FC236}">
                <a16:creationId xmlns:a16="http://schemas.microsoft.com/office/drawing/2014/main" id="{869D1557-027D-4CD1-8485-E24286CA0E6C}"/>
              </a:ext>
            </a:extLst>
          </p:cNvPr>
          <p:cNvSpPr txBox="1"/>
          <p:nvPr/>
        </p:nvSpPr>
        <p:spPr>
          <a:xfrm>
            <a:off x="6812782" y="4833257"/>
            <a:ext cx="5025607" cy="967957"/>
          </a:xfrm>
          <a:prstGeom prst="rect">
            <a:avLst/>
          </a:prstGeom>
          <a:noFill/>
        </p:spPr>
        <p:txBody>
          <a:bodyPr wrap="none" rtlCol="0">
            <a:spAutoFit/>
          </a:bodyPr>
          <a:lstStyle/>
          <a:p>
            <a:pPr>
              <a:lnSpc>
                <a:spcPct val="150000"/>
              </a:lnSpc>
            </a:pPr>
            <a:r>
              <a:rPr lang="el-GR" sz="2000" dirty="0"/>
              <a:t>Η αλβουμινουρία συσχετίστηκε με σημαντική </a:t>
            </a:r>
          </a:p>
          <a:p>
            <a:pPr>
              <a:lnSpc>
                <a:spcPct val="150000"/>
              </a:lnSpc>
            </a:pPr>
            <a:r>
              <a:rPr lang="el-GR" sz="2000" dirty="0"/>
              <a:t>αύξηση της συνολικής θνητότητας </a:t>
            </a:r>
            <a:endParaRPr lang="en-US" sz="2000" dirty="0"/>
          </a:p>
        </p:txBody>
      </p:sp>
    </p:spTree>
    <p:extLst>
      <p:ext uri="{BB962C8B-B14F-4D97-AF65-F5344CB8AC3E}">
        <p14:creationId xmlns:p14="http://schemas.microsoft.com/office/powerpoint/2010/main" val="28784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1FA2DF0-3986-45D8-A968-6BD768390931}"/>
              </a:ext>
            </a:extLst>
          </p:cNvPr>
          <p:cNvGrpSpPr/>
          <p:nvPr/>
        </p:nvGrpSpPr>
        <p:grpSpPr>
          <a:xfrm>
            <a:off x="6096000" y="1386674"/>
            <a:ext cx="5298830" cy="4943788"/>
            <a:chOff x="5764404" y="1426867"/>
            <a:chExt cx="5550040" cy="5118596"/>
          </a:xfrm>
        </p:grpSpPr>
        <p:pic>
          <p:nvPicPr>
            <p:cNvPr id="2" name="Picture 1">
              <a:extLst>
                <a:ext uri="{FF2B5EF4-FFF2-40B4-BE49-F238E27FC236}">
                  <a16:creationId xmlns:a16="http://schemas.microsoft.com/office/drawing/2014/main" id="{69FCD866-5089-453D-8220-A12FA08F697D}"/>
                </a:ext>
              </a:extLst>
            </p:cNvPr>
            <p:cNvPicPr>
              <a:picLocks noChangeAspect="1"/>
            </p:cNvPicPr>
            <p:nvPr/>
          </p:nvPicPr>
          <p:blipFill rotWithShape="1">
            <a:blip r:embed="rId2"/>
            <a:srcRect t="17875"/>
            <a:stretch/>
          </p:blipFill>
          <p:spPr>
            <a:xfrm>
              <a:off x="5935226" y="1426867"/>
              <a:ext cx="5379218" cy="5118596"/>
            </a:xfrm>
            <a:prstGeom prst="rect">
              <a:avLst/>
            </a:prstGeom>
          </p:spPr>
        </p:pic>
        <p:sp>
          <p:nvSpPr>
            <p:cNvPr id="3" name="Oval 2">
              <a:extLst>
                <a:ext uri="{FF2B5EF4-FFF2-40B4-BE49-F238E27FC236}">
                  <a16:creationId xmlns:a16="http://schemas.microsoft.com/office/drawing/2014/main" id="{18A7304B-A228-4003-8932-DD0BC0E0B8EB}"/>
                </a:ext>
              </a:extLst>
            </p:cNvPr>
            <p:cNvSpPr/>
            <p:nvPr/>
          </p:nvSpPr>
          <p:spPr>
            <a:xfrm>
              <a:off x="5764404" y="3764146"/>
              <a:ext cx="1852247" cy="69732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274D12A-EAD7-43F2-8A31-EBC92E9E3E5A}"/>
                </a:ext>
              </a:extLst>
            </p:cNvPr>
            <p:cNvSpPr/>
            <p:nvPr/>
          </p:nvSpPr>
          <p:spPr>
            <a:xfrm>
              <a:off x="5869379" y="5848141"/>
              <a:ext cx="1852247" cy="69732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697BE32A-04D0-4B8C-A4A0-A86588E72E08}"/>
              </a:ext>
            </a:extLst>
          </p:cNvPr>
          <p:cNvSpPr txBox="1"/>
          <p:nvPr/>
        </p:nvSpPr>
        <p:spPr>
          <a:xfrm>
            <a:off x="884255" y="490442"/>
            <a:ext cx="3360407" cy="461665"/>
          </a:xfrm>
          <a:prstGeom prst="rect">
            <a:avLst/>
          </a:prstGeom>
          <a:noFill/>
        </p:spPr>
        <p:txBody>
          <a:bodyPr wrap="none" rtlCol="0">
            <a:spAutoFit/>
          </a:bodyPr>
          <a:lstStyle/>
          <a:p>
            <a:r>
              <a:rPr lang="el-GR" sz="2400" dirty="0"/>
              <a:t>Διαβητική νεφρική νόσος</a:t>
            </a:r>
            <a:endParaRPr lang="en-US" sz="2400" dirty="0"/>
          </a:p>
        </p:txBody>
      </p:sp>
      <p:sp>
        <p:nvSpPr>
          <p:cNvPr id="6" name="Rectangle 5">
            <a:extLst>
              <a:ext uri="{FF2B5EF4-FFF2-40B4-BE49-F238E27FC236}">
                <a16:creationId xmlns:a16="http://schemas.microsoft.com/office/drawing/2014/main" id="{DB9E0FF6-5EDD-42FE-B1AF-CE04F09C2E2F}"/>
              </a:ext>
            </a:extLst>
          </p:cNvPr>
          <p:cNvSpPr/>
          <p:nvPr/>
        </p:nvSpPr>
        <p:spPr>
          <a:xfrm>
            <a:off x="7081779" y="6421206"/>
            <a:ext cx="4443845" cy="307777"/>
          </a:xfrm>
          <a:prstGeom prst="rect">
            <a:avLst/>
          </a:prstGeom>
        </p:spPr>
        <p:txBody>
          <a:bodyPr wrap="none">
            <a:spAutoFit/>
          </a:bodyPr>
          <a:lstStyle/>
          <a:p>
            <a:r>
              <a:rPr lang="en-US" sz="1400" i="1" dirty="0" err="1">
                <a:solidFill>
                  <a:srgbClr val="000000"/>
                </a:solidFill>
              </a:rPr>
              <a:t>Afkaran</a:t>
            </a:r>
            <a:r>
              <a:rPr lang="en-US" sz="1400" i="1" dirty="0">
                <a:solidFill>
                  <a:srgbClr val="000000"/>
                </a:solidFill>
              </a:rPr>
              <a:t> M. J Am Soc </a:t>
            </a:r>
            <a:r>
              <a:rPr lang="en-US" sz="1400" i="1" dirty="0" err="1">
                <a:solidFill>
                  <a:srgbClr val="000000"/>
                </a:solidFill>
              </a:rPr>
              <a:t>Nephrol</a:t>
            </a:r>
            <a:r>
              <a:rPr lang="en-US" sz="1400" i="1" dirty="0">
                <a:solidFill>
                  <a:srgbClr val="000000"/>
                </a:solidFill>
              </a:rPr>
              <a:t>. 2013 Jan 31; 24(2): 302–308</a:t>
            </a:r>
            <a:endParaRPr lang="en-US" sz="1400" i="1" dirty="0"/>
          </a:p>
        </p:txBody>
      </p:sp>
      <p:sp>
        <p:nvSpPr>
          <p:cNvPr id="8" name="TextBox 7">
            <a:extLst>
              <a:ext uri="{FF2B5EF4-FFF2-40B4-BE49-F238E27FC236}">
                <a16:creationId xmlns:a16="http://schemas.microsoft.com/office/drawing/2014/main" id="{7E7E1BCA-7A69-4FC8-9705-75B498C03041}"/>
              </a:ext>
            </a:extLst>
          </p:cNvPr>
          <p:cNvSpPr txBox="1"/>
          <p:nvPr/>
        </p:nvSpPr>
        <p:spPr>
          <a:xfrm>
            <a:off x="1094446" y="4691697"/>
            <a:ext cx="4017125" cy="967957"/>
          </a:xfrm>
          <a:prstGeom prst="rect">
            <a:avLst/>
          </a:prstGeom>
          <a:noFill/>
        </p:spPr>
        <p:txBody>
          <a:bodyPr wrap="none" rtlCol="0">
            <a:spAutoFit/>
          </a:bodyPr>
          <a:lstStyle/>
          <a:p>
            <a:pPr>
              <a:lnSpc>
                <a:spcPct val="150000"/>
              </a:lnSpc>
            </a:pPr>
            <a:r>
              <a:rPr lang="el-GR" sz="2000" dirty="0"/>
              <a:t>Παρατηρήθηκε αυξημένη θνητότητα</a:t>
            </a:r>
          </a:p>
          <a:p>
            <a:pPr>
              <a:lnSpc>
                <a:spcPct val="150000"/>
              </a:lnSpc>
            </a:pPr>
            <a:r>
              <a:rPr lang="el-GR" sz="2000" dirty="0"/>
              <a:t>στους ασθενείς με ΣΔ τ 2 και ΧΝΝ  </a:t>
            </a:r>
            <a:endParaRPr lang="en-US" sz="2000" dirty="0"/>
          </a:p>
        </p:txBody>
      </p:sp>
      <p:sp>
        <p:nvSpPr>
          <p:cNvPr id="9" name="TextBox 8">
            <a:extLst>
              <a:ext uri="{FF2B5EF4-FFF2-40B4-BE49-F238E27FC236}">
                <a16:creationId xmlns:a16="http://schemas.microsoft.com/office/drawing/2014/main" id="{C3FE301B-E325-4703-AC4A-482CA64ABFEC}"/>
              </a:ext>
            </a:extLst>
          </p:cNvPr>
          <p:cNvSpPr txBox="1"/>
          <p:nvPr/>
        </p:nvSpPr>
        <p:spPr>
          <a:xfrm>
            <a:off x="1505103" y="2751745"/>
            <a:ext cx="2704330" cy="1429622"/>
          </a:xfrm>
          <a:prstGeom prst="rect">
            <a:avLst/>
          </a:prstGeom>
          <a:noFill/>
          <a:ln>
            <a:solidFill>
              <a:schemeClr val="tx1"/>
            </a:solidFill>
          </a:ln>
        </p:spPr>
        <p:txBody>
          <a:bodyPr wrap="none" rtlCol="0">
            <a:spAutoFit/>
          </a:bodyPr>
          <a:lstStyle/>
          <a:p>
            <a:pPr>
              <a:lnSpc>
                <a:spcPct val="150000"/>
              </a:lnSpc>
            </a:pPr>
            <a:r>
              <a:rPr lang="el-GR" sz="2000" dirty="0"/>
              <a:t>15046 συμμετέχοντες</a:t>
            </a:r>
          </a:p>
          <a:p>
            <a:pPr>
              <a:lnSpc>
                <a:spcPct val="150000"/>
              </a:lnSpc>
            </a:pPr>
            <a:r>
              <a:rPr lang="el-GR" sz="2000" dirty="0"/>
              <a:t>42.3% με ΣΔ τ 2 και ΧΝΝ</a:t>
            </a:r>
          </a:p>
          <a:p>
            <a:pPr>
              <a:lnSpc>
                <a:spcPct val="150000"/>
              </a:lnSpc>
            </a:pPr>
            <a:r>
              <a:rPr lang="el-GR" sz="2000" dirty="0"/>
              <a:t>10 έτη </a:t>
            </a:r>
            <a:r>
              <a:rPr lang="en-US" sz="2000" dirty="0"/>
              <a:t>follow-up</a:t>
            </a:r>
          </a:p>
        </p:txBody>
      </p:sp>
      <p:pic>
        <p:nvPicPr>
          <p:cNvPr id="10" name="Picture 9">
            <a:extLst>
              <a:ext uri="{FF2B5EF4-FFF2-40B4-BE49-F238E27FC236}">
                <a16:creationId xmlns:a16="http://schemas.microsoft.com/office/drawing/2014/main" id="{BEDFB1D5-7F4B-4A41-9414-79DB671C2298}"/>
              </a:ext>
            </a:extLst>
          </p:cNvPr>
          <p:cNvPicPr>
            <a:picLocks noChangeAspect="1"/>
          </p:cNvPicPr>
          <p:nvPr/>
        </p:nvPicPr>
        <p:blipFill>
          <a:blip r:embed="rId3"/>
          <a:stretch>
            <a:fillRect/>
          </a:stretch>
        </p:blipFill>
        <p:spPr>
          <a:xfrm>
            <a:off x="1585902" y="1391545"/>
            <a:ext cx="2704330" cy="413928"/>
          </a:xfrm>
          <a:prstGeom prst="rect">
            <a:avLst/>
          </a:prstGeom>
        </p:spPr>
      </p:pic>
      <p:pic>
        <p:nvPicPr>
          <p:cNvPr id="11" name="Picture 10">
            <a:extLst>
              <a:ext uri="{FF2B5EF4-FFF2-40B4-BE49-F238E27FC236}">
                <a16:creationId xmlns:a16="http://schemas.microsoft.com/office/drawing/2014/main" id="{153D948E-0F98-480A-BA1E-2B50F2EF2DE9}"/>
              </a:ext>
            </a:extLst>
          </p:cNvPr>
          <p:cNvPicPr>
            <a:picLocks noChangeAspect="1"/>
          </p:cNvPicPr>
          <p:nvPr/>
        </p:nvPicPr>
        <p:blipFill>
          <a:blip r:embed="rId4"/>
          <a:stretch>
            <a:fillRect/>
          </a:stretch>
        </p:blipFill>
        <p:spPr>
          <a:xfrm>
            <a:off x="207508" y="1946415"/>
            <a:ext cx="5725403" cy="295000"/>
          </a:xfrm>
          <a:prstGeom prst="rect">
            <a:avLst/>
          </a:prstGeom>
        </p:spPr>
      </p:pic>
    </p:spTree>
    <p:extLst>
      <p:ext uri="{BB962C8B-B14F-4D97-AF65-F5344CB8AC3E}">
        <p14:creationId xmlns:p14="http://schemas.microsoft.com/office/powerpoint/2010/main" val="1676057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DB8C98-5A7D-438E-AA84-C1F285AA23D7}"/>
              </a:ext>
            </a:extLst>
          </p:cNvPr>
          <p:cNvSpPr txBox="1"/>
          <p:nvPr/>
        </p:nvSpPr>
        <p:spPr>
          <a:xfrm>
            <a:off x="884255" y="512465"/>
            <a:ext cx="4746749" cy="461665"/>
          </a:xfrm>
          <a:prstGeom prst="rect">
            <a:avLst/>
          </a:prstGeom>
          <a:noFill/>
        </p:spPr>
        <p:txBody>
          <a:bodyPr wrap="none" rtlCol="0">
            <a:spAutoFit/>
          </a:bodyPr>
          <a:lstStyle/>
          <a:p>
            <a:r>
              <a:rPr lang="el-GR" sz="2400" dirty="0"/>
              <a:t>Έλεγχος για διαβητική νεφρική νόσο</a:t>
            </a:r>
            <a:endParaRPr lang="en-US" sz="2400" dirty="0"/>
          </a:p>
        </p:txBody>
      </p:sp>
      <p:pic>
        <p:nvPicPr>
          <p:cNvPr id="3" name="Picture 2">
            <a:extLst>
              <a:ext uri="{FF2B5EF4-FFF2-40B4-BE49-F238E27FC236}">
                <a16:creationId xmlns:a16="http://schemas.microsoft.com/office/drawing/2014/main" id="{AD251452-AC4E-4E95-8D60-9C5CF1862549}"/>
              </a:ext>
            </a:extLst>
          </p:cNvPr>
          <p:cNvPicPr>
            <a:picLocks noChangeAspect="1"/>
          </p:cNvPicPr>
          <p:nvPr/>
        </p:nvPicPr>
        <p:blipFill>
          <a:blip r:embed="rId2"/>
          <a:stretch>
            <a:fillRect/>
          </a:stretch>
        </p:blipFill>
        <p:spPr>
          <a:xfrm>
            <a:off x="884255" y="1599908"/>
            <a:ext cx="2240781" cy="820354"/>
          </a:xfrm>
          <a:prstGeom prst="rect">
            <a:avLst/>
          </a:prstGeom>
        </p:spPr>
      </p:pic>
      <p:sp>
        <p:nvSpPr>
          <p:cNvPr id="4" name="TextBox 3">
            <a:extLst>
              <a:ext uri="{FF2B5EF4-FFF2-40B4-BE49-F238E27FC236}">
                <a16:creationId xmlns:a16="http://schemas.microsoft.com/office/drawing/2014/main" id="{B91401AA-618C-420E-8A27-AB283B3A447C}"/>
              </a:ext>
            </a:extLst>
          </p:cNvPr>
          <p:cNvSpPr txBox="1"/>
          <p:nvPr/>
        </p:nvSpPr>
        <p:spPr>
          <a:xfrm>
            <a:off x="713433" y="3046041"/>
            <a:ext cx="8917441" cy="430887"/>
          </a:xfrm>
          <a:prstGeom prst="rect">
            <a:avLst/>
          </a:prstGeom>
          <a:noFill/>
        </p:spPr>
        <p:txBody>
          <a:bodyPr wrap="none" rtlCol="0">
            <a:spAutoFit/>
          </a:bodyPr>
          <a:lstStyle/>
          <a:p>
            <a:pPr marL="342900" indent="-342900">
              <a:buFont typeface="Wingdings" panose="05000000000000000000" pitchFamily="2" charset="2"/>
              <a:buChar char="§"/>
            </a:pPr>
            <a:r>
              <a:rPr lang="el-GR" sz="2200" dirty="0"/>
              <a:t>Έλεγχος για </a:t>
            </a:r>
            <a:r>
              <a:rPr lang="el-GR" sz="2200" b="1" dirty="0"/>
              <a:t>αλβουμινουρία</a:t>
            </a:r>
            <a:r>
              <a:rPr lang="el-GR" sz="2200" dirty="0"/>
              <a:t> και υπολογισμός </a:t>
            </a:r>
            <a:r>
              <a:rPr lang="en-US" sz="2200" b="1" dirty="0"/>
              <a:t>eGFR</a:t>
            </a:r>
            <a:r>
              <a:rPr lang="en-US" sz="2200" dirty="0"/>
              <a:t> </a:t>
            </a:r>
            <a:r>
              <a:rPr lang="el-GR" sz="2200" dirty="0"/>
              <a:t>τουλάχιστον </a:t>
            </a:r>
            <a:r>
              <a:rPr lang="el-GR" sz="2200" b="1" dirty="0"/>
              <a:t>ετησίως</a:t>
            </a:r>
            <a:r>
              <a:rPr lang="en-US" sz="2200" dirty="0"/>
              <a:t>:</a:t>
            </a:r>
          </a:p>
        </p:txBody>
      </p:sp>
      <p:sp>
        <p:nvSpPr>
          <p:cNvPr id="5" name="TextBox 4">
            <a:extLst>
              <a:ext uri="{FF2B5EF4-FFF2-40B4-BE49-F238E27FC236}">
                <a16:creationId xmlns:a16="http://schemas.microsoft.com/office/drawing/2014/main" id="{CEF46CBD-FC87-4DCD-B1AF-42DDAABD7D18}"/>
              </a:ext>
            </a:extLst>
          </p:cNvPr>
          <p:cNvSpPr txBox="1"/>
          <p:nvPr/>
        </p:nvSpPr>
        <p:spPr>
          <a:xfrm>
            <a:off x="1155561" y="3971739"/>
            <a:ext cx="9163662" cy="1351780"/>
          </a:xfrm>
          <a:prstGeom prst="rect">
            <a:avLst/>
          </a:prstGeom>
          <a:noFill/>
        </p:spPr>
        <p:txBody>
          <a:bodyPr wrap="none" rtlCol="0">
            <a:spAutoFit/>
          </a:bodyPr>
          <a:lstStyle/>
          <a:p>
            <a:pPr marL="285750" indent="-285750">
              <a:lnSpc>
                <a:spcPct val="200000"/>
              </a:lnSpc>
              <a:buFont typeface="Wingdings" panose="05000000000000000000" pitchFamily="2" charset="2"/>
              <a:buChar char="Ø"/>
            </a:pPr>
            <a:r>
              <a:rPr lang="en-US" sz="2200" dirty="0"/>
              <a:t> </a:t>
            </a:r>
            <a:r>
              <a:rPr lang="el-GR" sz="2200" dirty="0"/>
              <a:t>Σε όλους τους ασθενείς με ΣΔ τύπου 1 με διάρκεια ≥ 5 έτη</a:t>
            </a:r>
          </a:p>
          <a:p>
            <a:pPr marL="285750" indent="-285750">
              <a:lnSpc>
                <a:spcPct val="200000"/>
              </a:lnSpc>
              <a:buFont typeface="Wingdings" panose="05000000000000000000" pitchFamily="2" charset="2"/>
              <a:buChar char="Ø"/>
            </a:pPr>
            <a:r>
              <a:rPr lang="el-GR" sz="2200" dirty="0"/>
              <a:t> Σε όλους τους ασθενείς με ΣΔ τύπου 2, ανεξαρτήτως θεραπευτικής αγωγής</a:t>
            </a:r>
            <a:endParaRPr lang="en-US" sz="2200" dirty="0"/>
          </a:p>
        </p:txBody>
      </p:sp>
    </p:spTree>
    <p:extLst>
      <p:ext uri="{BB962C8B-B14F-4D97-AF65-F5344CB8AC3E}">
        <p14:creationId xmlns:p14="http://schemas.microsoft.com/office/powerpoint/2010/main" val="2955083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020F49-44F9-4B5D-9125-13E3F46A9BA5}"/>
              </a:ext>
            </a:extLst>
          </p:cNvPr>
          <p:cNvSpPr txBox="1"/>
          <p:nvPr/>
        </p:nvSpPr>
        <p:spPr>
          <a:xfrm>
            <a:off x="1053358" y="1865623"/>
            <a:ext cx="8912889" cy="1563377"/>
          </a:xfrm>
          <a:prstGeom prst="rect">
            <a:avLst/>
          </a:prstGeom>
          <a:noFill/>
        </p:spPr>
        <p:txBody>
          <a:bodyPr wrap="none" rtlCol="0">
            <a:spAutoFit/>
          </a:bodyPr>
          <a:lstStyle/>
          <a:p>
            <a:pPr>
              <a:lnSpc>
                <a:spcPct val="150000"/>
              </a:lnSpc>
            </a:pPr>
            <a:r>
              <a:rPr lang="el-GR" sz="2200" b="1" dirty="0"/>
              <a:t>Έλεγχος αλβουμινουρίας  </a:t>
            </a:r>
            <a:r>
              <a:rPr lang="el-GR" sz="2200" dirty="0"/>
              <a:t> </a:t>
            </a:r>
          </a:p>
          <a:p>
            <a:pPr marL="342900" indent="-342900">
              <a:lnSpc>
                <a:spcPct val="150000"/>
              </a:lnSpc>
              <a:buFont typeface="Wingdings" panose="05000000000000000000" pitchFamily="2" charset="2"/>
              <a:buChar char="§"/>
            </a:pPr>
            <a:r>
              <a:rPr lang="el-GR" sz="2200" dirty="0"/>
              <a:t>Πρωινό δείγμα ούρων και υπολογισμός </a:t>
            </a:r>
            <a:r>
              <a:rPr lang="en-US" sz="2200" dirty="0"/>
              <a:t>UACR</a:t>
            </a:r>
            <a:endParaRPr lang="el-GR" sz="2200" dirty="0"/>
          </a:p>
          <a:p>
            <a:pPr marL="342900" indent="-342900">
              <a:lnSpc>
                <a:spcPct val="150000"/>
              </a:lnSpc>
              <a:buFont typeface="Wingdings" panose="05000000000000000000" pitchFamily="2" charset="2"/>
              <a:buChar char="§"/>
            </a:pPr>
            <a:r>
              <a:rPr lang="el-GR" sz="2200" dirty="0"/>
              <a:t>Απαιτούνται 2 από τα 3 δείγματα να είναι θετικά σε διάστημα 3-6 μηνών </a:t>
            </a:r>
            <a:endParaRPr lang="en-US" sz="2200" dirty="0"/>
          </a:p>
        </p:txBody>
      </p:sp>
      <p:sp>
        <p:nvSpPr>
          <p:cNvPr id="3" name="TextBox 2">
            <a:extLst>
              <a:ext uri="{FF2B5EF4-FFF2-40B4-BE49-F238E27FC236}">
                <a16:creationId xmlns:a16="http://schemas.microsoft.com/office/drawing/2014/main" id="{EE26C921-1AD1-4054-B517-C73C421AE61B}"/>
              </a:ext>
            </a:extLst>
          </p:cNvPr>
          <p:cNvSpPr txBox="1"/>
          <p:nvPr/>
        </p:nvSpPr>
        <p:spPr>
          <a:xfrm>
            <a:off x="894304" y="542610"/>
            <a:ext cx="4746749" cy="461665"/>
          </a:xfrm>
          <a:prstGeom prst="rect">
            <a:avLst/>
          </a:prstGeom>
          <a:noFill/>
        </p:spPr>
        <p:txBody>
          <a:bodyPr wrap="none" rtlCol="0">
            <a:spAutoFit/>
          </a:bodyPr>
          <a:lstStyle/>
          <a:p>
            <a:r>
              <a:rPr lang="el-GR" sz="2400" dirty="0"/>
              <a:t>Έλεγχος για διαβητική νεφρική νόσο</a:t>
            </a:r>
            <a:endParaRPr lang="en-US" sz="2400" dirty="0"/>
          </a:p>
        </p:txBody>
      </p:sp>
      <p:sp>
        <p:nvSpPr>
          <p:cNvPr id="4" name="TextBox 3">
            <a:extLst>
              <a:ext uri="{FF2B5EF4-FFF2-40B4-BE49-F238E27FC236}">
                <a16:creationId xmlns:a16="http://schemas.microsoft.com/office/drawing/2014/main" id="{359FE0E1-4D26-43F5-AE8C-DA91B65B8536}"/>
              </a:ext>
            </a:extLst>
          </p:cNvPr>
          <p:cNvSpPr txBox="1"/>
          <p:nvPr/>
        </p:nvSpPr>
        <p:spPr>
          <a:xfrm>
            <a:off x="1053358" y="4032851"/>
            <a:ext cx="4341445" cy="1394100"/>
          </a:xfrm>
          <a:prstGeom prst="rect">
            <a:avLst/>
          </a:prstGeom>
          <a:noFill/>
        </p:spPr>
        <p:txBody>
          <a:bodyPr wrap="none" rtlCol="0">
            <a:spAutoFit/>
          </a:bodyPr>
          <a:lstStyle/>
          <a:p>
            <a:r>
              <a:rPr lang="el-GR" sz="2200" b="1" dirty="0"/>
              <a:t>Έλεγχος </a:t>
            </a:r>
            <a:r>
              <a:rPr lang="en-US" sz="2200" b="1" dirty="0"/>
              <a:t>eGFR</a:t>
            </a:r>
          </a:p>
          <a:p>
            <a:pPr marL="342900" indent="-342900">
              <a:lnSpc>
                <a:spcPct val="150000"/>
              </a:lnSpc>
              <a:buFont typeface="Wingdings" panose="05000000000000000000" pitchFamily="2" charset="2"/>
              <a:buChar char="§"/>
            </a:pPr>
            <a:r>
              <a:rPr lang="el-GR" sz="2200" dirty="0"/>
              <a:t>Κρεατινίνη ορού, Ηλικία, Φύλο</a:t>
            </a:r>
          </a:p>
          <a:p>
            <a:pPr marL="342900" indent="-342900">
              <a:lnSpc>
                <a:spcPct val="150000"/>
              </a:lnSpc>
              <a:buFont typeface="Wingdings" panose="05000000000000000000" pitchFamily="2" charset="2"/>
              <a:buChar char="§"/>
            </a:pPr>
            <a:r>
              <a:rPr lang="el-GR" sz="2200" dirty="0"/>
              <a:t>Εξίσωση εκτίμησης </a:t>
            </a:r>
            <a:r>
              <a:rPr lang="en-US" sz="2200" dirty="0"/>
              <a:t>CKD-EPI</a:t>
            </a:r>
            <a:r>
              <a:rPr lang="el-GR" sz="2200" dirty="0"/>
              <a:t> 2021</a:t>
            </a:r>
            <a:endParaRPr lang="en-US" sz="2200" dirty="0"/>
          </a:p>
        </p:txBody>
      </p:sp>
    </p:spTree>
    <p:extLst>
      <p:ext uri="{BB962C8B-B14F-4D97-AF65-F5344CB8AC3E}">
        <p14:creationId xmlns:p14="http://schemas.microsoft.com/office/powerpoint/2010/main" val="680959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CFA443-B267-4E6D-A295-E4FE2942F246}"/>
              </a:ext>
            </a:extLst>
          </p:cNvPr>
          <p:cNvPicPr>
            <a:picLocks noChangeAspect="1"/>
          </p:cNvPicPr>
          <p:nvPr/>
        </p:nvPicPr>
        <p:blipFill rotWithShape="1">
          <a:blip r:embed="rId2"/>
          <a:srcRect t="614"/>
          <a:stretch/>
        </p:blipFill>
        <p:spPr>
          <a:xfrm>
            <a:off x="2662237" y="1492607"/>
            <a:ext cx="6867525" cy="3525313"/>
          </a:xfrm>
          <a:prstGeom prst="rect">
            <a:avLst/>
          </a:prstGeom>
        </p:spPr>
      </p:pic>
      <p:sp>
        <p:nvSpPr>
          <p:cNvPr id="3" name="Rectangle 2">
            <a:extLst>
              <a:ext uri="{FF2B5EF4-FFF2-40B4-BE49-F238E27FC236}">
                <a16:creationId xmlns:a16="http://schemas.microsoft.com/office/drawing/2014/main" id="{86B89177-D0C9-484A-852E-A766640EFE54}"/>
              </a:ext>
            </a:extLst>
          </p:cNvPr>
          <p:cNvSpPr/>
          <p:nvPr/>
        </p:nvSpPr>
        <p:spPr>
          <a:xfrm>
            <a:off x="8453306" y="6323964"/>
            <a:ext cx="3738694" cy="307777"/>
          </a:xfrm>
          <a:prstGeom prst="rect">
            <a:avLst/>
          </a:prstGeom>
        </p:spPr>
        <p:txBody>
          <a:bodyPr wrap="square">
            <a:spAutoFit/>
          </a:bodyPr>
          <a:lstStyle/>
          <a:p>
            <a:r>
              <a:rPr lang="en-US" altLang="en-US" sz="1400" i="1" dirty="0"/>
              <a:t>Diabetes Research and Clinical Practice 2019</a:t>
            </a:r>
          </a:p>
        </p:txBody>
      </p:sp>
      <p:sp>
        <p:nvSpPr>
          <p:cNvPr id="4" name="TextBox 3">
            <a:extLst>
              <a:ext uri="{FF2B5EF4-FFF2-40B4-BE49-F238E27FC236}">
                <a16:creationId xmlns:a16="http://schemas.microsoft.com/office/drawing/2014/main" id="{D65BBCF2-AA8F-4307-ADBA-C4C7DB1543C1}"/>
              </a:ext>
            </a:extLst>
          </p:cNvPr>
          <p:cNvSpPr txBox="1"/>
          <p:nvPr/>
        </p:nvSpPr>
        <p:spPr>
          <a:xfrm>
            <a:off x="964734" y="525515"/>
            <a:ext cx="6588278" cy="461665"/>
          </a:xfrm>
          <a:prstGeom prst="rect">
            <a:avLst/>
          </a:prstGeom>
          <a:noFill/>
        </p:spPr>
        <p:txBody>
          <a:bodyPr wrap="none" rtlCol="0">
            <a:spAutoFit/>
          </a:bodyPr>
          <a:lstStyle/>
          <a:p>
            <a:r>
              <a:rPr lang="el-GR" sz="2400" dirty="0"/>
              <a:t>Σακχαρώδης Διαβήτης</a:t>
            </a:r>
            <a:r>
              <a:rPr lang="en-US" sz="2400" dirty="0"/>
              <a:t> – </a:t>
            </a:r>
            <a:r>
              <a:rPr lang="el-GR" sz="2400" dirty="0"/>
              <a:t>Επιδημιολογικά Δεδομένα</a:t>
            </a:r>
            <a:endParaRPr lang="en-US" sz="2400" dirty="0"/>
          </a:p>
        </p:txBody>
      </p:sp>
      <p:sp>
        <p:nvSpPr>
          <p:cNvPr id="5" name="TextBox 4">
            <a:extLst>
              <a:ext uri="{FF2B5EF4-FFF2-40B4-BE49-F238E27FC236}">
                <a16:creationId xmlns:a16="http://schemas.microsoft.com/office/drawing/2014/main" id="{C5DDD54D-267D-43F2-B2A5-BDCD7A4AEB6A}"/>
              </a:ext>
            </a:extLst>
          </p:cNvPr>
          <p:cNvSpPr txBox="1"/>
          <p:nvPr/>
        </p:nvSpPr>
        <p:spPr>
          <a:xfrm>
            <a:off x="1241663" y="5385063"/>
            <a:ext cx="6216895" cy="814069"/>
          </a:xfrm>
          <a:prstGeom prst="rect">
            <a:avLst/>
          </a:prstGeom>
          <a:noFill/>
        </p:spPr>
        <p:txBody>
          <a:bodyPr wrap="none" rtlCol="0">
            <a:spAutoFit/>
          </a:bodyPr>
          <a:lstStyle/>
          <a:p>
            <a:pPr marL="285750" indent="-285750">
              <a:buFont typeface="Wingdings" panose="05000000000000000000" pitchFamily="2" charset="2"/>
              <a:buChar char="§"/>
            </a:pPr>
            <a:r>
              <a:rPr lang="el-GR" sz="2000" dirty="0"/>
              <a:t>Η επίπτωση του ΣΔ αυξάνει με την ηλικία</a:t>
            </a:r>
          </a:p>
          <a:p>
            <a:pPr marL="285750" indent="-285750">
              <a:lnSpc>
                <a:spcPct val="150000"/>
              </a:lnSpc>
              <a:buFont typeface="Wingdings" panose="05000000000000000000" pitchFamily="2" charset="2"/>
              <a:buChar char="§"/>
            </a:pPr>
            <a:r>
              <a:rPr lang="el-GR" sz="2000" dirty="0"/>
              <a:t>Το 19.9% του πληθυσμού ηλικίας 65-79 πάσχει από ΣΔ </a:t>
            </a:r>
            <a:endParaRPr lang="en-US" sz="2000" dirty="0"/>
          </a:p>
        </p:txBody>
      </p:sp>
    </p:spTree>
    <p:extLst>
      <p:ext uri="{BB962C8B-B14F-4D97-AF65-F5344CB8AC3E}">
        <p14:creationId xmlns:p14="http://schemas.microsoft.com/office/powerpoint/2010/main" val="107868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05F0D0-92AA-4229-A220-7A52F17BA430}"/>
              </a:ext>
            </a:extLst>
          </p:cNvPr>
          <p:cNvSpPr txBox="1"/>
          <p:nvPr/>
        </p:nvSpPr>
        <p:spPr>
          <a:xfrm>
            <a:off x="914401" y="492369"/>
            <a:ext cx="5992603" cy="461665"/>
          </a:xfrm>
          <a:prstGeom prst="rect">
            <a:avLst/>
          </a:prstGeom>
          <a:noFill/>
        </p:spPr>
        <p:txBody>
          <a:bodyPr wrap="none" rtlCol="0">
            <a:spAutoFit/>
          </a:bodyPr>
          <a:lstStyle/>
          <a:p>
            <a:r>
              <a:rPr lang="el-GR" sz="2400" dirty="0"/>
              <a:t>Προσέγγιση ασθενούς με ΣΔ και νεφρική νόσο</a:t>
            </a:r>
            <a:endParaRPr lang="en-US" sz="2400" dirty="0"/>
          </a:p>
        </p:txBody>
      </p:sp>
      <p:sp>
        <p:nvSpPr>
          <p:cNvPr id="3" name="TextBox 2">
            <a:extLst>
              <a:ext uri="{FF2B5EF4-FFF2-40B4-BE49-F238E27FC236}">
                <a16:creationId xmlns:a16="http://schemas.microsoft.com/office/drawing/2014/main" id="{344CCB71-6A07-4631-8B60-25FAA8EFAA86}"/>
              </a:ext>
            </a:extLst>
          </p:cNvPr>
          <p:cNvSpPr txBox="1"/>
          <p:nvPr/>
        </p:nvSpPr>
        <p:spPr>
          <a:xfrm>
            <a:off x="655135" y="1727398"/>
            <a:ext cx="10694146" cy="4060214"/>
          </a:xfrm>
          <a:prstGeom prst="rect">
            <a:avLst/>
          </a:prstGeom>
          <a:noFill/>
        </p:spPr>
        <p:txBody>
          <a:bodyPr wrap="none" rtlCol="0">
            <a:spAutoFit/>
          </a:bodyPr>
          <a:lstStyle/>
          <a:p>
            <a:pPr marL="285750" indent="-285750">
              <a:lnSpc>
                <a:spcPct val="200000"/>
              </a:lnSpc>
              <a:buFont typeface="Wingdings" panose="05000000000000000000" pitchFamily="2" charset="2"/>
              <a:buChar char="§"/>
            </a:pPr>
            <a:r>
              <a:rPr lang="el-GR" sz="2200" b="1" dirty="0"/>
              <a:t>Εκτίμηση </a:t>
            </a:r>
            <a:r>
              <a:rPr lang="en-US" sz="2200" b="1" dirty="0"/>
              <a:t>eGFR </a:t>
            </a:r>
            <a:r>
              <a:rPr lang="el-GR" sz="2200" b="1" dirty="0"/>
              <a:t>και αλβουμινουρίας</a:t>
            </a:r>
          </a:p>
          <a:p>
            <a:pPr marL="285750" indent="-285750">
              <a:lnSpc>
                <a:spcPct val="200000"/>
              </a:lnSpc>
              <a:buFont typeface="Wingdings" panose="05000000000000000000" pitchFamily="2" charset="2"/>
              <a:buChar char="§"/>
            </a:pPr>
            <a:r>
              <a:rPr lang="el-GR" sz="2200" b="1" dirty="0"/>
              <a:t>Αποκλεισμός άλλων αίτιων νεφρικής νόσου </a:t>
            </a:r>
          </a:p>
          <a:p>
            <a:pPr>
              <a:lnSpc>
                <a:spcPct val="200000"/>
              </a:lnSpc>
            </a:pPr>
            <a:r>
              <a:rPr lang="el-GR" sz="2200" dirty="0"/>
              <a:t>    - ιστορικό, κλινική εξέταση, ανάλυση ούρων, </a:t>
            </a:r>
            <a:r>
              <a:rPr lang="en-US" sz="2200" dirty="0"/>
              <a:t>U/S </a:t>
            </a:r>
            <a:r>
              <a:rPr lang="el-GR" sz="2200" dirty="0"/>
              <a:t>νεφρών, βιοψία νεφρού επί ενδείξεων </a:t>
            </a:r>
          </a:p>
          <a:p>
            <a:pPr marL="285750" indent="-285750">
              <a:lnSpc>
                <a:spcPct val="200000"/>
              </a:lnSpc>
              <a:buFont typeface="Wingdings" panose="05000000000000000000" pitchFamily="2" charset="2"/>
              <a:buChar char="§"/>
            </a:pPr>
            <a:r>
              <a:rPr lang="el-GR" sz="2200" b="1" dirty="0"/>
              <a:t>Έλεγχος για άλλες μικρο-αγγειακές επιπλοκές</a:t>
            </a:r>
          </a:p>
          <a:p>
            <a:pPr>
              <a:lnSpc>
                <a:spcPct val="200000"/>
              </a:lnSpc>
            </a:pPr>
            <a:r>
              <a:rPr lang="el-GR" sz="2200" dirty="0"/>
              <a:t>    </a:t>
            </a:r>
            <a:r>
              <a:rPr lang="en-US" sz="2200" dirty="0"/>
              <a:t> </a:t>
            </a:r>
            <a:r>
              <a:rPr lang="el-GR" sz="2200" dirty="0"/>
              <a:t>- Βυθοσκόπηση</a:t>
            </a:r>
          </a:p>
          <a:p>
            <a:pPr marL="342900" indent="-342900">
              <a:lnSpc>
                <a:spcPct val="200000"/>
              </a:lnSpc>
              <a:buFont typeface="Wingdings" panose="05000000000000000000" pitchFamily="2" charset="2"/>
              <a:buChar char="§"/>
            </a:pPr>
            <a:r>
              <a:rPr lang="el-GR" sz="2200" b="1" dirty="0"/>
              <a:t>Μέτρηση αρτηριακής πίεσης</a:t>
            </a:r>
            <a:endParaRPr lang="en-US" sz="2200" b="1" dirty="0"/>
          </a:p>
        </p:txBody>
      </p:sp>
    </p:spTree>
    <p:extLst>
      <p:ext uri="{BB962C8B-B14F-4D97-AF65-F5344CB8AC3E}">
        <p14:creationId xmlns:p14="http://schemas.microsoft.com/office/powerpoint/2010/main" val="2681319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3E006F-19BC-4A74-BA6D-E2CB278C496B}"/>
              </a:ext>
            </a:extLst>
          </p:cNvPr>
          <p:cNvSpPr txBox="1"/>
          <p:nvPr/>
        </p:nvSpPr>
        <p:spPr>
          <a:xfrm>
            <a:off x="884255" y="502419"/>
            <a:ext cx="6997237" cy="461665"/>
          </a:xfrm>
          <a:prstGeom prst="rect">
            <a:avLst/>
          </a:prstGeom>
          <a:noFill/>
        </p:spPr>
        <p:txBody>
          <a:bodyPr wrap="none" rtlCol="0">
            <a:spAutoFit/>
          </a:bodyPr>
          <a:lstStyle/>
          <a:p>
            <a:r>
              <a:rPr lang="el-GR" sz="2400" dirty="0"/>
              <a:t>Πρόληψη και αντιμετώπιση διαβητικής νεφροπάθειας</a:t>
            </a:r>
            <a:endParaRPr lang="en-US" sz="2400" dirty="0"/>
          </a:p>
        </p:txBody>
      </p:sp>
      <p:sp>
        <p:nvSpPr>
          <p:cNvPr id="3" name="TextBox 2">
            <a:extLst>
              <a:ext uri="{FF2B5EF4-FFF2-40B4-BE49-F238E27FC236}">
                <a16:creationId xmlns:a16="http://schemas.microsoft.com/office/drawing/2014/main" id="{0E19BB2C-B9E9-41CB-AE63-2C30020292F6}"/>
              </a:ext>
            </a:extLst>
          </p:cNvPr>
          <p:cNvSpPr txBox="1"/>
          <p:nvPr/>
        </p:nvSpPr>
        <p:spPr>
          <a:xfrm>
            <a:off x="1024932" y="1618259"/>
            <a:ext cx="7342203" cy="4737322"/>
          </a:xfrm>
          <a:prstGeom prst="rect">
            <a:avLst/>
          </a:prstGeom>
          <a:noFill/>
        </p:spPr>
        <p:txBody>
          <a:bodyPr wrap="none" rtlCol="0">
            <a:spAutoFit/>
          </a:bodyPr>
          <a:lstStyle/>
          <a:p>
            <a:pPr marL="457200" indent="-457200">
              <a:lnSpc>
                <a:spcPct val="200000"/>
              </a:lnSpc>
              <a:buFont typeface="+mj-lt"/>
              <a:buAutoNum type="arabicPeriod"/>
            </a:pPr>
            <a:r>
              <a:rPr lang="el-GR" sz="2200" dirty="0"/>
              <a:t>Γλυκαιμικός έλεγχος</a:t>
            </a:r>
          </a:p>
          <a:p>
            <a:pPr marL="457200" indent="-457200">
              <a:lnSpc>
                <a:spcPct val="200000"/>
              </a:lnSpc>
              <a:buFont typeface="+mj-lt"/>
              <a:buAutoNum type="arabicPeriod"/>
            </a:pPr>
            <a:r>
              <a:rPr lang="el-GR" sz="2200" dirty="0"/>
              <a:t>Ρύθμιση αρτηριακής πίεσης</a:t>
            </a:r>
          </a:p>
          <a:p>
            <a:pPr marL="457200" indent="-457200">
              <a:lnSpc>
                <a:spcPct val="200000"/>
              </a:lnSpc>
              <a:buFont typeface="+mj-lt"/>
              <a:buAutoNum type="arabicPeriod"/>
            </a:pPr>
            <a:r>
              <a:rPr lang="el-GR" sz="2200" dirty="0"/>
              <a:t>Μείωση σωματικού βάρους  (υπέρβαροι ή παχύσαρκοι) </a:t>
            </a:r>
          </a:p>
          <a:p>
            <a:pPr marL="457200" indent="-457200">
              <a:lnSpc>
                <a:spcPct val="200000"/>
              </a:lnSpc>
              <a:buFont typeface="+mj-lt"/>
              <a:buAutoNum type="arabicPeriod"/>
            </a:pPr>
            <a:r>
              <a:rPr lang="el-GR" sz="2200" dirty="0"/>
              <a:t>Έλεγχος λιπιδίων</a:t>
            </a:r>
          </a:p>
          <a:p>
            <a:pPr marL="457200" indent="-457200">
              <a:lnSpc>
                <a:spcPct val="200000"/>
              </a:lnSpc>
              <a:buFont typeface="+mj-lt"/>
              <a:buAutoNum type="arabicPeriod"/>
            </a:pPr>
            <a:r>
              <a:rPr lang="el-GR" sz="2200" dirty="0"/>
              <a:t>Διακοπή καπνίσματος</a:t>
            </a:r>
          </a:p>
          <a:p>
            <a:pPr marL="457200" indent="-457200">
              <a:lnSpc>
                <a:spcPct val="200000"/>
              </a:lnSpc>
              <a:buFont typeface="+mj-lt"/>
              <a:buAutoNum type="arabicPeriod"/>
            </a:pPr>
            <a:r>
              <a:rPr lang="el-GR" sz="2200" dirty="0"/>
              <a:t>Φυσική άσκηση</a:t>
            </a:r>
          </a:p>
          <a:p>
            <a:pPr marL="457200" indent="-457200">
              <a:lnSpc>
                <a:spcPct val="200000"/>
              </a:lnSpc>
              <a:buFont typeface="+mj-lt"/>
              <a:buAutoNum type="arabicPeriod"/>
            </a:pPr>
            <a:r>
              <a:rPr lang="el-GR" sz="2200" dirty="0"/>
              <a:t>Αποφυγή νεφροτοξικών παραγόντων</a:t>
            </a:r>
            <a:endParaRPr lang="en-US" sz="2200" dirty="0"/>
          </a:p>
        </p:txBody>
      </p:sp>
    </p:spTree>
    <p:extLst>
      <p:ext uri="{BB962C8B-B14F-4D97-AF65-F5344CB8AC3E}">
        <p14:creationId xmlns:p14="http://schemas.microsoft.com/office/powerpoint/2010/main" val="3276905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E530F1-091C-40CF-BE65-5425584E1D59}"/>
              </a:ext>
            </a:extLst>
          </p:cNvPr>
          <p:cNvSpPr txBox="1"/>
          <p:nvPr/>
        </p:nvSpPr>
        <p:spPr>
          <a:xfrm>
            <a:off x="904353" y="532563"/>
            <a:ext cx="2727350" cy="461665"/>
          </a:xfrm>
          <a:prstGeom prst="rect">
            <a:avLst/>
          </a:prstGeom>
          <a:noFill/>
        </p:spPr>
        <p:txBody>
          <a:bodyPr wrap="none" rtlCol="0">
            <a:spAutoFit/>
          </a:bodyPr>
          <a:lstStyle/>
          <a:p>
            <a:r>
              <a:rPr lang="el-GR" sz="2400" dirty="0"/>
              <a:t>Γλυκαιμικός έλεγχος</a:t>
            </a:r>
            <a:endParaRPr lang="en-US" sz="2400" dirty="0"/>
          </a:p>
        </p:txBody>
      </p:sp>
      <p:sp>
        <p:nvSpPr>
          <p:cNvPr id="4" name="TextBox 3">
            <a:extLst>
              <a:ext uri="{FF2B5EF4-FFF2-40B4-BE49-F238E27FC236}">
                <a16:creationId xmlns:a16="http://schemas.microsoft.com/office/drawing/2014/main" id="{B4F3DCB6-4DE5-4910-8C22-ECF9C20DD659}"/>
              </a:ext>
            </a:extLst>
          </p:cNvPr>
          <p:cNvSpPr txBox="1"/>
          <p:nvPr/>
        </p:nvSpPr>
        <p:spPr>
          <a:xfrm>
            <a:off x="904353" y="1406768"/>
            <a:ext cx="9778126" cy="886268"/>
          </a:xfrm>
          <a:prstGeom prst="rect">
            <a:avLst/>
          </a:prstGeom>
          <a:noFill/>
        </p:spPr>
        <p:txBody>
          <a:bodyPr wrap="none" rtlCol="0">
            <a:spAutoFit/>
          </a:bodyPr>
          <a:lstStyle/>
          <a:p>
            <a:pPr marL="342900" indent="-342900">
              <a:buFont typeface="Wingdings" panose="05000000000000000000" pitchFamily="2" charset="2"/>
              <a:buChar char="§"/>
            </a:pPr>
            <a:r>
              <a:rPr lang="el-GR" sz="2200" dirty="0"/>
              <a:t>Το υπεργλυκαιμικό περιβάλλον είναι απαραίτητη προϋπόθεση για την ανάπτυξη</a:t>
            </a:r>
          </a:p>
          <a:p>
            <a:pPr>
              <a:lnSpc>
                <a:spcPct val="150000"/>
              </a:lnSpc>
            </a:pPr>
            <a:r>
              <a:rPr lang="el-GR" sz="2200" dirty="0"/>
              <a:t>αλλά και τη διατήρηση της διαβητικής νεφροπάθειας </a:t>
            </a:r>
            <a:endParaRPr lang="en-US" sz="2200" dirty="0"/>
          </a:p>
        </p:txBody>
      </p:sp>
      <p:sp>
        <p:nvSpPr>
          <p:cNvPr id="5" name="TextBox 4">
            <a:extLst>
              <a:ext uri="{FF2B5EF4-FFF2-40B4-BE49-F238E27FC236}">
                <a16:creationId xmlns:a16="http://schemas.microsoft.com/office/drawing/2014/main" id="{34FAF151-3526-4E4E-A6DA-27CEF9FB2069}"/>
              </a:ext>
            </a:extLst>
          </p:cNvPr>
          <p:cNvSpPr txBox="1"/>
          <p:nvPr/>
        </p:nvSpPr>
        <p:spPr>
          <a:xfrm>
            <a:off x="904353" y="2816051"/>
            <a:ext cx="9304983" cy="1394100"/>
          </a:xfrm>
          <a:prstGeom prst="rect">
            <a:avLst/>
          </a:prstGeom>
          <a:noFill/>
        </p:spPr>
        <p:txBody>
          <a:bodyPr wrap="none" rtlCol="0">
            <a:spAutoFit/>
          </a:bodyPr>
          <a:lstStyle/>
          <a:p>
            <a:pPr marL="285750" indent="-285750">
              <a:buFont typeface="Wingdings" panose="05000000000000000000" pitchFamily="2" charset="2"/>
              <a:buChar char="§"/>
            </a:pPr>
            <a:r>
              <a:rPr lang="el-GR" sz="2200" dirty="0"/>
              <a:t>Σε ασθενείς μετά από επιτυχή μεταμόσχευση παγκρέατος έχει παρατηρηθεί </a:t>
            </a:r>
          </a:p>
          <a:p>
            <a:pPr>
              <a:lnSpc>
                <a:spcPct val="150000"/>
              </a:lnSpc>
            </a:pPr>
            <a:r>
              <a:rPr lang="el-GR" sz="2200" dirty="0"/>
              <a:t>υποστροφή των ιστολογικών αλλοιώσεων της διαβητικής νεφροπάθειας σε </a:t>
            </a:r>
          </a:p>
          <a:p>
            <a:pPr>
              <a:lnSpc>
                <a:spcPct val="150000"/>
              </a:lnSpc>
            </a:pPr>
            <a:r>
              <a:rPr lang="el-GR" sz="2200" dirty="0"/>
              <a:t>επαναληπτικές βιοψίες νεφρού  </a:t>
            </a:r>
            <a:endParaRPr lang="en-US" sz="2200" dirty="0"/>
          </a:p>
        </p:txBody>
      </p:sp>
      <p:pic>
        <p:nvPicPr>
          <p:cNvPr id="6" name="Picture 5">
            <a:extLst>
              <a:ext uri="{FF2B5EF4-FFF2-40B4-BE49-F238E27FC236}">
                <a16:creationId xmlns:a16="http://schemas.microsoft.com/office/drawing/2014/main" id="{5CD9A476-CFAF-41BF-9F6B-1C6B7E837766}"/>
              </a:ext>
            </a:extLst>
          </p:cNvPr>
          <p:cNvPicPr>
            <a:picLocks noChangeAspect="1"/>
          </p:cNvPicPr>
          <p:nvPr/>
        </p:nvPicPr>
        <p:blipFill>
          <a:blip r:embed="rId2"/>
          <a:stretch>
            <a:fillRect/>
          </a:stretch>
        </p:blipFill>
        <p:spPr>
          <a:xfrm>
            <a:off x="5556844" y="3630785"/>
            <a:ext cx="6149591" cy="2611315"/>
          </a:xfrm>
          <a:prstGeom prst="rect">
            <a:avLst/>
          </a:prstGeom>
        </p:spPr>
      </p:pic>
      <p:sp>
        <p:nvSpPr>
          <p:cNvPr id="7" name="Rectangle 6">
            <a:extLst>
              <a:ext uri="{FF2B5EF4-FFF2-40B4-BE49-F238E27FC236}">
                <a16:creationId xmlns:a16="http://schemas.microsoft.com/office/drawing/2014/main" id="{BC097770-62F4-452F-B42D-B6037EC6C7EC}"/>
              </a:ext>
            </a:extLst>
          </p:cNvPr>
          <p:cNvSpPr/>
          <p:nvPr/>
        </p:nvSpPr>
        <p:spPr>
          <a:xfrm>
            <a:off x="1270159" y="5934323"/>
            <a:ext cx="2361544" cy="307777"/>
          </a:xfrm>
          <a:prstGeom prst="rect">
            <a:avLst/>
          </a:prstGeom>
        </p:spPr>
        <p:txBody>
          <a:bodyPr wrap="none">
            <a:spAutoFit/>
          </a:bodyPr>
          <a:lstStyle/>
          <a:p>
            <a:r>
              <a:rPr lang="en-US" sz="1400" i="1" dirty="0"/>
              <a:t>N </a:t>
            </a:r>
            <a:r>
              <a:rPr lang="en-US" sz="1400" i="1" dirty="0" err="1"/>
              <a:t>Engl</a:t>
            </a:r>
            <a:r>
              <a:rPr lang="en-US" sz="1400" i="1" dirty="0"/>
              <a:t> J Med 1998; 339:69-75</a:t>
            </a:r>
          </a:p>
        </p:txBody>
      </p:sp>
    </p:spTree>
    <p:extLst>
      <p:ext uri="{BB962C8B-B14F-4D97-AF65-F5344CB8AC3E}">
        <p14:creationId xmlns:p14="http://schemas.microsoft.com/office/powerpoint/2010/main" val="2588807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407497-3394-4686-AD4A-AFCA467EFF2B}"/>
              </a:ext>
            </a:extLst>
          </p:cNvPr>
          <p:cNvSpPr txBox="1"/>
          <p:nvPr/>
        </p:nvSpPr>
        <p:spPr>
          <a:xfrm>
            <a:off x="894304" y="522515"/>
            <a:ext cx="2727350" cy="461665"/>
          </a:xfrm>
          <a:prstGeom prst="rect">
            <a:avLst/>
          </a:prstGeom>
          <a:noFill/>
        </p:spPr>
        <p:txBody>
          <a:bodyPr wrap="none" rtlCol="0">
            <a:spAutoFit/>
          </a:bodyPr>
          <a:lstStyle/>
          <a:p>
            <a:r>
              <a:rPr lang="el-GR" sz="2400" dirty="0"/>
              <a:t>Γλυκαιμικός έλεγχος</a:t>
            </a:r>
            <a:endParaRPr lang="en-US" sz="2400" dirty="0"/>
          </a:p>
        </p:txBody>
      </p:sp>
      <p:pic>
        <p:nvPicPr>
          <p:cNvPr id="3" name="Picture 2">
            <a:extLst>
              <a:ext uri="{FF2B5EF4-FFF2-40B4-BE49-F238E27FC236}">
                <a16:creationId xmlns:a16="http://schemas.microsoft.com/office/drawing/2014/main" id="{CB0CCFAB-A875-4CC1-A016-D66E1F5FD8B5}"/>
              </a:ext>
            </a:extLst>
          </p:cNvPr>
          <p:cNvPicPr>
            <a:picLocks noChangeAspect="1"/>
          </p:cNvPicPr>
          <p:nvPr/>
        </p:nvPicPr>
        <p:blipFill>
          <a:blip r:embed="rId2"/>
          <a:stretch>
            <a:fillRect/>
          </a:stretch>
        </p:blipFill>
        <p:spPr>
          <a:xfrm>
            <a:off x="9274628" y="1677516"/>
            <a:ext cx="2243522" cy="823031"/>
          </a:xfrm>
          <a:prstGeom prst="rect">
            <a:avLst/>
          </a:prstGeom>
        </p:spPr>
      </p:pic>
      <p:pic>
        <p:nvPicPr>
          <p:cNvPr id="4" name="Picture 3">
            <a:extLst>
              <a:ext uri="{FF2B5EF4-FFF2-40B4-BE49-F238E27FC236}">
                <a16:creationId xmlns:a16="http://schemas.microsoft.com/office/drawing/2014/main" id="{2853283B-3B76-4DF1-87A6-52BA0EC12109}"/>
              </a:ext>
            </a:extLst>
          </p:cNvPr>
          <p:cNvPicPr>
            <a:picLocks noChangeAspect="1"/>
          </p:cNvPicPr>
          <p:nvPr/>
        </p:nvPicPr>
        <p:blipFill>
          <a:blip r:embed="rId3"/>
          <a:stretch>
            <a:fillRect/>
          </a:stretch>
        </p:blipFill>
        <p:spPr>
          <a:xfrm>
            <a:off x="894304" y="1595672"/>
            <a:ext cx="7924800" cy="904875"/>
          </a:xfrm>
          <a:prstGeom prst="rect">
            <a:avLst/>
          </a:prstGeom>
        </p:spPr>
      </p:pic>
      <p:sp>
        <p:nvSpPr>
          <p:cNvPr id="5" name="TextBox 4">
            <a:extLst>
              <a:ext uri="{FF2B5EF4-FFF2-40B4-BE49-F238E27FC236}">
                <a16:creationId xmlns:a16="http://schemas.microsoft.com/office/drawing/2014/main" id="{ED675B27-1E57-4D1B-811C-86472568895B}"/>
              </a:ext>
            </a:extLst>
          </p:cNvPr>
          <p:cNvSpPr txBox="1"/>
          <p:nvPr/>
        </p:nvSpPr>
        <p:spPr>
          <a:xfrm>
            <a:off x="767939" y="2938267"/>
            <a:ext cx="10656122" cy="3086871"/>
          </a:xfrm>
          <a:prstGeom prst="rect">
            <a:avLst/>
          </a:prstGeom>
          <a:noFill/>
          <a:ln>
            <a:solidFill>
              <a:schemeClr val="tx1"/>
            </a:solidFill>
          </a:ln>
        </p:spPr>
        <p:txBody>
          <a:bodyPr wrap="none" rtlCol="0">
            <a:spAutoFit/>
          </a:bodyPr>
          <a:lstStyle/>
          <a:p>
            <a:pPr>
              <a:lnSpc>
                <a:spcPct val="150000"/>
              </a:lnSpc>
            </a:pPr>
            <a:r>
              <a:rPr lang="el-GR" sz="2200" dirty="0"/>
              <a:t>Στόχος </a:t>
            </a:r>
            <a:r>
              <a:rPr lang="en-US" sz="2200" dirty="0"/>
              <a:t>HbA1c: </a:t>
            </a:r>
            <a:endParaRPr lang="el-GR" sz="2200" dirty="0"/>
          </a:p>
          <a:p>
            <a:pPr marL="342900" indent="-342900">
              <a:lnSpc>
                <a:spcPct val="150000"/>
              </a:lnSpc>
              <a:buFont typeface="Wingdings" panose="05000000000000000000" pitchFamily="2" charset="2"/>
              <a:buChar char="§"/>
            </a:pPr>
            <a:r>
              <a:rPr lang="en-US" sz="2200" dirty="0"/>
              <a:t>&lt; 7% </a:t>
            </a:r>
            <a:r>
              <a:rPr lang="el-GR" sz="2200" dirty="0"/>
              <a:t>για τους περισσότερους ασθενείς</a:t>
            </a:r>
            <a:endParaRPr lang="en-US" sz="2200" dirty="0"/>
          </a:p>
          <a:p>
            <a:pPr marL="342900" indent="-342900">
              <a:lnSpc>
                <a:spcPct val="150000"/>
              </a:lnSpc>
              <a:buFont typeface="Wingdings" panose="05000000000000000000" pitchFamily="2" charset="2"/>
              <a:buChar char="§"/>
            </a:pPr>
            <a:r>
              <a:rPr lang="en-US" sz="2200" dirty="0"/>
              <a:t>&lt; 6.5% </a:t>
            </a:r>
            <a:r>
              <a:rPr lang="el-GR" sz="2200" dirty="0"/>
              <a:t>αν μπορεί να επιτευχθεί με ασφάλεια</a:t>
            </a:r>
            <a:r>
              <a:rPr lang="en-US" sz="2200" dirty="0"/>
              <a:t> </a:t>
            </a:r>
            <a:r>
              <a:rPr lang="en-US" sz="2200" dirty="0">
                <a:latin typeface="Calibri" panose="020F0502020204030204" pitchFamily="34" charset="0"/>
                <a:cs typeface="Calibri" panose="020F0502020204030204" pitchFamily="34" charset="0"/>
              </a:rPr>
              <a:t>→</a:t>
            </a:r>
            <a:r>
              <a:rPr lang="el-GR" sz="2200" dirty="0"/>
              <a:t> νέοι ασθενείς, χωρίς συννοσηρότητες, </a:t>
            </a:r>
            <a:endParaRPr lang="en-US" sz="2200" dirty="0"/>
          </a:p>
          <a:p>
            <a:pPr>
              <a:lnSpc>
                <a:spcPct val="150000"/>
              </a:lnSpc>
            </a:pPr>
            <a:r>
              <a:rPr lang="en-US" sz="2200" dirty="0"/>
              <a:t>      </a:t>
            </a:r>
            <a:r>
              <a:rPr lang="el-GR" sz="2200" dirty="0"/>
              <a:t>χωρίς υπογλυκαιμικά επεισόδια</a:t>
            </a:r>
            <a:endParaRPr lang="en-US" sz="2200" dirty="0"/>
          </a:p>
          <a:p>
            <a:pPr marL="342900" indent="-342900">
              <a:lnSpc>
                <a:spcPct val="150000"/>
              </a:lnSpc>
              <a:buFont typeface="Wingdings" panose="05000000000000000000" pitchFamily="2" charset="2"/>
              <a:buChar char="§"/>
            </a:pPr>
            <a:r>
              <a:rPr lang="en-US" sz="2200" dirty="0"/>
              <a:t>&lt; 8% </a:t>
            </a:r>
            <a:r>
              <a:rPr lang="el-GR" sz="2200" dirty="0"/>
              <a:t>σε ασθενείς με συχνά υπογλυκαιμικά επεισόδια, μειωμένο προσδόκιμο επιβίωσης,</a:t>
            </a:r>
          </a:p>
          <a:p>
            <a:pPr>
              <a:lnSpc>
                <a:spcPct val="150000"/>
              </a:lnSpc>
            </a:pPr>
            <a:r>
              <a:rPr lang="el-GR" sz="2200" dirty="0"/>
              <a:t>      σοβαρές μακροαγγειακές επιπλοκές</a:t>
            </a:r>
            <a:endParaRPr lang="en-US" sz="2200" dirty="0"/>
          </a:p>
        </p:txBody>
      </p:sp>
    </p:spTree>
    <p:extLst>
      <p:ext uri="{BB962C8B-B14F-4D97-AF65-F5344CB8AC3E}">
        <p14:creationId xmlns:p14="http://schemas.microsoft.com/office/powerpoint/2010/main" val="3515444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3">
            <a:extLst>
              <a:ext uri="{FF2B5EF4-FFF2-40B4-BE49-F238E27FC236}">
                <a16:creationId xmlns:a16="http://schemas.microsoft.com/office/drawing/2014/main" id="{05BD20F3-6701-4D3A-E81D-05B4B729E512}"/>
              </a:ext>
            </a:extLst>
          </p:cNvPr>
          <p:cNvGrpSpPr/>
          <p:nvPr/>
        </p:nvGrpSpPr>
        <p:grpSpPr>
          <a:xfrm>
            <a:off x="1303810" y="895538"/>
            <a:ext cx="8348980" cy="4505960"/>
            <a:chOff x="284479" y="1135380"/>
            <a:chExt cx="8348980" cy="4505960"/>
          </a:xfrm>
        </p:grpSpPr>
        <p:pic>
          <p:nvPicPr>
            <p:cNvPr id="3" name="object 4">
              <a:extLst>
                <a:ext uri="{FF2B5EF4-FFF2-40B4-BE49-F238E27FC236}">
                  <a16:creationId xmlns:a16="http://schemas.microsoft.com/office/drawing/2014/main" id="{CC073613-2589-06F8-9917-373453377BF7}"/>
                </a:ext>
              </a:extLst>
            </p:cNvPr>
            <p:cNvPicPr/>
            <p:nvPr/>
          </p:nvPicPr>
          <p:blipFill>
            <a:blip r:embed="rId2" cstate="print"/>
            <a:stretch>
              <a:fillRect/>
            </a:stretch>
          </p:blipFill>
          <p:spPr>
            <a:xfrm>
              <a:off x="533400" y="1577340"/>
              <a:ext cx="8041640" cy="4005579"/>
            </a:xfrm>
            <a:prstGeom prst="rect">
              <a:avLst/>
            </a:prstGeom>
          </p:spPr>
        </p:pic>
        <p:sp>
          <p:nvSpPr>
            <p:cNvPr id="4" name="object 5">
              <a:extLst>
                <a:ext uri="{FF2B5EF4-FFF2-40B4-BE49-F238E27FC236}">
                  <a16:creationId xmlns:a16="http://schemas.microsoft.com/office/drawing/2014/main" id="{5C4D3C70-A2D4-8B5B-73CD-5F69A9DD937A}"/>
                </a:ext>
              </a:extLst>
            </p:cNvPr>
            <p:cNvSpPr/>
            <p:nvPr/>
          </p:nvSpPr>
          <p:spPr>
            <a:xfrm>
              <a:off x="504189" y="1548130"/>
              <a:ext cx="8100059" cy="4064000"/>
            </a:xfrm>
            <a:custGeom>
              <a:avLst/>
              <a:gdLst/>
              <a:ahLst/>
              <a:cxnLst/>
              <a:rect l="l" t="t" r="r" b="b"/>
              <a:pathLst>
                <a:path w="8100059" h="4064000">
                  <a:moveTo>
                    <a:pt x="0" y="4064000"/>
                  </a:moveTo>
                  <a:lnTo>
                    <a:pt x="8100059" y="4064000"/>
                  </a:lnTo>
                  <a:lnTo>
                    <a:pt x="8100059" y="0"/>
                  </a:lnTo>
                  <a:lnTo>
                    <a:pt x="0" y="0"/>
                  </a:lnTo>
                  <a:lnTo>
                    <a:pt x="0" y="4064000"/>
                  </a:lnTo>
                  <a:close/>
                </a:path>
              </a:pathLst>
            </a:custGeom>
            <a:ln w="58419">
              <a:solidFill>
                <a:srgbClr val="00AFEF"/>
              </a:solidFill>
            </a:ln>
          </p:spPr>
          <p:txBody>
            <a:bodyPr wrap="square" lIns="0" tIns="0" rIns="0" bIns="0" rtlCol="0"/>
            <a:lstStyle/>
            <a:p>
              <a:endParaRPr/>
            </a:p>
          </p:txBody>
        </p:sp>
        <p:pic>
          <p:nvPicPr>
            <p:cNvPr id="5" name="object 6">
              <a:extLst>
                <a:ext uri="{FF2B5EF4-FFF2-40B4-BE49-F238E27FC236}">
                  <a16:creationId xmlns:a16="http://schemas.microsoft.com/office/drawing/2014/main" id="{0FD6DAA0-B893-9CF4-1704-BE17E496C8C2}"/>
                </a:ext>
              </a:extLst>
            </p:cNvPr>
            <p:cNvPicPr/>
            <p:nvPr/>
          </p:nvPicPr>
          <p:blipFill>
            <a:blip r:embed="rId3" cstate="print"/>
            <a:stretch>
              <a:fillRect/>
            </a:stretch>
          </p:blipFill>
          <p:spPr>
            <a:xfrm>
              <a:off x="284479" y="1135380"/>
              <a:ext cx="782320" cy="772160"/>
            </a:xfrm>
            <a:prstGeom prst="rect">
              <a:avLst/>
            </a:prstGeom>
          </p:spPr>
        </p:pic>
      </p:grpSp>
      <p:sp>
        <p:nvSpPr>
          <p:cNvPr id="6" name="object 7">
            <a:extLst>
              <a:ext uri="{FF2B5EF4-FFF2-40B4-BE49-F238E27FC236}">
                <a16:creationId xmlns:a16="http://schemas.microsoft.com/office/drawing/2014/main" id="{D9FA2368-4CC2-4389-7E1F-16825941B74A}"/>
              </a:ext>
            </a:extLst>
          </p:cNvPr>
          <p:cNvSpPr txBox="1"/>
          <p:nvPr/>
        </p:nvSpPr>
        <p:spPr>
          <a:xfrm>
            <a:off x="624179" y="5962462"/>
            <a:ext cx="5288915" cy="238760"/>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001F5F"/>
                </a:solidFill>
                <a:latin typeface="Arial"/>
                <a:cs typeface="Arial"/>
              </a:rPr>
              <a:t>VOLUME98|ISSUE4S|OCTOBER2020</a:t>
            </a:r>
            <a:r>
              <a:rPr sz="1400" spc="-10" dirty="0">
                <a:solidFill>
                  <a:srgbClr val="001F5F"/>
                </a:solidFill>
                <a:latin typeface="Arial"/>
                <a:cs typeface="Arial"/>
                <a:hlinkClick r:id="rId4"/>
              </a:rPr>
              <a:t>www.kidneyinternational.org</a:t>
            </a:r>
            <a:endParaRPr sz="1400" dirty="0">
              <a:latin typeface="Arial"/>
              <a:cs typeface="Arial"/>
            </a:endParaRPr>
          </a:p>
        </p:txBody>
      </p:sp>
      <p:sp>
        <p:nvSpPr>
          <p:cNvPr id="7" name="object 2">
            <a:extLst>
              <a:ext uri="{FF2B5EF4-FFF2-40B4-BE49-F238E27FC236}">
                <a16:creationId xmlns:a16="http://schemas.microsoft.com/office/drawing/2014/main" id="{4B2977CA-5CBF-D3B1-F2FA-208B048D9836}"/>
              </a:ext>
            </a:extLst>
          </p:cNvPr>
          <p:cNvSpPr txBox="1">
            <a:spLocks/>
          </p:cNvSpPr>
          <p:nvPr/>
        </p:nvSpPr>
        <p:spPr>
          <a:xfrm>
            <a:off x="660717" y="-2159"/>
            <a:ext cx="8372474" cy="1265555"/>
          </a:xfrm>
          <a:prstGeom prst="rect">
            <a:avLst/>
          </a:prstGeom>
        </p:spPr>
        <p:txBody>
          <a:bodyPr vert="horz" wrap="square" lIns="0" tIns="286893" rIns="0" bIns="0" rtlCol="0">
            <a:sp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1823720">
              <a:lnSpc>
                <a:spcPct val="100000"/>
              </a:lnSpc>
              <a:spcBef>
                <a:spcPts val="100"/>
              </a:spcBef>
            </a:pPr>
            <a:r>
              <a:rPr lang="el-GR"/>
              <a:t>Γλυκαιμικοί</a:t>
            </a:r>
            <a:r>
              <a:rPr lang="el-GR" spc="-204"/>
              <a:t> </a:t>
            </a:r>
            <a:r>
              <a:rPr lang="el-GR" spc="-10"/>
              <a:t>στόχοι</a:t>
            </a:r>
            <a:endParaRPr lang="el-GR" spc="-10" dirty="0"/>
          </a:p>
        </p:txBody>
      </p:sp>
    </p:spTree>
    <p:extLst>
      <p:ext uri="{BB962C8B-B14F-4D97-AF65-F5344CB8AC3E}">
        <p14:creationId xmlns:p14="http://schemas.microsoft.com/office/powerpoint/2010/main" val="3740764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DD91CE-7068-4679-99BC-6CD803738A44}"/>
              </a:ext>
            </a:extLst>
          </p:cNvPr>
          <p:cNvPicPr>
            <a:picLocks noChangeAspect="1"/>
          </p:cNvPicPr>
          <p:nvPr/>
        </p:nvPicPr>
        <p:blipFill>
          <a:blip r:embed="rId2"/>
          <a:stretch>
            <a:fillRect/>
          </a:stretch>
        </p:blipFill>
        <p:spPr>
          <a:xfrm>
            <a:off x="1922926" y="1388481"/>
            <a:ext cx="8346147" cy="4663844"/>
          </a:xfrm>
          <a:prstGeom prst="rect">
            <a:avLst/>
          </a:prstGeom>
        </p:spPr>
      </p:pic>
      <p:sp>
        <p:nvSpPr>
          <p:cNvPr id="3" name="TextBox 2">
            <a:extLst>
              <a:ext uri="{FF2B5EF4-FFF2-40B4-BE49-F238E27FC236}">
                <a16:creationId xmlns:a16="http://schemas.microsoft.com/office/drawing/2014/main" id="{CC0EB5F2-000C-44EB-9DEB-DFDCDD299C47}"/>
              </a:ext>
            </a:extLst>
          </p:cNvPr>
          <p:cNvSpPr txBox="1"/>
          <p:nvPr/>
        </p:nvSpPr>
        <p:spPr>
          <a:xfrm>
            <a:off x="914400" y="504504"/>
            <a:ext cx="3206262" cy="461665"/>
          </a:xfrm>
          <a:prstGeom prst="rect">
            <a:avLst/>
          </a:prstGeom>
          <a:noFill/>
        </p:spPr>
        <p:txBody>
          <a:bodyPr wrap="none" rtlCol="0">
            <a:spAutoFit/>
          </a:bodyPr>
          <a:lstStyle/>
          <a:p>
            <a:r>
              <a:rPr lang="el-GR" sz="2400" dirty="0"/>
              <a:t>Αντιδιαβητικά φάρμακα</a:t>
            </a:r>
            <a:endParaRPr lang="en-US" sz="2400" dirty="0"/>
          </a:p>
        </p:txBody>
      </p:sp>
      <p:sp>
        <p:nvSpPr>
          <p:cNvPr id="4" name="Oval 3">
            <a:extLst>
              <a:ext uri="{FF2B5EF4-FFF2-40B4-BE49-F238E27FC236}">
                <a16:creationId xmlns:a16="http://schemas.microsoft.com/office/drawing/2014/main" id="{DC63F9AE-080C-47E8-A0A8-F5ED1E6B250B}"/>
              </a:ext>
            </a:extLst>
          </p:cNvPr>
          <p:cNvSpPr/>
          <p:nvPr/>
        </p:nvSpPr>
        <p:spPr>
          <a:xfrm>
            <a:off x="1537399" y="3798277"/>
            <a:ext cx="3577212" cy="127614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635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4334B0-6F15-41BB-A8AF-C11D107BC86E}"/>
              </a:ext>
            </a:extLst>
          </p:cNvPr>
          <p:cNvPicPr>
            <a:picLocks noChangeAspect="1"/>
          </p:cNvPicPr>
          <p:nvPr/>
        </p:nvPicPr>
        <p:blipFill>
          <a:blip r:embed="rId2"/>
          <a:stretch>
            <a:fillRect/>
          </a:stretch>
        </p:blipFill>
        <p:spPr>
          <a:xfrm>
            <a:off x="2919599" y="2210610"/>
            <a:ext cx="7257154" cy="4054259"/>
          </a:xfrm>
          <a:prstGeom prst="rect">
            <a:avLst/>
          </a:prstGeom>
        </p:spPr>
      </p:pic>
      <p:sp>
        <p:nvSpPr>
          <p:cNvPr id="3" name="TextBox 2">
            <a:extLst>
              <a:ext uri="{FF2B5EF4-FFF2-40B4-BE49-F238E27FC236}">
                <a16:creationId xmlns:a16="http://schemas.microsoft.com/office/drawing/2014/main" id="{6B42AD3F-84D6-4D66-AC1B-AD78BFCF953A}"/>
              </a:ext>
            </a:extLst>
          </p:cNvPr>
          <p:cNvSpPr txBox="1"/>
          <p:nvPr/>
        </p:nvSpPr>
        <p:spPr>
          <a:xfrm>
            <a:off x="854110" y="512745"/>
            <a:ext cx="8282780" cy="461665"/>
          </a:xfrm>
          <a:prstGeom prst="rect">
            <a:avLst/>
          </a:prstGeom>
          <a:noFill/>
        </p:spPr>
        <p:txBody>
          <a:bodyPr wrap="none" rtlCol="0">
            <a:spAutoFit/>
          </a:bodyPr>
          <a:lstStyle/>
          <a:p>
            <a:r>
              <a:rPr lang="en-US" sz="2400" dirty="0"/>
              <a:t>SGLT-2 </a:t>
            </a:r>
            <a:r>
              <a:rPr lang="el-GR" sz="2400" dirty="0"/>
              <a:t>αναστολείς  -  Νέα κατηγορία αντιδιαβητικών φαρμάκων </a:t>
            </a:r>
            <a:endParaRPr lang="en-US" sz="2400" dirty="0"/>
          </a:p>
        </p:txBody>
      </p:sp>
      <p:sp>
        <p:nvSpPr>
          <p:cNvPr id="4" name="TextBox 3">
            <a:extLst>
              <a:ext uri="{FF2B5EF4-FFF2-40B4-BE49-F238E27FC236}">
                <a16:creationId xmlns:a16="http://schemas.microsoft.com/office/drawing/2014/main" id="{CD2B3CE0-6888-485F-8D71-9D80EFE2FA01}"/>
              </a:ext>
            </a:extLst>
          </p:cNvPr>
          <p:cNvSpPr txBox="1"/>
          <p:nvPr/>
        </p:nvSpPr>
        <p:spPr>
          <a:xfrm>
            <a:off x="574360" y="1320307"/>
            <a:ext cx="11043280" cy="769441"/>
          </a:xfrm>
          <a:prstGeom prst="rect">
            <a:avLst/>
          </a:prstGeom>
          <a:noFill/>
        </p:spPr>
        <p:txBody>
          <a:bodyPr wrap="none" rtlCol="0">
            <a:spAutoFit/>
          </a:bodyPr>
          <a:lstStyle/>
          <a:p>
            <a:r>
              <a:rPr lang="el-GR" sz="2200" dirty="0"/>
              <a:t> Αναστέλλουν την επαναρρόφηση γλυκόζης στο εγγύς σωληνάριο, οδηγώντας σε γλυκοζουρία </a:t>
            </a:r>
          </a:p>
          <a:p>
            <a:r>
              <a:rPr lang="el-GR" sz="2200" dirty="0"/>
              <a:t> και νατριούρηση </a:t>
            </a:r>
          </a:p>
        </p:txBody>
      </p:sp>
    </p:spTree>
    <p:extLst>
      <p:ext uri="{BB962C8B-B14F-4D97-AF65-F5344CB8AC3E}">
        <p14:creationId xmlns:p14="http://schemas.microsoft.com/office/powerpoint/2010/main" val="2640209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1B2F8A-6164-410A-9A51-BB16F281DBF7}"/>
              </a:ext>
            </a:extLst>
          </p:cNvPr>
          <p:cNvPicPr>
            <a:picLocks noChangeAspect="1"/>
          </p:cNvPicPr>
          <p:nvPr/>
        </p:nvPicPr>
        <p:blipFill>
          <a:blip r:embed="rId2"/>
          <a:stretch>
            <a:fillRect/>
          </a:stretch>
        </p:blipFill>
        <p:spPr>
          <a:xfrm>
            <a:off x="718824" y="1587744"/>
            <a:ext cx="3230179" cy="745426"/>
          </a:xfrm>
          <a:prstGeom prst="rect">
            <a:avLst/>
          </a:prstGeom>
        </p:spPr>
      </p:pic>
      <p:pic>
        <p:nvPicPr>
          <p:cNvPr id="4" name="Picture 3">
            <a:extLst>
              <a:ext uri="{FF2B5EF4-FFF2-40B4-BE49-F238E27FC236}">
                <a16:creationId xmlns:a16="http://schemas.microsoft.com/office/drawing/2014/main" id="{A205427A-4FD4-4D7D-B348-8EBCF02899D7}"/>
              </a:ext>
            </a:extLst>
          </p:cNvPr>
          <p:cNvPicPr>
            <a:picLocks noChangeAspect="1"/>
          </p:cNvPicPr>
          <p:nvPr/>
        </p:nvPicPr>
        <p:blipFill>
          <a:blip r:embed="rId3"/>
          <a:stretch>
            <a:fillRect/>
          </a:stretch>
        </p:blipFill>
        <p:spPr>
          <a:xfrm>
            <a:off x="718824" y="2423606"/>
            <a:ext cx="8947690" cy="1370832"/>
          </a:xfrm>
          <a:prstGeom prst="rect">
            <a:avLst/>
          </a:prstGeom>
        </p:spPr>
      </p:pic>
      <p:sp>
        <p:nvSpPr>
          <p:cNvPr id="5" name="TextBox 4">
            <a:extLst>
              <a:ext uri="{FF2B5EF4-FFF2-40B4-BE49-F238E27FC236}">
                <a16:creationId xmlns:a16="http://schemas.microsoft.com/office/drawing/2014/main" id="{9BBE4CDE-C06B-491D-908E-0C4EC16410C0}"/>
              </a:ext>
            </a:extLst>
          </p:cNvPr>
          <p:cNvSpPr txBox="1"/>
          <p:nvPr/>
        </p:nvSpPr>
        <p:spPr>
          <a:xfrm>
            <a:off x="718824" y="531160"/>
            <a:ext cx="6208879" cy="461665"/>
          </a:xfrm>
          <a:prstGeom prst="rect">
            <a:avLst/>
          </a:prstGeom>
          <a:noFill/>
        </p:spPr>
        <p:txBody>
          <a:bodyPr wrap="none" rtlCol="0">
            <a:spAutoFit/>
          </a:bodyPr>
          <a:lstStyle/>
          <a:p>
            <a:r>
              <a:rPr lang="en-US" sz="2400" dirty="0"/>
              <a:t>SGLT-2 </a:t>
            </a:r>
            <a:r>
              <a:rPr lang="el-GR" sz="2400" dirty="0"/>
              <a:t>αναστολείς και διαβητική νεφρική νόσος</a:t>
            </a:r>
            <a:endParaRPr lang="en-US" sz="2400" dirty="0"/>
          </a:p>
        </p:txBody>
      </p:sp>
      <p:sp>
        <p:nvSpPr>
          <p:cNvPr id="6" name="TextBox 5">
            <a:extLst>
              <a:ext uri="{FF2B5EF4-FFF2-40B4-BE49-F238E27FC236}">
                <a16:creationId xmlns:a16="http://schemas.microsoft.com/office/drawing/2014/main" id="{BFAB49CE-C94B-4F23-AD7F-2BACCB13F123}"/>
              </a:ext>
            </a:extLst>
          </p:cNvPr>
          <p:cNvSpPr txBox="1"/>
          <p:nvPr/>
        </p:nvSpPr>
        <p:spPr>
          <a:xfrm>
            <a:off x="718824" y="4622621"/>
            <a:ext cx="9579482" cy="886268"/>
          </a:xfrm>
          <a:prstGeom prst="rect">
            <a:avLst/>
          </a:prstGeom>
          <a:noFill/>
          <a:ln>
            <a:solidFill>
              <a:schemeClr val="tx1"/>
            </a:solidFill>
          </a:ln>
        </p:spPr>
        <p:txBody>
          <a:bodyPr wrap="none" rtlCol="0">
            <a:spAutoFit/>
          </a:bodyPr>
          <a:lstStyle/>
          <a:p>
            <a:r>
              <a:rPr lang="el-GR" sz="2200" dirty="0"/>
              <a:t>Οι </a:t>
            </a:r>
            <a:r>
              <a:rPr lang="en-US" sz="2200" dirty="0"/>
              <a:t>SGLT2 </a:t>
            </a:r>
            <a:r>
              <a:rPr lang="el-GR" sz="2200" dirty="0"/>
              <a:t>αναστολείς μειώνουν τον κίνδυνο εξέλιξης σε ΤΣΧΝΝ και προλαμβάνουν</a:t>
            </a:r>
          </a:p>
          <a:p>
            <a:pPr>
              <a:lnSpc>
                <a:spcPct val="150000"/>
              </a:lnSpc>
            </a:pPr>
            <a:r>
              <a:rPr lang="el-GR" sz="2200" dirty="0"/>
              <a:t>μείζονα νεφρολογικά συμβάματα σε ασθενείς με ΣΔ τύπου 2 </a:t>
            </a:r>
            <a:endParaRPr lang="en-US" sz="2200" dirty="0"/>
          </a:p>
        </p:txBody>
      </p:sp>
    </p:spTree>
    <p:extLst>
      <p:ext uri="{BB962C8B-B14F-4D97-AF65-F5344CB8AC3E}">
        <p14:creationId xmlns:p14="http://schemas.microsoft.com/office/powerpoint/2010/main" val="276533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90A02BE-E579-6BE2-F3F7-46E2B4A0D446}"/>
              </a:ext>
            </a:extLst>
          </p:cNvPr>
          <p:cNvSpPr txBox="1">
            <a:spLocks/>
          </p:cNvSpPr>
          <p:nvPr/>
        </p:nvSpPr>
        <p:spPr>
          <a:xfrm>
            <a:off x="2269049" y="45685"/>
            <a:ext cx="8649096" cy="689932"/>
          </a:xfrm>
          <a:prstGeom prst="rect">
            <a:avLst/>
          </a:prstGeom>
        </p:spPr>
        <p:txBody>
          <a:bodyPr vert="horz" wrap="square" lIns="0" tIns="12700" rIns="0" bIns="0" rtlCol="0">
            <a:sp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12700">
              <a:lnSpc>
                <a:spcPct val="100000"/>
              </a:lnSpc>
              <a:spcBef>
                <a:spcPts val="100"/>
              </a:spcBef>
            </a:pPr>
            <a:r>
              <a:rPr lang="el-GR" sz="4400" dirty="0">
                <a:latin typeface="+mn-lt"/>
              </a:rPr>
              <a:t>Μελέτες</a:t>
            </a:r>
            <a:r>
              <a:rPr lang="el-GR" sz="4400" spc="-140" dirty="0">
                <a:latin typeface="+mn-lt"/>
              </a:rPr>
              <a:t> </a:t>
            </a:r>
            <a:r>
              <a:rPr lang="el-GR" sz="4400" dirty="0">
                <a:latin typeface="+mn-lt"/>
              </a:rPr>
              <a:t>για</a:t>
            </a:r>
            <a:r>
              <a:rPr lang="el-GR" sz="4400" spc="-95" dirty="0">
                <a:latin typeface="+mn-lt"/>
              </a:rPr>
              <a:t> </a:t>
            </a:r>
            <a:r>
              <a:rPr lang="el-GR" sz="4400" dirty="0">
                <a:latin typeface="+mn-lt"/>
              </a:rPr>
              <a:t>νεφρικές</a:t>
            </a:r>
            <a:r>
              <a:rPr lang="el-GR" sz="4400" spc="-145" dirty="0">
                <a:latin typeface="+mn-lt"/>
              </a:rPr>
              <a:t> </a:t>
            </a:r>
            <a:r>
              <a:rPr lang="el-GR" sz="4400" spc="-10" dirty="0">
                <a:latin typeface="+mn-lt"/>
              </a:rPr>
              <a:t>εκβάσεις</a:t>
            </a:r>
          </a:p>
        </p:txBody>
      </p:sp>
      <p:grpSp>
        <p:nvGrpSpPr>
          <p:cNvPr id="3" name="object 3">
            <a:extLst>
              <a:ext uri="{FF2B5EF4-FFF2-40B4-BE49-F238E27FC236}">
                <a16:creationId xmlns:a16="http://schemas.microsoft.com/office/drawing/2014/main" id="{37D800F6-424A-5DA7-3995-62252475887D}"/>
              </a:ext>
            </a:extLst>
          </p:cNvPr>
          <p:cNvGrpSpPr/>
          <p:nvPr/>
        </p:nvGrpSpPr>
        <p:grpSpPr>
          <a:xfrm>
            <a:off x="4073536" y="886193"/>
            <a:ext cx="2202815" cy="968375"/>
            <a:chOff x="2664460" y="1158227"/>
            <a:chExt cx="2202815" cy="968375"/>
          </a:xfrm>
        </p:grpSpPr>
        <p:pic>
          <p:nvPicPr>
            <p:cNvPr id="4" name="object 4">
              <a:extLst>
                <a:ext uri="{FF2B5EF4-FFF2-40B4-BE49-F238E27FC236}">
                  <a16:creationId xmlns:a16="http://schemas.microsoft.com/office/drawing/2014/main" id="{0DE16A28-C511-F91A-D529-5E3C559E28EE}"/>
                </a:ext>
              </a:extLst>
            </p:cNvPr>
            <p:cNvPicPr/>
            <p:nvPr/>
          </p:nvPicPr>
          <p:blipFill>
            <a:blip r:embed="rId2" cstate="print"/>
            <a:stretch>
              <a:fillRect/>
            </a:stretch>
          </p:blipFill>
          <p:spPr>
            <a:xfrm>
              <a:off x="2664460" y="1158227"/>
              <a:ext cx="2202434" cy="968006"/>
            </a:xfrm>
            <a:prstGeom prst="rect">
              <a:avLst/>
            </a:prstGeom>
          </p:spPr>
        </p:pic>
        <p:pic>
          <p:nvPicPr>
            <p:cNvPr id="5" name="object 5">
              <a:extLst>
                <a:ext uri="{FF2B5EF4-FFF2-40B4-BE49-F238E27FC236}">
                  <a16:creationId xmlns:a16="http://schemas.microsoft.com/office/drawing/2014/main" id="{0FBC64F4-0475-497A-A870-0B0E6643F34D}"/>
                </a:ext>
              </a:extLst>
            </p:cNvPr>
            <p:cNvPicPr/>
            <p:nvPr/>
          </p:nvPicPr>
          <p:blipFill>
            <a:blip r:embed="rId3" cstate="print"/>
            <a:stretch>
              <a:fillRect/>
            </a:stretch>
          </p:blipFill>
          <p:spPr>
            <a:xfrm>
              <a:off x="3048000" y="1176007"/>
              <a:ext cx="1455674" cy="571766"/>
            </a:xfrm>
            <a:prstGeom prst="rect">
              <a:avLst/>
            </a:prstGeom>
          </p:spPr>
        </p:pic>
        <p:pic>
          <p:nvPicPr>
            <p:cNvPr id="6" name="object 6">
              <a:extLst>
                <a:ext uri="{FF2B5EF4-FFF2-40B4-BE49-F238E27FC236}">
                  <a16:creationId xmlns:a16="http://schemas.microsoft.com/office/drawing/2014/main" id="{9B29FE76-BB51-1422-1372-F51896C666C9}"/>
                </a:ext>
              </a:extLst>
            </p:cNvPr>
            <p:cNvPicPr/>
            <p:nvPr/>
          </p:nvPicPr>
          <p:blipFill>
            <a:blip r:embed="rId4" cstate="print"/>
            <a:stretch>
              <a:fillRect/>
            </a:stretch>
          </p:blipFill>
          <p:spPr>
            <a:xfrm>
              <a:off x="3177540" y="1480807"/>
              <a:ext cx="1194053" cy="571766"/>
            </a:xfrm>
            <a:prstGeom prst="rect">
              <a:avLst/>
            </a:prstGeom>
          </p:spPr>
        </p:pic>
      </p:grpSp>
      <p:sp>
        <p:nvSpPr>
          <p:cNvPr id="7" name="object 7">
            <a:extLst>
              <a:ext uri="{FF2B5EF4-FFF2-40B4-BE49-F238E27FC236}">
                <a16:creationId xmlns:a16="http://schemas.microsoft.com/office/drawing/2014/main" id="{5AF54001-C3FC-C107-29ED-6F3501037AA7}"/>
              </a:ext>
            </a:extLst>
          </p:cNvPr>
          <p:cNvSpPr txBox="1"/>
          <p:nvPr/>
        </p:nvSpPr>
        <p:spPr>
          <a:xfrm>
            <a:off x="4607571" y="960881"/>
            <a:ext cx="1137920" cy="635000"/>
          </a:xfrm>
          <a:prstGeom prst="rect">
            <a:avLst/>
          </a:prstGeom>
        </p:spPr>
        <p:txBody>
          <a:bodyPr vert="horz" wrap="square" lIns="0" tIns="12700" rIns="0" bIns="0" rtlCol="0">
            <a:spAutoFit/>
          </a:bodyPr>
          <a:lstStyle/>
          <a:p>
            <a:pPr marL="142240" marR="5080" indent="-129539">
              <a:lnSpc>
                <a:spcPct val="100000"/>
              </a:lnSpc>
              <a:spcBef>
                <a:spcPts val="100"/>
              </a:spcBef>
            </a:pPr>
            <a:r>
              <a:rPr sz="2000" b="1" spc="-10" dirty="0">
                <a:solidFill>
                  <a:srgbClr val="FFFFFF"/>
                </a:solidFill>
                <a:latin typeface="Carlito"/>
                <a:cs typeface="Carlito"/>
              </a:rPr>
              <a:t>CREDENCE n=4.401</a:t>
            </a:r>
            <a:endParaRPr sz="2000">
              <a:latin typeface="Carlito"/>
              <a:cs typeface="Carlito"/>
            </a:endParaRPr>
          </a:p>
        </p:txBody>
      </p:sp>
      <p:grpSp>
        <p:nvGrpSpPr>
          <p:cNvPr id="8" name="object 8">
            <a:extLst>
              <a:ext uri="{FF2B5EF4-FFF2-40B4-BE49-F238E27FC236}">
                <a16:creationId xmlns:a16="http://schemas.microsoft.com/office/drawing/2014/main" id="{3F55772A-E95D-BC36-41AC-07447F82A106}"/>
              </a:ext>
            </a:extLst>
          </p:cNvPr>
          <p:cNvGrpSpPr/>
          <p:nvPr/>
        </p:nvGrpSpPr>
        <p:grpSpPr>
          <a:xfrm>
            <a:off x="6143635" y="886193"/>
            <a:ext cx="2017395" cy="968375"/>
            <a:chOff x="4734559" y="1158227"/>
            <a:chExt cx="2017395" cy="968375"/>
          </a:xfrm>
        </p:grpSpPr>
        <p:pic>
          <p:nvPicPr>
            <p:cNvPr id="9" name="object 9">
              <a:extLst>
                <a:ext uri="{FF2B5EF4-FFF2-40B4-BE49-F238E27FC236}">
                  <a16:creationId xmlns:a16="http://schemas.microsoft.com/office/drawing/2014/main" id="{8114058A-18E5-C584-2630-053C3577E4D3}"/>
                </a:ext>
              </a:extLst>
            </p:cNvPr>
            <p:cNvPicPr/>
            <p:nvPr/>
          </p:nvPicPr>
          <p:blipFill>
            <a:blip r:embed="rId5" cstate="print"/>
            <a:stretch>
              <a:fillRect/>
            </a:stretch>
          </p:blipFill>
          <p:spPr>
            <a:xfrm>
              <a:off x="4734559" y="1158227"/>
              <a:ext cx="2017014" cy="968006"/>
            </a:xfrm>
            <a:prstGeom prst="rect">
              <a:avLst/>
            </a:prstGeom>
          </p:spPr>
        </p:pic>
        <p:pic>
          <p:nvPicPr>
            <p:cNvPr id="10" name="object 10">
              <a:extLst>
                <a:ext uri="{FF2B5EF4-FFF2-40B4-BE49-F238E27FC236}">
                  <a16:creationId xmlns:a16="http://schemas.microsoft.com/office/drawing/2014/main" id="{795BBD49-57B5-5001-1EA3-09B753F4E797}"/>
                </a:ext>
              </a:extLst>
            </p:cNvPr>
            <p:cNvPicPr/>
            <p:nvPr/>
          </p:nvPicPr>
          <p:blipFill>
            <a:blip r:embed="rId6" cstate="print"/>
            <a:stretch>
              <a:fillRect/>
            </a:stretch>
          </p:blipFill>
          <p:spPr>
            <a:xfrm>
              <a:off x="5034279" y="1176007"/>
              <a:ext cx="924813" cy="571766"/>
            </a:xfrm>
            <a:prstGeom prst="rect">
              <a:avLst/>
            </a:prstGeom>
          </p:spPr>
        </p:pic>
        <p:pic>
          <p:nvPicPr>
            <p:cNvPr id="11" name="object 11">
              <a:extLst>
                <a:ext uri="{FF2B5EF4-FFF2-40B4-BE49-F238E27FC236}">
                  <a16:creationId xmlns:a16="http://schemas.microsoft.com/office/drawing/2014/main" id="{B06AFDA2-018E-7DF8-EB2C-012F15B5AC57}"/>
                </a:ext>
              </a:extLst>
            </p:cNvPr>
            <p:cNvPicPr/>
            <p:nvPr/>
          </p:nvPicPr>
          <p:blipFill>
            <a:blip r:embed="rId7" cstate="print"/>
            <a:stretch>
              <a:fillRect/>
            </a:stretch>
          </p:blipFill>
          <p:spPr>
            <a:xfrm>
              <a:off x="5615939" y="1176007"/>
              <a:ext cx="421893" cy="571766"/>
            </a:xfrm>
            <a:prstGeom prst="rect">
              <a:avLst/>
            </a:prstGeom>
          </p:spPr>
        </p:pic>
        <p:pic>
          <p:nvPicPr>
            <p:cNvPr id="12" name="object 12">
              <a:extLst>
                <a:ext uri="{FF2B5EF4-FFF2-40B4-BE49-F238E27FC236}">
                  <a16:creationId xmlns:a16="http://schemas.microsoft.com/office/drawing/2014/main" id="{E77746B0-2E72-B790-1136-C1189C1262C6}"/>
                </a:ext>
              </a:extLst>
            </p:cNvPr>
            <p:cNvPicPr/>
            <p:nvPr/>
          </p:nvPicPr>
          <p:blipFill>
            <a:blip r:embed="rId8" cstate="print"/>
            <a:stretch>
              <a:fillRect/>
            </a:stretch>
          </p:blipFill>
          <p:spPr>
            <a:xfrm>
              <a:off x="5694679" y="1176007"/>
              <a:ext cx="777494" cy="571766"/>
            </a:xfrm>
            <a:prstGeom prst="rect">
              <a:avLst/>
            </a:prstGeom>
          </p:spPr>
        </p:pic>
        <p:pic>
          <p:nvPicPr>
            <p:cNvPr id="13" name="object 13">
              <a:extLst>
                <a:ext uri="{FF2B5EF4-FFF2-40B4-BE49-F238E27FC236}">
                  <a16:creationId xmlns:a16="http://schemas.microsoft.com/office/drawing/2014/main" id="{C6020EC6-48F4-8CE6-01E3-191EFA3E4B9E}"/>
                </a:ext>
              </a:extLst>
            </p:cNvPr>
            <p:cNvPicPr/>
            <p:nvPr/>
          </p:nvPicPr>
          <p:blipFill>
            <a:blip r:embed="rId9" cstate="print"/>
            <a:stretch>
              <a:fillRect/>
            </a:stretch>
          </p:blipFill>
          <p:spPr>
            <a:xfrm>
              <a:off x="5092699" y="1480807"/>
              <a:ext cx="1323594" cy="571766"/>
            </a:xfrm>
            <a:prstGeom prst="rect">
              <a:avLst/>
            </a:prstGeom>
          </p:spPr>
        </p:pic>
      </p:grpSp>
      <p:sp>
        <p:nvSpPr>
          <p:cNvPr id="14" name="object 14">
            <a:extLst>
              <a:ext uri="{FF2B5EF4-FFF2-40B4-BE49-F238E27FC236}">
                <a16:creationId xmlns:a16="http://schemas.microsoft.com/office/drawing/2014/main" id="{DA46DE1C-B432-AB49-8A75-995E052E4BEA}"/>
              </a:ext>
            </a:extLst>
          </p:cNvPr>
          <p:cNvSpPr txBox="1"/>
          <p:nvPr/>
        </p:nvSpPr>
        <p:spPr>
          <a:xfrm>
            <a:off x="6593597" y="960881"/>
            <a:ext cx="1120775" cy="635000"/>
          </a:xfrm>
          <a:prstGeom prst="rect">
            <a:avLst/>
          </a:prstGeom>
        </p:spPr>
        <p:txBody>
          <a:bodyPr vert="horz" wrap="square" lIns="0" tIns="12700" rIns="0" bIns="0" rtlCol="0">
            <a:spAutoFit/>
          </a:bodyPr>
          <a:lstStyle/>
          <a:p>
            <a:pPr marL="70485" marR="5080" indent="-58419">
              <a:lnSpc>
                <a:spcPct val="100000"/>
              </a:lnSpc>
              <a:spcBef>
                <a:spcPts val="100"/>
              </a:spcBef>
            </a:pPr>
            <a:r>
              <a:rPr sz="2000" b="1" spc="-50" dirty="0">
                <a:solidFill>
                  <a:srgbClr val="FFFFFF"/>
                </a:solidFill>
                <a:latin typeface="Carlito"/>
                <a:cs typeface="Carlito"/>
              </a:rPr>
              <a:t>DAPA-</a:t>
            </a:r>
            <a:r>
              <a:rPr sz="2000" b="1" spc="-25" dirty="0">
                <a:solidFill>
                  <a:srgbClr val="FFFFFF"/>
                </a:solidFill>
                <a:latin typeface="Carlito"/>
                <a:cs typeface="Carlito"/>
              </a:rPr>
              <a:t>CKD </a:t>
            </a:r>
            <a:r>
              <a:rPr sz="2000" b="1" spc="-10" dirty="0">
                <a:solidFill>
                  <a:srgbClr val="FFFFFF"/>
                </a:solidFill>
                <a:latin typeface="Carlito"/>
                <a:cs typeface="Carlito"/>
              </a:rPr>
              <a:t>n=10.142</a:t>
            </a:r>
            <a:endParaRPr sz="2000">
              <a:latin typeface="Carlito"/>
              <a:cs typeface="Carlito"/>
            </a:endParaRPr>
          </a:p>
        </p:txBody>
      </p:sp>
      <p:grpSp>
        <p:nvGrpSpPr>
          <p:cNvPr id="15" name="object 15">
            <a:extLst>
              <a:ext uri="{FF2B5EF4-FFF2-40B4-BE49-F238E27FC236}">
                <a16:creationId xmlns:a16="http://schemas.microsoft.com/office/drawing/2014/main" id="{EA29B211-25F7-0EAA-F244-A15E565F6F42}"/>
              </a:ext>
            </a:extLst>
          </p:cNvPr>
          <p:cNvGrpSpPr/>
          <p:nvPr/>
        </p:nvGrpSpPr>
        <p:grpSpPr>
          <a:xfrm>
            <a:off x="8002916" y="815073"/>
            <a:ext cx="1699895" cy="968375"/>
            <a:chOff x="6593840" y="1087107"/>
            <a:chExt cx="1699895" cy="968375"/>
          </a:xfrm>
        </p:grpSpPr>
        <p:pic>
          <p:nvPicPr>
            <p:cNvPr id="16" name="object 16">
              <a:extLst>
                <a:ext uri="{FF2B5EF4-FFF2-40B4-BE49-F238E27FC236}">
                  <a16:creationId xmlns:a16="http://schemas.microsoft.com/office/drawing/2014/main" id="{F31AADD6-566D-54C6-4B42-24E71E75EC3A}"/>
                </a:ext>
              </a:extLst>
            </p:cNvPr>
            <p:cNvPicPr/>
            <p:nvPr/>
          </p:nvPicPr>
          <p:blipFill>
            <a:blip r:embed="rId10" cstate="print"/>
            <a:stretch>
              <a:fillRect/>
            </a:stretch>
          </p:blipFill>
          <p:spPr>
            <a:xfrm>
              <a:off x="6593840" y="1087107"/>
              <a:ext cx="1699513" cy="968006"/>
            </a:xfrm>
            <a:prstGeom prst="rect">
              <a:avLst/>
            </a:prstGeom>
          </p:spPr>
        </p:pic>
        <p:pic>
          <p:nvPicPr>
            <p:cNvPr id="17" name="object 17">
              <a:extLst>
                <a:ext uri="{FF2B5EF4-FFF2-40B4-BE49-F238E27FC236}">
                  <a16:creationId xmlns:a16="http://schemas.microsoft.com/office/drawing/2014/main" id="{70D4053F-5024-A248-3165-7814D014504C}"/>
                </a:ext>
              </a:extLst>
            </p:cNvPr>
            <p:cNvPicPr/>
            <p:nvPr/>
          </p:nvPicPr>
          <p:blipFill>
            <a:blip r:embed="rId11" cstate="print"/>
            <a:stretch>
              <a:fillRect/>
            </a:stretch>
          </p:blipFill>
          <p:spPr>
            <a:xfrm>
              <a:off x="6972300" y="1104887"/>
              <a:ext cx="1018794" cy="571766"/>
            </a:xfrm>
            <a:prstGeom prst="rect">
              <a:avLst/>
            </a:prstGeom>
          </p:spPr>
        </p:pic>
        <p:pic>
          <p:nvPicPr>
            <p:cNvPr id="18" name="object 18">
              <a:extLst>
                <a:ext uri="{FF2B5EF4-FFF2-40B4-BE49-F238E27FC236}">
                  <a16:creationId xmlns:a16="http://schemas.microsoft.com/office/drawing/2014/main" id="{50B38113-8A39-CAFC-2ABE-8FB6CDF09285}"/>
                </a:ext>
              </a:extLst>
            </p:cNvPr>
            <p:cNvPicPr/>
            <p:nvPr/>
          </p:nvPicPr>
          <p:blipFill>
            <a:blip r:embed="rId12" cstate="print"/>
            <a:stretch>
              <a:fillRect/>
            </a:stretch>
          </p:blipFill>
          <p:spPr>
            <a:xfrm>
              <a:off x="6885940" y="1409687"/>
              <a:ext cx="1135633" cy="571766"/>
            </a:xfrm>
            <a:prstGeom prst="rect">
              <a:avLst/>
            </a:prstGeom>
          </p:spPr>
        </p:pic>
      </p:grpSp>
      <p:sp>
        <p:nvSpPr>
          <p:cNvPr id="19" name="object 19">
            <a:extLst>
              <a:ext uri="{FF2B5EF4-FFF2-40B4-BE49-F238E27FC236}">
                <a16:creationId xmlns:a16="http://schemas.microsoft.com/office/drawing/2014/main" id="{83ABB548-74D5-C658-36D8-4B8531F04372}"/>
              </a:ext>
            </a:extLst>
          </p:cNvPr>
          <p:cNvSpPr txBox="1"/>
          <p:nvPr/>
        </p:nvSpPr>
        <p:spPr>
          <a:xfrm>
            <a:off x="8446527" y="889381"/>
            <a:ext cx="817244" cy="635000"/>
          </a:xfrm>
          <a:prstGeom prst="rect">
            <a:avLst/>
          </a:prstGeom>
        </p:spPr>
        <p:txBody>
          <a:bodyPr vert="horz" wrap="square" lIns="0" tIns="12700" rIns="0" bIns="0" rtlCol="0">
            <a:spAutoFit/>
          </a:bodyPr>
          <a:lstStyle/>
          <a:p>
            <a:pPr marL="12700" marR="5080" indent="85725">
              <a:lnSpc>
                <a:spcPct val="100000"/>
              </a:lnSpc>
              <a:spcBef>
                <a:spcPts val="100"/>
              </a:spcBef>
            </a:pPr>
            <a:r>
              <a:rPr sz="2000" b="1" spc="-20" dirty="0">
                <a:solidFill>
                  <a:srgbClr val="FFFFFF"/>
                </a:solidFill>
                <a:latin typeface="Carlito"/>
                <a:cs typeface="Carlito"/>
              </a:rPr>
              <a:t>EMPA </a:t>
            </a:r>
            <a:r>
              <a:rPr sz="2000" b="1" spc="-10" dirty="0">
                <a:solidFill>
                  <a:srgbClr val="FFFFFF"/>
                </a:solidFill>
                <a:latin typeface="Carlito"/>
                <a:cs typeface="Carlito"/>
              </a:rPr>
              <a:t>KIDNEY</a:t>
            </a:r>
            <a:endParaRPr sz="2000">
              <a:latin typeface="Carlito"/>
              <a:cs typeface="Carlito"/>
            </a:endParaRPr>
          </a:p>
        </p:txBody>
      </p:sp>
      <p:pic>
        <p:nvPicPr>
          <p:cNvPr id="20" name="object 20">
            <a:extLst>
              <a:ext uri="{FF2B5EF4-FFF2-40B4-BE49-F238E27FC236}">
                <a16:creationId xmlns:a16="http://schemas.microsoft.com/office/drawing/2014/main" id="{D1D15F2B-5FAB-D7F3-B6A3-4FFC4836C56E}"/>
              </a:ext>
            </a:extLst>
          </p:cNvPr>
          <p:cNvPicPr/>
          <p:nvPr/>
        </p:nvPicPr>
        <p:blipFill>
          <a:blip r:embed="rId13" cstate="print"/>
          <a:stretch>
            <a:fillRect/>
          </a:stretch>
        </p:blipFill>
        <p:spPr>
          <a:xfrm>
            <a:off x="2044076" y="919213"/>
            <a:ext cx="2090674" cy="884186"/>
          </a:xfrm>
          <a:prstGeom prst="rect">
            <a:avLst/>
          </a:prstGeom>
        </p:spPr>
      </p:pic>
      <p:grpSp>
        <p:nvGrpSpPr>
          <p:cNvPr id="21" name="object 21">
            <a:extLst>
              <a:ext uri="{FF2B5EF4-FFF2-40B4-BE49-F238E27FC236}">
                <a16:creationId xmlns:a16="http://schemas.microsoft.com/office/drawing/2014/main" id="{AD19EA17-F415-5B90-0553-008650E3F707}"/>
              </a:ext>
            </a:extLst>
          </p:cNvPr>
          <p:cNvGrpSpPr/>
          <p:nvPr/>
        </p:nvGrpSpPr>
        <p:grpSpPr>
          <a:xfrm>
            <a:off x="8015616" y="1645678"/>
            <a:ext cx="1694814" cy="2088514"/>
            <a:chOff x="6606540" y="1917712"/>
            <a:chExt cx="1694814" cy="2088514"/>
          </a:xfrm>
        </p:grpSpPr>
        <p:sp>
          <p:nvSpPr>
            <p:cNvPr id="22" name="object 22">
              <a:extLst>
                <a:ext uri="{FF2B5EF4-FFF2-40B4-BE49-F238E27FC236}">
                  <a16:creationId xmlns:a16="http://schemas.microsoft.com/office/drawing/2014/main" id="{03ABFDB6-D1D6-3E5C-DCB7-8043F097E6A4}"/>
                </a:ext>
              </a:extLst>
            </p:cNvPr>
            <p:cNvSpPr/>
            <p:nvPr/>
          </p:nvSpPr>
          <p:spPr>
            <a:xfrm>
              <a:off x="6608826" y="1928749"/>
              <a:ext cx="1692275" cy="2077085"/>
            </a:xfrm>
            <a:custGeom>
              <a:avLst/>
              <a:gdLst/>
              <a:ahLst/>
              <a:cxnLst/>
              <a:rect l="l" t="t" r="r" b="b"/>
              <a:pathLst>
                <a:path w="1692275" h="2077085">
                  <a:moveTo>
                    <a:pt x="1692148" y="0"/>
                  </a:moveTo>
                  <a:lnTo>
                    <a:pt x="0" y="0"/>
                  </a:lnTo>
                  <a:lnTo>
                    <a:pt x="0" y="2077084"/>
                  </a:lnTo>
                  <a:lnTo>
                    <a:pt x="1692148" y="2077084"/>
                  </a:lnTo>
                  <a:lnTo>
                    <a:pt x="1692148" y="0"/>
                  </a:lnTo>
                  <a:close/>
                </a:path>
              </a:pathLst>
            </a:custGeom>
            <a:solidFill>
              <a:srgbClr val="CECEEE"/>
            </a:solidFill>
          </p:spPr>
          <p:txBody>
            <a:bodyPr wrap="square" lIns="0" tIns="0" rIns="0" bIns="0" rtlCol="0"/>
            <a:lstStyle/>
            <a:p>
              <a:endParaRPr/>
            </a:p>
          </p:txBody>
        </p:sp>
        <p:pic>
          <p:nvPicPr>
            <p:cNvPr id="23" name="object 23">
              <a:extLst>
                <a:ext uri="{FF2B5EF4-FFF2-40B4-BE49-F238E27FC236}">
                  <a16:creationId xmlns:a16="http://schemas.microsoft.com/office/drawing/2014/main" id="{D0675678-E7D7-609C-224C-B05717EFEC23}"/>
                </a:ext>
              </a:extLst>
            </p:cNvPr>
            <p:cNvPicPr/>
            <p:nvPr/>
          </p:nvPicPr>
          <p:blipFill>
            <a:blip r:embed="rId14" cstate="print"/>
            <a:stretch>
              <a:fillRect/>
            </a:stretch>
          </p:blipFill>
          <p:spPr>
            <a:xfrm>
              <a:off x="6606540" y="1917712"/>
              <a:ext cx="287274" cy="401561"/>
            </a:xfrm>
            <a:prstGeom prst="rect">
              <a:avLst/>
            </a:prstGeom>
          </p:spPr>
        </p:pic>
        <p:pic>
          <p:nvPicPr>
            <p:cNvPr id="24" name="object 24">
              <a:extLst>
                <a:ext uri="{FF2B5EF4-FFF2-40B4-BE49-F238E27FC236}">
                  <a16:creationId xmlns:a16="http://schemas.microsoft.com/office/drawing/2014/main" id="{BFFF0838-2909-2CD4-391C-00BE51067923}"/>
                </a:ext>
              </a:extLst>
            </p:cNvPr>
            <p:cNvPicPr/>
            <p:nvPr/>
          </p:nvPicPr>
          <p:blipFill>
            <a:blip r:embed="rId15" cstate="print"/>
            <a:stretch>
              <a:fillRect/>
            </a:stretch>
          </p:blipFill>
          <p:spPr>
            <a:xfrm>
              <a:off x="6652260" y="1917712"/>
              <a:ext cx="531114" cy="401561"/>
            </a:xfrm>
            <a:prstGeom prst="rect">
              <a:avLst/>
            </a:prstGeom>
          </p:spPr>
        </p:pic>
        <p:pic>
          <p:nvPicPr>
            <p:cNvPr id="25" name="object 25">
              <a:extLst>
                <a:ext uri="{FF2B5EF4-FFF2-40B4-BE49-F238E27FC236}">
                  <a16:creationId xmlns:a16="http://schemas.microsoft.com/office/drawing/2014/main" id="{F3F0DA55-E917-3DC5-E665-D461900D4629}"/>
                </a:ext>
              </a:extLst>
            </p:cNvPr>
            <p:cNvPicPr/>
            <p:nvPr/>
          </p:nvPicPr>
          <p:blipFill>
            <a:blip r:embed="rId16" cstate="print"/>
            <a:stretch>
              <a:fillRect/>
            </a:stretch>
          </p:blipFill>
          <p:spPr>
            <a:xfrm>
              <a:off x="6982460" y="1917712"/>
              <a:ext cx="419353" cy="401561"/>
            </a:xfrm>
            <a:prstGeom prst="rect">
              <a:avLst/>
            </a:prstGeom>
          </p:spPr>
        </p:pic>
        <p:pic>
          <p:nvPicPr>
            <p:cNvPr id="26" name="object 26">
              <a:extLst>
                <a:ext uri="{FF2B5EF4-FFF2-40B4-BE49-F238E27FC236}">
                  <a16:creationId xmlns:a16="http://schemas.microsoft.com/office/drawing/2014/main" id="{8E8EF241-3EDC-43C1-18E1-7A4B3CC42E1A}"/>
                </a:ext>
              </a:extLst>
            </p:cNvPr>
            <p:cNvPicPr/>
            <p:nvPr/>
          </p:nvPicPr>
          <p:blipFill>
            <a:blip r:embed="rId17" cstate="print"/>
            <a:stretch>
              <a:fillRect/>
            </a:stretch>
          </p:blipFill>
          <p:spPr>
            <a:xfrm>
              <a:off x="7160260" y="1917712"/>
              <a:ext cx="294894" cy="401561"/>
            </a:xfrm>
            <a:prstGeom prst="rect">
              <a:avLst/>
            </a:prstGeom>
          </p:spPr>
        </p:pic>
        <p:pic>
          <p:nvPicPr>
            <p:cNvPr id="27" name="object 27">
              <a:extLst>
                <a:ext uri="{FF2B5EF4-FFF2-40B4-BE49-F238E27FC236}">
                  <a16:creationId xmlns:a16="http://schemas.microsoft.com/office/drawing/2014/main" id="{98862F26-866E-0438-739D-150D9B139FE0}"/>
                </a:ext>
              </a:extLst>
            </p:cNvPr>
            <p:cNvPicPr/>
            <p:nvPr/>
          </p:nvPicPr>
          <p:blipFill>
            <a:blip r:embed="rId18" cstate="print"/>
            <a:stretch>
              <a:fillRect/>
            </a:stretch>
          </p:blipFill>
          <p:spPr>
            <a:xfrm>
              <a:off x="6606540" y="2131072"/>
              <a:ext cx="376186" cy="401561"/>
            </a:xfrm>
            <a:prstGeom prst="rect">
              <a:avLst/>
            </a:prstGeom>
          </p:spPr>
        </p:pic>
        <p:pic>
          <p:nvPicPr>
            <p:cNvPr id="28" name="object 28">
              <a:extLst>
                <a:ext uri="{FF2B5EF4-FFF2-40B4-BE49-F238E27FC236}">
                  <a16:creationId xmlns:a16="http://schemas.microsoft.com/office/drawing/2014/main" id="{4A1006CA-42A6-874B-661B-DE269EE47E1E}"/>
                </a:ext>
              </a:extLst>
            </p:cNvPr>
            <p:cNvPicPr/>
            <p:nvPr/>
          </p:nvPicPr>
          <p:blipFill>
            <a:blip r:embed="rId19" cstate="print"/>
            <a:stretch>
              <a:fillRect/>
            </a:stretch>
          </p:blipFill>
          <p:spPr>
            <a:xfrm>
              <a:off x="6606540" y="2344432"/>
              <a:ext cx="576821" cy="401561"/>
            </a:xfrm>
            <a:prstGeom prst="rect">
              <a:avLst/>
            </a:prstGeom>
          </p:spPr>
        </p:pic>
        <p:pic>
          <p:nvPicPr>
            <p:cNvPr id="29" name="object 29">
              <a:extLst>
                <a:ext uri="{FF2B5EF4-FFF2-40B4-BE49-F238E27FC236}">
                  <a16:creationId xmlns:a16="http://schemas.microsoft.com/office/drawing/2014/main" id="{B8CCA763-CDDD-3E08-DB7C-3F98A409E1B5}"/>
                </a:ext>
              </a:extLst>
            </p:cNvPr>
            <p:cNvPicPr/>
            <p:nvPr/>
          </p:nvPicPr>
          <p:blipFill>
            <a:blip r:embed="rId20" cstate="print"/>
            <a:stretch>
              <a:fillRect/>
            </a:stretch>
          </p:blipFill>
          <p:spPr>
            <a:xfrm>
              <a:off x="6982460" y="2344432"/>
              <a:ext cx="419353" cy="401561"/>
            </a:xfrm>
            <a:prstGeom prst="rect">
              <a:avLst/>
            </a:prstGeom>
          </p:spPr>
        </p:pic>
        <p:pic>
          <p:nvPicPr>
            <p:cNvPr id="30" name="object 30">
              <a:extLst>
                <a:ext uri="{FF2B5EF4-FFF2-40B4-BE49-F238E27FC236}">
                  <a16:creationId xmlns:a16="http://schemas.microsoft.com/office/drawing/2014/main" id="{E7D3CD68-4257-7620-3F7D-47E3951FF6F5}"/>
                </a:ext>
              </a:extLst>
            </p:cNvPr>
            <p:cNvPicPr/>
            <p:nvPr/>
          </p:nvPicPr>
          <p:blipFill>
            <a:blip r:embed="rId17" cstate="print"/>
            <a:stretch>
              <a:fillRect/>
            </a:stretch>
          </p:blipFill>
          <p:spPr>
            <a:xfrm>
              <a:off x="7160260" y="2344432"/>
              <a:ext cx="294894" cy="401561"/>
            </a:xfrm>
            <a:prstGeom prst="rect">
              <a:avLst/>
            </a:prstGeom>
          </p:spPr>
        </p:pic>
        <p:pic>
          <p:nvPicPr>
            <p:cNvPr id="31" name="object 31">
              <a:extLst>
                <a:ext uri="{FF2B5EF4-FFF2-40B4-BE49-F238E27FC236}">
                  <a16:creationId xmlns:a16="http://schemas.microsoft.com/office/drawing/2014/main" id="{03252E5A-E8BD-9F69-486B-EB7239E14C77}"/>
                </a:ext>
              </a:extLst>
            </p:cNvPr>
            <p:cNvPicPr/>
            <p:nvPr/>
          </p:nvPicPr>
          <p:blipFill>
            <a:blip r:embed="rId21" cstate="print"/>
            <a:stretch>
              <a:fillRect/>
            </a:stretch>
          </p:blipFill>
          <p:spPr>
            <a:xfrm>
              <a:off x="7213600" y="2344432"/>
              <a:ext cx="739394" cy="401561"/>
            </a:xfrm>
            <a:prstGeom prst="rect">
              <a:avLst/>
            </a:prstGeom>
          </p:spPr>
        </p:pic>
        <p:pic>
          <p:nvPicPr>
            <p:cNvPr id="32" name="object 32">
              <a:extLst>
                <a:ext uri="{FF2B5EF4-FFF2-40B4-BE49-F238E27FC236}">
                  <a16:creationId xmlns:a16="http://schemas.microsoft.com/office/drawing/2014/main" id="{E7A04D7F-9A1F-1579-AB16-D14E28E5AFAB}"/>
                </a:ext>
              </a:extLst>
            </p:cNvPr>
            <p:cNvPicPr/>
            <p:nvPr/>
          </p:nvPicPr>
          <p:blipFill>
            <a:blip r:embed="rId22" cstate="print"/>
            <a:stretch>
              <a:fillRect/>
            </a:stretch>
          </p:blipFill>
          <p:spPr>
            <a:xfrm>
              <a:off x="6606540" y="2557792"/>
              <a:ext cx="503161" cy="401561"/>
            </a:xfrm>
            <a:prstGeom prst="rect">
              <a:avLst/>
            </a:prstGeom>
          </p:spPr>
        </p:pic>
        <p:pic>
          <p:nvPicPr>
            <p:cNvPr id="33" name="object 33">
              <a:extLst>
                <a:ext uri="{FF2B5EF4-FFF2-40B4-BE49-F238E27FC236}">
                  <a16:creationId xmlns:a16="http://schemas.microsoft.com/office/drawing/2014/main" id="{039AAF18-C53F-4785-27B7-938C1B0B83F3}"/>
                </a:ext>
              </a:extLst>
            </p:cNvPr>
            <p:cNvPicPr/>
            <p:nvPr/>
          </p:nvPicPr>
          <p:blipFill>
            <a:blip r:embed="rId23" cstate="print"/>
            <a:stretch>
              <a:fillRect/>
            </a:stretch>
          </p:blipFill>
          <p:spPr>
            <a:xfrm>
              <a:off x="6868160" y="2557792"/>
              <a:ext cx="693674" cy="401561"/>
            </a:xfrm>
            <a:prstGeom prst="rect">
              <a:avLst/>
            </a:prstGeom>
          </p:spPr>
        </p:pic>
      </p:grpSp>
      <p:graphicFrame>
        <p:nvGraphicFramePr>
          <p:cNvPr id="34" name="object 34">
            <a:extLst>
              <a:ext uri="{FF2B5EF4-FFF2-40B4-BE49-F238E27FC236}">
                <a16:creationId xmlns:a16="http://schemas.microsoft.com/office/drawing/2014/main" id="{319EF854-7487-EB19-0F63-FDFFBEC8DED7}"/>
              </a:ext>
            </a:extLst>
          </p:cNvPr>
          <p:cNvGraphicFramePr>
            <a:graphicFrameLocks noGrp="1"/>
          </p:cNvGraphicFramePr>
          <p:nvPr>
            <p:extLst>
              <p:ext uri="{D42A27DB-BD31-4B8C-83A1-F6EECF244321}">
                <p14:modId xmlns:p14="http://schemas.microsoft.com/office/powerpoint/2010/main" val="825419774"/>
              </p:ext>
            </p:extLst>
          </p:nvPr>
        </p:nvGraphicFramePr>
        <p:xfrm>
          <a:off x="2045663" y="1650492"/>
          <a:ext cx="7660005" cy="4453890"/>
        </p:xfrm>
        <a:graphic>
          <a:graphicData uri="http://schemas.openxmlformats.org/drawingml/2006/table">
            <a:tbl>
              <a:tblPr firstRow="1" bandRow="1">
                <a:tableStyleId>{2D5ABB26-0587-4C30-8999-92F81FD0307C}</a:tableStyleId>
              </a:tblPr>
              <a:tblGrid>
                <a:gridCol w="2000250">
                  <a:extLst>
                    <a:ext uri="{9D8B030D-6E8A-4147-A177-3AD203B41FA5}">
                      <a16:colId xmlns:a16="http://schemas.microsoft.com/office/drawing/2014/main" val="20000"/>
                    </a:ext>
                  </a:extLst>
                </a:gridCol>
                <a:gridCol w="2039620">
                  <a:extLst>
                    <a:ext uri="{9D8B030D-6E8A-4147-A177-3AD203B41FA5}">
                      <a16:colId xmlns:a16="http://schemas.microsoft.com/office/drawing/2014/main" val="20001"/>
                    </a:ext>
                  </a:extLst>
                </a:gridCol>
                <a:gridCol w="1927225">
                  <a:extLst>
                    <a:ext uri="{9D8B030D-6E8A-4147-A177-3AD203B41FA5}">
                      <a16:colId xmlns:a16="http://schemas.microsoft.com/office/drawing/2014/main" val="20002"/>
                    </a:ext>
                  </a:extLst>
                </a:gridCol>
                <a:gridCol w="1692910">
                  <a:extLst>
                    <a:ext uri="{9D8B030D-6E8A-4147-A177-3AD203B41FA5}">
                      <a16:colId xmlns:a16="http://schemas.microsoft.com/office/drawing/2014/main" val="20003"/>
                    </a:ext>
                  </a:extLst>
                </a:gridCol>
              </a:tblGrid>
              <a:tr h="2076450">
                <a:tc>
                  <a:txBody>
                    <a:bodyPr/>
                    <a:lstStyle/>
                    <a:p>
                      <a:pPr marL="68580">
                        <a:lnSpc>
                          <a:spcPct val="100000"/>
                        </a:lnSpc>
                        <a:spcBef>
                          <a:spcPts val="265"/>
                        </a:spcBef>
                      </a:pPr>
                      <a:r>
                        <a:rPr sz="1600" b="1" dirty="0">
                          <a:latin typeface="Carlito"/>
                          <a:cs typeface="Carlito"/>
                        </a:rPr>
                        <a:t>Πληθυσμός</a:t>
                      </a:r>
                      <a:r>
                        <a:rPr sz="1600" b="1" spc="-80" dirty="0">
                          <a:latin typeface="Carlito"/>
                          <a:cs typeface="Carlito"/>
                        </a:rPr>
                        <a:t> </a:t>
                      </a:r>
                      <a:r>
                        <a:rPr sz="1600" b="1" spc="-10" dirty="0">
                          <a:latin typeface="Carlito"/>
                          <a:cs typeface="Carlito"/>
                        </a:rPr>
                        <a:t>μελετών</a:t>
                      </a:r>
                      <a:endParaRPr sz="1600">
                        <a:latin typeface="Carlito"/>
                        <a:cs typeface="Carlito"/>
                      </a:endParaRPr>
                    </a:p>
                  </a:txBody>
                  <a:tcPr marL="0" marR="0" marT="336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FF"/>
                    </a:solidFill>
                  </a:tcPr>
                </a:tc>
                <a:tc>
                  <a:txBody>
                    <a:bodyPr/>
                    <a:lstStyle/>
                    <a:p>
                      <a:pPr marL="69215">
                        <a:lnSpc>
                          <a:spcPct val="100000"/>
                        </a:lnSpc>
                        <a:spcBef>
                          <a:spcPts val="265"/>
                        </a:spcBef>
                      </a:pPr>
                      <a:r>
                        <a:rPr sz="1600" b="1" dirty="0">
                          <a:latin typeface="Carlito"/>
                          <a:cs typeface="Carlito"/>
                        </a:rPr>
                        <a:t>T2D+DKD,</a:t>
                      </a:r>
                      <a:r>
                        <a:rPr sz="1600" b="1" spc="-90" dirty="0">
                          <a:latin typeface="Carlito"/>
                          <a:cs typeface="Carlito"/>
                        </a:rPr>
                        <a:t> </a:t>
                      </a:r>
                      <a:r>
                        <a:rPr sz="1600" b="1" spc="-10" dirty="0">
                          <a:latin typeface="Carlito"/>
                          <a:cs typeface="Carlito"/>
                        </a:rPr>
                        <a:t>eGFR</a:t>
                      </a:r>
                      <a:r>
                        <a:rPr sz="1600" b="1" u="sng" spc="-10" dirty="0">
                          <a:uFill>
                            <a:solidFill>
                              <a:srgbClr val="000000"/>
                            </a:solidFill>
                          </a:uFill>
                          <a:latin typeface="Carlito"/>
                          <a:cs typeface="Carlito"/>
                        </a:rPr>
                        <a:t>&gt;</a:t>
                      </a:r>
                      <a:r>
                        <a:rPr sz="1600" b="1" u="none" spc="-10" dirty="0">
                          <a:latin typeface="Carlito"/>
                          <a:cs typeface="Carlito"/>
                        </a:rPr>
                        <a:t>30</a:t>
                      </a:r>
                      <a:endParaRPr sz="1600">
                        <a:latin typeface="Carlito"/>
                        <a:cs typeface="Carlito"/>
                      </a:endParaRPr>
                    </a:p>
                    <a:p>
                      <a:pPr marL="69215">
                        <a:lnSpc>
                          <a:spcPct val="100000"/>
                        </a:lnSpc>
                      </a:pPr>
                      <a:r>
                        <a:rPr sz="1600" b="1" spc="-25" dirty="0">
                          <a:latin typeface="Carlito"/>
                          <a:cs typeface="Carlito"/>
                        </a:rPr>
                        <a:t>&lt;90</a:t>
                      </a:r>
                      <a:endParaRPr sz="1600">
                        <a:latin typeface="Carlito"/>
                        <a:cs typeface="Carlito"/>
                      </a:endParaRPr>
                    </a:p>
                    <a:p>
                      <a:pPr marL="69215" marR="150495">
                        <a:lnSpc>
                          <a:spcPct val="100000"/>
                        </a:lnSpc>
                      </a:pPr>
                      <a:r>
                        <a:rPr sz="1600" b="1" dirty="0">
                          <a:latin typeface="Carlito"/>
                          <a:cs typeface="Carlito"/>
                        </a:rPr>
                        <a:t>ml/min/1,73m</a:t>
                      </a:r>
                      <a:r>
                        <a:rPr sz="1575" b="1" baseline="26455" dirty="0">
                          <a:latin typeface="Carlito"/>
                          <a:cs typeface="Carlito"/>
                        </a:rPr>
                        <a:t>2</a:t>
                      </a:r>
                      <a:r>
                        <a:rPr sz="1575" b="1" spc="75" baseline="26455" dirty="0">
                          <a:latin typeface="Carlito"/>
                          <a:cs typeface="Carlito"/>
                        </a:rPr>
                        <a:t> </a:t>
                      </a:r>
                      <a:r>
                        <a:rPr sz="1600" b="1" spc="-25" dirty="0">
                          <a:latin typeface="Carlito"/>
                          <a:cs typeface="Carlito"/>
                        </a:rPr>
                        <a:t>and </a:t>
                      </a:r>
                      <a:r>
                        <a:rPr sz="1600" b="1" spc="-10" dirty="0">
                          <a:latin typeface="Carlito"/>
                          <a:cs typeface="Carlito"/>
                        </a:rPr>
                        <a:t>UACR&gt;300</a:t>
                      </a:r>
                      <a:r>
                        <a:rPr sz="1600" b="1" spc="-40" dirty="0">
                          <a:latin typeface="Carlito"/>
                          <a:cs typeface="Carlito"/>
                        </a:rPr>
                        <a:t> </a:t>
                      </a:r>
                      <a:r>
                        <a:rPr sz="1400" b="1" u="sng" spc="-10" dirty="0">
                          <a:uFill>
                            <a:solidFill>
                              <a:srgbClr val="000000"/>
                            </a:solidFill>
                          </a:uFill>
                          <a:latin typeface="Carlito"/>
                          <a:cs typeface="Carlito"/>
                        </a:rPr>
                        <a:t>&lt;</a:t>
                      </a:r>
                      <a:r>
                        <a:rPr sz="1400" b="1" u="none" spc="-10" dirty="0">
                          <a:latin typeface="Carlito"/>
                          <a:cs typeface="Carlito"/>
                        </a:rPr>
                        <a:t>5.000mg/g</a:t>
                      </a:r>
                      <a:endParaRPr sz="1400">
                        <a:latin typeface="Carlito"/>
                        <a:cs typeface="Carlito"/>
                      </a:endParaRPr>
                    </a:p>
                  </a:txBody>
                  <a:tcPr marL="0" marR="0" marT="336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ECEEE"/>
                    </a:solidFill>
                  </a:tcPr>
                </a:tc>
                <a:tc>
                  <a:txBody>
                    <a:bodyPr/>
                    <a:lstStyle/>
                    <a:p>
                      <a:pPr marL="69850">
                        <a:lnSpc>
                          <a:spcPct val="100000"/>
                        </a:lnSpc>
                        <a:spcBef>
                          <a:spcPts val="265"/>
                        </a:spcBef>
                      </a:pPr>
                      <a:r>
                        <a:rPr sz="1600" b="1" dirty="0">
                          <a:latin typeface="Carlito"/>
                          <a:cs typeface="Carlito"/>
                        </a:rPr>
                        <a:t>eGFR</a:t>
                      </a:r>
                      <a:r>
                        <a:rPr sz="1600" b="1" spc="-25" dirty="0">
                          <a:latin typeface="Carlito"/>
                          <a:cs typeface="Carlito"/>
                        </a:rPr>
                        <a:t> </a:t>
                      </a:r>
                      <a:r>
                        <a:rPr sz="1600" b="1" dirty="0">
                          <a:latin typeface="Carlito"/>
                          <a:cs typeface="Carlito"/>
                        </a:rPr>
                        <a:t>25-</a:t>
                      </a:r>
                      <a:r>
                        <a:rPr sz="1600" b="1" spc="-25" dirty="0">
                          <a:latin typeface="Carlito"/>
                          <a:cs typeface="Carlito"/>
                        </a:rPr>
                        <a:t>75</a:t>
                      </a:r>
                      <a:endParaRPr sz="1600">
                        <a:latin typeface="Carlito"/>
                        <a:cs typeface="Carlito"/>
                      </a:endParaRPr>
                    </a:p>
                    <a:p>
                      <a:pPr marL="69850" marR="175260">
                        <a:lnSpc>
                          <a:spcPct val="100000"/>
                        </a:lnSpc>
                      </a:pPr>
                      <a:r>
                        <a:rPr sz="1600" b="1" dirty="0">
                          <a:latin typeface="Carlito"/>
                          <a:cs typeface="Carlito"/>
                        </a:rPr>
                        <a:t>ml/min/1,73m</a:t>
                      </a:r>
                      <a:r>
                        <a:rPr sz="1575" b="1" baseline="26455" dirty="0">
                          <a:latin typeface="Carlito"/>
                          <a:cs typeface="Carlito"/>
                        </a:rPr>
                        <a:t>2</a:t>
                      </a:r>
                      <a:r>
                        <a:rPr sz="1575" b="1" spc="60" baseline="26455" dirty="0">
                          <a:latin typeface="Carlito"/>
                          <a:cs typeface="Carlito"/>
                        </a:rPr>
                        <a:t> </a:t>
                      </a:r>
                      <a:r>
                        <a:rPr sz="1600" b="1" spc="-25" dirty="0">
                          <a:latin typeface="Carlito"/>
                          <a:cs typeface="Carlito"/>
                        </a:rPr>
                        <a:t>and </a:t>
                      </a:r>
                      <a:r>
                        <a:rPr sz="1600" b="1" spc="-10" dirty="0">
                          <a:latin typeface="Carlito"/>
                          <a:cs typeface="Carlito"/>
                        </a:rPr>
                        <a:t>UACR&gt;200mg/g</a:t>
                      </a:r>
                      <a:endParaRPr sz="1600">
                        <a:latin typeface="Carlito"/>
                        <a:cs typeface="Carlito"/>
                      </a:endParaRPr>
                    </a:p>
                    <a:p>
                      <a:pPr marL="69850">
                        <a:lnSpc>
                          <a:spcPct val="100000"/>
                        </a:lnSpc>
                        <a:spcBef>
                          <a:spcPts val="5"/>
                        </a:spcBef>
                      </a:pPr>
                      <a:r>
                        <a:rPr sz="1600" spc="-25" dirty="0">
                          <a:latin typeface="Trebuchet MS"/>
                          <a:cs typeface="Trebuchet MS"/>
                        </a:rPr>
                        <a:t>με</a:t>
                      </a:r>
                      <a:r>
                        <a:rPr sz="1600" spc="-114" dirty="0">
                          <a:latin typeface="Trebuchet MS"/>
                          <a:cs typeface="Trebuchet MS"/>
                        </a:rPr>
                        <a:t> </a:t>
                      </a:r>
                      <a:r>
                        <a:rPr sz="1600" spc="-25" dirty="0">
                          <a:latin typeface="Trebuchet MS"/>
                          <a:cs typeface="Trebuchet MS"/>
                        </a:rPr>
                        <a:t>ή</a:t>
                      </a:r>
                      <a:r>
                        <a:rPr sz="1600" spc="-105" dirty="0">
                          <a:latin typeface="Trebuchet MS"/>
                          <a:cs typeface="Trebuchet MS"/>
                        </a:rPr>
                        <a:t> </a:t>
                      </a:r>
                      <a:r>
                        <a:rPr sz="1600" spc="-100" dirty="0">
                          <a:latin typeface="Trebuchet MS"/>
                          <a:cs typeface="Trebuchet MS"/>
                        </a:rPr>
                        <a:t>χωρίς </a:t>
                      </a:r>
                      <a:r>
                        <a:rPr sz="1600" spc="-25" dirty="0">
                          <a:latin typeface="Trebuchet MS"/>
                          <a:cs typeface="Trebuchet MS"/>
                        </a:rPr>
                        <a:t>ΣΔ2</a:t>
                      </a:r>
                      <a:endParaRPr sz="1600">
                        <a:latin typeface="Trebuchet MS"/>
                        <a:cs typeface="Trebuchet MS"/>
                      </a:endParaRPr>
                    </a:p>
                  </a:txBody>
                  <a:tcPr marL="0" marR="0" marT="336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ECEEE"/>
                    </a:solidFill>
                  </a:tcPr>
                </a:tc>
                <a:tc>
                  <a:txBody>
                    <a:bodyPr/>
                    <a:lstStyle/>
                    <a:p>
                      <a:pPr marL="69850">
                        <a:lnSpc>
                          <a:spcPct val="100000"/>
                        </a:lnSpc>
                        <a:spcBef>
                          <a:spcPts val="285"/>
                        </a:spcBef>
                      </a:pPr>
                      <a:r>
                        <a:rPr sz="1400" dirty="0">
                          <a:effectLst/>
                          <a:latin typeface="Carlito"/>
                          <a:cs typeface="Carlito"/>
                        </a:rPr>
                        <a:t>eGFR</a:t>
                      </a:r>
                      <a:r>
                        <a:rPr sz="1400" spc="-35" dirty="0">
                          <a:effectLst/>
                          <a:latin typeface="Carlito"/>
                          <a:cs typeface="Carlito"/>
                        </a:rPr>
                        <a:t> </a:t>
                      </a:r>
                      <a:r>
                        <a:rPr sz="1400" spc="-25" dirty="0">
                          <a:effectLst/>
                          <a:latin typeface="Carlito"/>
                          <a:cs typeface="Carlito"/>
                        </a:rPr>
                        <a:t>25-</a:t>
                      </a:r>
                      <a:endParaRPr sz="1400" dirty="0">
                        <a:effectLst/>
                        <a:latin typeface="Carlito"/>
                        <a:cs typeface="Carlito"/>
                      </a:endParaRPr>
                    </a:p>
                    <a:p>
                      <a:pPr marL="69850" marR="326390">
                        <a:lnSpc>
                          <a:spcPct val="100000"/>
                        </a:lnSpc>
                      </a:pPr>
                      <a:r>
                        <a:rPr sz="1400" spc="-10" dirty="0">
                          <a:effectLst/>
                          <a:latin typeface="Carlito"/>
                          <a:cs typeface="Carlito"/>
                        </a:rPr>
                        <a:t>45ml/min/1,73m</a:t>
                      </a:r>
                      <a:r>
                        <a:rPr sz="1425" spc="-15" baseline="23391" dirty="0">
                          <a:effectLst/>
                          <a:latin typeface="Carlito"/>
                          <a:cs typeface="Carlito"/>
                        </a:rPr>
                        <a:t>2 </a:t>
                      </a:r>
                      <a:r>
                        <a:rPr sz="1400" dirty="0">
                          <a:effectLst/>
                          <a:latin typeface="Carlito"/>
                          <a:cs typeface="Carlito"/>
                        </a:rPr>
                        <a:t>eGFR</a:t>
                      </a:r>
                      <a:r>
                        <a:rPr sz="1400" spc="-20" dirty="0">
                          <a:effectLst/>
                          <a:latin typeface="Carlito"/>
                          <a:cs typeface="Carlito"/>
                        </a:rPr>
                        <a:t> 45-</a:t>
                      </a:r>
                      <a:r>
                        <a:rPr sz="1400" dirty="0">
                          <a:effectLst/>
                          <a:latin typeface="Carlito"/>
                          <a:cs typeface="Carlito"/>
                        </a:rPr>
                        <a:t>90</a:t>
                      </a:r>
                      <a:r>
                        <a:rPr sz="1400" spc="10" dirty="0">
                          <a:effectLst/>
                          <a:latin typeface="Carlito"/>
                          <a:cs typeface="Carlito"/>
                        </a:rPr>
                        <a:t> </a:t>
                      </a:r>
                      <a:r>
                        <a:rPr sz="1400" spc="-25" dirty="0">
                          <a:effectLst/>
                          <a:latin typeface="Carlito"/>
                          <a:cs typeface="Carlito"/>
                        </a:rPr>
                        <a:t>and </a:t>
                      </a:r>
                      <a:r>
                        <a:rPr sz="1400" spc="-10" dirty="0">
                          <a:effectLst/>
                          <a:latin typeface="Carlito"/>
                          <a:cs typeface="Carlito"/>
                        </a:rPr>
                        <a:t>UACR&gt;300</a:t>
                      </a:r>
                      <a:r>
                        <a:rPr sz="1400" b="1" spc="-10" dirty="0">
                          <a:effectLst/>
                          <a:latin typeface="Carlito"/>
                          <a:cs typeface="Carlito"/>
                        </a:rPr>
                        <a:t>mg/g</a:t>
                      </a:r>
                      <a:endParaRPr sz="1400" dirty="0">
                        <a:effectLst/>
                        <a:latin typeface="Carlito"/>
                        <a:cs typeface="Carlito"/>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1554480">
                <a:tc>
                  <a:txBody>
                    <a:bodyPr/>
                    <a:lstStyle/>
                    <a:p>
                      <a:pPr marL="68580">
                        <a:lnSpc>
                          <a:spcPct val="100000"/>
                        </a:lnSpc>
                        <a:spcBef>
                          <a:spcPts val="270"/>
                        </a:spcBef>
                      </a:pPr>
                      <a:r>
                        <a:rPr sz="1600" spc="-10" dirty="0">
                          <a:latin typeface="Trebuchet MS"/>
                          <a:cs typeface="Trebuchet MS"/>
                        </a:rPr>
                        <a:t>Πρωτογενές</a:t>
                      </a:r>
                      <a:endParaRPr sz="1600">
                        <a:latin typeface="Trebuchet MS"/>
                        <a:cs typeface="Trebuchet MS"/>
                      </a:endParaRPr>
                    </a:p>
                    <a:p>
                      <a:pPr marL="68580">
                        <a:lnSpc>
                          <a:spcPct val="100000"/>
                        </a:lnSpc>
                      </a:pPr>
                      <a:r>
                        <a:rPr sz="1600" spc="-100" dirty="0">
                          <a:latin typeface="Trebuchet MS"/>
                          <a:cs typeface="Trebuchet MS"/>
                        </a:rPr>
                        <a:t>καταληκτικό</a:t>
                      </a:r>
                      <a:r>
                        <a:rPr sz="1600" spc="-35" dirty="0">
                          <a:latin typeface="Trebuchet MS"/>
                          <a:cs typeface="Trebuchet MS"/>
                        </a:rPr>
                        <a:t> </a:t>
                      </a:r>
                      <a:r>
                        <a:rPr sz="1600" spc="-10" dirty="0">
                          <a:latin typeface="Trebuchet MS"/>
                          <a:cs typeface="Trebuchet MS"/>
                        </a:rPr>
                        <a:t>σημείο</a:t>
                      </a:r>
                      <a:endParaRPr sz="1600">
                        <a:latin typeface="Trebuchet MS"/>
                        <a:cs typeface="Trebuchet MS"/>
                      </a:endParaRPr>
                    </a:p>
                  </a:txBody>
                  <a:tcPr marL="0" marR="0" marT="342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FF"/>
                    </a:solidFill>
                  </a:tcPr>
                </a:tc>
                <a:tc>
                  <a:txBody>
                    <a:bodyPr/>
                    <a:lstStyle/>
                    <a:p>
                      <a:pPr marL="69215" marR="255904">
                        <a:lnSpc>
                          <a:spcPct val="100000"/>
                        </a:lnSpc>
                        <a:spcBef>
                          <a:spcPts val="270"/>
                        </a:spcBef>
                      </a:pPr>
                      <a:r>
                        <a:rPr sz="1600" spc="-65" dirty="0">
                          <a:latin typeface="Trebuchet MS"/>
                          <a:cs typeface="Trebuchet MS"/>
                        </a:rPr>
                        <a:t>Σύνθετο</a:t>
                      </a:r>
                      <a:r>
                        <a:rPr sz="1600" spc="-85" dirty="0">
                          <a:latin typeface="Trebuchet MS"/>
                          <a:cs typeface="Trebuchet MS"/>
                        </a:rPr>
                        <a:t> </a:t>
                      </a:r>
                      <a:r>
                        <a:rPr sz="1600" spc="-10" dirty="0">
                          <a:latin typeface="Trebuchet MS"/>
                          <a:cs typeface="Trebuchet MS"/>
                        </a:rPr>
                        <a:t>νεφρικό </a:t>
                      </a:r>
                      <a:r>
                        <a:rPr sz="1600" spc="-100" dirty="0">
                          <a:latin typeface="Trebuchet MS"/>
                          <a:cs typeface="Trebuchet MS"/>
                        </a:rPr>
                        <a:t>καταληκτικό</a:t>
                      </a:r>
                      <a:r>
                        <a:rPr sz="1600" spc="-30" dirty="0">
                          <a:latin typeface="Trebuchet MS"/>
                          <a:cs typeface="Trebuchet MS"/>
                        </a:rPr>
                        <a:t> </a:t>
                      </a:r>
                      <a:r>
                        <a:rPr sz="1600" spc="-20" dirty="0">
                          <a:latin typeface="Trebuchet MS"/>
                          <a:cs typeface="Trebuchet MS"/>
                        </a:rPr>
                        <a:t>σημείο</a:t>
                      </a:r>
                      <a:r>
                        <a:rPr sz="1600" spc="-20" dirty="0">
                          <a:latin typeface="Carlito"/>
                          <a:cs typeface="Carlito"/>
                        </a:rPr>
                        <a:t>: </a:t>
                      </a:r>
                      <a:r>
                        <a:rPr sz="1600" b="1" spc="-10" dirty="0">
                          <a:latin typeface="Carlito"/>
                          <a:cs typeface="Carlito"/>
                        </a:rPr>
                        <a:t>διπλασιασμός</a:t>
                      </a:r>
                      <a:endParaRPr sz="1600">
                        <a:latin typeface="Carlito"/>
                        <a:cs typeface="Carlito"/>
                      </a:endParaRPr>
                    </a:p>
                    <a:p>
                      <a:pPr marL="69215" marR="353060">
                        <a:lnSpc>
                          <a:spcPct val="100000"/>
                        </a:lnSpc>
                        <a:spcBef>
                          <a:spcPts val="5"/>
                        </a:spcBef>
                      </a:pPr>
                      <a:r>
                        <a:rPr sz="1600" b="1" spc="-10" dirty="0">
                          <a:latin typeface="Carlito"/>
                          <a:cs typeface="Carlito"/>
                        </a:rPr>
                        <a:t>κρεατινίνης,</a:t>
                      </a:r>
                      <a:r>
                        <a:rPr sz="1600" b="1" spc="-30" dirty="0">
                          <a:latin typeface="Carlito"/>
                          <a:cs typeface="Carlito"/>
                        </a:rPr>
                        <a:t> </a:t>
                      </a:r>
                      <a:r>
                        <a:rPr sz="1600" b="1" spc="-20" dirty="0">
                          <a:latin typeface="Carlito"/>
                          <a:cs typeface="Carlito"/>
                        </a:rPr>
                        <a:t>ΤΣΝΝ, </a:t>
                      </a:r>
                      <a:r>
                        <a:rPr sz="1600" b="1" spc="-10" dirty="0">
                          <a:latin typeface="Carlito"/>
                          <a:cs typeface="Carlito"/>
                        </a:rPr>
                        <a:t>νεφρικός</a:t>
                      </a:r>
                      <a:r>
                        <a:rPr sz="1600" b="1" spc="-20" dirty="0">
                          <a:latin typeface="Carlito"/>
                          <a:cs typeface="Carlito"/>
                        </a:rPr>
                        <a:t> </a:t>
                      </a:r>
                      <a:r>
                        <a:rPr sz="1600" b="1" dirty="0">
                          <a:latin typeface="Carlito"/>
                          <a:cs typeface="Carlito"/>
                        </a:rPr>
                        <a:t>ή</a:t>
                      </a:r>
                      <a:r>
                        <a:rPr sz="1600" b="1" spc="-20" dirty="0">
                          <a:latin typeface="Carlito"/>
                          <a:cs typeface="Carlito"/>
                        </a:rPr>
                        <a:t> </a:t>
                      </a:r>
                      <a:r>
                        <a:rPr sz="1600" b="1" spc="-25" dirty="0">
                          <a:latin typeface="Carlito"/>
                          <a:cs typeface="Carlito"/>
                        </a:rPr>
                        <a:t>ΚΑ</a:t>
                      </a:r>
                      <a:endParaRPr sz="1600">
                        <a:latin typeface="Carlito"/>
                        <a:cs typeface="Carlito"/>
                      </a:endParaRPr>
                    </a:p>
                    <a:p>
                      <a:pPr marL="69215">
                        <a:lnSpc>
                          <a:spcPct val="100000"/>
                        </a:lnSpc>
                      </a:pPr>
                      <a:r>
                        <a:rPr sz="1600" b="1" spc="-10" dirty="0">
                          <a:latin typeface="Carlito"/>
                          <a:cs typeface="Carlito"/>
                        </a:rPr>
                        <a:t>θάνατος</a:t>
                      </a:r>
                      <a:endParaRPr sz="1600">
                        <a:latin typeface="Carlito"/>
                        <a:cs typeface="Carlito"/>
                      </a:endParaRPr>
                    </a:p>
                  </a:txBody>
                  <a:tcPr marL="0" marR="0" marT="342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ECEEE"/>
                    </a:solidFill>
                  </a:tcPr>
                </a:tc>
                <a:tc>
                  <a:txBody>
                    <a:bodyPr/>
                    <a:lstStyle/>
                    <a:p>
                      <a:pPr marL="69850" marR="142875">
                        <a:lnSpc>
                          <a:spcPct val="100000"/>
                        </a:lnSpc>
                        <a:spcBef>
                          <a:spcPts val="270"/>
                        </a:spcBef>
                      </a:pPr>
                      <a:r>
                        <a:rPr sz="1600" spc="-70" dirty="0">
                          <a:latin typeface="Trebuchet MS"/>
                          <a:cs typeface="Trebuchet MS"/>
                        </a:rPr>
                        <a:t>Σύνθετο</a:t>
                      </a:r>
                      <a:r>
                        <a:rPr sz="1600" spc="-80" dirty="0">
                          <a:latin typeface="Trebuchet MS"/>
                          <a:cs typeface="Trebuchet MS"/>
                        </a:rPr>
                        <a:t> </a:t>
                      </a:r>
                      <a:r>
                        <a:rPr sz="1600" spc="-10" dirty="0">
                          <a:latin typeface="Trebuchet MS"/>
                          <a:cs typeface="Trebuchet MS"/>
                        </a:rPr>
                        <a:t>νεφρικό </a:t>
                      </a:r>
                      <a:r>
                        <a:rPr sz="1600" spc="-100" dirty="0">
                          <a:latin typeface="Trebuchet MS"/>
                          <a:cs typeface="Trebuchet MS"/>
                        </a:rPr>
                        <a:t>καταληκτικό</a:t>
                      </a:r>
                      <a:r>
                        <a:rPr sz="1600" spc="-35" dirty="0">
                          <a:latin typeface="Trebuchet MS"/>
                          <a:cs typeface="Trebuchet MS"/>
                        </a:rPr>
                        <a:t> </a:t>
                      </a:r>
                      <a:r>
                        <a:rPr sz="1600" spc="-20" dirty="0">
                          <a:latin typeface="Trebuchet MS"/>
                          <a:cs typeface="Trebuchet MS"/>
                        </a:rPr>
                        <a:t>σημείο</a:t>
                      </a:r>
                      <a:r>
                        <a:rPr sz="1600" spc="-20" dirty="0">
                          <a:latin typeface="Carlito"/>
                          <a:cs typeface="Carlito"/>
                        </a:rPr>
                        <a:t>: </a:t>
                      </a:r>
                      <a:r>
                        <a:rPr sz="1600" b="1" spc="-10" dirty="0">
                          <a:latin typeface="Carlito"/>
                          <a:cs typeface="Carlito"/>
                        </a:rPr>
                        <a:t>διπλασιασμός κρεατινίνης,</a:t>
                      </a:r>
                      <a:r>
                        <a:rPr sz="1600" b="1" spc="-25" dirty="0">
                          <a:latin typeface="Carlito"/>
                          <a:cs typeface="Carlito"/>
                        </a:rPr>
                        <a:t> </a:t>
                      </a:r>
                      <a:r>
                        <a:rPr sz="1600" b="1" spc="-20" dirty="0">
                          <a:latin typeface="Carlito"/>
                          <a:cs typeface="Carlito"/>
                        </a:rPr>
                        <a:t>ΤΣΝΝ, </a:t>
                      </a:r>
                      <a:r>
                        <a:rPr sz="1600" b="1" spc="-10" dirty="0">
                          <a:latin typeface="Carlito"/>
                          <a:cs typeface="Carlito"/>
                        </a:rPr>
                        <a:t>νεφρικός</a:t>
                      </a:r>
                      <a:r>
                        <a:rPr sz="1600" b="1" spc="-20" dirty="0">
                          <a:latin typeface="Carlito"/>
                          <a:cs typeface="Carlito"/>
                        </a:rPr>
                        <a:t> </a:t>
                      </a:r>
                      <a:r>
                        <a:rPr sz="1600" b="1" dirty="0">
                          <a:latin typeface="Carlito"/>
                          <a:cs typeface="Carlito"/>
                        </a:rPr>
                        <a:t>ή</a:t>
                      </a:r>
                      <a:r>
                        <a:rPr sz="1600" b="1" spc="-20" dirty="0">
                          <a:latin typeface="Carlito"/>
                          <a:cs typeface="Carlito"/>
                        </a:rPr>
                        <a:t> </a:t>
                      </a:r>
                      <a:r>
                        <a:rPr sz="1600" b="1" spc="-25" dirty="0">
                          <a:latin typeface="Carlito"/>
                          <a:cs typeface="Carlito"/>
                        </a:rPr>
                        <a:t>ΚΑ </a:t>
                      </a:r>
                      <a:r>
                        <a:rPr sz="1600" b="1" spc="-10" dirty="0">
                          <a:latin typeface="Carlito"/>
                          <a:cs typeface="Carlito"/>
                        </a:rPr>
                        <a:t>θάνατος</a:t>
                      </a:r>
                      <a:endParaRPr sz="1600">
                        <a:latin typeface="Carlito"/>
                        <a:cs typeface="Carlito"/>
                      </a:endParaRPr>
                    </a:p>
                  </a:txBody>
                  <a:tcPr marL="0" marR="0" marT="342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ECEEE"/>
                    </a:solidFill>
                  </a:tcPr>
                </a:tc>
                <a:tc>
                  <a:txBody>
                    <a:bodyPr/>
                    <a:lstStyle/>
                    <a:p>
                      <a:pPr marL="69850">
                        <a:lnSpc>
                          <a:spcPct val="100000"/>
                        </a:lnSpc>
                        <a:spcBef>
                          <a:spcPts val="270"/>
                        </a:spcBef>
                      </a:pPr>
                      <a:r>
                        <a:rPr sz="1600" dirty="0">
                          <a:latin typeface="Carlito"/>
                          <a:cs typeface="Carlito"/>
                        </a:rPr>
                        <a:t>ESKD,</a:t>
                      </a:r>
                      <a:r>
                        <a:rPr sz="1600" spc="-40" dirty="0">
                          <a:latin typeface="Carlito"/>
                          <a:cs typeface="Carlito"/>
                        </a:rPr>
                        <a:t> </a:t>
                      </a:r>
                      <a:r>
                        <a:rPr sz="1600" dirty="0">
                          <a:latin typeface="Carlito"/>
                          <a:cs typeface="Carlito"/>
                        </a:rPr>
                        <a:t>eGFR</a:t>
                      </a:r>
                      <a:r>
                        <a:rPr sz="1600" spc="-50" dirty="0">
                          <a:latin typeface="Carlito"/>
                          <a:cs typeface="Carlito"/>
                        </a:rPr>
                        <a:t> </a:t>
                      </a:r>
                      <a:r>
                        <a:rPr sz="1600" dirty="0">
                          <a:latin typeface="Carlito"/>
                          <a:cs typeface="Carlito"/>
                        </a:rPr>
                        <a:t>to</a:t>
                      </a:r>
                      <a:r>
                        <a:rPr sz="1600" spc="-55" dirty="0">
                          <a:latin typeface="Carlito"/>
                          <a:cs typeface="Carlito"/>
                        </a:rPr>
                        <a:t> </a:t>
                      </a:r>
                      <a:r>
                        <a:rPr sz="1600" spc="-25" dirty="0">
                          <a:latin typeface="Carlito"/>
                          <a:cs typeface="Carlito"/>
                        </a:rPr>
                        <a:t>&lt;10</a:t>
                      </a:r>
                      <a:endParaRPr sz="1600">
                        <a:latin typeface="Carlito"/>
                        <a:cs typeface="Carlito"/>
                      </a:endParaRPr>
                    </a:p>
                    <a:p>
                      <a:pPr marL="69850">
                        <a:lnSpc>
                          <a:spcPct val="100000"/>
                        </a:lnSpc>
                      </a:pPr>
                      <a:r>
                        <a:rPr sz="1600" spc="-10" dirty="0">
                          <a:latin typeface="Carlito"/>
                          <a:cs typeface="Carlito"/>
                        </a:rPr>
                        <a:t>mL/min/1.73m²,</a:t>
                      </a:r>
                      <a:endParaRPr sz="1600">
                        <a:latin typeface="Carlito"/>
                        <a:cs typeface="Carlito"/>
                      </a:endParaRPr>
                    </a:p>
                    <a:p>
                      <a:pPr marL="69850">
                        <a:lnSpc>
                          <a:spcPct val="100000"/>
                        </a:lnSpc>
                        <a:spcBef>
                          <a:spcPts val="5"/>
                        </a:spcBef>
                      </a:pPr>
                      <a:r>
                        <a:rPr sz="1600" dirty="0">
                          <a:latin typeface="Carlito"/>
                          <a:cs typeface="Carlito"/>
                        </a:rPr>
                        <a:t>renal</a:t>
                      </a:r>
                      <a:r>
                        <a:rPr sz="1600" spc="-45" dirty="0">
                          <a:latin typeface="Carlito"/>
                          <a:cs typeface="Carlito"/>
                        </a:rPr>
                        <a:t> </a:t>
                      </a:r>
                      <a:r>
                        <a:rPr sz="1600" spc="-10" dirty="0">
                          <a:latin typeface="Carlito"/>
                          <a:cs typeface="Carlito"/>
                        </a:rPr>
                        <a:t>death,</a:t>
                      </a:r>
                      <a:endParaRPr sz="1600">
                        <a:latin typeface="Carlito"/>
                        <a:cs typeface="Carlito"/>
                      </a:endParaRPr>
                    </a:p>
                    <a:p>
                      <a:pPr marL="69850" marR="105410">
                        <a:lnSpc>
                          <a:spcPct val="100000"/>
                        </a:lnSpc>
                      </a:pPr>
                      <a:r>
                        <a:rPr sz="1600" spc="-95" dirty="0">
                          <a:latin typeface="Trebuchet MS"/>
                          <a:cs typeface="Trebuchet MS"/>
                        </a:rPr>
                        <a:t>decline</a:t>
                      </a:r>
                      <a:r>
                        <a:rPr sz="1600" spc="-75" dirty="0">
                          <a:latin typeface="Trebuchet MS"/>
                          <a:cs typeface="Trebuchet MS"/>
                        </a:rPr>
                        <a:t> </a:t>
                      </a:r>
                      <a:r>
                        <a:rPr sz="1600" spc="-70" dirty="0">
                          <a:latin typeface="Trebuchet MS"/>
                          <a:cs typeface="Trebuchet MS"/>
                        </a:rPr>
                        <a:t>of</a:t>
                      </a:r>
                      <a:r>
                        <a:rPr sz="1600" spc="-65" dirty="0">
                          <a:latin typeface="Trebuchet MS"/>
                          <a:cs typeface="Trebuchet MS"/>
                        </a:rPr>
                        <a:t> </a:t>
                      </a:r>
                      <a:r>
                        <a:rPr sz="1600" dirty="0">
                          <a:latin typeface="Trebuchet MS"/>
                          <a:cs typeface="Trebuchet MS"/>
                        </a:rPr>
                        <a:t>≥40%</a:t>
                      </a:r>
                      <a:r>
                        <a:rPr sz="1600" spc="-80" dirty="0">
                          <a:latin typeface="Trebuchet MS"/>
                          <a:cs typeface="Trebuchet MS"/>
                        </a:rPr>
                        <a:t> </a:t>
                      </a:r>
                      <a:r>
                        <a:rPr sz="1600" spc="-50" dirty="0">
                          <a:latin typeface="Trebuchet MS"/>
                          <a:cs typeface="Trebuchet MS"/>
                        </a:rPr>
                        <a:t>in </a:t>
                      </a:r>
                      <a:r>
                        <a:rPr sz="1600" dirty="0">
                          <a:latin typeface="Carlito"/>
                          <a:cs typeface="Carlito"/>
                        </a:rPr>
                        <a:t>eGFR</a:t>
                      </a:r>
                      <a:r>
                        <a:rPr sz="1600" spc="-40" dirty="0">
                          <a:latin typeface="Carlito"/>
                          <a:cs typeface="Carlito"/>
                        </a:rPr>
                        <a:t> </a:t>
                      </a:r>
                      <a:r>
                        <a:rPr sz="1600" dirty="0">
                          <a:latin typeface="Carlito"/>
                          <a:cs typeface="Carlito"/>
                        </a:rPr>
                        <a:t>fror</a:t>
                      </a:r>
                      <a:r>
                        <a:rPr sz="1600" spc="-30" dirty="0">
                          <a:latin typeface="Carlito"/>
                          <a:cs typeface="Carlito"/>
                        </a:rPr>
                        <a:t> </a:t>
                      </a:r>
                      <a:r>
                        <a:rPr sz="1600" spc="-25" dirty="0">
                          <a:latin typeface="Carlito"/>
                          <a:cs typeface="Carlito"/>
                        </a:rPr>
                        <a:t>CV </a:t>
                      </a:r>
                      <a:r>
                        <a:rPr sz="1600" spc="-10" dirty="0">
                          <a:latin typeface="Carlito"/>
                          <a:cs typeface="Carlito"/>
                        </a:rPr>
                        <a:t>death</a:t>
                      </a:r>
                      <a:endParaRPr sz="1600">
                        <a:latin typeface="Carlito"/>
                        <a:cs typeface="Carlito"/>
                      </a:endParaRPr>
                    </a:p>
                  </a:txBody>
                  <a:tcPr marL="0" marR="0" marT="342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ECEEE"/>
                    </a:solidFill>
                  </a:tcPr>
                </a:tc>
                <a:extLst>
                  <a:ext uri="{0D108BD9-81ED-4DB2-BD59-A6C34878D82A}">
                    <a16:rowId xmlns:a16="http://schemas.microsoft.com/office/drawing/2014/main" val="10001"/>
                  </a:ext>
                </a:extLst>
              </a:tr>
              <a:tr h="822960">
                <a:tc>
                  <a:txBody>
                    <a:bodyPr/>
                    <a:lstStyle/>
                    <a:p>
                      <a:pPr marL="68580">
                        <a:lnSpc>
                          <a:spcPct val="100000"/>
                        </a:lnSpc>
                        <a:spcBef>
                          <a:spcPts val="275"/>
                        </a:spcBef>
                      </a:pPr>
                      <a:r>
                        <a:rPr sz="1600" spc="-10" dirty="0">
                          <a:latin typeface="Trebuchet MS"/>
                          <a:cs typeface="Trebuchet MS"/>
                        </a:rPr>
                        <a:t>Δευτερογενή</a:t>
                      </a:r>
                      <a:endParaRPr sz="1600">
                        <a:latin typeface="Trebuchet MS"/>
                        <a:cs typeface="Trebuchet MS"/>
                      </a:endParaRPr>
                    </a:p>
                    <a:p>
                      <a:pPr marL="68580">
                        <a:lnSpc>
                          <a:spcPct val="100000"/>
                        </a:lnSpc>
                      </a:pPr>
                      <a:r>
                        <a:rPr sz="1600" spc="-100" dirty="0">
                          <a:latin typeface="Trebuchet MS"/>
                          <a:cs typeface="Trebuchet MS"/>
                        </a:rPr>
                        <a:t>καταληκτικά</a:t>
                      </a:r>
                      <a:r>
                        <a:rPr sz="1600" spc="-35" dirty="0">
                          <a:latin typeface="Trebuchet MS"/>
                          <a:cs typeface="Trebuchet MS"/>
                        </a:rPr>
                        <a:t> </a:t>
                      </a:r>
                      <a:r>
                        <a:rPr sz="1600" spc="-10" dirty="0">
                          <a:latin typeface="Trebuchet MS"/>
                          <a:cs typeface="Trebuchet MS"/>
                        </a:rPr>
                        <a:t>σημεία</a:t>
                      </a:r>
                      <a:endParaRPr sz="1600">
                        <a:latin typeface="Trebuchet MS"/>
                        <a:cs typeface="Trebuchet MS"/>
                      </a:endParaRPr>
                    </a:p>
                  </a:txBody>
                  <a:tcPr marL="0" marR="0" marT="349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FF"/>
                    </a:solidFill>
                  </a:tcPr>
                </a:tc>
                <a:tc>
                  <a:txBody>
                    <a:bodyPr/>
                    <a:lstStyle/>
                    <a:p>
                      <a:pPr marL="69215" marR="139700" algn="just">
                        <a:lnSpc>
                          <a:spcPct val="100000"/>
                        </a:lnSpc>
                        <a:spcBef>
                          <a:spcPts val="275"/>
                        </a:spcBef>
                      </a:pPr>
                      <a:r>
                        <a:rPr sz="1600" dirty="0">
                          <a:latin typeface="Carlito"/>
                          <a:cs typeface="Carlito"/>
                        </a:rPr>
                        <a:t>3P</a:t>
                      </a:r>
                      <a:r>
                        <a:rPr sz="1600" spc="-30" dirty="0">
                          <a:latin typeface="Carlito"/>
                          <a:cs typeface="Carlito"/>
                        </a:rPr>
                        <a:t> </a:t>
                      </a:r>
                      <a:r>
                        <a:rPr sz="1600" dirty="0">
                          <a:latin typeface="Carlito"/>
                          <a:cs typeface="Carlito"/>
                        </a:rPr>
                        <a:t>MACE, CV</a:t>
                      </a:r>
                      <a:r>
                        <a:rPr sz="1600" spc="-25" dirty="0">
                          <a:latin typeface="Carlito"/>
                          <a:cs typeface="Carlito"/>
                        </a:rPr>
                        <a:t> </a:t>
                      </a:r>
                      <a:r>
                        <a:rPr sz="1600" spc="-10" dirty="0">
                          <a:latin typeface="Carlito"/>
                          <a:cs typeface="Carlito"/>
                        </a:rPr>
                        <a:t>death, </a:t>
                      </a:r>
                      <a:r>
                        <a:rPr sz="1600" spc="-40" dirty="0">
                          <a:latin typeface="Carlito"/>
                          <a:cs typeface="Carlito"/>
                        </a:rPr>
                        <a:t>HHF,</a:t>
                      </a:r>
                      <a:r>
                        <a:rPr sz="1600" spc="-25" dirty="0">
                          <a:latin typeface="Carlito"/>
                          <a:cs typeface="Carlito"/>
                        </a:rPr>
                        <a:t> </a:t>
                      </a:r>
                      <a:r>
                        <a:rPr sz="1600" dirty="0">
                          <a:latin typeface="Carlito"/>
                          <a:cs typeface="Carlito"/>
                        </a:rPr>
                        <a:t>all</a:t>
                      </a:r>
                      <a:r>
                        <a:rPr sz="1600" spc="-15" dirty="0">
                          <a:latin typeface="Carlito"/>
                          <a:cs typeface="Carlito"/>
                        </a:rPr>
                        <a:t> </a:t>
                      </a:r>
                      <a:r>
                        <a:rPr sz="1600" dirty="0">
                          <a:latin typeface="Carlito"/>
                          <a:cs typeface="Carlito"/>
                        </a:rPr>
                        <a:t>cause</a:t>
                      </a:r>
                      <a:r>
                        <a:rPr sz="1600" spc="-20" dirty="0">
                          <a:latin typeface="Carlito"/>
                          <a:cs typeface="Carlito"/>
                        </a:rPr>
                        <a:t> </a:t>
                      </a:r>
                      <a:r>
                        <a:rPr sz="1600" spc="-10" dirty="0">
                          <a:latin typeface="Carlito"/>
                          <a:cs typeface="Carlito"/>
                        </a:rPr>
                        <a:t>death, </a:t>
                      </a:r>
                      <a:r>
                        <a:rPr sz="1600" dirty="0">
                          <a:latin typeface="Carlito"/>
                          <a:cs typeface="Carlito"/>
                        </a:rPr>
                        <a:t>4MACE</a:t>
                      </a:r>
                      <a:r>
                        <a:rPr sz="1600" spc="-25" dirty="0">
                          <a:latin typeface="Carlito"/>
                          <a:cs typeface="Carlito"/>
                        </a:rPr>
                        <a:t> </a:t>
                      </a:r>
                      <a:r>
                        <a:rPr sz="1600" dirty="0">
                          <a:latin typeface="Carlito"/>
                          <a:cs typeface="Carlito"/>
                        </a:rPr>
                        <a:t>CV</a:t>
                      </a:r>
                      <a:r>
                        <a:rPr sz="1600" spc="-15" dirty="0">
                          <a:latin typeface="Carlito"/>
                          <a:cs typeface="Carlito"/>
                        </a:rPr>
                        <a:t> </a:t>
                      </a:r>
                      <a:r>
                        <a:rPr sz="1600" spc="-10" dirty="0">
                          <a:latin typeface="Carlito"/>
                          <a:cs typeface="Carlito"/>
                        </a:rPr>
                        <a:t>death/HHF</a:t>
                      </a:r>
                      <a:endParaRPr sz="1600">
                        <a:latin typeface="Carlito"/>
                        <a:cs typeface="Carlito"/>
                      </a:endParaRPr>
                    </a:p>
                  </a:txBody>
                  <a:tcPr marL="0" marR="0" marT="349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ECEEE"/>
                    </a:solidFill>
                  </a:tcPr>
                </a:tc>
                <a:tc>
                  <a:txBody>
                    <a:bodyPr/>
                    <a:lstStyle/>
                    <a:p>
                      <a:pPr marL="69850" marR="402590">
                        <a:lnSpc>
                          <a:spcPct val="100000"/>
                        </a:lnSpc>
                        <a:spcBef>
                          <a:spcPts val="295"/>
                        </a:spcBef>
                      </a:pPr>
                      <a:r>
                        <a:rPr sz="1400" dirty="0">
                          <a:latin typeface="Carlito"/>
                          <a:cs typeface="Carlito"/>
                        </a:rPr>
                        <a:t>3P</a:t>
                      </a:r>
                      <a:r>
                        <a:rPr sz="1400" spc="-25" dirty="0">
                          <a:latin typeface="Carlito"/>
                          <a:cs typeface="Carlito"/>
                        </a:rPr>
                        <a:t> </a:t>
                      </a:r>
                      <a:r>
                        <a:rPr sz="1400" dirty="0">
                          <a:latin typeface="Carlito"/>
                          <a:cs typeface="Carlito"/>
                        </a:rPr>
                        <a:t>MACE,</a:t>
                      </a:r>
                      <a:r>
                        <a:rPr sz="1400" spc="-25" dirty="0">
                          <a:latin typeface="Carlito"/>
                          <a:cs typeface="Carlito"/>
                        </a:rPr>
                        <a:t> </a:t>
                      </a:r>
                      <a:r>
                        <a:rPr sz="1400" dirty="0">
                          <a:latin typeface="Carlito"/>
                          <a:cs typeface="Carlito"/>
                        </a:rPr>
                        <a:t>CV</a:t>
                      </a:r>
                      <a:r>
                        <a:rPr sz="1400" spc="-35" dirty="0">
                          <a:latin typeface="Carlito"/>
                          <a:cs typeface="Carlito"/>
                        </a:rPr>
                        <a:t> </a:t>
                      </a:r>
                      <a:r>
                        <a:rPr sz="1400" spc="-10" dirty="0">
                          <a:latin typeface="Carlito"/>
                          <a:cs typeface="Carlito"/>
                        </a:rPr>
                        <a:t>death, </a:t>
                      </a:r>
                      <a:r>
                        <a:rPr sz="1400" spc="-30" dirty="0">
                          <a:latin typeface="Carlito"/>
                          <a:cs typeface="Carlito"/>
                        </a:rPr>
                        <a:t>HHF,</a:t>
                      </a:r>
                      <a:r>
                        <a:rPr sz="1400" spc="-45" dirty="0">
                          <a:latin typeface="Carlito"/>
                          <a:cs typeface="Carlito"/>
                        </a:rPr>
                        <a:t> </a:t>
                      </a:r>
                      <a:r>
                        <a:rPr sz="1400" dirty="0">
                          <a:latin typeface="Carlito"/>
                          <a:cs typeface="Carlito"/>
                        </a:rPr>
                        <a:t>all</a:t>
                      </a:r>
                      <a:r>
                        <a:rPr sz="1400" spc="-55" dirty="0">
                          <a:latin typeface="Carlito"/>
                          <a:cs typeface="Carlito"/>
                        </a:rPr>
                        <a:t> </a:t>
                      </a:r>
                      <a:r>
                        <a:rPr sz="1400" dirty="0">
                          <a:latin typeface="Carlito"/>
                          <a:cs typeface="Carlito"/>
                        </a:rPr>
                        <a:t>cause</a:t>
                      </a:r>
                      <a:r>
                        <a:rPr sz="1400" spc="-25" dirty="0">
                          <a:latin typeface="Carlito"/>
                          <a:cs typeface="Carlito"/>
                        </a:rPr>
                        <a:t> </a:t>
                      </a:r>
                      <a:r>
                        <a:rPr sz="1400" spc="-20" dirty="0">
                          <a:latin typeface="Carlito"/>
                          <a:cs typeface="Carlito"/>
                        </a:rPr>
                        <a:t>death</a:t>
                      </a:r>
                      <a:endParaRPr sz="1400">
                        <a:latin typeface="Carlito"/>
                        <a:cs typeface="Carlito"/>
                      </a:endParaRPr>
                    </a:p>
                  </a:txBody>
                  <a:tcPr marL="0" marR="0" marT="374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ECEEE"/>
                    </a:solidFill>
                  </a:tcPr>
                </a:tc>
                <a:tc>
                  <a:txBody>
                    <a:bodyPr/>
                    <a:lstStyle/>
                    <a:p>
                      <a:pPr>
                        <a:lnSpc>
                          <a:spcPct val="100000"/>
                        </a:lnSpc>
                      </a:pPr>
                      <a:endParaRPr sz="16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ECEEE"/>
                    </a:solidFill>
                  </a:tcPr>
                </a:tc>
                <a:extLst>
                  <a:ext uri="{0D108BD9-81ED-4DB2-BD59-A6C34878D82A}">
                    <a16:rowId xmlns:a16="http://schemas.microsoft.com/office/drawing/2014/main" val="10002"/>
                  </a:ext>
                </a:extLst>
              </a:tr>
            </a:tbl>
          </a:graphicData>
        </a:graphic>
      </p:graphicFrame>
      <p:sp>
        <p:nvSpPr>
          <p:cNvPr id="35" name="object 35">
            <a:extLst>
              <a:ext uri="{FF2B5EF4-FFF2-40B4-BE49-F238E27FC236}">
                <a16:creationId xmlns:a16="http://schemas.microsoft.com/office/drawing/2014/main" id="{B4655168-14EA-0753-F48F-6DE9445DA421}"/>
              </a:ext>
            </a:extLst>
          </p:cNvPr>
          <p:cNvSpPr/>
          <p:nvPr/>
        </p:nvSpPr>
        <p:spPr>
          <a:xfrm>
            <a:off x="6599185" y="1915921"/>
            <a:ext cx="45720" cy="12700"/>
          </a:xfrm>
          <a:custGeom>
            <a:avLst/>
            <a:gdLst/>
            <a:ahLst/>
            <a:cxnLst/>
            <a:rect l="l" t="t" r="r" b="b"/>
            <a:pathLst>
              <a:path w="45720" h="12700">
                <a:moveTo>
                  <a:pt x="45720" y="0"/>
                </a:moveTo>
                <a:lnTo>
                  <a:pt x="0" y="0"/>
                </a:lnTo>
                <a:lnTo>
                  <a:pt x="0" y="12700"/>
                </a:lnTo>
                <a:lnTo>
                  <a:pt x="45720" y="12700"/>
                </a:lnTo>
                <a:lnTo>
                  <a:pt x="45720" y="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30143024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E974056-4AD6-0DB4-88AB-D267FD6E0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769" t="39214" r="17615" b="53593"/>
          <a:stretch>
            <a:fillRect/>
          </a:stretch>
        </p:blipFill>
        <p:spPr bwMode="auto">
          <a:xfrm>
            <a:off x="482198" y="929390"/>
            <a:ext cx="11227603" cy="1028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id="{C66ADD88-2143-82F5-64DE-0CFF7F29C8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8000" t="29910" r="30154" b="41467"/>
          <a:stretch>
            <a:fillRect/>
          </a:stretch>
        </p:blipFill>
        <p:spPr bwMode="auto">
          <a:xfrm>
            <a:off x="8610274" y="4099468"/>
            <a:ext cx="3099527" cy="218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51EE05C9-7AE6-2DF2-2E81-DFE68A5D9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769" t="67262" r="17615" b="28877"/>
          <a:stretch>
            <a:fillRect/>
          </a:stretch>
        </p:blipFill>
        <p:spPr bwMode="auto">
          <a:xfrm>
            <a:off x="778963" y="2297175"/>
            <a:ext cx="9744683" cy="67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BB7A5304-F864-C98F-E72F-D42440C7D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769" t="70975" r="17615" b="25018"/>
          <a:stretch>
            <a:fillRect/>
          </a:stretch>
        </p:blipFill>
        <p:spPr bwMode="auto">
          <a:xfrm>
            <a:off x="778963" y="3316349"/>
            <a:ext cx="10391426" cy="67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6 - Έλλειψη">
            <a:extLst>
              <a:ext uri="{FF2B5EF4-FFF2-40B4-BE49-F238E27FC236}">
                <a16:creationId xmlns:a16="http://schemas.microsoft.com/office/drawing/2014/main" id="{9082BC5C-5D9F-02D0-4F75-B4124FA62CE4}"/>
              </a:ext>
            </a:extLst>
          </p:cNvPr>
          <p:cNvSpPr/>
          <p:nvPr/>
        </p:nvSpPr>
        <p:spPr>
          <a:xfrm>
            <a:off x="2500728" y="3631642"/>
            <a:ext cx="508757" cy="4160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Tree>
    <p:extLst>
      <p:ext uri="{BB962C8B-B14F-4D97-AF65-F5344CB8AC3E}">
        <p14:creationId xmlns:p14="http://schemas.microsoft.com/office/powerpoint/2010/main" val="1909603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3D124-F047-4306-B58A-C958527B4C52}"/>
              </a:ext>
            </a:extLst>
          </p:cNvPr>
          <p:cNvPicPr>
            <a:picLocks noChangeAspect="1"/>
          </p:cNvPicPr>
          <p:nvPr/>
        </p:nvPicPr>
        <p:blipFill rotWithShape="1">
          <a:blip r:embed="rId2"/>
          <a:srcRect t="14945" b="10330"/>
          <a:stretch/>
        </p:blipFill>
        <p:spPr>
          <a:xfrm>
            <a:off x="2001107" y="1542867"/>
            <a:ext cx="7605942" cy="4656699"/>
          </a:xfrm>
          <a:prstGeom prst="rect">
            <a:avLst/>
          </a:prstGeom>
        </p:spPr>
      </p:pic>
      <p:sp>
        <p:nvSpPr>
          <p:cNvPr id="6" name="TextBox 5">
            <a:extLst>
              <a:ext uri="{FF2B5EF4-FFF2-40B4-BE49-F238E27FC236}">
                <a16:creationId xmlns:a16="http://schemas.microsoft.com/office/drawing/2014/main" id="{D465C698-3622-4B0D-86CB-A77861E9C054}"/>
              </a:ext>
            </a:extLst>
          </p:cNvPr>
          <p:cNvSpPr txBox="1"/>
          <p:nvPr/>
        </p:nvSpPr>
        <p:spPr>
          <a:xfrm>
            <a:off x="964734" y="525515"/>
            <a:ext cx="4569521" cy="461665"/>
          </a:xfrm>
          <a:prstGeom prst="rect">
            <a:avLst/>
          </a:prstGeom>
          <a:noFill/>
        </p:spPr>
        <p:txBody>
          <a:bodyPr wrap="none" rtlCol="0">
            <a:spAutoFit/>
          </a:bodyPr>
          <a:lstStyle/>
          <a:p>
            <a:r>
              <a:rPr lang="el-GR" sz="2400" dirty="0"/>
              <a:t>Σακχαρώδης Διαβήτης</a:t>
            </a:r>
            <a:r>
              <a:rPr lang="en-US" sz="2400" dirty="0"/>
              <a:t> – </a:t>
            </a:r>
            <a:r>
              <a:rPr lang="el-GR" sz="2400" dirty="0"/>
              <a:t>Επιπλοκές</a:t>
            </a:r>
            <a:endParaRPr lang="en-US" sz="2400" dirty="0"/>
          </a:p>
        </p:txBody>
      </p:sp>
      <p:sp>
        <p:nvSpPr>
          <p:cNvPr id="4" name="Rectangle 3">
            <a:extLst>
              <a:ext uri="{FF2B5EF4-FFF2-40B4-BE49-F238E27FC236}">
                <a16:creationId xmlns:a16="http://schemas.microsoft.com/office/drawing/2014/main" id="{D9684592-97E1-4B5F-837E-77A3970C80D5}"/>
              </a:ext>
            </a:extLst>
          </p:cNvPr>
          <p:cNvSpPr/>
          <p:nvPr/>
        </p:nvSpPr>
        <p:spPr>
          <a:xfrm>
            <a:off x="9774569" y="6264477"/>
            <a:ext cx="1552284" cy="276999"/>
          </a:xfrm>
          <a:prstGeom prst="rect">
            <a:avLst/>
          </a:prstGeom>
        </p:spPr>
        <p:txBody>
          <a:bodyPr wrap="none">
            <a:spAutoFit/>
          </a:bodyPr>
          <a:lstStyle/>
          <a:p>
            <a:r>
              <a:rPr lang="en-US" sz="1200" i="1" dirty="0"/>
              <a:t>www.vectorstock.com</a:t>
            </a:r>
          </a:p>
        </p:txBody>
      </p:sp>
      <p:sp>
        <p:nvSpPr>
          <p:cNvPr id="5" name="Oval 4">
            <a:extLst>
              <a:ext uri="{FF2B5EF4-FFF2-40B4-BE49-F238E27FC236}">
                <a16:creationId xmlns:a16="http://schemas.microsoft.com/office/drawing/2014/main" id="{722A3947-89DA-4051-9539-0AEE87C91352}"/>
              </a:ext>
            </a:extLst>
          </p:cNvPr>
          <p:cNvSpPr/>
          <p:nvPr/>
        </p:nvSpPr>
        <p:spPr>
          <a:xfrm>
            <a:off x="2374084" y="2978092"/>
            <a:ext cx="2558643" cy="159390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385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F4CDC270-513A-B1EE-AD22-435EA379C4E6}"/>
              </a:ext>
            </a:extLst>
          </p:cNvPr>
          <p:cNvSpPr txBox="1">
            <a:spLocks/>
          </p:cNvSpPr>
          <p:nvPr/>
        </p:nvSpPr>
        <p:spPr>
          <a:xfrm>
            <a:off x="435927" y="402480"/>
            <a:ext cx="11736149" cy="628377"/>
          </a:xfrm>
          <a:prstGeom prst="rect">
            <a:avLst/>
          </a:prstGeom>
        </p:spPr>
        <p:txBody>
          <a:bodyPr vert="horz" wrap="square" lIns="0" tIns="12700" rIns="0" bIns="0" rtlCol="0">
            <a:sp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2480310" marR="5080" indent="-2302510">
              <a:lnSpc>
                <a:spcPct val="100000"/>
              </a:lnSpc>
              <a:spcBef>
                <a:spcPts val="100"/>
              </a:spcBef>
            </a:pPr>
            <a:r>
              <a:rPr lang="el-GR" sz="4000" dirty="0">
                <a:latin typeface="+mn-lt"/>
              </a:rPr>
              <a:t>Χρόνια</a:t>
            </a:r>
            <a:r>
              <a:rPr lang="el-GR" sz="4000" spc="-90" dirty="0">
                <a:latin typeface="+mn-lt"/>
              </a:rPr>
              <a:t> </a:t>
            </a:r>
            <a:r>
              <a:rPr lang="el-GR" sz="4000" dirty="0">
                <a:latin typeface="+mn-lt"/>
              </a:rPr>
              <a:t>Νεφρική</a:t>
            </a:r>
            <a:r>
              <a:rPr lang="el-GR" sz="4000" spc="-70" dirty="0">
                <a:latin typeface="+mn-lt"/>
              </a:rPr>
              <a:t> </a:t>
            </a:r>
            <a:r>
              <a:rPr lang="el-GR" sz="4000" dirty="0">
                <a:latin typeface="+mn-lt"/>
              </a:rPr>
              <a:t>Νόσος</a:t>
            </a:r>
            <a:r>
              <a:rPr lang="el-GR" sz="4000" spc="-90" dirty="0">
                <a:latin typeface="+mn-lt"/>
              </a:rPr>
              <a:t> </a:t>
            </a:r>
            <a:r>
              <a:rPr lang="el-GR" sz="4000" dirty="0">
                <a:latin typeface="+mn-lt"/>
              </a:rPr>
              <a:t>(ΧΝΝ)-</a:t>
            </a:r>
            <a:r>
              <a:rPr lang="el-GR" sz="4000" spc="-85" dirty="0">
                <a:latin typeface="+mn-lt"/>
              </a:rPr>
              <a:t> </a:t>
            </a:r>
            <a:r>
              <a:rPr lang="el-GR" sz="4000" dirty="0">
                <a:latin typeface="+mn-lt"/>
              </a:rPr>
              <a:t>η</a:t>
            </a:r>
            <a:r>
              <a:rPr lang="el-GR" sz="4000" spc="-90" dirty="0">
                <a:latin typeface="+mn-lt"/>
              </a:rPr>
              <a:t> </a:t>
            </a:r>
            <a:r>
              <a:rPr lang="el-GR" sz="4000" spc="-20" dirty="0">
                <a:latin typeface="+mn-lt"/>
              </a:rPr>
              <a:t>θέση </a:t>
            </a:r>
            <a:r>
              <a:rPr lang="el-GR" sz="4000" dirty="0">
                <a:latin typeface="+mn-lt"/>
              </a:rPr>
              <a:t>της</a:t>
            </a:r>
            <a:r>
              <a:rPr lang="el-GR" sz="4000" spc="-70" dirty="0">
                <a:latin typeface="+mn-lt"/>
              </a:rPr>
              <a:t> </a:t>
            </a:r>
            <a:r>
              <a:rPr lang="el-GR" sz="4000" spc="-10" dirty="0" err="1">
                <a:latin typeface="+mn-lt"/>
              </a:rPr>
              <a:t>φινερενόνης</a:t>
            </a:r>
            <a:endParaRPr lang="el-GR" sz="4000" spc="-10" dirty="0">
              <a:latin typeface="+mn-lt"/>
            </a:endParaRPr>
          </a:p>
        </p:txBody>
      </p:sp>
      <p:sp>
        <p:nvSpPr>
          <p:cNvPr id="3" name="object 3">
            <a:extLst>
              <a:ext uri="{FF2B5EF4-FFF2-40B4-BE49-F238E27FC236}">
                <a16:creationId xmlns:a16="http://schemas.microsoft.com/office/drawing/2014/main" id="{CAD88027-977D-34B0-91BE-36F387EFCF77}"/>
              </a:ext>
            </a:extLst>
          </p:cNvPr>
          <p:cNvSpPr txBox="1"/>
          <p:nvPr/>
        </p:nvSpPr>
        <p:spPr>
          <a:xfrm>
            <a:off x="1022435" y="1887552"/>
            <a:ext cx="10147129" cy="3082895"/>
          </a:xfrm>
          <a:prstGeom prst="rect">
            <a:avLst/>
          </a:prstGeom>
        </p:spPr>
        <p:txBody>
          <a:bodyPr vert="horz" wrap="square" lIns="0" tIns="12700" rIns="0" bIns="0" rtlCol="0">
            <a:spAutoFit/>
          </a:bodyPr>
          <a:lstStyle/>
          <a:p>
            <a:pPr marL="355600" marR="5080" indent="-343535">
              <a:lnSpc>
                <a:spcPct val="100000"/>
              </a:lnSpc>
              <a:spcBef>
                <a:spcPts val="100"/>
              </a:spcBef>
              <a:buChar char="•"/>
              <a:tabLst>
                <a:tab pos="355600" algn="l"/>
              </a:tabLst>
            </a:pPr>
            <a:r>
              <a:rPr sz="3200" dirty="0">
                <a:solidFill>
                  <a:srgbClr val="333399"/>
                </a:solidFill>
                <a:latin typeface="Arial"/>
                <a:cs typeface="Arial"/>
              </a:rPr>
              <a:t>Σε</a:t>
            </a:r>
            <a:r>
              <a:rPr sz="3200" spc="-40" dirty="0">
                <a:solidFill>
                  <a:srgbClr val="333399"/>
                </a:solidFill>
                <a:latin typeface="Arial"/>
                <a:cs typeface="Arial"/>
              </a:rPr>
              <a:t> </a:t>
            </a:r>
            <a:r>
              <a:rPr sz="3200" dirty="0">
                <a:solidFill>
                  <a:srgbClr val="333399"/>
                </a:solidFill>
                <a:latin typeface="Arial"/>
                <a:cs typeface="Arial"/>
              </a:rPr>
              <a:t>ασθενείς</a:t>
            </a:r>
            <a:r>
              <a:rPr sz="3200" spc="-30" dirty="0">
                <a:solidFill>
                  <a:srgbClr val="333399"/>
                </a:solidFill>
                <a:latin typeface="Arial"/>
                <a:cs typeface="Arial"/>
              </a:rPr>
              <a:t> </a:t>
            </a:r>
            <a:r>
              <a:rPr sz="3200" dirty="0">
                <a:solidFill>
                  <a:srgbClr val="333399"/>
                </a:solidFill>
                <a:latin typeface="Arial"/>
                <a:cs typeface="Arial"/>
              </a:rPr>
              <a:t>με</a:t>
            </a:r>
            <a:r>
              <a:rPr sz="3200" spc="-25" dirty="0">
                <a:solidFill>
                  <a:srgbClr val="333399"/>
                </a:solidFill>
                <a:latin typeface="Arial"/>
                <a:cs typeface="Arial"/>
              </a:rPr>
              <a:t> </a:t>
            </a:r>
            <a:r>
              <a:rPr sz="3200" dirty="0">
                <a:solidFill>
                  <a:srgbClr val="333399"/>
                </a:solidFill>
                <a:latin typeface="Arial"/>
                <a:cs typeface="Arial"/>
              </a:rPr>
              <a:t>ΣΔ2</a:t>
            </a:r>
            <a:r>
              <a:rPr sz="3200" spc="-15" dirty="0">
                <a:solidFill>
                  <a:srgbClr val="333399"/>
                </a:solidFill>
                <a:latin typeface="Arial"/>
                <a:cs typeface="Arial"/>
              </a:rPr>
              <a:t> </a:t>
            </a:r>
            <a:r>
              <a:rPr sz="3200" dirty="0">
                <a:solidFill>
                  <a:srgbClr val="333399"/>
                </a:solidFill>
                <a:latin typeface="Arial"/>
                <a:cs typeface="Arial"/>
              </a:rPr>
              <a:t>σε</a:t>
            </a:r>
            <a:r>
              <a:rPr sz="3200" spc="-45" dirty="0">
                <a:solidFill>
                  <a:srgbClr val="333399"/>
                </a:solidFill>
                <a:latin typeface="Arial"/>
                <a:cs typeface="Arial"/>
              </a:rPr>
              <a:t> </a:t>
            </a:r>
            <a:r>
              <a:rPr sz="3200" dirty="0">
                <a:solidFill>
                  <a:srgbClr val="333399"/>
                </a:solidFill>
                <a:latin typeface="Arial"/>
                <a:cs typeface="Arial"/>
              </a:rPr>
              <a:t>κίνδυνο</a:t>
            </a:r>
            <a:r>
              <a:rPr sz="3200" spc="-50" dirty="0">
                <a:solidFill>
                  <a:srgbClr val="333399"/>
                </a:solidFill>
                <a:latin typeface="Arial"/>
                <a:cs typeface="Arial"/>
              </a:rPr>
              <a:t> </a:t>
            </a:r>
            <a:r>
              <a:rPr sz="3200" spc="-25" dirty="0">
                <a:solidFill>
                  <a:srgbClr val="333399"/>
                </a:solidFill>
                <a:latin typeface="Arial"/>
                <a:cs typeface="Arial"/>
              </a:rPr>
              <a:t>για </a:t>
            </a:r>
            <a:r>
              <a:rPr sz="3200" dirty="0">
                <a:solidFill>
                  <a:srgbClr val="333399"/>
                </a:solidFill>
                <a:latin typeface="Arial"/>
                <a:cs typeface="Arial"/>
              </a:rPr>
              <a:t>καρδιαγγειακά</a:t>
            </a:r>
            <a:r>
              <a:rPr sz="3200" spc="-15" dirty="0">
                <a:solidFill>
                  <a:srgbClr val="333399"/>
                </a:solidFill>
                <a:latin typeface="Arial"/>
                <a:cs typeface="Arial"/>
              </a:rPr>
              <a:t> </a:t>
            </a:r>
            <a:r>
              <a:rPr sz="3200" dirty="0">
                <a:solidFill>
                  <a:srgbClr val="333399"/>
                </a:solidFill>
                <a:latin typeface="Arial"/>
                <a:cs typeface="Arial"/>
              </a:rPr>
              <a:t>συμβάματα</a:t>
            </a:r>
            <a:r>
              <a:rPr sz="3200" spc="-55" dirty="0">
                <a:solidFill>
                  <a:srgbClr val="333399"/>
                </a:solidFill>
                <a:latin typeface="Arial"/>
                <a:cs typeface="Arial"/>
              </a:rPr>
              <a:t> </a:t>
            </a:r>
            <a:r>
              <a:rPr sz="3200" dirty="0">
                <a:solidFill>
                  <a:srgbClr val="333399"/>
                </a:solidFill>
                <a:latin typeface="Arial"/>
                <a:cs typeface="Arial"/>
              </a:rPr>
              <a:t>ή/και</a:t>
            </a:r>
            <a:r>
              <a:rPr sz="3200" spc="-45" dirty="0">
                <a:solidFill>
                  <a:srgbClr val="333399"/>
                </a:solidFill>
                <a:latin typeface="Arial"/>
                <a:cs typeface="Arial"/>
              </a:rPr>
              <a:t> </a:t>
            </a:r>
            <a:r>
              <a:rPr sz="3200" dirty="0">
                <a:solidFill>
                  <a:srgbClr val="333399"/>
                </a:solidFill>
                <a:latin typeface="Arial"/>
                <a:cs typeface="Arial"/>
              </a:rPr>
              <a:t>εξέλιξη</a:t>
            </a:r>
            <a:r>
              <a:rPr sz="3200" spc="-20" dirty="0">
                <a:solidFill>
                  <a:srgbClr val="333399"/>
                </a:solidFill>
                <a:latin typeface="Arial"/>
                <a:cs typeface="Arial"/>
              </a:rPr>
              <a:t> </a:t>
            </a:r>
            <a:r>
              <a:rPr sz="3200" spc="-25" dirty="0">
                <a:solidFill>
                  <a:srgbClr val="333399"/>
                </a:solidFill>
                <a:latin typeface="Arial"/>
                <a:cs typeface="Arial"/>
              </a:rPr>
              <a:t>της </a:t>
            </a:r>
            <a:r>
              <a:rPr sz="3200" dirty="0">
                <a:solidFill>
                  <a:srgbClr val="333399"/>
                </a:solidFill>
                <a:latin typeface="Arial"/>
                <a:cs typeface="Arial"/>
              </a:rPr>
              <a:t>ΧΝΝ</a:t>
            </a:r>
            <a:r>
              <a:rPr sz="3200" spc="-10" dirty="0">
                <a:solidFill>
                  <a:srgbClr val="333399"/>
                </a:solidFill>
                <a:latin typeface="Arial"/>
                <a:cs typeface="Arial"/>
              </a:rPr>
              <a:t> </a:t>
            </a:r>
            <a:r>
              <a:rPr sz="3200" dirty="0">
                <a:solidFill>
                  <a:srgbClr val="333399"/>
                </a:solidFill>
                <a:latin typeface="Arial"/>
                <a:cs typeface="Arial"/>
              </a:rPr>
              <a:t>,</a:t>
            </a:r>
            <a:r>
              <a:rPr sz="3200" spc="-30" dirty="0">
                <a:solidFill>
                  <a:srgbClr val="333399"/>
                </a:solidFill>
                <a:latin typeface="Arial"/>
                <a:cs typeface="Arial"/>
              </a:rPr>
              <a:t> </a:t>
            </a:r>
            <a:r>
              <a:rPr sz="3200" dirty="0">
                <a:solidFill>
                  <a:srgbClr val="333399"/>
                </a:solidFill>
                <a:latin typeface="Arial"/>
                <a:cs typeface="Arial"/>
              </a:rPr>
              <a:t>όταν</a:t>
            </a:r>
            <a:r>
              <a:rPr sz="3200" spc="-25" dirty="0">
                <a:solidFill>
                  <a:srgbClr val="333399"/>
                </a:solidFill>
                <a:latin typeface="Arial"/>
                <a:cs typeface="Arial"/>
              </a:rPr>
              <a:t> </a:t>
            </a:r>
            <a:r>
              <a:rPr sz="3200" dirty="0">
                <a:solidFill>
                  <a:srgbClr val="333399"/>
                </a:solidFill>
                <a:latin typeface="Arial"/>
                <a:cs typeface="Arial"/>
              </a:rPr>
              <a:t>αυτοί</a:t>
            </a:r>
            <a:r>
              <a:rPr sz="3200" spc="-10" dirty="0">
                <a:solidFill>
                  <a:srgbClr val="333399"/>
                </a:solidFill>
                <a:latin typeface="Arial"/>
                <a:cs typeface="Arial"/>
              </a:rPr>
              <a:t> </a:t>
            </a:r>
            <a:r>
              <a:rPr sz="3200" dirty="0">
                <a:solidFill>
                  <a:srgbClr val="FF0000"/>
                </a:solidFill>
                <a:latin typeface="Arial"/>
                <a:cs typeface="Arial"/>
              </a:rPr>
              <a:t>δεν</a:t>
            </a:r>
            <a:r>
              <a:rPr sz="3200" spc="5" dirty="0">
                <a:solidFill>
                  <a:srgbClr val="FF0000"/>
                </a:solidFill>
                <a:latin typeface="Arial"/>
                <a:cs typeface="Arial"/>
              </a:rPr>
              <a:t> </a:t>
            </a:r>
            <a:r>
              <a:rPr sz="3200" dirty="0">
                <a:solidFill>
                  <a:srgbClr val="FF0000"/>
                </a:solidFill>
                <a:latin typeface="Arial"/>
                <a:cs typeface="Arial"/>
              </a:rPr>
              <a:t>ανέχονται</a:t>
            </a:r>
            <a:r>
              <a:rPr sz="3200" spc="-50" dirty="0">
                <a:solidFill>
                  <a:srgbClr val="FF0000"/>
                </a:solidFill>
                <a:latin typeface="Arial"/>
                <a:cs typeface="Arial"/>
              </a:rPr>
              <a:t> </a:t>
            </a:r>
            <a:r>
              <a:rPr sz="3200" spc="-10" dirty="0">
                <a:solidFill>
                  <a:srgbClr val="FF0000"/>
                </a:solidFill>
                <a:latin typeface="Arial"/>
                <a:cs typeface="Arial"/>
              </a:rPr>
              <a:t>SGLT-</a:t>
            </a:r>
            <a:r>
              <a:rPr sz="3200" spc="-25" dirty="0">
                <a:solidFill>
                  <a:srgbClr val="FF0000"/>
                </a:solidFill>
                <a:latin typeface="Arial"/>
                <a:cs typeface="Arial"/>
              </a:rPr>
              <a:t>2i </a:t>
            </a:r>
            <a:r>
              <a:rPr sz="3200" dirty="0">
                <a:solidFill>
                  <a:srgbClr val="333399"/>
                </a:solidFill>
                <a:latin typeface="Arial"/>
                <a:cs typeface="Arial"/>
              </a:rPr>
              <a:t>συστήνεται</a:t>
            </a:r>
            <a:r>
              <a:rPr sz="3200" spc="-50" dirty="0">
                <a:solidFill>
                  <a:srgbClr val="333399"/>
                </a:solidFill>
                <a:latin typeface="Arial"/>
                <a:cs typeface="Arial"/>
              </a:rPr>
              <a:t> </a:t>
            </a:r>
            <a:r>
              <a:rPr sz="3200" dirty="0">
                <a:solidFill>
                  <a:srgbClr val="333399"/>
                </a:solidFill>
                <a:latin typeface="Arial"/>
                <a:cs typeface="Arial"/>
              </a:rPr>
              <a:t>η</a:t>
            </a:r>
            <a:r>
              <a:rPr sz="3200" spc="-20" dirty="0">
                <a:solidFill>
                  <a:srgbClr val="333399"/>
                </a:solidFill>
                <a:latin typeface="Arial"/>
                <a:cs typeface="Arial"/>
              </a:rPr>
              <a:t> </a:t>
            </a:r>
            <a:r>
              <a:rPr sz="3200" dirty="0">
                <a:solidFill>
                  <a:srgbClr val="333399"/>
                </a:solidFill>
                <a:latin typeface="Arial"/>
                <a:cs typeface="Arial"/>
              </a:rPr>
              <a:t>χρήση</a:t>
            </a:r>
            <a:r>
              <a:rPr sz="3200" spc="-10" dirty="0">
                <a:solidFill>
                  <a:srgbClr val="333399"/>
                </a:solidFill>
                <a:latin typeface="Arial"/>
                <a:cs typeface="Arial"/>
              </a:rPr>
              <a:t> </a:t>
            </a:r>
            <a:r>
              <a:rPr sz="3200" dirty="0">
                <a:solidFill>
                  <a:srgbClr val="FF0000"/>
                </a:solidFill>
                <a:latin typeface="Arial"/>
                <a:cs typeface="Arial"/>
              </a:rPr>
              <a:t>φινερενόνης</a:t>
            </a:r>
            <a:r>
              <a:rPr sz="3200" spc="-75" dirty="0">
                <a:solidFill>
                  <a:srgbClr val="FF0000"/>
                </a:solidFill>
                <a:latin typeface="Arial"/>
                <a:cs typeface="Arial"/>
              </a:rPr>
              <a:t> </a:t>
            </a:r>
            <a:r>
              <a:rPr sz="3200" spc="-50" dirty="0">
                <a:solidFill>
                  <a:srgbClr val="FF0000"/>
                </a:solidFill>
                <a:latin typeface="Arial"/>
                <a:cs typeface="Arial"/>
              </a:rPr>
              <a:t>Α</a:t>
            </a:r>
            <a:endParaRPr lang="en-US" sz="3200" spc="-50" dirty="0">
              <a:solidFill>
                <a:srgbClr val="FF0000"/>
              </a:solidFill>
              <a:latin typeface="Arial"/>
              <a:cs typeface="Arial"/>
            </a:endParaRPr>
          </a:p>
          <a:p>
            <a:pPr marL="355600" marR="5080" indent="-343535">
              <a:lnSpc>
                <a:spcPct val="100000"/>
              </a:lnSpc>
              <a:spcBef>
                <a:spcPts val="100"/>
              </a:spcBef>
              <a:buChar char="•"/>
              <a:tabLst>
                <a:tab pos="355600" algn="l"/>
              </a:tabLst>
            </a:pPr>
            <a:endParaRPr sz="3200" dirty="0">
              <a:latin typeface="Arial"/>
              <a:cs typeface="Arial"/>
            </a:endParaRPr>
          </a:p>
          <a:p>
            <a:pPr marL="355600" marR="802005" indent="-343535">
              <a:lnSpc>
                <a:spcPct val="100000"/>
              </a:lnSpc>
              <a:spcBef>
                <a:spcPts val="770"/>
              </a:spcBef>
              <a:buChar char="•"/>
              <a:tabLst>
                <a:tab pos="355600" algn="l"/>
              </a:tabLst>
            </a:pPr>
            <a:r>
              <a:rPr sz="3200" dirty="0">
                <a:solidFill>
                  <a:srgbClr val="333399"/>
                </a:solidFill>
                <a:latin typeface="Arial"/>
                <a:cs typeface="Arial"/>
              </a:rPr>
              <a:t>Για</a:t>
            </a:r>
            <a:r>
              <a:rPr sz="3200" spc="-55" dirty="0">
                <a:solidFill>
                  <a:srgbClr val="333399"/>
                </a:solidFill>
                <a:latin typeface="Arial"/>
                <a:cs typeface="Arial"/>
              </a:rPr>
              <a:t> </a:t>
            </a:r>
            <a:r>
              <a:rPr sz="3200" dirty="0">
                <a:solidFill>
                  <a:srgbClr val="333399"/>
                </a:solidFill>
                <a:latin typeface="Arial"/>
                <a:cs typeface="Arial"/>
              </a:rPr>
              <a:t>την</a:t>
            </a:r>
            <a:r>
              <a:rPr sz="3200" spc="-75" dirty="0">
                <a:solidFill>
                  <a:srgbClr val="333399"/>
                </a:solidFill>
                <a:latin typeface="Arial"/>
                <a:cs typeface="Arial"/>
              </a:rPr>
              <a:t> </a:t>
            </a:r>
            <a:r>
              <a:rPr sz="3200" dirty="0">
                <a:solidFill>
                  <a:srgbClr val="333399"/>
                </a:solidFill>
                <a:latin typeface="Arial"/>
                <a:cs typeface="Arial"/>
              </a:rPr>
              <a:t>επιβράδυνση</a:t>
            </a:r>
            <a:r>
              <a:rPr sz="3200" spc="-60" dirty="0">
                <a:solidFill>
                  <a:srgbClr val="333399"/>
                </a:solidFill>
                <a:latin typeface="Arial"/>
                <a:cs typeface="Arial"/>
              </a:rPr>
              <a:t> </a:t>
            </a:r>
            <a:r>
              <a:rPr sz="3200" dirty="0">
                <a:solidFill>
                  <a:srgbClr val="333399"/>
                </a:solidFill>
                <a:latin typeface="Arial"/>
                <a:cs typeface="Arial"/>
              </a:rPr>
              <a:t>της</a:t>
            </a:r>
            <a:r>
              <a:rPr sz="3200" spc="-80" dirty="0">
                <a:solidFill>
                  <a:srgbClr val="333399"/>
                </a:solidFill>
                <a:latin typeface="Arial"/>
                <a:cs typeface="Arial"/>
              </a:rPr>
              <a:t> </a:t>
            </a:r>
            <a:r>
              <a:rPr sz="3200" dirty="0">
                <a:solidFill>
                  <a:srgbClr val="333399"/>
                </a:solidFill>
                <a:latin typeface="Arial"/>
                <a:cs typeface="Arial"/>
              </a:rPr>
              <a:t>εξέλιξης</a:t>
            </a:r>
            <a:r>
              <a:rPr sz="3200" spc="-50" dirty="0">
                <a:solidFill>
                  <a:srgbClr val="333399"/>
                </a:solidFill>
                <a:latin typeface="Arial"/>
                <a:cs typeface="Arial"/>
              </a:rPr>
              <a:t> </a:t>
            </a:r>
            <a:r>
              <a:rPr sz="3200" spc="-25" dirty="0">
                <a:solidFill>
                  <a:srgbClr val="333399"/>
                </a:solidFill>
                <a:latin typeface="Arial"/>
                <a:cs typeface="Arial"/>
              </a:rPr>
              <a:t>ΧΝΝ </a:t>
            </a:r>
            <a:r>
              <a:rPr sz="3200" dirty="0">
                <a:solidFill>
                  <a:srgbClr val="333399"/>
                </a:solidFill>
                <a:latin typeface="Arial"/>
                <a:cs typeface="Arial"/>
              </a:rPr>
              <a:t>συστήνεται</a:t>
            </a:r>
            <a:r>
              <a:rPr sz="3200" spc="-65" dirty="0">
                <a:solidFill>
                  <a:srgbClr val="333399"/>
                </a:solidFill>
                <a:latin typeface="Arial"/>
                <a:cs typeface="Arial"/>
              </a:rPr>
              <a:t> </a:t>
            </a:r>
            <a:r>
              <a:rPr sz="3200" dirty="0">
                <a:solidFill>
                  <a:srgbClr val="333399"/>
                </a:solidFill>
                <a:latin typeface="Arial"/>
                <a:cs typeface="Arial"/>
              </a:rPr>
              <a:t>μείωση</a:t>
            </a:r>
            <a:r>
              <a:rPr sz="3200" spc="-10" dirty="0">
                <a:solidFill>
                  <a:srgbClr val="333399"/>
                </a:solidFill>
                <a:latin typeface="Arial"/>
                <a:cs typeface="Arial"/>
              </a:rPr>
              <a:t> </a:t>
            </a:r>
            <a:r>
              <a:rPr sz="3200" dirty="0">
                <a:solidFill>
                  <a:srgbClr val="333399"/>
                </a:solidFill>
                <a:latin typeface="Arial"/>
                <a:cs typeface="Arial"/>
              </a:rPr>
              <a:t>της</a:t>
            </a:r>
            <a:r>
              <a:rPr sz="3200" spc="-45" dirty="0">
                <a:solidFill>
                  <a:srgbClr val="333399"/>
                </a:solidFill>
                <a:latin typeface="Arial"/>
                <a:cs typeface="Arial"/>
              </a:rPr>
              <a:t> </a:t>
            </a:r>
            <a:r>
              <a:rPr sz="3200" spc="-10" dirty="0">
                <a:solidFill>
                  <a:srgbClr val="333399"/>
                </a:solidFill>
                <a:latin typeface="Arial"/>
                <a:cs typeface="Arial"/>
              </a:rPr>
              <a:t>απέκκρισης </a:t>
            </a:r>
            <a:r>
              <a:rPr sz="3200" dirty="0">
                <a:solidFill>
                  <a:srgbClr val="333399"/>
                </a:solidFill>
                <a:latin typeface="Arial"/>
                <a:cs typeface="Arial"/>
              </a:rPr>
              <a:t>αλβουμίνης</a:t>
            </a:r>
            <a:r>
              <a:rPr sz="3200" spc="-55" dirty="0">
                <a:solidFill>
                  <a:srgbClr val="333399"/>
                </a:solidFill>
                <a:latin typeface="Arial"/>
                <a:cs typeface="Arial"/>
              </a:rPr>
              <a:t> </a:t>
            </a:r>
            <a:r>
              <a:rPr sz="3200" dirty="0">
                <a:solidFill>
                  <a:srgbClr val="333399"/>
                </a:solidFill>
                <a:latin typeface="Arial"/>
                <a:cs typeface="Arial"/>
              </a:rPr>
              <a:t>κατά</a:t>
            </a:r>
            <a:r>
              <a:rPr sz="3200" spc="-35" dirty="0">
                <a:solidFill>
                  <a:srgbClr val="333399"/>
                </a:solidFill>
                <a:latin typeface="Arial"/>
                <a:cs typeface="Arial"/>
              </a:rPr>
              <a:t> </a:t>
            </a:r>
            <a:r>
              <a:rPr sz="3200" dirty="0">
                <a:solidFill>
                  <a:srgbClr val="333399"/>
                </a:solidFill>
                <a:latin typeface="Arial"/>
                <a:cs typeface="Arial"/>
              </a:rPr>
              <a:t>30%</a:t>
            </a:r>
            <a:r>
              <a:rPr sz="3200" spc="-5" dirty="0">
                <a:solidFill>
                  <a:srgbClr val="333399"/>
                </a:solidFill>
                <a:latin typeface="Arial"/>
                <a:cs typeface="Arial"/>
              </a:rPr>
              <a:t> </a:t>
            </a:r>
            <a:r>
              <a:rPr sz="3200" spc="-50" dirty="0">
                <a:solidFill>
                  <a:srgbClr val="FF0000"/>
                </a:solidFill>
                <a:latin typeface="Arial"/>
                <a:cs typeface="Arial"/>
              </a:rPr>
              <a:t>Β</a:t>
            </a:r>
            <a:endParaRPr sz="3200" dirty="0">
              <a:latin typeface="Arial"/>
              <a:cs typeface="Arial"/>
            </a:endParaRPr>
          </a:p>
        </p:txBody>
      </p:sp>
      <p:sp>
        <p:nvSpPr>
          <p:cNvPr id="4" name="object 4">
            <a:extLst>
              <a:ext uri="{FF2B5EF4-FFF2-40B4-BE49-F238E27FC236}">
                <a16:creationId xmlns:a16="http://schemas.microsoft.com/office/drawing/2014/main" id="{E38EF14B-A3E0-6CF4-216A-59E0FDA82A91}"/>
              </a:ext>
            </a:extLst>
          </p:cNvPr>
          <p:cNvSpPr txBox="1"/>
          <p:nvPr/>
        </p:nvSpPr>
        <p:spPr>
          <a:xfrm>
            <a:off x="435927" y="6388417"/>
            <a:ext cx="4736465" cy="238760"/>
          </a:xfrm>
          <a:prstGeom prst="rect">
            <a:avLst/>
          </a:prstGeom>
        </p:spPr>
        <p:txBody>
          <a:bodyPr vert="horz" wrap="square" lIns="0" tIns="12700" rIns="0" bIns="0" rtlCol="0">
            <a:spAutoFit/>
          </a:bodyPr>
          <a:lstStyle/>
          <a:p>
            <a:pPr marL="12700">
              <a:lnSpc>
                <a:spcPct val="100000"/>
              </a:lnSpc>
              <a:spcBef>
                <a:spcPts val="100"/>
              </a:spcBef>
            </a:pPr>
            <a:r>
              <a:rPr sz="1400" dirty="0">
                <a:latin typeface="Arial"/>
                <a:cs typeface="Arial"/>
              </a:rPr>
              <a:t>Standards</a:t>
            </a:r>
            <a:r>
              <a:rPr sz="1400" spc="-30" dirty="0">
                <a:latin typeface="Arial"/>
                <a:cs typeface="Arial"/>
              </a:rPr>
              <a:t> </a:t>
            </a:r>
            <a:r>
              <a:rPr sz="1400" dirty="0">
                <a:latin typeface="Arial"/>
                <a:cs typeface="Arial"/>
              </a:rPr>
              <a:t>of</a:t>
            </a:r>
            <a:r>
              <a:rPr sz="1400" spc="-35" dirty="0">
                <a:latin typeface="Arial"/>
                <a:cs typeface="Arial"/>
              </a:rPr>
              <a:t> </a:t>
            </a:r>
            <a:r>
              <a:rPr sz="1400" dirty="0">
                <a:latin typeface="Arial"/>
                <a:cs typeface="Arial"/>
              </a:rPr>
              <a:t>Medical</a:t>
            </a:r>
            <a:r>
              <a:rPr sz="1400" spc="-15" dirty="0">
                <a:latin typeface="Arial"/>
                <a:cs typeface="Arial"/>
              </a:rPr>
              <a:t> </a:t>
            </a:r>
            <a:r>
              <a:rPr sz="1400" dirty="0">
                <a:latin typeface="Arial"/>
                <a:cs typeface="Arial"/>
              </a:rPr>
              <a:t>Care</a:t>
            </a:r>
            <a:r>
              <a:rPr sz="1400" spc="-30" dirty="0">
                <a:latin typeface="Arial"/>
                <a:cs typeface="Arial"/>
              </a:rPr>
              <a:t> </a:t>
            </a:r>
            <a:r>
              <a:rPr sz="1400" dirty="0">
                <a:latin typeface="Arial"/>
                <a:cs typeface="Arial"/>
              </a:rPr>
              <a:t>in</a:t>
            </a:r>
            <a:r>
              <a:rPr sz="1400" spc="-45" dirty="0">
                <a:latin typeface="Arial"/>
                <a:cs typeface="Arial"/>
              </a:rPr>
              <a:t> </a:t>
            </a:r>
            <a:r>
              <a:rPr sz="1400" dirty="0">
                <a:latin typeface="Arial"/>
                <a:cs typeface="Arial"/>
              </a:rPr>
              <a:t>Diabetes,</a:t>
            </a:r>
            <a:r>
              <a:rPr sz="1400" spc="-35" dirty="0">
                <a:latin typeface="Arial"/>
                <a:cs typeface="Arial"/>
              </a:rPr>
              <a:t> </a:t>
            </a:r>
            <a:r>
              <a:rPr sz="1400" dirty="0">
                <a:latin typeface="Arial"/>
                <a:cs typeface="Arial"/>
              </a:rPr>
              <a:t>Diabetes</a:t>
            </a:r>
            <a:r>
              <a:rPr sz="1400" spc="-45" dirty="0">
                <a:latin typeface="Arial"/>
                <a:cs typeface="Arial"/>
              </a:rPr>
              <a:t> </a:t>
            </a:r>
            <a:r>
              <a:rPr sz="1400" dirty="0">
                <a:latin typeface="Arial"/>
                <a:cs typeface="Arial"/>
              </a:rPr>
              <a:t>Care</a:t>
            </a:r>
            <a:r>
              <a:rPr sz="1400" spc="-45" dirty="0">
                <a:latin typeface="Arial"/>
                <a:cs typeface="Arial"/>
              </a:rPr>
              <a:t> </a:t>
            </a:r>
            <a:r>
              <a:rPr sz="1400" spc="-20" dirty="0">
                <a:latin typeface="Arial"/>
                <a:cs typeface="Arial"/>
              </a:rPr>
              <a:t>2023</a:t>
            </a:r>
            <a:endParaRPr sz="1400">
              <a:latin typeface="Arial"/>
              <a:cs typeface="Arial"/>
            </a:endParaRPr>
          </a:p>
        </p:txBody>
      </p:sp>
    </p:spTree>
    <p:extLst>
      <p:ext uri="{BB962C8B-B14F-4D97-AF65-F5344CB8AC3E}">
        <p14:creationId xmlns:p14="http://schemas.microsoft.com/office/powerpoint/2010/main" val="147287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B77B789-1629-4D1F-4B6E-2F484E526E3D}"/>
              </a:ext>
            </a:extLst>
          </p:cNvPr>
          <p:cNvSpPr txBox="1">
            <a:spLocks/>
          </p:cNvSpPr>
          <p:nvPr/>
        </p:nvSpPr>
        <p:spPr>
          <a:xfrm>
            <a:off x="660717" y="447546"/>
            <a:ext cx="8372474" cy="1110752"/>
          </a:xfrm>
          <a:prstGeom prst="rect">
            <a:avLst/>
          </a:prstGeom>
        </p:spPr>
        <p:txBody>
          <a:bodyPr vert="horz" wrap="square" lIns="0" tIns="429450" rIns="0" bIns="0" rtlCol="0">
            <a:sp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1384300">
              <a:lnSpc>
                <a:spcPct val="100000"/>
              </a:lnSpc>
              <a:spcBef>
                <a:spcPts val="100"/>
              </a:spcBef>
            </a:pPr>
            <a:r>
              <a:rPr lang="el-GR" sz="4400" dirty="0" err="1">
                <a:latin typeface="+mn-lt"/>
              </a:rPr>
              <a:t>Φινερενόνη</a:t>
            </a:r>
            <a:r>
              <a:rPr lang="el-GR" sz="4400" spc="-10" dirty="0">
                <a:latin typeface="+mn-lt"/>
              </a:rPr>
              <a:t> </a:t>
            </a:r>
            <a:r>
              <a:rPr lang="el-GR" sz="4400" dirty="0">
                <a:latin typeface="+mn-lt"/>
              </a:rPr>
              <a:t>–</a:t>
            </a:r>
            <a:r>
              <a:rPr lang="el-GR" sz="4400" spc="-40" dirty="0">
                <a:latin typeface="+mn-lt"/>
              </a:rPr>
              <a:t> </a:t>
            </a:r>
            <a:r>
              <a:rPr lang="el-GR" sz="4400" spc="-10" dirty="0">
                <a:latin typeface="+mn-lt"/>
              </a:rPr>
              <a:t>ιδιότητες</a:t>
            </a:r>
          </a:p>
        </p:txBody>
      </p:sp>
      <p:sp>
        <p:nvSpPr>
          <p:cNvPr id="3" name="object 3">
            <a:extLst>
              <a:ext uri="{FF2B5EF4-FFF2-40B4-BE49-F238E27FC236}">
                <a16:creationId xmlns:a16="http://schemas.microsoft.com/office/drawing/2014/main" id="{BB5C6F33-8280-F795-A826-DC8D254D72B4}"/>
              </a:ext>
            </a:extLst>
          </p:cNvPr>
          <p:cNvSpPr txBox="1"/>
          <p:nvPr/>
        </p:nvSpPr>
        <p:spPr>
          <a:xfrm>
            <a:off x="1455196" y="2390457"/>
            <a:ext cx="7345680" cy="2875467"/>
          </a:xfrm>
          <a:prstGeom prst="rect">
            <a:avLst/>
          </a:prstGeom>
        </p:spPr>
        <p:txBody>
          <a:bodyPr vert="horz" wrap="square" lIns="0" tIns="99695" rIns="0" bIns="0" rtlCol="0">
            <a:spAutoFit/>
          </a:bodyPr>
          <a:lstStyle/>
          <a:p>
            <a:pPr marL="354965" indent="-342265">
              <a:lnSpc>
                <a:spcPct val="150000"/>
              </a:lnSpc>
              <a:spcBef>
                <a:spcPts val="785"/>
              </a:spcBef>
              <a:buChar char="•"/>
              <a:tabLst>
                <a:tab pos="354965" algn="l"/>
              </a:tabLst>
            </a:pPr>
            <a:r>
              <a:rPr sz="2800" dirty="0">
                <a:latin typeface="Arial"/>
                <a:cs typeface="Arial"/>
              </a:rPr>
              <a:t>Ανταγωνιστής</a:t>
            </a:r>
            <a:r>
              <a:rPr sz="2800" spc="-100" dirty="0">
                <a:latin typeface="Arial"/>
                <a:cs typeface="Arial"/>
              </a:rPr>
              <a:t> </a:t>
            </a:r>
            <a:r>
              <a:rPr sz="2800" dirty="0">
                <a:latin typeface="Arial"/>
                <a:cs typeface="Arial"/>
              </a:rPr>
              <a:t>υποδοχέα</a:t>
            </a:r>
            <a:r>
              <a:rPr sz="2800" spc="-65" dirty="0">
                <a:latin typeface="Arial"/>
                <a:cs typeface="Arial"/>
              </a:rPr>
              <a:t> </a:t>
            </a:r>
            <a:r>
              <a:rPr sz="2800" spc="-10" dirty="0">
                <a:latin typeface="Arial"/>
                <a:cs typeface="Arial"/>
              </a:rPr>
              <a:t>αλατοκορτικοειδών</a:t>
            </a:r>
            <a:endParaRPr sz="2800" dirty="0">
              <a:latin typeface="Arial"/>
              <a:cs typeface="Arial"/>
            </a:endParaRPr>
          </a:p>
          <a:p>
            <a:pPr marL="354965" indent="-342265">
              <a:lnSpc>
                <a:spcPct val="150000"/>
              </a:lnSpc>
              <a:spcBef>
                <a:spcPts val="680"/>
              </a:spcBef>
              <a:buChar char="•"/>
              <a:tabLst>
                <a:tab pos="354965" algn="l"/>
              </a:tabLst>
            </a:pPr>
            <a:r>
              <a:rPr sz="2800" dirty="0">
                <a:latin typeface="Arial"/>
                <a:cs typeface="Arial"/>
              </a:rPr>
              <a:t>Αντιφλεγμονώδη</a:t>
            </a:r>
            <a:r>
              <a:rPr sz="2800" spc="-105" dirty="0">
                <a:latin typeface="Arial"/>
                <a:cs typeface="Arial"/>
              </a:rPr>
              <a:t> </a:t>
            </a:r>
            <a:r>
              <a:rPr sz="2800" dirty="0">
                <a:latin typeface="Arial"/>
                <a:cs typeface="Arial"/>
              </a:rPr>
              <a:t>και</a:t>
            </a:r>
            <a:r>
              <a:rPr sz="2800" spc="-85" dirty="0">
                <a:latin typeface="Arial"/>
                <a:cs typeface="Arial"/>
              </a:rPr>
              <a:t> </a:t>
            </a:r>
            <a:r>
              <a:rPr sz="2800" dirty="0">
                <a:latin typeface="Arial"/>
                <a:cs typeface="Arial"/>
              </a:rPr>
              <a:t>αντιινωτική</a:t>
            </a:r>
            <a:r>
              <a:rPr sz="2800" spc="-100" dirty="0">
                <a:latin typeface="Arial"/>
                <a:cs typeface="Arial"/>
              </a:rPr>
              <a:t> </a:t>
            </a:r>
            <a:r>
              <a:rPr sz="2800" spc="-10" dirty="0">
                <a:latin typeface="Arial"/>
                <a:cs typeface="Arial"/>
              </a:rPr>
              <a:t>δράση</a:t>
            </a:r>
            <a:endParaRPr sz="2800" dirty="0">
              <a:latin typeface="Arial"/>
              <a:cs typeface="Arial"/>
            </a:endParaRPr>
          </a:p>
          <a:p>
            <a:pPr marL="354965" indent="-342265">
              <a:lnSpc>
                <a:spcPct val="150000"/>
              </a:lnSpc>
              <a:spcBef>
                <a:spcPts val="665"/>
              </a:spcBef>
              <a:buChar char="•"/>
              <a:tabLst>
                <a:tab pos="354965" algn="l"/>
              </a:tabLst>
            </a:pPr>
            <a:r>
              <a:rPr sz="2800" dirty="0">
                <a:latin typeface="Arial"/>
                <a:cs typeface="Arial"/>
              </a:rPr>
              <a:t>Επιβραδύνει</a:t>
            </a:r>
            <a:r>
              <a:rPr sz="2800" spc="-105" dirty="0">
                <a:latin typeface="Arial"/>
                <a:cs typeface="Arial"/>
              </a:rPr>
              <a:t> </a:t>
            </a:r>
            <a:r>
              <a:rPr sz="2800" dirty="0">
                <a:latin typeface="Arial"/>
                <a:cs typeface="Arial"/>
              </a:rPr>
              <a:t>την</a:t>
            </a:r>
            <a:r>
              <a:rPr sz="2800" spc="-100" dirty="0">
                <a:latin typeface="Arial"/>
                <a:cs typeface="Arial"/>
              </a:rPr>
              <a:t> </a:t>
            </a:r>
            <a:r>
              <a:rPr sz="2800" dirty="0">
                <a:latin typeface="Arial"/>
                <a:cs typeface="Arial"/>
              </a:rPr>
              <a:t>εξέλιξη</a:t>
            </a:r>
            <a:r>
              <a:rPr sz="2800" spc="-85" dirty="0">
                <a:latin typeface="Arial"/>
                <a:cs typeface="Arial"/>
              </a:rPr>
              <a:t> </a:t>
            </a:r>
            <a:r>
              <a:rPr sz="2800" spc="-25" dirty="0">
                <a:latin typeface="Arial"/>
                <a:cs typeface="Arial"/>
              </a:rPr>
              <a:t>ΔΝΝ</a:t>
            </a:r>
            <a:endParaRPr sz="2800" dirty="0">
              <a:latin typeface="Arial"/>
              <a:cs typeface="Arial"/>
            </a:endParaRPr>
          </a:p>
          <a:p>
            <a:pPr marL="354965" indent="-342265">
              <a:lnSpc>
                <a:spcPct val="150000"/>
              </a:lnSpc>
              <a:spcBef>
                <a:spcPts val="680"/>
              </a:spcBef>
              <a:buChar char="•"/>
              <a:tabLst>
                <a:tab pos="354965" algn="l"/>
              </a:tabLst>
            </a:pPr>
            <a:r>
              <a:rPr sz="2800" dirty="0">
                <a:latin typeface="Arial"/>
                <a:cs typeface="Arial"/>
              </a:rPr>
              <a:t>Αποτελεί</a:t>
            </a:r>
            <a:r>
              <a:rPr sz="2800" spc="-50" dirty="0">
                <a:latin typeface="Arial"/>
                <a:cs typeface="Arial"/>
              </a:rPr>
              <a:t> </a:t>
            </a:r>
            <a:r>
              <a:rPr sz="2800" dirty="0">
                <a:latin typeface="Arial"/>
                <a:cs typeface="Arial"/>
              </a:rPr>
              <a:t>πρόσθετη</a:t>
            </a:r>
            <a:r>
              <a:rPr sz="2800" spc="-65" dirty="0">
                <a:latin typeface="Arial"/>
                <a:cs typeface="Arial"/>
              </a:rPr>
              <a:t> </a:t>
            </a:r>
            <a:r>
              <a:rPr sz="2800" dirty="0">
                <a:latin typeface="Arial"/>
                <a:cs typeface="Arial"/>
              </a:rPr>
              <a:t>λύση</a:t>
            </a:r>
            <a:r>
              <a:rPr sz="2800" spc="-60" dirty="0">
                <a:latin typeface="Arial"/>
                <a:cs typeface="Arial"/>
              </a:rPr>
              <a:t> </a:t>
            </a:r>
            <a:r>
              <a:rPr sz="2800" dirty="0">
                <a:latin typeface="Arial"/>
                <a:cs typeface="Arial"/>
              </a:rPr>
              <a:t>μετά</a:t>
            </a:r>
            <a:r>
              <a:rPr sz="2800" spc="-60" dirty="0">
                <a:latin typeface="Arial"/>
                <a:cs typeface="Arial"/>
              </a:rPr>
              <a:t> </a:t>
            </a:r>
            <a:r>
              <a:rPr sz="2800" dirty="0">
                <a:latin typeface="Arial"/>
                <a:cs typeface="Arial"/>
              </a:rPr>
              <a:t>τους</a:t>
            </a:r>
            <a:r>
              <a:rPr sz="2800" spc="-40" dirty="0">
                <a:latin typeface="Arial"/>
                <a:cs typeface="Arial"/>
              </a:rPr>
              <a:t> </a:t>
            </a:r>
            <a:r>
              <a:rPr sz="2800" spc="-10" dirty="0">
                <a:latin typeface="Arial"/>
                <a:cs typeface="Arial"/>
              </a:rPr>
              <a:t>SGLT2i</a:t>
            </a:r>
            <a:endParaRPr sz="2800" dirty="0">
              <a:latin typeface="Arial"/>
              <a:cs typeface="Arial"/>
            </a:endParaRPr>
          </a:p>
        </p:txBody>
      </p:sp>
    </p:spTree>
    <p:extLst>
      <p:ext uri="{BB962C8B-B14F-4D97-AF65-F5344CB8AC3E}">
        <p14:creationId xmlns:p14="http://schemas.microsoft.com/office/powerpoint/2010/main" val="3724020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33AC69-EBDB-496E-AD6F-47539ABAD130}"/>
              </a:ext>
            </a:extLst>
          </p:cNvPr>
          <p:cNvSpPr txBox="1"/>
          <p:nvPr/>
        </p:nvSpPr>
        <p:spPr>
          <a:xfrm>
            <a:off x="944546" y="462224"/>
            <a:ext cx="6521016" cy="461665"/>
          </a:xfrm>
          <a:prstGeom prst="rect">
            <a:avLst/>
          </a:prstGeom>
          <a:noFill/>
        </p:spPr>
        <p:txBody>
          <a:bodyPr wrap="none" rtlCol="0">
            <a:spAutoFit/>
          </a:bodyPr>
          <a:lstStyle/>
          <a:p>
            <a:r>
              <a:rPr lang="el-GR" sz="2400" dirty="0"/>
              <a:t>Αντιδιαβητικά φάρμακα και χρόνια νεφρική νόσος</a:t>
            </a:r>
            <a:endParaRPr lang="en-US" sz="2400" dirty="0"/>
          </a:p>
        </p:txBody>
      </p:sp>
      <p:sp>
        <p:nvSpPr>
          <p:cNvPr id="4" name="TextBox 3">
            <a:extLst>
              <a:ext uri="{FF2B5EF4-FFF2-40B4-BE49-F238E27FC236}">
                <a16:creationId xmlns:a16="http://schemas.microsoft.com/office/drawing/2014/main" id="{A25F2A37-0A6C-44E7-A601-E14609166832}"/>
              </a:ext>
            </a:extLst>
          </p:cNvPr>
          <p:cNvSpPr txBox="1"/>
          <p:nvPr/>
        </p:nvSpPr>
        <p:spPr>
          <a:xfrm>
            <a:off x="914403" y="1308489"/>
            <a:ext cx="5011437" cy="430887"/>
          </a:xfrm>
          <a:prstGeom prst="rect">
            <a:avLst/>
          </a:prstGeom>
          <a:noFill/>
        </p:spPr>
        <p:txBody>
          <a:bodyPr wrap="none" rtlCol="0">
            <a:spAutoFit/>
          </a:bodyPr>
          <a:lstStyle/>
          <a:p>
            <a:r>
              <a:rPr lang="el-GR" sz="2200" b="1" dirty="0"/>
              <a:t>Σε ασθενείς με </a:t>
            </a:r>
            <a:r>
              <a:rPr lang="en-US" sz="2200" b="1" dirty="0"/>
              <a:t>eGFR &lt; 30 </a:t>
            </a:r>
            <a:r>
              <a:rPr lang="en-US" sz="2200" dirty="0"/>
              <a:t>ml/min/</a:t>
            </a:r>
            <a:r>
              <a:rPr lang="en-US" sz="2000" dirty="0"/>
              <a:t>1.73</a:t>
            </a:r>
            <a:r>
              <a:rPr lang="en-US" sz="2200" dirty="0"/>
              <a:t>m</a:t>
            </a:r>
            <a:r>
              <a:rPr lang="en-US" sz="2200" baseline="30000" dirty="0"/>
              <a:t>2</a:t>
            </a:r>
            <a:r>
              <a:rPr lang="en-US" sz="2200" dirty="0"/>
              <a:t> </a:t>
            </a:r>
          </a:p>
        </p:txBody>
      </p:sp>
      <p:grpSp>
        <p:nvGrpSpPr>
          <p:cNvPr id="12" name="Group 11">
            <a:extLst>
              <a:ext uri="{FF2B5EF4-FFF2-40B4-BE49-F238E27FC236}">
                <a16:creationId xmlns:a16="http://schemas.microsoft.com/office/drawing/2014/main" id="{4D4092A5-84A8-44E8-82CD-19A3D1686D86}"/>
              </a:ext>
            </a:extLst>
          </p:cNvPr>
          <p:cNvGrpSpPr/>
          <p:nvPr/>
        </p:nvGrpSpPr>
        <p:grpSpPr>
          <a:xfrm>
            <a:off x="914403" y="2140128"/>
            <a:ext cx="9445919" cy="2483512"/>
            <a:chOff x="944546" y="2643907"/>
            <a:chExt cx="9445919" cy="2483512"/>
          </a:xfrm>
        </p:grpSpPr>
        <p:sp>
          <p:nvSpPr>
            <p:cNvPr id="6" name="TextBox 5">
              <a:extLst>
                <a:ext uri="{FF2B5EF4-FFF2-40B4-BE49-F238E27FC236}">
                  <a16:creationId xmlns:a16="http://schemas.microsoft.com/office/drawing/2014/main" id="{45118B7B-8BEE-4B48-B5C4-5209F676153B}"/>
                </a:ext>
              </a:extLst>
            </p:cNvPr>
            <p:cNvSpPr txBox="1"/>
            <p:nvPr/>
          </p:nvSpPr>
          <p:spPr>
            <a:xfrm>
              <a:off x="944546" y="2643907"/>
              <a:ext cx="7423442" cy="430887"/>
            </a:xfrm>
            <a:prstGeom prst="rect">
              <a:avLst/>
            </a:prstGeom>
            <a:noFill/>
          </p:spPr>
          <p:txBody>
            <a:bodyPr wrap="none" rtlCol="0">
              <a:spAutoFit/>
            </a:bodyPr>
            <a:lstStyle/>
            <a:p>
              <a:pPr marL="342900" indent="-342900">
                <a:buFont typeface="Wingdings" panose="05000000000000000000" pitchFamily="2" charset="2"/>
                <a:buChar char="§"/>
              </a:pPr>
              <a:r>
                <a:rPr lang="el-GR" sz="2200" dirty="0"/>
                <a:t>Οι επιλογές της αντιδιαβητικής αγωγής είναι περιορισμένες</a:t>
              </a:r>
            </a:p>
          </p:txBody>
        </p:sp>
        <p:sp>
          <p:nvSpPr>
            <p:cNvPr id="7" name="Rectangle 6">
              <a:extLst>
                <a:ext uri="{FF2B5EF4-FFF2-40B4-BE49-F238E27FC236}">
                  <a16:creationId xmlns:a16="http://schemas.microsoft.com/office/drawing/2014/main" id="{FF32D440-B2B1-4486-8ECE-29E7A2E41843}"/>
                </a:ext>
              </a:extLst>
            </p:cNvPr>
            <p:cNvSpPr/>
            <p:nvPr/>
          </p:nvSpPr>
          <p:spPr>
            <a:xfrm>
              <a:off x="944546" y="3083257"/>
              <a:ext cx="5281639" cy="547714"/>
            </a:xfrm>
            <a:prstGeom prst="rect">
              <a:avLst/>
            </a:prstGeom>
          </p:spPr>
          <p:txBody>
            <a:bodyPr wrap="none">
              <a:spAutoFit/>
            </a:bodyPr>
            <a:lstStyle/>
            <a:p>
              <a:pPr marL="342900" indent="-342900">
                <a:lnSpc>
                  <a:spcPct val="150000"/>
                </a:lnSpc>
                <a:buFont typeface="Wingdings" panose="05000000000000000000" pitchFamily="2" charset="2"/>
                <a:buChar char="§"/>
              </a:pPr>
              <a:r>
                <a:rPr lang="el-GR" sz="2200" dirty="0"/>
                <a:t>Η ινσουλίνη είναι η πιο ασφαλής επιλογή</a:t>
              </a:r>
              <a:endParaRPr lang="en-US" sz="2200" dirty="0"/>
            </a:p>
          </p:txBody>
        </p:sp>
        <p:sp>
          <p:nvSpPr>
            <p:cNvPr id="8" name="Arrow: Down 7">
              <a:extLst>
                <a:ext uri="{FF2B5EF4-FFF2-40B4-BE49-F238E27FC236}">
                  <a16:creationId xmlns:a16="http://schemas.microsoft.com/office/drawing/2014/main" id="{1EE16A58-22CE-4727-81FC-8B05F9B46E71}"/>
                </a:ext>
              </a:extLst>
            </p:cNvPr>
            <p:cNvSpPr/>
            <p:nvPr/>
          </p:nvSpPr>
          <p:spPr>
            <a:xfrm>
              <a:off x="4166616" y="3801210"/>
              <a:ext cx="137161" cy="270664"/>
            </a:xfrm>
            <a:prstGeom prst="downArrow">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B4CA24A-A235-4A2C-9148-04ECB5FBA875}"/>
                </a:ext>
              </a:extLst>
            </p:cNvPr>
            <p:cNvSpPr txBox="1"/>
            <p:nvPr/>
          </p:nvSpPr>
          <p:spPr>
            <a:xfrm>
              <a:off x="944546" y="4071874"/>
              <a:ext cx="9445919" cy="1055545"/>
            </a:xfrm>
            <a:prstGeom prst="rect">
              <a:avLst/>
            </a:prstGeom>
            <a:noFill/>
          </p:spPr>
          <p:txBody>
            <a:bodyPr wrap="none" rtlCol="0">
              <a:spAutoFit/>
            </a:bodyPr>
            <a:lstStyle/>
            <a:p>
              <a:pPr>
                <a:lnSpc>
                  <a:spcPct val="150000"/>
                </a:lnSpc>
              </a:pPr>
              <a:r>
                <a:rPr lang="el-GR" sz="2200" dirty="0"/>
                <a:t>Προσοχή οι ανάγκες του οργανισμού σε ινσουλίνη μειώνονται σε προχωρημένα </a:t>
              </a:r>
            </a:p>
            <a:p>
              <a:pPr>
                <a:lnSpc>
                  <a:spcPct val="150000"/>
                </a:lnSpc>
              </a:pPr>
              <a:r>
                <a:rPr lang="el-GR" sz="2200" dirty="0"/>
                <a:t>στάδια ΧΝΝ και μπορεί να χρειαστεί προσαρμογή της δοσολογίας</a:t>
              </a:r>
              <a:endParaRPr lang="en-US" sz="2200" dirty="0"/>
            </a:p>
          </p:txBody>
        </p:sp>
      </p:grpSp>
      <p:sp>
        <p:nvSpPr>
          <p:cNvPr id="14" name="TextBox 13">
            <a:extLst>
              <a:ext uri="{FF2B5EF4-FFF2-40B4-BE49-F238E27FC236}">
                <a16:creationId xmlns:a16="http://schemas.microsoft.com/office/drawing/2014/main" id="{B3A60E1F-D8A9-4732-8769-E8CCBF127D64}"/>
              </a:ext>
            </a:extLst>
          </p:cNvPr>
          <p:cNvSpPr txBox="1"/>
          <p:nvPr/>
        </p:nvSpPr>
        <p:spPr>
          <a:xfrm>
            <a:off x="914403" y="4894304"/>
            <a:ext cx="4405630" cy="1055545"/>
          </a:xfrm>
          <a:prstGeom prst="rect">
            <a:avLst/>
          </a:prstGeom>
          <a:noFill/>
        </p:spPr>
        <p:txBody>
          <a:bodyPr wrap="none" rtlCol="0">
            <a:spAutoFit/>
          </a:bodyPr>
          <a:lstStyle/>
          <a:p>
            <a:pPr marL="342900" indent="-342900">
              <a:lnSpc>
                <a:spcPct val="150000"/>
              </a:lnSpc>
              <a:buFont typeface="Wingdings" panose="05000000000000000000" pitchFamily="2" charset="2"/>
              <a:buChar char="§"/>
            </a:pPr>
            <a:r>
              <a:rPr lang="el-GR" sz="2200" dirty="0"/>
              <a:t>Αναστολείς </a:t>
            </a:r>
            <a:r>
              <a:rPr lang="en-US" sz="2200" dirty="0"/>
              <a:t>DPP-4 </a:t>
            </a:r>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λιναγλιπτίνη</a:t>
            </a:r>
          </a:p>
          <a:p>
            <a:pPr marL="342900" indent="-342900">
              <a:lnSpc>
                <a:spcPct val="150000"/>
              </a:lnSpc>
              <a:buFont typeface="Wingdings" panose="05000000000000000000" pitchFamily="2" charset="2"/>
              <a:buChar char="§"/>
            </a:pPr>
            <a:r>
              <a:rPr lang="en-US" sz="2200" dirty="0">
                <a:latin typeface="Calibri" panose="020F0502020204030204" pitchFamily="34" charset="0"/>
                <a:cs typeface="Calibri" panose="020F0502020204030204" pitchFamily="34" charset="0"/>
              </a:rPr>
              <a:t>GLP-1 </a:t>
            </a:r>
            <a:r>
              <a:rPr lang="el-GR" sz="2200" dirty="0">
                <a:latin typeface="Calibri" panose="020F0502020204030204" pitchFamily="34" charset="0"/>
                <a:cs typeface="Calibri" panose="020F0502020204030204" pitchFamily="34" charset="0"/>
              </a:rPr>
              <a:t>αγωνιστές</a:t>
            </a:r>
            <a:endParaRPr lang="en-US" sz="2200" dirty="0"/>
          </a:p>
        </p:txBody>
      </p:sp>
      <p:sp>
        <p:nvSpPr>
          <p:cNvPr id="15" name="Right Brace 14">
            <a:extLst>
              <a:ext uri="{FF2B5EF4-FFF2-40B4-BE49-F238E27FC236}">
                <a16:creationId xmlns:a16="http://schemas.microsoft.com/office/drawing/2014/main" id="{04F4194E-9D92-4E4F-958B-855C5B2FF40D}"/>
              </a:ext>
            </a:extLst>
          </p:cNvPr>
          <p:cNvSpPr/>
          <p:nvPr/>
        </p:nvSpPr>
        <p:spPr>
          <a:xfrm>
            <a:off x="5559638" y="5064543"/>
            <a:ext cx="155448" cy="91440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01C77205-9436-4A3D-BC53-0BC28FA70992}"/>
              </a:ext>
            </a:extLst>
          </p:cNvPr>
          <p:cNvSpPr txBox="1"/>
          <p:nvPr/>
        </p:nvSpPr>
        <p:spPr>
          <a:xfrm>
            <a:off x="6196042" y="5321688"/>
            <a:ext cx="1998817" cy="430887"/>
          </a:xfrm>
          <a:prstGeom prst="rect">
            <a:avLst/>
          </a:prstGeom>
          <a:noFill/>
        </p:spPr>
        <p:txBody>
          <a:bodyPr wrap="none" rtlCol="0">
            <a:spAutoFit/>
          </a:bodyPr>
          <a:lstStyle/>
          <a:p>
            <a:r>
              <a:rPr lang="el-GR" sz="2200" dirty="0"/>
              <a:t>ΧΝΝ στάδια 4-5</a:t>
            </a:r>
            <a:endParaRPr lang="en-US" sz="2200" dirty="0"/>
          </a:p>
        </p:txBody>
      </p:sp>
    </p:spTree>
    <p:extLst>
      <p:ext uri="{BB962C8B-B14F-4D97-AF65-F5344CB8AC3E}">
        <p14:creationId xmlns:p14="http://schemas.microsoft.com/office/powerpoint/2010/main" val="11228252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A1E71CE-D393-065E-58EB-5A4B10AD70E2}"/>
              </a:ext>
            </a:extLst>
          </p:cNvPr>
          <p:cNvSpPr txBox="1">
            <a:spLocks/>
          </p:cNvSpPr>
          <p:nvPr/>
        </p:nvSpPr>
        <p:spPr>
          <a:xfrm>
            <a:off x="870580" y="711262"/>
            <a:ext cx="10671846" cy="628377"/>
          </a:xfrm>
          <a:prstGeom prst="rect">
            <a:avLst/>
          </a:prstGeom>
        </p:spPr>
        <p:txBody>
          <a:bodyPr vert="horz" wrap="square" lIns="0" tIns="12700" rIns="0" bIns="0" rtlCol="0">
            <a:sp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2550795" marR="5080" indent="-2538730">
              <a:lnSpc>
                <a:spcPct val="100000"/>
              </a:lnSpc>
              <a:spcBef>
                <a:spcPts val="100"/>
              </a:spcBef>
            </a:pPr>
            <a:r>
              <a:rPr lang="el-GR" sz="4000" dirty="0">
                <a:latin typeface="+mn-lt"/>
              </a:rPr>
              <a:t>Χρόνια</a:t>
            </a:r>
            <a:r>
              <a:rPr lang="el-GR" sz="4000" spc="-80" dirty="0">
                <a:latin typeface="+mn-lt"/>
              </a:rPr>
              <a:t> </a:t>
            </a:r>
            <a:r>
              <a:rPr lang="el-GR" sz="4000" dirty="0">
                <a:latin typeface="+mn-lt"/>
              </a:rPr>
              <a:t>Νεφρική</a:t>
            </a:r>
            <a:r>
              <a:rPr lang="el-GR" sz="4000" spc="-65" dirty="0">
                <a:latin typeface="+mn-lt"/>
              </a:rPr>
              <a:t> </a:t>
            </a:r>
            <a:r>
              <a:rPr lang="el-GR" sz="4000" dirty="0">
                <a:latin typeface="+mn-lt"/>
              </a:rPr>
              <a:t>Νόσος</a:t>
            </a:r>
            <a:r>
              <a:rPr lang="el-GR" sz="4000" spc="-80" dirty="0">
                <a:latin typeface="+mn-lt"/>
              </a:rPr>
              <a:t> </a:t>
            </a:r>
            <a:r>
              <a:rPr lang="el-GR" sz="4000" spc="-20" dirty="0">
                <a:latin typeface="+mn-lt"/>
              </a:rPr>
              <a:t>(ΧΝΝ)-</a:t>
            </a:r>
            <a:r>
              <a:rPr lang="el-GR" sz="4000" dirty="0">
                <a:latin typeface="+mn-lt"/>
              </a:rPr>
              <a:t>η</a:t>
            </a:r>
            <a:r>
              <a:rPr lang="el-GR" sz="4000" spc="-80" dirty="0">
                <a:latin typeface="+mn-lt"/>
              </a:rPr>
              <a:t> </a:t>
            </a:r>
            <a:r>
              <a:rPr lang="el-GR" sz="4000" spc="-20" dirty="0">
                <a:latin typeface="+mn-lt"/>
              </a:rPr>
              <a:t>θέση </a:t>
            </a:r>
            <a:r>
              <a:rPr lang="el-GR" sz="4000" dirty="0">
                <a:latin typeface="+mn-lt"/>
              </a:rPr>
              <a:t>των</a:t>
            </a:r>
            <a:r>
              <a:rPr lang="el-GR" sz="4000" spc="20" dirty="0">
                <a:latin typeface="+mn-lt"/>
              </a:rPr>
              <a:t> </a:t>
            </a:r>
            <a:r>
              <a:rPr lang="el-GR" sz="4000" spc="-10" dirty="0">
                <a:latin typeface="+mn-lt"/>
              </a:rPr>
              <a:t>GLP-</a:t>
            </a:r>
            <a:r>
              <a:rPr lang="el-GR" sz="4000" spc="-25" dirty="0">
                <a:latin typeface="+mn-lt"/>
              </a:rPr>
              <a:t>1RA</a:t>
            </a:r>
          </a:p>
        </p:txBody>
      </p:sp>
      <p:sp>
        <p:nvSpPr>
          <p:cNvPr id="3" name="object 3">
            <a:extLst>
              <a:ext uri="{FF2B5EF4-FFF2-40B4-BE49-F238E27FC236}">
                <a16:creationId xmlns:a16="http://schemas.microsoft.com/office/drawing/2014/main" id="{FD0877DC-B15E-B278-E002-A2AA1AF79000}"/>
              </a:ext>
            </a:extLst>
          </p:cNvPr>
          <p:cNvSpPr txBox="1"/>
          <p:nvPr/>
        </p:nvSpPr>
        <p:spPr>
          <a:xfrm>
            <a:off x="1638654" y="2097659"/>
            <a:ext cx="8111490" cy="2586990"/>
          </a:xfrm>
          <a:prstGeom prst="rect">
            <a:avLst/>
          </a:prstGeom>
        </p:spPr>
        <p:txBody>
          <a:bodyPr vert="horz" wrap="square" lIns="0" tIns="12700" rIns="0" bIns="0" rtlCol="0">
            <a:spAutoFit/>
          </a:bodyPr>
          <a:lstStyle/>
          <a:p>
            <a:pPr marL="355600" marR="5080" indent="-343535">
              <a:lnSpc>
                <a:spcPct val="100000"/>
              </a:lnSpc>
              <a:spcBef>
                <a:spcPts val="100"/>
              </a:spcBef>
              <a:buChar char="•"/>
              <a:tabLst>
                <a:tab pos="355600" algn="l"/>
              </a:tabLst>
            </a:pPr>
            <a:r>
              <a:rPr sz="2800" dirty="0">
                <a:solidFill>
                  <a:srgbClr val="333399"/>
                </a:solidFill>
                <a:latin typeface="Arial"/>
                <a:cs typeface="Arial"/>
              </a:rPr>
              <a:t>Σε</a:t>
            </a:r>
            <a:r>
              <a:rPr sz="2800" spc="-60" dirty="0">
                <a:solidFill>
                  <a:srgbClr val="333399"/>
                </a:solidFill>
                <a:latin typeface="Arial"/>
                <a:cs typeface="Arial"/>
              </a:rPr>
              <a:t> </a:t>
            </a:r>
            <a:r>
              <a:rPr sz="2800" dirty="0">
                <a:solidFill>
                  <a:srgbClr val="333399"/>
                </a:solidFill>
                <a:latin typeface="Arial"/>
                <a:cs typeface="Arial"/>
              </a:rPr>
              <a:t>ασθενείς</a:t>
            </a:r>
            <a:r>
              <a:rPr sz="2800" spc="-40" dirty="0">
                <a:solidFill>
                  <a:srgbClr val="333399"/>
                </a:solidFill>
                <a:latin typeface="Arial"/>
                <a:cs typeface="Arial"/>
              </a:rPr>
              <a:t> </a:t>
            </a:r>
            <a:r>
              <a:rPr sz="2800" dirty="0">
                <a:solidFill>
                  <a:srgbClr val="333399"/>
                </a:solidFill>
                <a:latin typeface="Arial"/>
                <a:cs typeface="Arial"/>
              </a:rPr>
              <a:t>με</a:t>
            </a:r>
            <a:r>
              <a:rPr sz="2800" spc="-45" dirty="0">
                <a:solidFill>
                  <a:srgbClr val="333399"/>
                </a:solidFill>
                <a:latin typeface="Arial"/>
                <a:cs typeface="Arial"/>
              </a:rPr>
              <a:t> </a:t>
            </a:r>
            <a:r>
              <a:rPr sz="2800" dirty="0">
                <a:solidFill>
                  <a:srgbClr val="333399"/>
                </a:solidFill>
                <a:latin typeface="Arial"/>
                <a:cs typeface="Arial"/>
              </a:rPr>
              <a:t>χρόνια</a:t>
            </a:r>
            <a:r>
              <a:rPr sz="2800" spc="-65" dirty="0">
                <a:solidFill>
                  <a:srgbClr val="333399"/>
                </a:solidFill>
                <a:latin typeface="Arial"/>
                <a:cs typeface="Arial"/>
              </a:rPr>
              <a:t> </a:t>
            </a:r>
            <a:r>
              <a:rPr sz="2800" dirty="0">
                <a:solidFill>
                  <a:srgbClr val="333399"/>
                </a:solidFill>
                <a:latin typeface="Arial"/>
                <a:cs typeface="Arial"/>
              </a:rPr>
              <a:t>νεφρική</a:t>
            </a:r>
            <a:r>
              <a:rPr sz="2800" spc="-65" dirty="0">
                <a:solidFill>
                  <a:srgbClr val="333399"/>
                </a:solidFill>
                <a:latin typeface="Arial"/>
                <a:cs typeface="Arial"/>
              </a:rPr>
              <a:t> </a:t>
            </a:r>
            <a:r>
              <a:rPr sz="2800" dirty="0">
                <a:solidFill>
                  <a:srgbClr val="333399"/>
                </a:solidFill>
                <a:latin typeface="Arial"/>
                <a:cs typeface="Arial"/>
              </a:rPr>
              <a:t>νόσο</a:t>
            </a:r>
            <a:r>
              <a:rPr sz="2800" spc="-65" dirty="0">
                <a:solidFill>
                  <a:srgbClr val="333399"/>
                </a:solidFill>
                <a:latin typeface="Arial"/>
                <a:cs typeface="Arial"/>
              </a:rPr>
              <a:t> </a:t>
            </a:r>
            <a:r>
              <a:rPr sz="2800" spc="-25" dirty="0">
                <a:solidFill>
                  <a:srgbClr val="333399"/>
                </a:solidFill>
                <a:latin typeface="Arial"/>
                <a:cs typeface="Arial"/>
              </a:rPr>
              <a:t>που </a:t>
            </a:r>
            <a:r>
              <a:rPr sz="2800" dirty="0">
                <a:solidFill>
                  <a:srgbClr val="333399"/>
                </a:solidFill>
                <a:latin typeface="Arial"/>
                <a:cs typeface="Arial"/>
              </a:rPr>
              <a:t>διατρέχουν</a:t>
            </a:r>
            <a:r>
              <a:rPr sz="2800" spc="-70" dirty="0">
                <a:solidFill>
                  <a:srgbClr val="333399"/>
                </a:solidFill>
                <a:latin typeface="Arial"/>
                <a:cs typeface="Arial"/>
              </a:rPr>
              <a:t> </a:t>
            </a:r>
            <a:r>
              <a:rPr sz="2800" dirty="0">
                <a:solidFill>
                  <a:srgbClr val="333399"/>
                </a:solidFill>
                <a:latin typeface="Arial"/>
                <a:cs typeface="Arial"/>
              </a:rPr>
              <a:t>αυξημένο</a:t>
            </a:r>
            <a:r>
              <a:rPr sz="2800" spc="-100" dirty="0">
                <a:solidFill>
                  <a:srgbClr val="333399"/>
                </a:solidFill>
                <a:latin typeface="Arial"/>
                <a:cs typeface="Arial"/>
              </a:rPr>
              <a:t> </a:t>
            </a:r>
            <a:r>
              <a:rPr sz="2800" dirty="0">
                <a:solidFill>
                  <a:srgbClr val="333399"/>
                </a:solidFill>
                <a:latin typeface="Arial"/>
                <a:cs typeface="Arial"/>
              </a:rPr>
              <a:t>κίνδυνο</a:t>
            </a:r>
            <a:r>
              <a:rPr sz="2800" spc="-120" dirty="0">
                <a:solidFill>
                  <a:srgbClr val="333399"/>
                </a:solidFill>
                <a:latin typeface="Arial"/>
                <a:cs typeface="Arial"/>
              </a:rPr>
              <a:t> </a:t>
            </a:r>
            <a:r>
              <a:rPr sz="2800" dirty="0">
                <a:solidFill>
                  <a:srgbClr val="333399"/>
                </a:solidFill>
                <a:latin typeface="Arial"/>
                <a:cs typeface="Arial"/>
              </a:rPr>
              <a:t>για</a:t>
            </a:r>
            <a:r>
              <a:rPr sz="2800" spc="-80" dirty="0">
                <a:solidFill>
                  <a:srgbClr val="333399"/>
                </a:solidFill>
                <a:latin typeface="Arial"/>
                <a:cs typeface="Arial"/>
              </a:rPr>
              <a:t> </a:t>
            </a:r>
            <a:r>
              <a:rPr sz="2800" spc="-10" dirty="0">
                <a:solidFill>
                  <a:srgbClr val="333399"/>
                </a:solidFill>
                <a:latin typeface="Arial"/>
                <a:cs typeface="Arial"/>
              </a:rPr>
              <a:t>καρδιαγγειακά </a:t>
            </a:r>
            <a:r>
              <a:rPr sz="2800" dirty="0">
                <a:solidFill>
                  <a:srgbClr val="333399"/>
                </a:solidFill>
                <a:latin typeface="Arial"/>
                <a:cs typeface="Arial"/>
              </a:rPr>
              <a:t>επεισόδια,</a:t>
            </a:r>
            <a:r>
              <a:rPr sz="2800" spc="-25" dirty="0">
                <a:solidFill>
                  <a:srgbClr val="333399"/>
                </a:solidFill>
                <a:latin typeface="Arial"/>
                <a:cs typeface="Arial"/>
              </a:rPr>
              <a:t> </a:t>
            </a:r>
            <a:r>
              <a:rPr sz="2800" dirty="0">
                <a:solidFill>
                  <a:srgbClr val="333399"/>
                </a:solidFill>
                <a:latin typeface="Arial"/>
                <a:cs typeface="Arial"/>
              </a:rPr>
              <a:t>η</a:t>
            </a:r>
            <a:r>
              <a:rPr sz="2800" spc="-65" dirty="0">
                <a:solidFill>
                  <a:srgbClr val="333399"/>
                </a:solidFill>
                <a:latin typeface="Arial"/>
                <a:cs typeface="Arial"/>
              </a:rPr>
              <a:t> </a:t>
            </a:r>
            <a:r>
              <a:rPr sz="2800" dirty="0">
                <a:solidFill>
                  <a:srgbClr val="333399"/>
                </a:solidFill>
                <a:latin typeface="Arial"/>
                <a:cs typeface="Arial"/>
              </a:rPr>
              <a:t>χρήση</a:t>
            </a:r>
            <a:r>
              <a:rPr sz="2800" spc="-60" dirty="0">
                <a:solidFill>
                  <a:srgbClr val="333399"/>
                </a:solidFill>
                <a:latin typeface="Arial"/>
                <a:cs typeface="Arial"/>
              </a:rPr>
              <a:t> </a:t>
            </a:r>
            <a:r>
              <a:rPr sz="2800" dirty="0">
                <a:solidFill>
                  <a:srgbClr val="FF0000"/>
                </a:solidFill>
                <a:latin typeface="Arial"/>
                <a:cs typeface="Arial"/>
              </a:rPr>
              <a:t>GLP</a:t>
            </a:r>
            <a:r>
              <a:rPr sz="2800" spc="-70" dirty="0">
                <a:solidFill>
                  <a:srgbClr val="FF0000"/>
                </a:solidFill>
                <a:latin typeface="Arial"/>
                <a:cs typeface="Arial"/>
              </a:rPr>
              <a:t> </a:t>
            </a:r>
            <a:r>
              <a:rPr sz="2800" dirty="0">
                <a:solidFill>
                  <a:srgbClr val="FF0000"/>
                </a:solidFill>
                <a:latin typeface="Arial"/>
                <a:cs typeface="Arial"/>
              </a:rPr>
              <a:t>1RA</a:t>
            </a:r>
            <a:r>
              <a:rPr sz="2800" spc="-70" dirty="0">
                <a:solidFill>
                  <a:srgbClr val="FF0000"/>
                </a:solidFill>
                <a:latin typeface="Arial"/>
                <a:cs typeface="Arial"/>
              </a:rPr>
              <a:t> </a:t>
            </a:r>
            <a:r>
              <a:rPr sz="2800" dirty="0">
                <a:solidFill>
                  <a:srgbClr val="333399"/>
                </a:solidFill>
                <a:latin typeface="Arial"/>
                <a:cs typeface="Arial"/>
              </a:rPr>
              <a:t>μειώνει</a:t>
            </a:r>
            <a:r>
              <a:rPr sz="2800" spc="-65" dirty="0">
                <a:solidFill>
                  <a:srgbClr val="333399"/>
                </a:solidFill>
                <a:latin typeface="Arial"/>
                <a:cs typeface="Arial"/>
              </a:rPr>
              <a:t> </a:t>
            </a:r>
            <a:r>
              <a:rPr sz="2800" dirty="0">
                <a:solidFill>
                  <a:srgbClr val="333399"/>
                </a:solidFill>
                <a:latin typeface="Arial"/>
                <a:cs typeface="Arial"/>
              </a:rPr>
              <a:t>το</a:t>
            </a:r>
            <a:r>
              <a:rPr sz="2800" spc="-65" dirty="0">
                <a:solidFill>
                  <a:srgbClr val="333399"/>
                </a:solidFill>
                <a:latin typeface="Arial"/>
                <a:cs typeface="Arial"/>
              </a:rPr>
              <a:t> </a:t>
            </a:r>
            <a:r>
              <a:rPr sz="2800" spc="-10" dirty="0">
                <a:solidFill>
                  <a:srgbClr val="333399"/>
                </a:solidFill>
                <a:latin typeface="Arial"/>
                <a:cs typeface="Arial"/>
              </a:rPr>
              <a:t>νεφρικό </a:t>
            </a:r>
            <a:r>
              <a:rPr sz="2800" dirty="0">
                <a:solidFill>
                  <a:srgbClr val="333399"/>
                </a:solidFill>
                <a:latin typeface="Arial"/>
                <a:cs typeface="Arial"/>
              </a:rPr>
              <a:t>τελικό</a:t>
            </a:r>
            <a:r>
              <a:rPr sz="2800" spc="-80" dirty="0">
                <a:solidFill>
                  <a:srgbClr val="333399"/>
                </a:solidFill>
                <a:latin typeface="Arial"/>
                <a:cs typeface="Arial"/>
              </a:rPr>
              <a:t> </a:t>
            </a:r>
            <a:r>
              <a:rPr sz="2800" dirty="0">
                <a:solidFill>
                  <a:srgbClr val="333399"/>
                </a:solidFill>
                <a:latin typeface="Arial"/>
                <a:cs typeface="Arial"/>
              </a:rPr>
              <a:t>σημείο,</a:t>
            </a:r>
            <a:r>
              <a:rPr sz="2800" spc="-90" dirty="0">
                <a:solidFill>
                  <a:srgbClr val="333399"/>
                </a:solidFill>
                <a:latin typeface="Arial"/>
                <a:cs typeface="Arial"/>
              </a:rPr>
              <a:t> </a:t>
            </a:r>
            <a:r>
              <a:rPr sz="2800" dirty="0">
                <a:solidFill>
                  <a:srgbClr val="333399"/>
                </a:solidFill>
                <a:latin typeface="Arial"/>
                <a:cs typeface="Arial"/>
              </a:rPr>
              <a:t>κυρίως</a:t>
            </a:r>
            <a:r>
              <a:rPr sz="2800" spc="-100" dirty="0">
                <a:solidFill>
                  <a:srgbClr val="333399"/>
                </a:solidFill>
                <a:latin typeface="Arial"/>
                <a:cs typeface="Arial"/>
              </a:rPr>
              <a:t> </a:t>
            </a:r>
            <a:r>
              <a:rPr sz="2800" dirty="0">
                <a:solidFill>
                  <a:srgbClr val="333399"/>
                </a:solidFill>
                <a:latin typeface="Arial"/>
                <a:cs typeface="Arial"/>
              </a:rPr>
              <a:t>τη</a:t>
            </a:r>
            <a:r>
              <a:rPr sz="2800" spc="-90" dirty="0">
                <a:solidFill>
                  <a:srgbClr val="333399"/>
                </a:solidFill>
                <a:latin typeface="Arial"/>
                <a:cs typeface="Arial"/>
              </a:rPr>
              <a:t> </a:t>
            </a:r>
            <a:r>
              <a:rPr sz="2800" dirty="0">
                <a:solidFill>
                  <a:srgbClr val="333399"/>
                </a:solidFill>
                <a:latin typeface="Arial"/>
                <a:cs typeface="Arial"/>
              </a:rPr>
              <a:t>λευκωματουρία,</a:t>
            </a:r>
            <a:r>
              <a:rPr sz="2800" spc="-95" dirty="0">
                <a:solidFill>
                  <a:srgbClr val="333399"/>
                </a:solidFill>
                <a:latin typeface="Arial"/>
                <a:cs typeface="Arial"/>
              </a:rPr>
              <a:t> </a:t>
            </a:r>
            <a:r>
              <a:rPr sz="2800" spc="-25" dirty="0">
                <a:solidFill>
                  <a:srgbClr val="333399"/>
                </a:solidFill>
                <a:latin typeface="Arial"/>
                <a:cs typeface="Arial"/>
              </a:rPr>
              <a:t>την </a:t>
            </a:r>
            <a:r>
              <a:rPr sz="2800" dirty="0">
                <a:solidFill>
                  <a:srgbClr val="333399"/>
                </a:solidFill>
                <a:latin typeface="Arial"/>
                <a:cs typeface="Arial"/>
              </a:rPr>
              <a:t>εξέλιξη</a:t>
            </a:r>
            <a:r>
              <a:rPr sz="2800" spc="-50" dirty="0">
                <a:solidFill>
                  <a:srgbClr val="333399"/>
                </a:solidFill>
                <a:latin typeface="Arial"/>
                <a:cs typeface="Arial"/>
              </a:rPr>
              <a:t> </a:t>
            </a:r>
            <a:r>
              <a:rPr sz="2800" dirty="0">
                <a:solidFill>
                  <a:srgbClr val="333399"/>
                </a:solidFill>
                <a:latin typeface="Arial"/>
                <a:cs typeface="Arial"/>
              </a:rPr>
              <a:t>της</a:t>
            </a:r>
            <a:r>
              <a:rPr sz="2800" spc="-35" dirty="0">
                <a:solidFill>
                  <a:srgbClr val="333399"/>
                </a:solidFill>
                <a:latin typeface="Arial"/>
                <a:cs typeface="Arial"/>
              </a:rPr>
              <a:t> </a:t>
            </a:r>
            <a:r>
              <a:rPr sz="2800" spc="-10" dirty="0">
                <a:solidFill>
                  <a:srgbClr val="333399"/>
                </a:solidFill>
                <a:latin typeface="Arial"/>
                <a:cs typeface="Arial"/>
              </a:rPr>
              <a:t>λευκωματουρίας</a:t>
            </a:r>
            <a:r>
              <a:rPr sz="2800" spc="-55" dirty="0">
                <a:solidFill>
                  <a:srgbClr val="333399"/>
                </a:solidFill>
                <a:latin typeface="Arial"/>
                <a:cs typeface="Arial"/>
              </a:rPr>
              <a:t> </a:t>
            </a:r>
            <a:r>
              <a:rPr sz="2800" dirty="0">
                <a:solidFill>
                  <a:srgbClr val="333399"/>
                </a:solidFill>
                <a:latin typeface="Arial"/>
                <a:cs typeface="Arial"/>
              </a:rPr>
              <a:t>και</a:t>
            </a:r>
            <a:r>
              <a:rPr sz="2800" spc="-35" dirty="0">
                <a:solidFill>
                  <a:srgbClr val="333399"/>
                </a:solidFill>
                <a:latin typeface="Arial"/>
                <a:cs typeface="Arial"/>
              </a:rPr>
              <a:t> </a:t>
            </a:r>
            <a:r>
              <a:rPr sz="2800" dirty="0">
                <a:solidFill>
                  <a:srgbClr val="333399"/>
                </a:solidFill>
                <a:latin typeface="Arial"/>
                <a:cs typeface="Arial"/>
              </a:rPr>
              <a:t>τα</a:t>
            </a:r>
            <a:r>
              <a:rPr sz="2800" spc="-45" dirty="0">
                <a:solidFill>
                  <a:srgbClr val="333399"/>
                </a:solidFill>
                <a:latin typeface="Arial"/>
                <a:cs typeface="Arial"/>
              </a:rPr>
              <a:t> </a:t>
            </a:r>
            <a:r>
              <a:rPr sz="2800" spc="-10" dirty="0">
                <a:solidFill>
                  <a:srgbClr val="333399"/>
                </a:solidFill>
                <a:latin typeface="Arial"/>
                <a:cs typeface="Arial"/>
              </a:rPr>
              <a:t>καρδιαγγειακά </a:t>
            </a:r>
            <a:r>
              <a:rPr sz="2800" dirty="0">
                <a:solidFill>
                  <a:srgbClr val="333399"/>
                </a:solidFill>
                <a:latin typeface="Arial"/>
                <a:cs typeface="Arial"/>
              </a:rPr>
              <a:t>συμβάντα</a:t>
            </a:r>
            <a:r>
              <a:rPr sz="2800" spc="-145" dirty="0">
                <a:solidFill>
                  <a:srgbClr val="333399"/>
                </a:solidFill>
                <a:latin typeface="Arial"/>
                <a:cs typeface="Arial"/>
              </a:rPr>
              <a:t> </a:t>
            </a:r>
            <a:r>
              <a:rPr sz="2800" spc="-25" dirty="0">
                <a:solidFill>
                  <a:srgbClr val="FF0000"/>
                </a:solidFill>
                <a:latin typeface="Arial"/>
                <a:cs typeface="Arial"/>
              </a:rPr>
              <a:t>Α.</a:t>
            </a:r>
            <a:endParaRPr sz="2800">
              <a:latin typeface="Arial"/>
              <a:cs typeface="Arial"/>
            </a:endParaRPr>
          </a:p>
        </p:txBody>
      </p:sp>
      <p:sp>
        <p:nvSpPr>
          <p:cNvPr id="4" name="object 4">
            <a:extLst>
              <a:ext uri="{FF2B5EF4-FFF2-40B4-BE49-F238E27FC236}">
                <a16:creationId xmlns:a16="http://schemas.microsoft.com/office/drawing/2014/main" id="{3AC58DA6-031F-24D0-6609-C440E0069A0C}"/>
              </a:ext>
            </a:extLst>
          </p:cNvPr>
          <p:cNvSpPr txBox="1"/>
          <p:nvPr/>
        </p:nvSpPr>
        <p:spPr>
          <a:xfrm>
            <a:off x="1710091" y="6520751"/>
            <a:ext cx="5316220" cy="269240"/>
          </a:xfrm>
          <a:prstGeom prst="rect">
            <a:avLst/>
          </a:prstGeom>
        </p:spPr>
        <p:txBody>
          <a:bodyPr vert="horz" wrap="square" lIns="0" tIns="12700" rIns="0" bIns="0" rtlCol="0">
            <a:spAutoFit/>
          </a:bodyPr>
          <a:lstStyle/>
          <a:p>
            <a:pPr marL="12700">
              <a:lnSpc>
                <a:spcPct val="100000"/>
              </a:lnSpc>
              <a:spcBef>
                <a:spcPts val="100"/>
              </a:spcBef>
            </a:pPr>
            <a:r>
              <a:rPr sz="1600" i="1" dirty="0">
                <a:solidFill>
                  <a:srgbClr val="001F5F"/>
                </a:solidFill>
                <a:latin typeface="Arial"/>
                <a:cs typeface="Arial"/>
              </a:rPr>
              <a:t>Standars</a:t>
            </a:r>
            <a:r>
              <a:rPr sz="1600" i="1" spc="10" dirty="0">
                <a:solidFill>
                  <a:srgbClr val="001F5F"/>
                </a:solidFill>
                <a:latin typeface="Arial"/>
                <a:cs typeface="Arial"/>
              </a:rPr>
              <a:t> </a:t>
            </a:r>
            <a:r>
              <a:rPr sz="1600" i="1" dirty="0">
                <a:solidFill>
                  <a:srgbClr val="001F5F"/>
                </a:solidFill>
                <a:latin typeface="Arial"/>
                <a:cs typeface="Arial"/>
              </a:rPr>
              <a:t>of</a:t>
            </a:r>
            <a:r>
              <a:rPr sz="1600" i="1" spc="-20" dirty="0">
                <a:solidFill>
                  <a:srgbClr val="001F5F"/>
                </a:solidFill>
                <a:latin typeface="Arial"/>
                <a:cs typeface="Arial"/>
              </a:rPr>
              <a:t> </a:t>
            </a:r>
            <a:r>
              <a:rPr sz="1600" i="1" dirty="0">
                <a:solidFill>
                  <a:srgbClr val="001F5F"/>
                </a:solidFill>
                <a:latin typeface="Arial"/>
                <a:cs typeface="Arial"/>
              </a:rPr>
              <a:t>Medical</a:t>
            </a:r>
            <a:r>
              <a:rPr sz="1600" i="1" spc="-35" dirty="0">
                <a:solidFill>
                  <a:srgbClr val="001F5F"/>
                </a:solidFill>
                <a:latin typeface="Arial"/>
                <a:cs typeface="Arial"/>
              </a:rPr>
              <a:t> </a:t>
            </a:r>
            <a:r>
              <a:rPr sz="1600" i="1" dirty="0">
                <a:solidFill>
                  <a:srgbClr val="001F5F"/>
                </a:solidFill>
                <a:latin typeface="Arial"/>
                <a:cs typeface="Arial"/>
              </a:rPr>
              <a:t>Care</a:t>
            </a:r>
            <a:r>
              <a:rPr sz="1600" i="1" spc="-25" dirty="0">
                <a:solidFill>
                  <a:srgbClr val="001F5F"/>
                </a:solidFill>
                <a:latin typeface="Arial"/>
                <a:cs typeface="Arial"/>
              </a:rPr>
              <a:t> </a:t>
            </a:r>
            <a:r>
              <a:rPr sz="1600" i="1" dirty="0">
                <a:solidFill>
                  <a:srgbClr val="001F5F"/>
                </a:solidFill>
                <a:latin typeface="Arial"/>
                <a:cs typeface="Arial"/>
              </a:rPr>
              <a:t>in</a:t>
            </a:r>
            <a:r>
              <a:rPr sz="1600" i="1" spc="-45" dirty="0">
                <a:solidFill>
                  <a:srgbClr val="001F5F"/>
                </a:solidFill>
                <a:latin typeface="Arial"/>
                <a:cs typeface="Arial"/>
              </a:rPr>
              <a:t> </a:t>
            </a:r>
            <a:r>
              <a:rPr sz="1600" i="1" dirty="0">
                <a:solidFill>
                  <a:srgbClr val="001F5F"/>
                </a:solidFill>
                <a:latin typeface="Arial"/>
                <a:cs typeface="Arial"/>
              </a:rPr>
              <a:t>Diabetes,</a:t>
            </a:r>
            <a:r>
              <a:rPr sz="1600" i="1" spc="-10" dirty="0">
                <a:solidFill>
                  <a:srgbClr val="001F5F"/>
                </a:solidFill>
                <a:latin typeface="Arial"/>
                <a:cs typeface="Arial"/>
              </a:rPr>
              <a:t> </a:t>
            </a:r>
            <a:r>
              <a:rPr sz="1600" i="1" dirty="0">
                <a:solidFill>
                  <a:srgbClr val="001F5F"/>
                </a:solidFill>
                <a:latin typeface="Arial"/>
                <a:cs typeface="Arial"/>
              </a:rPr>
              <a:t>Diabetes</a:t>
            </a:r>
            <a:r>
              <a:rPr sz="1600" i="1" spc="-5" dirty="0">
                <a:solidFill>
                  <a:srgbClr val="001F5F"/>
                </a:solidFill>
                <a:latin typeface="Arial"/>
                <a:cs typeface="Arial"/>
              </a:rPr>
              <a:t> </a:t>
            </a:r>
            <a:r>
              <a:rPr sz="1600" i="1" dirty="0">
                <a:solidFill>
                  <a:srgbClr val="001F5F"/>
                </a:solidFill>
                <a:latin typeface="Arial"/>
                <a:cs typeface="Arial"/>
              </a:rPr>
              <a:t>Care</a:t>
            </a:r>
            <a:r>
              <a:rPr sz="1600" i="1" spc="-25" dirty="0">
                <a:solidFill>
                  <a:srgbClr val="001F5F"/>
                </a:solidFill>
                <a:latin typeface="Arial"/>
                <a:cs typeface="Arial"/>
              </a:rPr>
              <a:t> </a:t>
            </a:r>
            <a:r>
              <a:rPr sz="1600" i="1" spc="-20" dirty="0">
                <a:solidFill>
                  <a:srgbClr val="001F5F"/>
                </a:solidFill>
                <a:latin typeface="Arial"/>
                <a:cs typeface="Arial"/>
              </a:rPr>
              <a:t>2023</a:t>
            </a:r>
            <a:endParaRPr sz="1600">
              <a:latin typeface="Arial"/>
              <a:cs typeface="Arial"/>
            </a:endParaRPr>
          </a:p>
        </p:txBody>
      </p:sp>
    </p:spTree>
    <p:extLst>
      <p:ext uri="{BB962C8B-B14F-4D97-AF65-F5344CB8AC3E}">
        <p14:creationId xmlns:p14="http://schemas.microsoft.com/office/powerpoint/2010/main" val="5864434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 Τίτλος">
            <a:extLst>
              <a:ext uri="{FF2B5EF4-FFF2-40B4-BE49-F238E27FC236}">
                <a16:creationId xmlns:a16="http://schemas.microsoft.com/office/drawing/2014/main" id="{E5AB1560-1302-F0CD-3872-FDE1B5D263A4}"/>
              </a:ext>
            </a:extLst>
          </p:cNvPr>
          <p:cNvSpPr>
            <a:spLocks noGrp="1"/>
          </p:cNvSpPr>
          <p:nvPr>
            <p:ph type="title"/>
          </p:nvPr>
        </p:nvSpPr>
        <p:spPr>
          <a:xfrm>
            <a:off x="1799210" y="91242"/>
            <a:ext cx="8229600" cy="796925"/>
          </a:xfrm>
        </p:spPr>
        <p:txBody>
          <a:bodyPr rtlCol="0">
            <a:normAutofit/>
          </a:bodyPr>
          <a:lstStyle/>
          <a:p>
            <a:pPr>
              <a:defRPr/>
            </a:pPr>
            <a:r>
              <a:rPr lang="el-GR" sz="2400" b="1" dirty="0">
                <a:solidFill>
                  <a:schemeClr val="accent1">
                    <a:lumMod val="75000"/>
                  </a:schemeClr>
                </a:solidFill>
              </a:rPr>
              <a:t>Μηχανισμοί δράσης </a:t>
            </a:r>
            <a:r>
              <a:rPr lang="en-US" sz="2400" b="1" dirty="0">
                <a:solidFill>
                  <a:schemeClr val="accent1">
                    <a:lumMod val="75000"/>
                  </a:schemeClr>
                </a:solidFill>
              </a:rPr>
              <a:t>GLP-1RA </a:t>
            </a:r>
            <a:r>
              <a:rPr lang="el-GR" sz="2400" b="1" dirty="0">
                <a:solidFill>
                  <a:schemeClr val="accent1">
                    <a:lumMod val="75000"/>
                  </a:schemeClr>
                </a:solidFill>
              </a:rPr>
              <a:t>στους νεφρούς</a:t>
            </a:r>
          </a:p>
        </p:txBody>
      </p:sp>
      <p:pic>
        <p:nvPicPr>
          <p:cNvPr id="14339" name="Θέση περιεχομένου 3">
            <a:extLst>
              <a:ext uri="{FF2B5EF4-FFF2-40B4-BE49-F238E27FC236}">
                <a16:creationId xmlns:a16="http://schemas.microsoft.com/office/drawing/2014/main" id="{84603DA3-3BC3-FA88-3B67-0D2F2D7F81AA}"/>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rcRect b="7571"/>
          <a:stretch>
            <a:fillRect/>
          </a:stretch>
        </p:blipFill>
        <p:spPr>
          <a:xfrm>
            <a:off x="951825" y="1397833"/>
            <a:ext cx="4286250" cy="4643438"/>
          </a:xfrm>
        </p:spPr>
      </p:pic>
      <p:sp>
        <p:nvSpPr>
          <p:cNvPr id="14340" name="Ορθογώνιο 7">
            <a:extLst>
              <a:ext uri="{FF2B5EF4-FFF2-40B4-BE49-F238E27FC236}">
                <a16:creationId xmlns:a16="http://schemas.microsoft.com/office/drawing/2014/main" id="{10946704-C1F2-1BD1-D133-77A02C0098E0}"/>
              </a:ext>
            </a:extLst>
          </p:cNvPr>
          <p:cNvSpPr>
            <a:spLocks noChangeArrowheads="1"/>
          </p:cNvSpPr>
          <p:nvPr/>
        </p:nvSpPr>
        <p:spPr bwMode="auto">
          <a:xfrm>
            <a:off x="4166747" y="6103648"/>
            <a:ext cx="76998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el-GR" sz="1200" i="1" dirty="0" err="1">
                <a:latin typeface="Calibri" panose="020F0502020204030204" pitchFamily="34" charset="0"/>
              </a:rPr>
              <a:t>Tsimihodimos</a:t>
            </a:r>
            <a:r>
              <a:rPr lang="en-US" altLang="el-GR" sz="1200" i="1" dirty="0">
                <a:latin typeface="Calibri" panose="020F0502020204030204" pitchFamily="34" charset="0"/>
              </a:rPr>
              <a:t> V. </a:t>
            </a:r>
            <a:r>
              <a:rPr lang="en-US" altLang="el-GR" sz="1200" i="1" dirty="0" err="1">
                <a:latin typeface="Calibri" panose="020F0502020204030204" pitchFamily="34" charset="0"/>
              </a:rPr>
              <a:t>Eur</a:t>
            </a:r>
            <a:r>
              <a:rPr lang="en-US" altLang="el-GR" sz="1200" i="1" dirty="0">
                <a:latin typeface="Calibri" panose="020F0502020204030204" pitchFamily="34" charset="0"/>
              </a:rPr>
              <a:t> J </a:t>
            </a:r>
            <a:r>
              <a:rPr lang="en-US" altLang="el-GR" sz="1200" i="1" dirty="0" err="1">
                <a:latin typeface="Calibri" panose="020F0502020204030204" pitchFamily="34" charset="0"/>
              </a:rPr>
              <a:t>Pharmacol</a:t>
            </a:r>
            <a:r>
              <a:rPr lang="en-US" altLang="el-GR" sz="1200" i="1" dirty="0">
                <a:latin typeface="Calibri" panose="020F0502020204030204" pitchFamily="34" charset="0"/>
              </a:rPr>
              <a:t> 2018;818:103-9</a:t>
            </a:r>
          </a:p>
          <a:p>
            <a:pPr algn="r" eaLnBrk="1" hangingPunct="1"/>
            <a:r>
              <a:rPr lang="en-US" altLang="el-GR" sz="1200" i="1" dirty="0">
                <a:latin typeface="Calibri" panose="020F0502020204030204" pitchFamily="34" charset="0"/>
              </a:rPr>
              <a:t>Thomson SC. Am J </a:t>
            </a:r>
            <a:r>
              <a:rPr lang="en-US" altLang="el-GR" sz="1200" i="1" dirty="0" err="1">
                <a:latin typeface="Calibri" panose="020F0502020204030204" pitchFamily="34" charset="0"/>
              </a:rPr>
              <a:t>Physiol</a:t>
            </a:r>
            <a:r>
              <a:rPr lang="en-US" altLang="el-GR" sz="1200" i="1" dirty="0">
                <a:latin typeface="Calibri" panose="020F0502020204030204" pitchFamily="34" charset="0"/>
              </a:rPr>
              <a:t> Ren </a:t>
            </a:r>
            <a:r>
              <a:rPr lang="en-US" altLang="el-GR" sz="1200" i="1" dirty="0" err="1">
                <a:latin typeface="Calibri" panose="020F0502020204030204" pitchFamily="34" charset="0"/>
              </a:rPr>
              <a:t>Physiol</a:t>
            </a:r>
            <a:r>
              <a:rPr lang="en-US" altLang="el-GR" sz="1200" i="1" dirty="0">
                <a:latin typeface="Calibri" panose="020F0502020204030204" pitchFamily="34" charset="0"/>
              </a:rPr>
              <a:t> 2013;304:F137-144</a:t>
            </a:r>
          </a:p>
          <a:p>
            <a:pPr algn="r" eaLnBrk="1" hangingPunct="1"/>
            <a:r>
              <a:rPr lang="en-US" altLang="el-GR" sz="1200" i="1" dirty="0" err="1">
                <a:latin typeface="Calibri" panose="020F0502020204030204" pitchFamily="34" charset="0"/>
              </a:rPr>
              <a:t>Tonneijck</a:t>
            </a:r>
            <a:r>
              <a:rPr lang="en-US" altLang="el-GR" sz="1200" i="1" dirty="0">
                <a:latin typeface="Calibri" panose="020F0502020204030204" pitchFamily="34" charset="0"/>
              </a:rPr>
              <a:t> DH. </a:t>
            </a:r>
            <a:r>
              <a:rPr lang="en-US" altLang="el-GR" sz="1200" i="1" dirty="0" err="1">
                <a:latin typeface="Calibri" panose="020F0502020204030204" pitchFamily="34" charset="0"/>
              </a:rPr>
              <a:t>Diabetol</a:t>
            </a:r>
            <a:r>
              <a:rPr lang="en-US" altLang="el-GR" sz="1200" i="1" dirty="0">
                <a:latin typeface="Calibri" panose="020F0502020204030204" pitchFamily="34" charset="0"/>
              </a:rPr>
              <a:t> 2016;59:1412-21</a:t>
            </a:r>
            <a:endParaRPr lang="el-GR" altLang="el-GR" sz="1200" i="1" dirty="0">
              <a:latin typeface="Calibri" panose="020F0502020204030204" pitchFamily="34" charset="0"/>
            </a:endParaRPr>
          </a:p>
          <a:p>
            <a:pPr algn="r" eaLnBrk="1" hangingPunct="1"/>
            <a:endParaRPr lang="el-GR" altLang="el-GR" sz="1200" i="1" dirty="0">
              <a:latin typeface="Calibri" panose="020F0502020204030204" pitchFamily="34" charset="0"/>
            </a:endParaRPr>
          </a:p>
          <a:p>
            <a:pPr algn="r" eaLnBrk="1" hangingPunct="1"/>
            <a:endParaRPr lang="el-GR" altLang="el-GR" sz="1200" i="1" dirty="0">
              <a:latin typeface="Calibri" panose="020F0502020204030204" pitchFamily="34" charset="0"/>
            </a:endParaRPr>
          </a:p>
          <a:p>
            <a:pPr algn="r" eaLnBrk="1" hangingPunct="1"/>
            <a:endParaRPr lang="el-GR" altLang="el-GR" sz="1200" i="1" dirty="0">
              <a:latin typeface="Calibri" panose="020F0502020204030204" pitchFamily="34" charset="0"/>
            </a:endParaRPr>
          </a:p>
        </p:txBody>
      </p:sp>
      <p:sp>
        <p:nvSpPr>
          <p:cNvPr id="9" name="2 - Θέση περιεχομένου">
            <a:extLst>
              <a:ext uri="{FF2B5EF4-FFF2-40B4-BE49-F238E27FC236}">
                <a16:creationId xmlns:a16="http://schemas.microsoft.com/office/drawing/2014/main" id="{C817FAEC-4580-475C-887D-69E6A971DDAE}"/>
              </a:ext>
            </a:extLst>
          </p:cNvPr>
          <p:cNvSpPr txBox="1">
            <a:spLocks/>
          </p:cNvSpPr>
          <p:nvPr/>
        </p:nvSpPr>
        <p:spPr>
          <a:xfrm>
            <a:off x="6096000" y="1043976"/>
            <a:ext cx="5475286" cy="5411684"/>
          </a:xfrm>
          <a:prstGeom prst="rect">
            <a:avLst/>
          </a:prstGeom>
        </p:spPr>
        <p:txBody>
          <a:bodyPr>
            <a:normAutofit/>
          </a:bodyPr>
          <a:lstStyle/>
          <a:p>
            <a:pPr marL="342900" indent="-342900">
              <a:spcBef>
                <a:spcPct val="20000"/>
              </a:spcBef>
              <a:buFont typeface="Arial" pitchFamily="34" charset="0"/>
              <a:buChar char="•"/>
              <a:defRPr/>
            </a:pPr>
            <a:r>
              <a:rPr lang="en-US" sz="1600" dirty="0"/>
              <a:t>GLP-1R </a:t>
            </a:r>
            <a:r>
              <a:rPr lang="el-GR" sz="1600" dirty="0"/>
              <a:t>σε λεία </a:t>
            </a:r>
            <a:r>
              <a:rPr lang="el-GR" sz="1600" dirty="0" err="1"/>
              <a:t>μυικά</a:t>
            </a:r>
            <a:r>
              <a:rPr lang="el-GR" sz="1600" dirty="0"/>
              <a:t> κύτταρα προσαγωγού </a:t>
            </a:r>
            <a:r>
              <a:rPr lang="el-GR" sz="1600" dirty="0" err="1"/>
              <a:t>αρτηριδίου</a:t>
            </a:r>
            <a:r>
              <a:rPr lang="el-GR" sz="1600" dirty="0"/>
              <a:t> και σε επιθηλιακά κύτταρα εγγύς σωληναρίου</a:t>
            </a:r>
            <a:endParaRPr lang="en-US" sz="1600" dirty="0"/>
          </a:p>
          <a:p>
            <a:pPr marL="342900" indent="-342900">
              <a:spcBef>
                <a:spcPct val="20000"/>
              </a:spcBef>
              <a:defRPr/>
            </a:pPr>
            <a:endParaRPr lang="el-GR" sz="1600" dirty="0"/>
          </a:p>
          <a:p>
            <a:pPr marL="342900" indent="-342900">
              <a:spcBef>
                <a:spcPct val="20000"/>
              </a:spcBef>
              <a:buFont typeface="Arial" pitchFamily="34" charset="0"/>
              <a:buChar char="•"/>
              <a:defRPr/>
            </a:pPr>
            <a:r>
              <a:rPr lang="en-US" sz="1600" dirty="0"/>
              <a:t>GLP-1RA</a:t>
            </a:r>
          </a:p>
          <a:p>
            <a:pPr marL="800100" lvl="1" indent="-342900">
              <a:spcBef>
                <a:spcPct val="20000"/>
              </a:spcBef>
              <a:buFont typeface="Arial" pitchFamily="34" charset="0"/>
              <a:buChar char="•"/>
              <a:defRPr/>
            </a:pPr>
            <a:r>
              <a:rPr lang="el-GR" sz="1600" dirty="0">
                <a:cs typeface="Calibri"/>
              </a:rPr>
              <a:t>↓ </a:t>
            </a:r>
            <a:r>
              <a:rPr lang="el-GR" sz="1600" dirty="0"/>
              <a:t>ενδοθηλίνης-1 και </a:t>
            </a:r>
            <a:r>
              <a:rPr lang="el-GR" sz="1600" dirty="0" err="1"/>
              <a:t>αγγειοτασίνης</a:t>
            </a:r>
            <a:r>
              <a:rPr lang="el-GR" sz="1600" dirty="0"/>
              <a:t>-ΙΙ </a:t>
            </a:r>
            <a:r>
              <a:rPr lang="el-GR" sz="1600" dirty="0">
                <a:latin typeface="Calibri"/>
                <a:cs typeface="Calibri"/>
              </a:rPr>
              <a:t>→ </a:t>
            </a:r>
            <a:r>
              <a:rPr lang="el-GR" sz="1600" b="1" dirty="0">
                <a:latin typeface="Calibri"/>
                <a:cs typeface="Calibri"/>
              </a:rPr>
              <a:t>↓ </a:t>
            </a:r>
            <a:r>
              <a:rPr lang="el-GR" sz="1600" b="1" dirty="0" err="1">
                <a:latin typeface="Calibri"/>
                <a:cs typeface="Calibri"/>
              </a:rPr>
              <a:t>αγγειοσύσπασης</a:t>
            </a:r>
            <a:r>
              <a:rPr lang="el-GR" sz="1600" b="1" dirty="0">
                <a:latin typeface="Calibri"/>
                <a:cs typeface="Calibri"/>
              </a:rPr>
              <a:t> </a:t>
            </a:r>
            <a:r>
              <a:rPr lang="el-GR" sz="1600" b="1" dirty="0" err="1">
                <a:latin typeface="Calibri"/>
                <a:cs typeface="Calibri"/>
              </a:rPr>
              <a:t>απαγωγού</a:t>
            </a:r>
            <a:r>
              <a:rPr lang="el-GR" sz="1600" dirty="0" err="1">
                <a:latin typeface="Calibri"/>
                <a:cs typeface="Calibri"/>
              </a:rPr>
              <a:t>→</a:t>
            </a:r>
            <a:r>
              <a:rPr lang="el-GR" sz="1600" dirty="0">
                <a:latin typeface="Calibri"/>
                <a:cs typeface="Calibri"/>
              </a:rPr>
              <a:t> </a:t>
            </a:r>
            <a:r>
              <a:rPr lang="el-GR" sz="1600" dirty="0" err="1">
                <a:latin typeface="Calibri"/>
                <a:cs typeface="Calibri"/>
              </a:rPr>
              <a:t>↓σπειραματικής</a:t>
            </a:r>
            <a:r>
              <a:rPr lang="el-GR" sz="1600" dirty="0">
                <a:latin typeface="Calibri"/>
                <a:cs typeface="Calibri"/>
              </a:rPr>
              <a:t> </a:t>
            </a:r>
            <a:r>
              <a:rPr lang="el-GR" sz="1600" dirty="0" err="1">
                <a:latin typeface="Calibri"/>
                <a:cs typeface="Calibri"/>
              </a:rPr>
              <a:t>υπερδιήθησης</a:t>
            </a:r>
            <a:endParaRPr lang="en-US" sz="1600" dirty="0">
              <a:latin typeface="Calibri"/>
              <a:cs typeface="Calibri"/>
            </a:endParaRPr>
          </a:p>
          <a:p>
            <a:pPr marL="800100" lvl="1" indent="-342900">
              <a:spcBef>
                <a:spcPct val="20000"/>
              </a:spcBef>
              <a:defRPr/>
            </a:pPr>
            <a:endParaRPr lang="el-GR" sz="1600" dirty="0">
              <a:latin typeface="Calibri"/>
              <a:cs typeface="Calibri"/>
            </a:endParaRPr>
          </a:p>
          <a:p>
            <a:pPr marL="800100" lvl="1" indent="-342900">
              <a:spcBef>
                <a:spcPct val="20000"/>
              </a:spcBef>
              <a:buFont typeface="Arial" pitchFamily="34" charset="0"/>
              <a:buChar char="•"/>
              <a:defRPr/>
            </a:pPr>
            <a:r>
              <a:rPr lang="el-GR" sz="1600" dirty="0">
                <a:latin typeface="Calibri"/>
                <a:cs typeface="Calibri"/>
              </a:rPr>
              <a:t>↓ </a:t>
            </a:r>
            <a:r>
              <a:rPr lang="el-GR" sz="1600" dirty="0" err="1">
                <a:latin typeface="Calibri"/>
                <a:cs typeface="Calibri"/>
              </a:rPr>
              <a:t>επαναρρόφησης</a:t>
            </a:r>
            <a:r>
              <a:rPr lang="el-GR" sz="1600" dirty="0">
                <a:latin typeface="Calibri"/>
                <a:cs typeface="Calibri"/>
              </a:rPr>
              <a:t> νατρίου σε εγγύς σωληνάριο → ↑ μεταφοράς νατρίου σε άπω σωληνάριο → διέγερση πυκνής κηλίδας → </a:t>
            </a:r>
            <a:r>
              <a:rPr lang="el-GR" sz="1600" b="1" dirty="0" err="1">
                <a:latin typeface="Calibri"/>
                <a:cs typeface="Calibri"/>
              </a:rPr>
              <a:t>αγγειοσύσπαση</a:t>
            </a:r>
            <a:r>
              <a:rPr lang="el-GR" sz="1600" b="1" dirty="0">
                <a:latin typeface="Calibri"/>
                <a:cs typeface="Calibri"/>
              </a:rPr>
              <a:t> προσαγωγού </a:t>
            </a:r>
            <a:r>
              <a:rPr lang="el-GR" sz="1600" dirty="0">
                <a:latin typeface="Calibri"/>
                <a:cs typeface="Calibri"/>
              </a:rPr>
              <a:t>→ </a:t>
            </a:r>
            <a:r>
              <a:rPr lang="el-GR" sz="1600" dirty="0" err="1">
                <a:latin typeface="Calibri"/>
                <a:cs typeface="Calibri"/>
              </a:rPr>
              <a:t>↓ενδοσπειραματικής</a:t>
            </a:r>
            <a:r>
              <a:rPr lang="el-GR" sz="1600" dirty="0">
                <a:latin typeface="Calibri"/>
                <a:cs typeface="Calibri"/>
              </a:rPr>
              <a:t> πίεσης και </a:t>
            </a:r>
            <a:r>
              <a:rPr lang="el-GR" sz="1600" dirty="0" err="1">
                <a:latin typeface="Calibri"/>
                <a:cs typeface="Calibri"/>
              </a:rPr>
              <a:t>υπερδιήθησης</a:t>
            </a:r>
            <a:endParaRPr lang="en-US" sz="1600" dirty="0">
              <a:latin typeface="Calibri"/>
              <a:cs typeface="Calibri"/>
            </a:endParaRPr>
          </a:p>
          <a:p>
            <a:pPr marL="800100" lvl="1" indent="-342900">
              <a:spcBef>
                <a:spcPct val="20000"/>
              </a:spcBef>
              <a:defRPr/>
            </a:pPr>
            <a:endParaRPr lang="en-US" sz="1600" dirty="0">
              <a:latin typeface="Calibri"/>
              <a:cs typeface="Calibri"/>
            </a:endParaRPr>
          </a:p>
          <a:p>
            <a:pPr marL="800100" lvl="1" indent="-342900">
              <a:spcBef>
                <a:spcPct val="20000"/>
              </a:spcBef>
              <a:buFont typeface="Arial" pitchFamily="34" charset="0"/>
              <a:buChar char="•"/>
              <a:defRPr/>
            </a:pPr>
            <a:r>
              <a:rPr lang="el-GR" sz="1600" dirty="0">
                <a:latin typeface="Calibri"/>
                <a:cs typeface="Calibri"/>
              </a:rPr>
              <a:t>Σε </a:t>
            </a:r>
            <a:r>
              <a:rPr lang="el-GR" sz="1600" b="1" dirty="0">
                <a:latin typeface="Calibri"/>
                <a:cs typeface="Calibri"/>
              </a:rPr>
              <a:t>μη διαβητικούς </a:t>
            </a:r>
            <a:r>
              <a:rPr lang="el-GR" sz="1600" dirty="0">
                <a:latin typeface="Calibri"/>
                <a:cs typeface="Calibri"/>
              </a:rPr>
              <a:t>προκαλεί </a:t>
            </a:r>
            <a:r>
              <a:rPr lang="el-GR" sz="1600" b="1" dirty="0">
                <a:latin typeface="Calibri"/>
                <a:cs typeface="Calibri"/>
              </a:rPr>
              <a:t>ΝΟ-εξαρτώμενη αγγειοδιαστολή του προσαγωγού </a:t>
            </a:r>
            <a:r>
              <a:rPr lang="el-GR" sz="1600" dirty="0" err="1">
                <a:latin typeface="Calibri"/>
                <a:cs typeface="Calibri"/>
              </a:rPr>
              <a:t>αρτηριδίου</a:t>
            </a:r>
            <a:r>
              <a:rPr lang="el-GR" sz="1600" dirty="0">
                <a:latin typeface="Calibri"/>
                <a:cs typeface="Calibri"/>
              </a:rPr>
              <a:t> αυξάνοντας την </a:t>
            </a:r>
            <a:r>
              <a:rPr lang="el-GR" sz="1600" dirty="0" err="1">
                <a:latin typeface="Calibri"/>
                <a:cs typeface="Calibri"/>
              </a:rPr>
              <a:t>ενδοσπειραματική</a:t>
            </a:r>
            <a:r>
              <a:rPr lang="el-GR" sz="1600" dirty="0">
                <a:latin typeface="Calibri"/>
                <a:cs typeface="Calibri"/>
              </a:rPr>
              <a:t> πίεση και την </a:t>
            </a:r>
            <a:r>
              <a:rPr lang="el-GR" sz="1600" dirty="0" err="1">
                <a:latin typeface="Calibri"/>
                <a:cs typeface="Calibri"/>
              </a:rPr>
              <a:t>υπερδιήθηση</a:t>
            </a:r>
            <a:endParaRPr lang="el-GR" sz="1600" dirty="0"/>
          </a:p>
        </p:txBody>
      </p:sp>
      <p:pic>
        <p:nvPicPr>
          <p:cNvPr id="10" name="Picture 2">
            <a:extLst>
              <a:ext uri="{FF2B5EF4-FFF2-40B4-BE49-F238E27FC236}">
                <a16:creationId xmlns:a16="http://schemas.microsoft.com/office/drawing/2014/main" id="{0F335D77-4297-3D26-0483-E91C2561C6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181" t="22058" r="57143" b="60677"/>
          <a:stretch>
            <a:fillRect/>
          </a:stretch>
        </p:blipFill>
        <p:spPr bwMode="auto">
          <a:xfrm>
            <a:off x="808950" y="4612521"/>
            <a:ext cx="2000250"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FA0F4AD-A5CA-C788-AB82-8781121D1521}"/>
              </a:ext>
            </a:extLst>
          </p:cNvPr>
          <p:cNvSpPr txBox="1"/>
          <p:nvPr/>
        </p:nvSpPr>
        <p:spPr>
          <a:xfrm>
            <a:off x="391425" y="6357558"/>
            <a:ext cx="6093500" cy="461665"/>
          </a:xfrm>
          <a:prstGeom prst="rect">
            <a:avLst/>
          </a:prstGeom>
          <a:noFill/>
        </p:spPr>
        <p:txBody>
          <a:bodyPr wrap="square">
            <a:spAutoFit/>
          </a:bodyPr>
          <a:lstStyle/>
          <a:p>
            <a:r>
              <a:rPr lang="en-US" sz="1200" dirty="0" err="1"/>
              <a:t>Muskiet</a:t>
            </a:r>
            <a:r>
              <a:rPr lang="en-US" sz="1200" dirty="0"/>
              <a:t> MHA. Nature Reviews Nephrology 2017;13:605–628</a:t>
            </a:r>
          </a:p>
          <a:p>
            <a:r>
              <a:rPr lang="en-US" sz="1200" dirty="0"/>
              <a:t>Rangaswami  J. Circulation 2020;142</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0B3E72-8A06-4B70-A3C3-B59ECA74011E}"/>
              </a:ext>
            </a:extLst>
          </p:cNvPr>
          <p:cNvSpPr txBox="1"/>
          <p:nvPr/>
        </p:nvSpPr>
        <p:spPr>
          <a:xfrm>
            <a:off x="854110" y="532562"/>
            <a:ext cx="3670300" cy="461665"/>
          </a:xfrm>
          <a:prstGeom prst="rect">
            <a:avLst/>
          </a:prstGeom>
          <a:noFill/>
        </p:spPr>
        <p:txBody>
          <a:bodyPr wrap="none" rtlCol="0">
            <a:spAutoFit/>
          </a:bodyPr>
          <a:lstStyle/>
          <a:p>
            <a:r>
              <a:rPr lang="el-GR" sz="2400" dirty="0"/>
              <a:t>Ρύθμιση αρτηριακής πίεσης</a:t>
            </a:r>
            <a:endParaRPr lang="en-US" sz="2400" dirty="0"/>
          </a:p>
        </p:txBody>
      </p:sp>
      <p:sp>
        <p:nvSpPr>
          <p:cNvPr id="3" name="TextBox 2">
            <a:extLst>
              <a:ext uri="{FF2B5EF4-FFF2-40B4-BE49-F238E27FC236}">
                <a16:creationId xmlns:a16="http://schemas.microsoft.com/office/drawing/2014/main" id="{2EF035CD-A357-4487-B26B-B52D9A8ABE28}"/>
              </a:ext>
            </a:extLst>
          </p:cNvPr>
          <p:cNvSpPr txBox="1"/>
          <p:nvPr/>
        </p:nvSpPr>
        <p:spPr>
          <a:xfrm>
            <a:off x="854110" y="1833310"/>
            <a:ext cx="9342558" cy="1055545"/>
          </a:xfrm>
          <a:prstGeom prst="rect">
            <a:avLst/>
          </a:prstGeom>
          <a:noFill/>
        </p:spPr>
        <p:txBody>
          <a:bodyPr wrap="none" rtlCol="0">
            <a:spAutoFit/>
          </a:bodyPr>
          <a:lstStyle/>
          <a:p>
            <a:pPr marL="342900" indent="-342900">
              <a:lnSpc>
                <a:spcPct val="150000"/>
              </a:lnSpc>
              <a:buFont typeface="Wingdings" panose="05000000000000000000" pitchFamily="2" charset="2"/>
              <a:buChar char="§"/>
            </a:pPr>
            <a:r>
              <a:rPr lang="el-GR" sz="2200" dirty="0"/>
              <a:t>Η υψηλή αρτηριακή πίεση σχετίζεται με την αύξηση της αλβουμινουρίας και</a:t>
            </a:r>
          </a:p>
          <a:p>
            <a:pPr>
              <a:lnSpc>
                <a:spcPct val="150000"/>
              </a:lnSpc>
            </a:pPr>
            <a:r>
              <a:rPr lang="el-GR" sz="2200" dirty="0"/>
              <a:t>     με ταχεία εξέλιξη της ΧΝΝ  </a:t>
            </a:r>
            <a:endParaRPr lang="en-US" sz="2200" dirty="0"/>
          </a:p>
        </p:txBody>
      </p:sp>
      <p:sp>
        <p:nvSpPr>
          <p:cNvPr id="4" name="TextBox 3">
            <a:extLst>
              <a:ext uri="{FF2B5EF4-FFF2-40B4-BE49-F238E27FC236}">
                <a16:creationId xmlns:a16="http://schemas.microsoft.com/office/drawing/2014/main" id="{5659D05E-6D3E-4571-881F-554B5EC9D060}"/>
              </a:ext>
            </a:extLst>
          </p:cNvPr>
          <p:cNvSpPr txBox="1"/>
          <p:nvPr/>
        </p:nvSpPr>
        <p:spPr>
          <a:xfrm>
            <a:off x="854110" y="3727939"/>
            <a:ext cx="9839168" cy="1563377"/>
          </a:xfrm>
          <a:prstGeom prst="rect">
            <a:avLst/>
          </a:prstGeom>
          <a:noFill/>
        </p:spPr>
        <p:txBody>
          <a:bodyPr wrap="none" rtlCol="0">
            <a:spAutoFit/>
          </a:bodyPr>
          <a:lstStyle/>
          <a:p>
            <a:pPr marL="342900" indent="-342900">
              <a:lnSpc>
                <a:spcPct val="150000"/>
              </a:lnSpc>
              <a:buFont typeface="Wingdings" panose="05000000000000000000" pitchFamily="2" charset="2"/>
              <a:buChar char="§"/>
            </a:pPr>
            <a:r>
              <a:rPr lang="el-GR" sz="2200" dirty="0"/>
              <a:t>Η έγκαιρη έναρξη θεραπευτικής αγωγής είναι καθοριστική για την πρόληψη της </a:t>
            </a:r>
          </a:p>
          <a:p>
            <a:pPr>
              <a:lnSpc>
                <a:spcPct val="150000"/>
              </a:lnSpc>
            </a:pPr>
            <a:r>
              <a:rPr lang="el-GR" sz="2200" dirty="0"/>
              <a:t>     διαβητικής νεφροπάθειας, της αμφιβληστροειδοπάθειας και της καρδιαγγειακής</a:t>
            </a:r>
          </a:p>
          <a:p>
            <a:pPr>
              <a:lnSpc>
                <a:spcPct val="150000"/>
              </a:lnSpc>
            </a:pPr>
            <a:r>
              <a:rPr lang="el-GR" sz="2200" dirty="0"/>
              <a:t>     νόσου</a:t>
            </a:r>
            <a:endParaRPr lang="en-US" sz="2200" dirty="0"/>
          </a:p>
        </p:txBody>
      </p:sp>
    </p:spTree>
    <p:extLst>
      <p:ext uri="{BB962C8B-B14F-4D97-AF65-F5344CB8AC3E}">
        <p14:creationId xmlns:p14="http://schemas.microsoft.com/office/powerpoint/2010/main" val="7272558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35882E-C3D9-4112-94A2-7796A7A29800}"/>
              </a:ext>
            </a:extLst>
          </p:cNvPr>
          <p:cNvPicPr>
            <a:picLocks noChangeAspect="1"/>
          </p:cNvPicPr>
          <p:nvPr/>
        </p:nvPicPr>
        <p:blipFill>
          <a:blip r:embed="rId2"/>
          <a:stretch>
            <a:fillRect/>
          </a:stretch>
        </p:blipFill>
        <p:spPr>
          <a:xfrm>
            <a:off x="6447535" y="1447014"/>
            <a:ext cx="4711828" cy="4745660"/>
          </a:xfrm>
          <a:prstGeom prst="rect">
            <a:avLst/>
          </a:prstGeom>
        </p:spPr>
      </p:pic>
      <p:pic>
        <p:nvPicPr>
          <p:cNvPr id="5" name="Picture 4">
            <a:extLst>
              <a:ext uri="{FF2B5EF4-FFF2-40B4-BE49-F238E27FC236}">
                <a16:creationId xmlns:a16="http://schemas.microsoft.com/office/drawing/2014/main" id="{3E9BFFA5-6E6D-409B-900B-B442F60D9693}"/>
              </a:ext>
            </a:extLst>
          </p:cNvPr>
          <p:cNvPicPr>
            <a:picLocks noChangeAspect="1"/>
          </p:cNvPicPr>
          <p:nvPr/>
        </p:nvPicPr>
        <p:blipFill>
          <a:blip r:embed="rId3"/>
          <a:stretch>
            <a:fillRect/>
          </a:stretch>
        </p:blipFill>
        <p:spPr>
          <a:xfrm>
            <a:off x="590509" y="1447014"/>
            <a:ext cx="2554428" cy="964663"/>
          </a:xfrm>
          <a:prstGeom prst="rect">
            <a:avLst/>
          </a:prstGeom>
        </p:spPr>
      </p:pic>
      <p:sp>
        <p:nvSpPr>
          <p:cNvPr id="6" name="TextBox 5">
            <a:extLst>
              <a:ext uri="{FF2B5EF4-FFF2-40B4-BE49-F238E27FC236}">
                <a16:creationId xmlns:a16="http://schemas.microsoft.com/office/drawing/2014/main" id="{554E10E2-9694-4E4B-B18B-EB02E70467B9}"/>
              </a:ext>
            </a:extLst>
          </p:cNvPr>
          <p:cNvSpPr txBox="1"/>
          <p:nvPr/>
        </p:nvSpPr>
        <p:spPr>
          <a:xfrm>
            <a:off x="813917" y="532562"/>
            <a:ext cx="3670300" cy="461665"/>
          </a:xfrm>
          <a:prstGeom prst="rect">
            <a:avLst/>
          </a:prstGeom>
          <a:noFill/>
        </p:spPr>
        <p:txBody>
          <a:bodyPr wrap="none" rtlCol="0">
            <a:spAutoFit/>
          </a:bodyPr>
          <a:lstStyle/>
          <a:p>
            <a:r>
              <a:rPr lang="el-GR" sz="2400" dirty="0"/>
              <a:t>Ρύθμιση αρτηριακής πίεσης</a:t>
            </a:r>
            <a:endParaRPr lang="en-US" sz="2400" dirty="0"/>
          </a:p>
        </p:txBody>
      </p:sp>
      <p:sp>
        <p:nvSpPr>
          <p:cNvPr id="7" name="TextBox 6">
            <a:extLst>
              <a:ext uri="{FF2B5EF4-FFF2-40B4-BE49-F238E27FC236}">
                <a16:creationId xmlns:a16="http://schemas.microsoft.com/office/drawing/2014/main" id="{D0D85AD2-4866-4675-8E16-19879D2CB15E}"/>
              </a:ext>
            </a:extLst>
          </p:cNvPr>
          <p:cNvSpPr txBox="1"/>
          <p:nvPr/>
        </p:nvSpPr>
        <p:spPr>
          <a:xfrm>
            <a:off x="787190" y="2788880"/>
            <a:ext cx="4009046" cy="1055545"/>
          </a:xfrm>
          <a:prstGeom prst="rect">
            <a:avLst/>
          </a:prstGeom>
          <a:noFill/>
          <a:ln>
            <a:solidFill>
              <a:schemeClr val="tx1"/>
            </a:solidFill>
          </a:ln>
        </p:spPr>
        <p:txBody>
          <a:bodyPr wrap="none" rtlCol="0">
            <a:spAutoFit/>
          </a:bodyPr>
          <a:lstStyle/>
          <a:p>
            <a:pPr marL="342900" indent="-342900">
              <a:lnSpc>
                <a:spcPct val="150000"/>
              </a:lnSpc>
              <a:buFont typeface="Wingdings" panose="05000000000000000000" pitchFamily="2" charset="2"/>
              <a:buChar char="§"/>
            </a:pPr>
            <a:r>
              <a:rPr lang="el-GR" sz="2200" dirty="0"/>
              <a:t>Στόχος ΣΑΠ τα 130 </a:t>
            </a:r>
            <a:r>
              <a:rPr lang="en-US" sz="2200" dirty="0"/>
              <a:t>mmHg </a:t>
            </a:r>
            <a:r>
              <a:rPr lang="el-GR" sz="2200" dirty="0"/>
              <a:t>και </a:t>
            </a:r>
          </a:p>
          <a:p>
            <a:pPr>
              <a:lnSpc>
                <a:spcPct val="150000"/>
              </a:lnSpc>
            </a:pPr>
            <a:r>
              <a:rPr lang="el-GR" sz="2200" dirty="0"/>
              <a:t>     &lt; 130 </a:t>
            </a:r>
            <a:r>
              <a:rPr lang="en-US" sz="2200" dirty="0"/>
              <a:t>mmHg</a:t>
            </a:r>
            <a:r>
              <a:rPr lang="el-GR" sz="2200" dirty="0"/>
              <a:t>, αν είναι ανεκτό </a:t>
            </a:r>
            <a:endParaRPr lang="en-US" sz="2200" dirty="0"/>
          </a:p>
        </p:txBody>
      </p:sp>
      <p:sp>
        <p:nvSpPr>
          <p:cNvPr id="9" name="TextBox 8">
            <a:extLst>
              <a:ext uri="{FF2B5EF4-FFF2-40B4-BE49-F238E27FC236}">
                <a16:creationId xmlns:a16="http://schemas.microsoft.com/office/drawing/2014/main" id="{89410C11-B9A0-402B-82DB-C551BC959A23}"/>
              </a:ext>
            </a:extLst>
          </p:cNvPr>
          <p:cNvSpPr txBox="1"/>
          <p:nvPr/>
        </p:nvSpPr>
        <p:spPr>
          <a:xfrm>
            <a:off x="787190" y="4355441"/>
            <a:ext cx="3442674" cy="1055545"/>
          </a:xfrm>
          <a:prstGeom prst="rect">
            <a:avLst/>
          </a:prstGeom>
          <a:noFill/>
          <a:ln>
            <a:solidFill>
              <a:schemeClr val="tx1"/>
            </a:solidFill>
          </a:ln>
        </p:spPr>
        <p:txBody>
          <a:bodyPr wrap="none" rtlCol="0">
            <a:spAutoFit/>
          </a:bodyPr>
          <a:lstStyle/>
          <a:p>
            <a:pPr marL="342900" indent="-342900">
              <a:lnSpc>
                <a:spcPct val="150000"/>
              </a:lnSpc>
              <a:buFont typeface="Wingdings" panose="05000000000000000000" pitchFamily="2" charset="2"/>
              <a:buChar char="§"/>
            </a:pPr>
            <a:r>
              <a:rPr lang="el-GR" sz="2200" dirty="0"/>
              <a:t>Στόχος ΔΑΠ  &lt; 80 </a:t>
            </a:r>
            <a:r>
              <a:rPr lang="en-US" sz="2200" dirty="0"/>
              <a:t>mmHg</a:t>
            </a:r>
            <a:r>
              <a:rPr lang="el-GR" sz="2200" dirty="0"/>
              <a:t>, </a:t>
            </a:r>
          </a:p>
          <a:p>
            <a:pPr>
              <a:lnSpc>
                <a:spcPct val="150000"/>
              </a:lnSpc>
            </a:pPr>
            <a:r>
              <a:rPr lang="el-GR" sz="2200" dirty="0"/>
              <a:t>      αλλά όχι &lt; 70 </a:t>
            </a:r>
            <a:r>
              <a:rPr lang="en-US" sz="2200" dirty="0"/>
              <a:t>mmHg</a:t>
            </a:r>
            <a:r>
              <a:rPr lang="el-GR" sz="2200" dirty="0"/>
              <a:t> </a:t>
            </a:r>
            <a:endParaRPr lang="en-US" sz="2200" dirty="0"/>
          </a:p>
        </p:txBody>
      </p:sp>
      <p:sp>
        <p:nvSpPr>
          <p:cNvPr id="10" name="TextBox 9">
            <a:extLst>
              <a:ext uri="{FF2B5EF4-FFF2-40B4-BE49-F238E27FC236}">
                <a16:creationId xmlns:a16="http://schemas.microsoft.com/office/drawing/2014/main" id="{8A00B370-F1A9-462E-8D88-6B9B2639EC21}"/>
              </a:ext>
            </a:extLst>
          </p:cNvPr>
          <p:cNvSpPr txBox="1"/>
          <p:nvPr/>
        </p:nvSpPr>
        <p:spPr>
          <a:xfrm>
            <a:off x="3255666" y="1499774"/>
            <a:ext cx="652743" cy="369332"/>
          </a:xfrm>
          <a:prstGeom prst="rect">
            <a:avLst/>
          </a:prstGeom>
          <a:noFill/>
        </p:spPr>
        <p:txBody>
          <a:bodyPr wrap="none" rtlCol="0">
            <a:spAutoFit/>
          </a:bodyPr>
          <a:lstStyle/>
          <a:p>
            <a:r>
              <a:rPr lang="en-US" dirty="0"/>
              <a:t>2018</a:t>
            </a:r>
          </a:p>
        </p:txBody>
      </p:sp>
    </p:spTree>
    <p:extLst>
      <p:ext uri="{BB962C8B-B14F-4D97-AF65-F5344CB8AC3E}">
        <p14:creationId xmlns:p14="http://schemas.microsoft.com/office/powerpoint/2010/main" val="27355059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C6A9B8-7010-453F-A34B-7293D2D98B0E}"/>
              </a:ext>
            </a:extLst>
          </p:cNvPr>
          <p:cNvPicPr>
            <a:picLocks noChangeAspect="1"/>
          </p:cNvPicPr>
          <p:nvPr/>
        </p:nvPicPr>
        <p:blipFill rotWithShape="1">
          <a:blip r:embed="rId2"/>
          <a:srcRect b="30285"/>
          <a:stretch/>
        </p:blipFill>
        <p:spPr>
          <a:xfrm>
            <a:off x="5106430" y="1427442"/>
            <a:ext cx="6647170" cy="4571425"/>
          </a:xfrm>
          <a:prstGeom prst="rect">
            <a:avLst/>
          </a:prstGeom>
        </p:spPr>
      </p:pic>
      <p:sp>
        <p:nvSpPr>
          <p:cNvPr id="3" name="TextBox 2">
            <a:extLst>
              <a:ext uri="{FF2B5EF4-FFF2-40B4-BE49-F238E27FC236}">
                <a16:creationId xmlns:a16="http://schemas.microsoft.com/office/drawing/2014/main" id="{04CC5713-E43B-4841-9C7A-07836577FB76}"/>
              </a:ext>
            </a:extLst>
          </p:cNvPr>
          <p:cNvSpPr txBox="1"/>
          <p:nvPr/>
        </p:nvSpPr>
        <p:spPr>
          <a:xfrm>
            <a:off x="884255" y="542610"/>
            <a:ext cx="3670300" cy="461665"/>
          </a:xfrm>
          <a:prstGeom prst="rect">
            <a:avLst/>
          </a:prstGeom>
          <a:noFill/>
        </p:spPr>
        <p:txBody>
          <a:bodyPr wrap="none" rtlCol="0">
            <a:spAutoFit/>
          </a:bodyPr>
          <a:lstStyle/>
          <a:p>
            <a:r>
              <a:rPr lang="el-GR" sz="2400" dirty="0"/>
              <a:t>Ρύθμιση αρτηριακής πίεσης</a:t>
            </a:r>
            <a:endParaRPr lang="en-US" sz="2400" dirty="0"/>
          </a:p>
        </p:txBody>
      </p:sp>
      <p:sp>
        <p:nvSpPr>
          <p:cNvPr id="4" name="TextBox 3">
            <a:extLst>
              <a:ext uri="{FF2B5EF4-FFF2-40B4-BE49-F238E27FC236}">
                <a16:creationId xmlns:a16="http://schemas.microsoft.com/office/drawing/2014/main" id="{7E285BB1-1529-4AE7-AC64-85F30D07B615}"/>
              </a:ext>
            </a:extLst>
          </p:cNvPr>
          <p:cNvSpPr txBox="1"/>
          <p:nvPr/>
        </p:nvSpPr>
        <p:spPr>
          <a:xfrm>
            <a:off x="1120890" y="2002348"/>
            <a:ext cx="1598515" cy="461665"/>
          </a:xfrm>
          <a:prstGeom prst="rect">
            <a:avLst/>
          </a:prstGeom>
          <a:noFill/>
        </p:spPr>
        <p:txBody>
          <a:bodyPr wrap="none" rtlCol="0">
            <a:spAutoFit/>
          </a:bodyPr>
          <a:lstStyle/>
          <a:p>
            <a:r>
              <a:rPr lang="en-US" sz="2400" dirty="0"/>
              <a:t>UKPDS trial</a:t>
            </a:r>
          </a:p>
        </p:txBody>
      </p:sp>
      <p:sp>
        <p:nvSpPr>
          <p:cNvPr id="5" name="TextBox 4">
            <a:extLst>
              <a:ext uri="{FF2B5EF4-FFF2-40B4-BE49-F238E27FC236}">
                <a16:creationId xmlns:a16="http://schemas.microsoft.com/office/drawing/2014/main" id="{2BE79489-5DE4-4732-BFEF-70562A1E2509}"/>
              </a:ext>
            </a:extLst>
          </p:cNvPr>
          <p:cNvSpPr txBox="1"/>
          <p:nvPr/>
        </p:nvSpPr>
        <p:spPr>
          <a:xfrm>
            <a:off x="730572" y="2823215"/>
            <a:ext cx="3182346" cy="967957"/>
          </a:xfrm>
          <a:prstGeom prst="rect">
            <a:avLst/>
          </a:prstGeom>
          <a:noFill/>
          <a:ln>
            <a:solidFill>
              <a:schemeClr val="tx1"/>
            </a:solidFill>
          </a:ln>
        </p:spPr>
        <p:txBody>
          <a:bodyPr wrap="none" rtlCol="0">
            <a:spAutoFit/>
          </a:bodyPr>
          <a:lstStyle/>
          <a:p>
            <a:pPr>
              <a:lnSpc>
                <a:spcPct val="150000"/>
              </a:lnSpc>
            </a:pPr>
            <a:r>
              <a:rPr lang="el-GR" sz="2000" dirty="0"/>
              <a:t>1148</a:t>
            </a:r>
            <a:r>
              <a:rPr lang="en-US" sz="2000" dirty="0"/>
              <a:t> </a:t>
            </a:r>
            <a:r>
              <a:rPr lang="el-GR" sz="2000" dirty="0"/>
              <a:t>ασθενείς με ΑΥ + ΣΔ τ 2</a:t>
            </a:r>
            <a:endParaRPr lang="en-US" sz="2000" dirty="0"/>
          </a:p>
          <a:p>
            <a:pPr>
              <a:lnSpc>
                <a:spcPct val="150000"/>
              </a:lnSpc>
            </a:pPr>
            <a:r>
              <a:rPr lang="en-US" sz="2000" dirty="0"/>
              <a:t>20 </a:t>
            </a:r>
            <a:r>
              <a:rPr lang="el-GR" sz="2000" dirty="0"/>
              <a:t>έτη παρακολούθησης</a:t>
            </a:r>
            <a:endParaRPr lang="en-US" sz="2000" dirty="0"/>
          </a:p>
        </p:txBody>
      </p:sp>
      <p:sp>
        <p:nvSpPr>
          <p:cNvPr id="8" name="TextBox 7">
            <a:extLst>
              <a:ext uri="{FF2B5EF4-FFF2-40B4-BE49-F238E27FC236}">
                <a16:creationId xmlns:a16="http://schemas.microsoft.com/office/drawing/2014/main" id="{26721B4A-9E3E-4436-A691-6B1B26395519}"/>
              </a:ext>
            </a:extLst>
          </p:cNvPr>
          <p:cNvSpPr txBox="1"/>
          <p:nvPr/>
        </p:nvSpPr>
        <p:spPr>
          <a:xfrm>
            <a:off x="386618" y="4385417"/>
            <a:ext cx="4351832" cy="1015663"/>
          </a:xfrm>
          <a:prstGeom prst="rect">
            <a:avLst/>
          </a:prstGeom>
          <a:noFill/>
        </p:spPr>
        <p:txBody>
          <a:bodyPr wrap="none" rtlCol="0">
            <a:spAutoFit/>
          </a:bodyPr>
          <a:lstStyle/>
          <a:p>
            <a:r>
              <a:rPr lang="el-GR" sz="2000" dirty="0"/>
              <a:t>Η βελτίωση της ΑΠ μείωσε τον κίνδυνο</a:t>
            </a:r>
          </a:p>
          <a:p>
            <a:r>
              <a:rPr lang="el-GR" sz="2000" dirty="0"/>
              <a:t>για μικροαγγειακές και μακροαγγειακές</a:t>
            </a:r>
          </a:p>
          <a:p>
            <a:r>
              <a:rPr lang="el-GR" sz="2000" dirty="0"/>
              <a:t>επιπλοκές</a:t>
            </a:r>
            <a:endParaRPr lang="en-US" sz="2000" dirty="0"/>
          </a:p>
        </p:txBody>
      </p:sp>
    </p:spTree>
    <p:extLst>
      <p:ext uri="{BB962C8B-B14F-4D97-AF65-F5344CB8AC3E}">
        <p14:creationId xmlns:p14="http://schemas.microsoft.com/office/powerpoint/2010/main" val="26228089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93836B-83C6-4B7F-8FDA-154C4C6235BC}"/>
              </a:ext>
            </a:extLst>
          </p:cNvPr>
          <p:cNvSpPr txBox="1"/>
          <p:nvPr/>
        </p:nvSpPr>
        <p:spPr>
          <a:xfrm>
            <a:off x="594236" y="1866110"/>
            <a:ext cx="9098388" cy="886268"/>
          </a:xfrm>
          <a:prstGeom prst="rect">
            <a:avLst/>
          </a:prstGeom>
          <a:noFill/>
        </p:spPr>
        <p:txBody>
          <a:bodyPr wrap="none" rtlCol="0">
            <a:spAutoFit/>
          </a:bodyPr>
          <a:lstStyle/>
          <a:p>
            <a:pPr marL="342900" indent="-342900">
              <a:buFont typeface="Wingdings" panose="05000000000000000000" pitchFamily="2" charset="2"/>
              <a:buChar char="§"/>
            </a:pPr>
            <a:r>
              <a:rPr lang="el-GR" sz="2200" dirty="0"/>
              <a:t>Μειώνουν την ενδοσπειραματική πίεση και επιβραδύνουν την εξέλιξη της </a:t>
            </a:r>
          </a:p>
          <a:p>
            <a:pPr>
              <a:lnSpc>
                <a:spcPct val="150000"/>
              </a:lnSpc>
            </a:pPr>
            <a:r>
              <a:rPr lang="el-GR" sz="2200" dirty="0"/>
              <a:t>     διαβητικής νεφροπάθειας</a:t>
            </a:r>
          </a:p>
        </p:txBody>
      </p:sp>
      <p:sp>
        <p:nvSpPr>
          <p:cNvPr id="6" name="TextBox 5">
            <a:extLst>
              <a:ext uri="{FF2B5EF4-FFF2-40B4-BE49-F238E27FC236}">
                <a16:creationId xmlns:a16="http://schemas.microsoft.com/office/drawing/2014/main" id="{9D416DB1-7262-4701-9565-50EF23AB049A}"/>
              </a:ext>
            </a:extLst>
          </p:cNvPr>
          <p:cNvSpPr txBox="1"/>
          <p:nvPr/>
        </p:nvSpPr>
        <p:spPr>
          <a:xfrm>
            <a:off x="885637" y="512539"/>
            <a:ext cx="8958543" cy="461665"/>
          </a:xfrm>
          <a:prstGeom prst="rect">
            <a:avLst/>
          </a:prstGeom>
          <a:noFill/>
          <a:ln>
            <a:noFill/>
          </a:ln>
        </p:spPr>
        <p:txBody>
          <a:bodyPr wrap="none" rtlCol="0">
            <a:spAutoFit/>
          </a:bodyPr>
          <a:lstStyle/>
          <a:p>
            <a:r>
              <a:rPr lang="el-GR" sz="2400" dirty="0"/>
              <a:t>Αναστολείς του Συστήματος Ρενίνης – Αγγειοτενσίνης - Αλδοστερόνης</a:t>
            </a:r>
            <a:endParaRPr lang="en-US" sz="2400" dirty="0"/>
          </a:p>
        </p:txBody>
      </p:sp>
      <p:pic>
        <p:nvPicPr>
          <p:cNvPr id="7" name="Picture 6">
            <a:extLst>
              <a:ext uri="{FF2B5EF4-FFF2-40B4-BE49-F238E27FC236}">
                <a16:creationId xmlns:a16="http://schemas.microsoft.com/office/drawing/2014/main" id="{9AF1073C-5535-4618-A43F-CA3CA3002BE4}"/>
              </a:ext>
            </a:extLst>
          </p:cNvPr>
          <p:cNvPicPr>
            <a:picLocks noChangeAspect="1"/>
          </p:cNvPicPr>
          <p:nvPr/>
        </p:nvPicPr>
        <p:blipFill>
          <a:blip r:embed="rId2"/>
          <a:stretch>
            <a:fillRect/>
          </a:stretch>
        </p:blipFill>
        <p:spPr>
          <a:xfrm>
            <a:off x="8379502" y="2568406"/>
            <a:ext cx="2810352" cy="3698238"/>
          </a:xfrm>
          <a:prstGeom prst="rect">
            <a:avLst/>
          </a:prstGeom>
        </p:spPr>
      </p:pic>
      <p:sp>
        <p:nvSpPr>
          <p:cNvPr id="8" name="TextBox 7">
            <a:extLst>
              <a:ext uri="{FF2B5EF4-FFF2-40B4-BE49-F238E27FC236}">
                <a16:creationId xmlns:a16="http://schemas.microsoft.com/office/drawing/2014/main" id="{FCA8BECA-A27B-429C-96B7-B39C2DE6202C}"/>
              </a:ext>
            </a:extLst>
          </p:cNvPr>
          <p:cNvSpPr txBox="1"/>
          <p:nvPr/>
        </p:nvSpPr>
        <p:spPr>
          <a:xfrm>
            <a:off x="594236" y="4966998"/>
            <a:ext cx="6288885" cy="430887"/>
          </a:xfrm>
          <a:prstGeom prst="rect">
            <a:avLst/>
          </a:prstGeom>
          <a:noFill/>
        </p:spPr>
        <p:txBody>
          <a:bodyPr wrap="square" rtlCol="0">
            <a:spAutoFit/>
          </a:bodyPr>
          <a:lstStyle/>
          <a:p>
            <a:pPr marL="285750" indent="-285750">
              <a:buFont typeface="Wingdings" panose="05000000000000000000" pitchFamily="2" charset="2"/>
              <a:buChar char="§"/>
            </a:pPr>
            <a:r>
              <a:rPr lang="el-GR" sz="2200" dirty="0"/>
              <a:t>1</a:t>
            </a:r>
            <a:r>
              <a:rPr lang="el-GR" sz="2200" baseline="30000" dirty="0"/>
              <a:t>η</a:t>
            </a:r>
            <a:r>
              <a:rPr lang="el-GR" sz="2200" dirty="0"/>
              <a:t> επιλογή για ρύθμιση της ΑΠ σε ασθενείς με ΣΔ</a:t>
            </a:r>
            <a:endParaRPr lang="el-GR" sz="2200" baseline="30000" dirty="0"/>
          </a:p>
        </p:txBody>
      </p:sp>
      <p:sp>
        <p:nvSpPr>
          <p:cNvPr id="9" name="TextBox 8">
            <a:extLst>
              <a:ext uri="{FF2B5EF4-FFF2-40B4-BE49-F238E27FC236}">
                <a16:creationId xmlns:a16="http://schemas.microsoft.com/office/drawing/2014/main" id="{EF7BA221-924B-4C4A-AB86-4945690ACE24}"/>
              </a:ext>
            </a:extLst>
          </p:cNvPr>
          <p:cNvSpPr txBox="1"/>
          <p:nvPr/>
        </p:nvSpPr>
        <p:spPr>
          <a:xfrm>
            <a:off x="594236" y="3474383"/>
            <a:ext cx="5816208" cy="430887"/>
          </a:xfrm>
          <a:prstGeom prst="rect">
            <a:avLst/>
          </a:prstGeom>
          <a:noFill/>
        </p:spPr>
        <p:txBody>
          <a:bodyPr wrap="none" rtlCol="0">
            <a:spAutoFit/>
          </a:bodyPr>
          <a:lstStyle/>
          <a:p>
            <a:pPr marL="285750" indent="-285750">
              <a:buFont typeface="Wingdings" panose="05000000000000000000" pitchFamily="2" charset="2"/>
              <a:buChar char="§"/>
            </a:pPr>
            <a:r>
              <a:rPr lang="el-GR" sz="2200" dirty="0"/>
              <a:t>Αντιυπερτασική και αντιπρωτεϊνουρική δράση</a:t>
            </a:r>
            <a:endParaRPr lang="en-US" sz="2200" dirty="0"/>
          </a:p>
        </p:txBody>
      </p:sp>
    </p:spTree>
    <p:extLst>
      <p:ext uri="{BB962C8B-B14F-4D97-AF65-F5344CB8AC3E}">
        <p14:creationId xmlns:p14="http://schemas.microsoft.com/office/powerpoint/2010/main" val="10711546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BF64D5-3739-42A9-AD1C-BEF021BC11B2}"/>
              </a:ext>
            </a:extLst>
          </p:cNvPr>
          <p:cNvSpPr txBox="1"/>
          <p:nvPr/>
        </p:nvSpPr>
        <p:spPr>
          <a:xfrm>
            <a:off x="952072" y="512465"/>
            <a:ext cx="3586559" cy="461665"/>
          </a:xfrm>
          <a:prstGeom prst="rect">
            <a:avLst/>
          </a:prstGeom>
          <a:noFill/>
        </p:spPr>
        <p:txBody>
          <a:bodyPr wrap="none" rtlCol="0">
            <a:spAutoFit/>
          </a:bodyPr>
          <a:lstStyle/>
          <a:p>
            <a:r>
              <a:rPr lang="el-GR" sz="2400" dirty="0"/>
              <a:t>Άλλα μέτρα αντιμετώπισης</a:t>
            </a:r>
            <a:endParaRPr lang="en-US" sz="2400" dirty="0"/>
          </a:p>
        </p:txBody>
      </p:sp>
      <p:grpSp>
        <p:nvGrpSpPr>
          <p:cNvPr id="8" name="Group 7">
            <a:extLst>
              <a:ext uri="{FF2B5EF4-FFF2-40B4-BE49-F238E27FC236}">
                <a16:creationId xmlns:a16="http://schemas.microsoft.com/office/drawing/2014/main" id="{BCE2959E-908A-4F3A-AEE2-7B99EB03B537}"/>
              </a:ext>
            </a:extLst>
          </p:cNvPr>
          <p:cNvGrpSpPr/>
          <p:nvPr/>
        </p:nvGrpSpPr>
        <p:grpSpPr>
          <a:xfrm>
            <a:off x="901706" y="1354204"/>
            <a:ext cx="5194294" cy="2502095"/>
            <a:chOff x="1076884" y="1474784"/>
            <a:chExt cx="5194294" cy="2502095"/>
          </a:xfrm>
        </p:grpSpPr>
        <p:sp>
          <p:nvSpPr>
            <p:cNvPr id="3" name="TextBox 2">
              <a:extLst>
                <a:ext uri="{FF2B5EF4-FFF2-40B4-BE49-F238E27FC236}">
                  <a16:creationId xmlns:a16="http://schemas.microsoft.com/office/drawing/2014/main" id="{692BBA98-5692-4A3C-8553-ADD90040B932}"/>
                </a:ext>
              </a:extLst>
            </p:cNvPr>
            <p:cNvSpPr txBox="1"/>
            <p:nvPr/>
          </p:nvSpPr>
          <p:spPr>
            <a:xfrm>
              <a:off x="1076884" y="1474784"/>
              <a:ext cx="3055580" cy="430887"/>
            </a:xfrm>
            <a:prstGeom prst="rect">
              <a:avLst/>
            </a:prstGeom>
            <a:noFill/>
          </p:spPr>
          <p:txBody>
            <a:bodyPr wrap="none" rtlCol="0">
              <a:spAutoFit/>
            </a:bodyPr>
            <a:lstStyle/>
            <a:p>
              <a:r>
                <a:rPr lang="el-GR" sz="2200" dirty="0"/>
                <a:t>Αλλαγή του τρόπου ζωής</a:t>
              </a:r>
              <a:endParaRPr lang="en-US" sz="2200" dirty="0"/>
            </a:p>
          </p:txBody>
        </p:sp>
        <p:sp>
          <p:nvSpPr>
            <p:cNvPr id="4" name="TextBox 3">
              <a:extLst>
                <a:ext uri="{FF2B5EF4-FFF2-40B4-BE49-F238E27FC236}">
                  <a16:creationId xmlns:a16="http://schemas.microsoft.com/office/drawing/2014/main" id="{E51DAEC4-AA2A-47D8-836C-5E8FCC2FFAE9}"/>
                </a:ext>
              </a:extLst>
            </p:cNvPr>
            <p:cNvSpPr txBox="1"/>
            <p:nvPr/>
          </p:nvSpPr>
          <p:spPr>
            <a:xfrm>
              <a:off x="1824511" y="1905671"/>
              <a:ext cx="4446667" cy="2071208"/>
            </a:xfrm>
            <a:prstGeom prst="rect">
              <a:avLst/>
            </a:prstGeom>
            <a:noFill/>
          </p:spPr>
          <p:txBody>
            <a:bodyPr wrap="none" rtlCol="0">
              <a:spAutoFit/>
            </a:bodyPr>
            <a:lstStyle/>
            <a:p>
              <a:pPr marL="285750" indent="-285750">
                <a:lnSpc>
                  <a:spcPct val="150000"/>
                </a:lnSpc>
                <a:buFont typeface="Wingdings" panose="05000000000000000000" pitchFamily="2" charset="2"/>
                <a:buChar char="§"/>
              </a:pPr>
              <a:r>
                <a:rPr lang="el-GR" sz="2200" dirty="0"/>
                <a:t>Περιορισμός λήψης άλατος &lt; 2</a:t>
              </a:r>
              <a:r>
                <a:rPr lang="en-US" sz="2200" dirty="0"/>
                <a:t>g/d</a:t>
              </a:r>
            </a:p>
            <a:p>
              <a:pPr marL="285750" indent="-285750">
                <a:lnSpc>
                  <a:spcPct val="150000"/>
                </a:lnSpc>
                <a:buFont typeface="Wingdings" panose="05000000000000000000" pitchFamily="2" charset="2"/>
                <a:buChar char="§"/>
              </a:pPr>
              <a:r>
                <a:rPr lang="el-GR" sz="2200" dirty="0"/>
                <a:t>Διακοπή καπνίσματος</a:t>
              </a:r>
            </a:p>
            <a:p>
              <a:pPr marL="285750" indent="-285750">
                <a:lnSpc>
                  <a:spcPct val="150000"/>
                </a:lnSpc>
                <a:buFont typeface="Wingdings" panose="05000000000000000000" pitchFamily="2" charset="2"/>
                <a:buChar char="§"/>
              </a:pPr>
              <a:r>
                <a:rPr lang="el-GR" sz="2200" dirty="0"/>
                <a:t>Μείωση ΣΒ</a:t>
              </a:r>
            </a:p>
            <a:p>
              <a:pPr marL="285750" indent="-285750">
                <a:lnSpc>
                  <a:spcPct val="150000"/>
                </a:lnSpc>
                <a:buFont typeface="Wingdings" panose="05000000000000000000" pitchFamily="2" charset="2"/>
                <a:buChar char="§"/>
              </a:pPr>
              <a:r>
                <a:rPr lang="el-GR" sz="2200" dirty="0"/>
                <a:t>Φυσική άσκηση</a:t>
              </a:r>
              <a:endParaRPr lang="en-US" sz="2200" dirty="0"/>
            </a:p>
          </p:txBody>
        </p:sp>
      </p:grpSp>
      <p:grpSp>
        <p:nvGrpSpPr>
          <p:cNvPr id="9" name="Group 8">
            <a:extLst>
              <a:ext uri="{FF2B5EF4-FFF2-40B4-BE49-F238E27FC236}">
                <a16:creationId xmlns:a16="http://schemas.microsoft.com/office/drawing/2014/main" id="{D12266F3-E7F4-43F0-97FE-2060099CEF36}"/>
              </a:ext>
            </a:extLst>
          </p:cNvPr>
          <p:cNvGrpSpPr/>
          <p:nvPr/>
        </p:nvGrpSpPr>
        <p:grpSpPr>
          <a:xfrm>
            <a:off x="901706" y="4176653"/>
            <a:ext cx="9144862" cy="1634457"/>
            <a:chOff x="1076884" y="4407766"/>
            <a:chExt cx="9144862" cy="1634457"/>
          </a:xfrm>
        </p:grpSpPr>
        <p:sp>
          <p:nvSpPr>
            <p:cNvPr id="6" name="TextBox 5">
              <a:extLst>
                <a:ext uri="{FF2B5EF4-FFF2-40B4-BE49-F238E27FC236}">
                  <a16:creationId xmlns:a16="http://schemas.microsoft.com/office/drawing/2014/main" id="{74897208-D889-4518-89E2-45775896FA7C}"/>
                </a:ext>
              </a:extLst>
            </p:cNvPr>
            <p:cNvSpPr txBox="1"/>
            <p:nvPr/>
          </p:nvSpPr>
          <p:spPr>
            <a:xfrm>
              <a:off x="1076884" y="4407766"/>
              <a:ext cx="3165995" cy="430887"/>
            </a:xfrm>
            <a:prstGeom prst="rect">
              <a:avLst/>
            </a:prstGeom>
            <a:noFill/>
          </p:spPr>
          <p:txBody>
            <a:bodyPr wrap="none" rtlCol="0">
              <a:spAutoFit/>
            </a:bodyPr>
            <a:lstStyle/>
            <a:p>
              <a:r>
                <a:rPr lang="el-GR" sz="2200" dirty="0"/>
                <a:t>Αντιλιπιδαιμική θεραπεία</a:t>
              </a:r>
              <a:endParaRPr lang="en-US" sz="2200" dirty="0"/>
            </a:p>
          </p:txBody>
        </p:sp>
        <p:sp>
          <p:nvSpPr>
            <p:cNvPr id="7" name="TextBox 6">
              <a:extLst>
                <a:ext uri="{FF2B5EF4-FFF2-40B4-BE49-F238E27FC236}">
                  <a16:creationId xmlns:a16="http://schemas.microsoft.com/office/drawing/2014/main" id="{25538E78-BD06-414C-B61D-EF80FD259793}"/>
                </a:ext>
              </a:extLst>
            </p:cNvPr>
            <p:cNvSpPr txBox="1"/>
            <p:nvPr/>
          </p:nvSpPr>
          <p:spPr>
            <a:xfrm>
              <a:off x="1824511" y="4986678"/>
              <a:ext cx="8397235" cy="1055545"/>
            </a:xfrm>
            <a:prstGeom prst="rect">
              <a:avLst/>
            </a:prstGeom>
            <a:noFill/>
          </p:spPr>
          <p:txBody>
            <a:bodyPr wrap="none" rtlCol="0">
              <a:spAutoFit/>
            </a:bodyPr>
            <a:lstStyle/>
            <a:p>
              <a:pPr marL="285750" indent="-285750">
                <a:lnSpc>
                  <a:spcPct val="150000"/>
                </a:lnSpc>
                <a:buFont typeface="Wingdings" panose="05000000000000000000" pitchFamily="2" charset="2"/>
                <a:buChar char="§"/>
              </a:pPr>
              <a:r>
                <a:rPr lang="en-US" sz="2200" dirty="0"/>
                <a:t>H </a:t>
              </a:r>
              <a:r>
                <a:rPr lang="el-GR" sz="2200" dirty="0"/>
                <a:t>πλειοψηφία των ασθενών με ΣΔ είναι </a:t>
              </a:r>
              <a:r>
                <a:rPr lang="el-GR" sz="2200" dirty="0">
                  <a:latin typeface="Calibri" panose="020F0502020204030204" pitchFamily="34" charset="0"/>
                  <a:cs typeface="Calibri" panose="020F0502020204030204" pitchFamily="34" charset="0"/>
                </a:rPr>
                <a:t>↑ καρδιαγγειακού κινδύνου</a:t>
              </a:r>
            </a:p>
            <a:p>
              <a:pPr>
                <a:lnSpc>
                  <a:spcPct val="150000"/>
                </a:lnSpc>
              </a:pPr>
              <a:r>
                <a:rPr lang="el-GR" sz="2200" dirty="0">
                  <a:latin typeface="Calibri" panose="020F0502020204030204" pitchFamily="34" charset="0"/>
                  <a:cs typeface="Calibri" panose="020F0502020204030204" pitchFamily="34" charset="0"/>
                </a:rPr>
                <a:t>    και συνιστάται να λαμβάνουν στατίνη</a:t>
              </a:r>
              <a:endParaRPr lang="en-US" sz="2200" dirty="0"/>
            </a:p>
          </p:txBody>
        </p:sp>
      </p:grpSp>
    </p:spTree>
    <p:extLst>
      <p:ext uri="{BB962C8B-B14F-4D97-AF65-F5344CB8AC3E}">
        <p14:creationId xmlns:p14="http://schemas.microsoft.com/office/powerpoint/2010/main" val="3216013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1EFDAEF-0763-4549-BA1E-A0B959723EDD}"/>
              </a:ext>
            </a:extLst>
          </p:cNvPr>
          <p:cNvSpPr txBox="1"/>
          <p:nvPr/>
        </p:nvSpPr>
        <p:spPr>
          <a:xfrm>
            <a:off x="1009168" y="485731"/>
            <a:ext cx="5293309" cy="461665"/>
          </a:xfrm>
          <a:prstGeom prst="rect">
            <a:avLst/>
          </a:prstGeom>
          <a:noFill/>
        </p:spPr>
        <p:txBody>
          <a:bodyPr wrap="none" rtlCol="0">
            <a:spAutoFit/>
          </a:bodyPr>
          <a:lstStyle/>
          <a:p>
            <a:r>
              <a:rPr lang="el-GR" sz="2400" dirty="0"/>
              <a:t>Διαβητική νεφροπάθεια - Επιδημιολογία</a:t>
            </a:r>
            <a:endParaRPr lang="en-US" sz="2400" dirty="0"/>
          </a:p>
        </p:txBody>
      </p:sp>
      <p:sp>
        <p:nvSpPr>
          <p:cNvPr id="6" name="TextBox 5">
            <a:extLst>
              <a:ext uri="{FF2B5EF4-FFF2-40B4-BE49-F238E27FC236}">
                <a16:creationId xmlns:a16="http://schemas.microsoft.com/office/drawing/2014/main" id="{2FADA9D6-3FE3-463E-86A7-717D219A06EA}"/>
              </a:ext>
            </a:extLst>
          </p:cNvPr>
          <p:cNvSpPr txBox="1"/>
          <p:nvPr/>
        </p:nvSpPr>
        <p:spPr>
          <a:xfrm>
            <a:off x="609711" y="1209438"/>
            <a:ext cx="10594375" cy="1055545"/>
          </a:xfrm>
          <a:prstGeom prst="rect">
            <a:avLst/>
          </a:prstGeom>
          <a:noFill/>
        </p:spPr>
        <p:txBody>
          <a:bodyPr wrap="none" rtlCol="0">
            <a:spAutoFit/>
          </a:bodyPr>
          <a:lstStyle/>
          <a:p>
            <a:pPr marL="342900" indent="-342900">
              <a:lnSpc>
                <a:spcPct val="150000"/>
              </a:lnSpc>
              <a:buFont typeface="Wingdings" panose="05000000000000000000" pitchFamily="2" charset="2"/>
              <a:buChar char="§"/>
            </a:pPr>
            <a:r>
              <a:rPr lang="el-GR" sz="2200" dirty="0"/>
              <a:t>Η </a:t>
            </a:r>
            <a:r>
              <a:rPr lang="el-GR" sz="2200" b="1" dirty="0"/>
              <a:t>Διαβητική Νεφροπάθεια </a:t>
            </a:r>
            <a:r>
              <a:rPr lang="el-GR" sz="2200" dirty="0"/>
              <a:t>είναι η πιο συχνή αιτία </a:t>
            </a:r>
            <a:r>
              <a:rPr lang="el-GR" sz="2200" b="1" dirty="0"/>
              <a:t>τελικού σταδίου χρόνιας νεφρικής </a:t>
            </a:r>
            <a:endParaRPr lang="en-US" sz="2200" b="1" dirty="0"/>
          </a:p>
          <a:p>
            <a:pPr>
              <a:lnSpc>
                <a:spcPct val="150000"/>
              </a:lnSpc>
            </a:pPr>
            <a:r>
              <a:rPr lang="en-US" sz="2200" b="1" dirty="0"/>
              <a:t>      </a:t>
            </a:r>
            <a:r>
              <a:rPr lang="el-GR" sz="2200" b="1" dirty="0"/>
              <a:t>νόσου</a:t>
            </a:r>
            <a:r>
              <a:rPr lang="el-GR" sz="2200" dirty="0"/>
              <a:t> (ΤΣΧΝΝ)</a:t>
            </a:r>
            <a:r>
              <a:rPr lang="en-US" sz="2200" dirty="0"/>
              <a:t> </a:t>
            </a:r>
            <a:r>
              <a:rPr lang="el-GR" sz="2200" dirty="0"/>
              <a:t>στους ενηλίκους</a:t>
            </a:r>
            <a:endParaRPr lang="en-US" sz="2200" dirty="0"/>
          </a:p>
        </p:txBody>
      </p:sp>
      <p:pic>
        <p:nvPicPr>
          <p:cNvPr id="2" name="Picture 1">
            <a:extLst>
              <a:ext uri="{FF2B5EF4-FFF2-40B4-BE49-F238E27FC236}">
                <a16:creationId xmlns:a16="http://schemas.microsoft.com/office/drawing/2014/main" id="{1BE22939-27E9-4B00-83E0-A258851CAF97}"/>
              </a:ext>
            </a:extLst>
          </p:cNvPr>
          <p:cNvPicPr>
            <a:picLocks noChangeAspect="1"/>
          </p:cNvPicPr>
          <p:nvPr/>
        </p:nvPicPr>
        <p:blipFill>
          <a:blip r:embed="rId2"/>
          <a:stretch>
            <a:fillRect/>
          </a:stretch>
        </p:blipFill>
        <p:spPr>
          <a:xfrm>
            <a:off x="5531370" y="2264982"/>
            <a:ext cx="6315636" cy="3895849"/>
          </a:xfrm>
          <a:prstGeom prst="rect">
            <a:avLst/>
          </a:prstGeom>
        </p:spPr>
      </p:pic>
    </p:spTree>
    <p:extLst>
      <p:ext uri="{BB962C8B-B14F-4D97-AF65-F5344CB8AC3E}">
        <p14:creationId xmlns:p14="http://schemas.microsoft.com/office/powerpoint/2010/main" val="2901563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1A045A6-1EB7-540E-4D31-DCE7600AE307}"/>
              </a:ext>
            </a:extLst>
          </p:cNvPr>
          <p:cNvSpPr txBox="1">
            <a:spLocks/>
          </p:cNvSpPr>
          <p:nvPr/>
        </p:nvSpPr>
        <p:spPr>
          <a:xfrm>
            <a:off x="837983" y="504066"/>
            <a:ext cx="9759848" cy="768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dirty="0">
                <a:latin typeface="+mn-lt"/>
              </a:rPr>
              <a:t>Καρδιαγγειακή θνησιμότητα στη ΧΝΝ</a:t>
            </a:r>
          </a:p>
        </p:txBody>
      </p:sp>
      <p:sp>
        <p:nvSpPr>
          <p:cNvPr id="3" name="TextBox 2">
            <a:extLst>
              <a:ext uri="{FF2B5EF4-FFF2-40B4-BE49-F238E27FC236}">
                <a16:creationId xmlns:a16="http://schemas.microsoft.com/office/drawing/2014/main" id="{F29093B1-2706-1569-6350-6347B060DAE6}"/>
              </a:ext>
            </a:extLst>
          </p:cNvPr>
          <p:cNvSpPr txBox="1"/>
          <p:nvPr/>
        </p:nvSpPr>
        <p:spPr>
          <a:xfrm>
            <a:off x="1014807" y="2290451"/>
            <a:ext cx="9406200" cy="1508105"/>
          </a:xfrm>
          <a:prstGeom prst="rect">
            <a:avLst/>
          </a:prstGeom>
          <a:solidFill>
            <a:schemeClr val="tx2">
              <a:lumMod val="20000"/>
              <a:lumOff val="80000"/>
            </a:schemeClr>
          </a:solidFill>
        </p:spPr>
        <p:txBody>
          <a:bodyPr wrap="square" rtlCol="0">
            <a:spAutoFit/>
          </a:bodyPr>
          <a:lstStyle/>
          <a:p>
            <a:endParaRPr lang="el-GR" sz="2800" dirty="0"/>
          </a:p>
          <a:p>
            <a:pPr marL="457200" indent="-457200">
              <a:buFont typeface="Arial" panose="020B0604020202020204" pitchFamily="34" charset="0"/>
              <a:buChar char="•"/>
            </a:pPr>
            <a:r>
              <a:rPr lang="el-GR" sz="3200" dirty="0"/>
              <a:t>Το 40-50% των θανάτων σε ασθενείς με ΧΝΝ </a:t>
            </a:r>
            <a:r>
              <a:rPr lang="en-US" sz="3200" dirty="0"/>
              <a:t>IV &amp; V </a:t>
            </a:r>
            <a:r>
              <a:rPr lang="el-GR" sz="3200" dirty="0"/>
              <a:t>οφείλεται σε καρδιαγγειακά </a:t>
            </a:r>
            <a:r>
              <a:rPr lang="el-GR" sz="3200" dirty="0" err="1"/>
              <a:t>συμβάματα</a:t>
            </a:r>
            <a:endParaRPr lang="el-GR" sz="3200" dirty="0"/>
          </a:p>
        </p:txBody>
      </p:sp>
      <p:sp>
        <p:nvSpPr>
          <p:cNvPr id="4" name="TextBox 3">
            <a:extLst>
              <a:ext uri="{FF2B5EF4-FFF2-40B4-BE49-F238E27FC236}">
                <a16:creationId xmlns:a16="http://schemas.microsoft.com/office/drawing/2014/main" id="{1DFDFB1A-8084-ADAB-BD60-D3698F506FAD}"/>
              </a:ext>
            </a:extLst>
          </p:cNvPr>
          <p:cNvSpPr txBox="1"/>
          <p:nvPr/>
        </p:nvSpPr>
        <p:spPr>
          <a:xfrm>
            <a:off x="6836667" y="5834627"/>
            <a:ext cx="4610265" cy="369332"/>
          </a:xfrm>
          <a:prstGeom prst="rect">
            <a:avLst/>
          </a:prstGeom>
          <a:noFill/>
        </p:spPr>
        <p:txBody>
          <a:bodyPr wrap="square" rtlCol="0">
            <a:spAutoFit/>
          </a:bodyPr>
          <a:lstStyle/>
          <a:p>
            <a:pPr marL="0" indent="0" algn="r">
              <a:buFont typeface="Wingdings 3" charset="2"/>
              <a:buNone/>
            </a:pPr>
            <a:r>
              <a:rPr lang="en-US" dirty="0"/>
              <a:t>Stevens PE. et al., </a:t>
            </a:r>
            <a:r>
              <a:rPr lang="en-US" i="1" dirty="0"/>
              <a:t>Kidney Int</a:t>
            </a:r>
            <a:r>
              <a:rPr lang="en-US" dirty="0"/>
              <a:t> 2007; 72:92-99</a:t>
            </a:r>
          </a:p>
        </p:txBody>
      </p:sp>
    </p:spTree>
    <p:extLst>
      <p:ext uri="{BB962C8B-B14F-4D97-AF65-F5344CB8AC3E}">
        <p14:creationId xmlns:p14="http://schemas.microsoft.com/office/powerpoint/2010/main" val="24974920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1">
            <a:extLst>
              <a:ext uri="{FF2B5EF4-FFF2-40B4-BE49-F238E27FC236}">
                <a16:creationId xmlns:a16="http://schemas.microsoft.com/office/drawing/2014/main" id="{C54F7DBF-658F-46FD-A401-42259DB79A5A}"/>
              </a:ext>
            </a:extLst>
          </p:cNvPr>
          <p:cNvSpPr txBox="1">
            <a:spLocks/>
          </p:cNvSpPr>
          <p:nvPr/>
        </p:nvSpPr>
        <p:spPr>
          <a:xfrm>
            <a:off x="770599" y="1912545"/>
            <a:ext cx="10076078" cy="334963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0"/>
              </a:spcAft>
              <a:buClr>
                <a:srgbClr val="FF0000"/>
              </a:buClr>
              <a:buSzTx/>
              <a:tabLst/>
              <a:defRPr/>
            </a:pPr>
            <a:r>
              <a:rPr kumimoji="0" lang="el-GR" sz="2800" b="0" i="0" u="none" strike="noStrike" kern="1200" cap="none" spc="0" normalizeH="0" baseline="0" noProof="0" dirty="0">
                <a:ln>
                  <a:noFill/>
                </a:ln>
                <a:effectLst/>
                <a:uLnTx/>
                <a:uFillTx/>
                <a:latin typeface="Calibri" panose="020F0502020204030204"/>
                <a:ea typeface="+mn-ea"/>
                <a:cs typeface="+mn-cs"/>
              </a:rPr>
              <a:t>ΕΠΙΠΛΟΚΕΣ ΣΧΕΤΙΖΟΜΕΝΕΣ ΜΕ ΤΗΝ ΑΘΗΡΟΣΚΛΗΡΩΣΗ</a:t>
            </a:r>
          </a:p>
          <a:p>
            <a:pPr marR="0" lvl="1" algn="l" defTabSz="914400" rtl="0" eaLnBrk="1" fontAlgn="auto" latinLnBrk="0" hangingPunct="1">
              <a:lnSpc>
                <a:spcPct val="90000"/>
              </a:lnSpc>
              <a:spcBef>
                <a:spcPts val="500"/>
              </a:spcBef>
              <a:spcAft>
                <a:spcPts val="0"/>
              </a:spcAft>
              <a:buClr>
                <a:srgbClr val="FF0000"/>
              </a:buClr>
              <a:buSzTx/>
              <a:tabLst/>
              <a:defRPr/>
            </a:pPr>
            <a:r>
              <a:rPr kumimoji="0" lang="el-GR" sz="2400" b="0" i="0" u="none" strike="noStrike" kern="1200" cap="none" spc="0" normalizeH="0" baseline="0" noProof="0" dirty="0">
                <a:ln>
                  <a:noFill/>
                </a:ln>
                <a:effectLst/>
                <a:uLnTx/>
                <a:uFillTx/>
                <a:latin typeface="Calibri" panose="020F0502020204030204"/>
                <a:ea typeface="+mn-ea"/>
                <a:cs typeface="+mn-cs"/>
              </a:rPr>
              <a:t>Έμφραγμα μυοκαρδίου</a:t>
            </a:r>
          </a:p>
          <a:p>
            <a:pPr marR="0" lvl="1" algn="l" defTabSz="914400" rtl="0" eaLnBrk="1" fontAlgn="auto" latinLnBrk="0" hangingPunct="1">
              <a:lnSpc>
                <a:spcPct val="90000"/>
              </a:lnSpc>
              <a:spcBef>
                <a:spcPts val="500"/>
              </a:spcBef>
              <a:spcAft>
                <a:spcPts val="0"/>
              </a:spcAft>
              <a:buClr>
                <a:srgbClr val="FF0000"/>
              </a:buClr>
              <a:buSzTx/>
              <a:tabLst/>
              <a:defRPr/>
            </a:pPr>
            <a:r>
              <a:rPr kumimoji="0" lang="el-GR" sz="2400" b="0" i="0" u="none" strike="noStrike" kern="1200" cap="none" spc="0" normalizeH="0" baseline="0" noProof="0" dirty="0">
                <a:ln>
                  <a:noFill/>
                </a:ln>
                <a:effectLst/>
                <a:uLnTx/>
                <a:uFillTx/>
                <a:latin typeface="Calibri" panose="020F0502020204030204"/>
                <a:ea typeface="+mn-ea"/>
                <a:cs typeface="+mn-cs"/>
              </a:rPr>
              <a:t>Αγγειακό εγκεφαλικό επεισόδιο</a:t>
            </a:r>
          </a:p>
          <a:p>
            <a:pPr marR="0" lvl="1" algn="l" defTabSz="914400" rtl="0" eaLnBrk="1" fontAlgn="auto" latinLnBrk="0" hangingPunct="1">
              <a:lnSpc>
                <a:spcPct val="90000"/>
              </a:lnSpc>
              <a:spcBef>
                <a:spcPts val="500"/>
              </a:spcBef>
              <a:spcAft>
                <a:spcPts val="0"/>
              </a:spcAft>
              <a:buClr>
                <a:srgbClr val="FF0000"/>
              </a:buClr>
              <a:buSzTx/>
              <a:tabLst/>
              <a:defRPr/>
            </a:pPr>
            <a:endParaRPr kumimoji="0" lang="el-GR" sz="2400" b="0" i="0" u="none" strike="noStrike" kern="1200" cap="none" spc="0" normalizeH="0" baseline="0" noProof="0" dirty="0">
              <a:ln>
                <a:noFill/>
              </a:ln>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FF0000"/>
              </a:buClr>
              <a:buSzTx/>
              <a:tabLst/>
              <a:defRPr/>
            </a:pPr>
            <a:r>
              <a:rPr kumimoji="0" lang="el-GR" sz="2800" b="0" i="0" u="none" strike="noStrike" kern="1200" cap="none" spc="0" normalizeH="0" baseline="0" noProof="0" dirty="0">
                <a:ln>
                  <a:noFill/>
                </a:ln>
                <a:effectLst/>
                <a:uLnTx/>
                <a:uFillTx/>
                <a:latin typeface="Calibri" panose="020F0502020204030204"/>
                <a:ea typeface="+mn-ea"/>
                <a:cs typeface="+mn-cs"/>
              </a:rPr>
              <a:t>ΚΑΡΔΙΑΚΗ ΑΝΕΠΑΡΚΕΙΑ</a:t>
            </a:r>
          </a:p>
          <a:p>
            <a:pPr marR="0" lvl="0" algn="l" defTabSz="914400" rtl="0" eaLnBrk="1" fontAlgn="auto" latinLnBrk="0" hangingPunct="1">
              <a:lnSpc>
                <a:spcPct val="90000"/>
              </a:lnSpc>
              <a:spcBef>
                <a:spcPts val="1000"/>
              </a:spcBef>
              <a:spcAft>
                <a:spcPts val="0"/>
              </a:spcAft>
              <a:buClr>
                <a:srgbClr val="FF0000"/>
              </a:buClr>
              <a:buSzTx/>
              <a:tabLst/>
              <a:defRPr/>
            </a:pPr>
            <a:endParaRPr kumimoji="0" lang="el-GR" sz="2800" b="0" i="0" u="none" strike="noStrike" kern="1200" cap="none" spc="0" normalizeH="0" baseline="0" noProof="0" dirty="0">
              <a:ln>
                <a:noFill/>
              </a:ln>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FF0000"/>
              </a:buClr>
              <a:buSzTx/>
              <a:tabLst/>
              <a:defRPr/>
            </a:pPr>
            <a:r>
              <a:rPr kumimoji="0" lang="el-GR" sz="2800" b="0" i="0" u="none" strike="noStrike" kern="1200" cap="none" spc="0" normalizeH="0" baseline="0" noProof="0" dirty="0">
                <a:ln>
                  <a:noFill/>
                </a:ln>
                <a:effectLst/>
                <a:uLnTx/>
                <a:uFillTx/>
                <a:latin typeface="Calibri" panose="020F0502020204030204"/>
                <a:ea typeface="+mn-ea"/>
                <a:cs typeface="+mn-cs"/>
              </a:rPr>
              <a:t>ΘΑΝΑΤΗΦΟΡΕΣ ΑΡΡΥΘΜΙΕΣ (ιδιαίτερα σε προχωρημένα στάδια ΧΝΝ)</a:t>
            </a:r>
          </a:p>
        </p:txBody>
      </p:sp>
      <p:sp>
        <p:nvSpPr>
          <p:cNvPr id="5" name="Τίτλος 1">
            <a:extLst>
              <a:ext uri="{FF2B5EF4-FFF2-40B4-BE49-F238E27FC236}">
                <a16:creationId xmlns:a16="http://schemas.microsoft.com/office/drawing/2014/main" id="{7AF8D64A-9F98-EE01-56A2-4B73077D071E}"/>
              </a:ext>
            </a:extLst>
          </p:cNvPr>
          <p:cNvSpPr txBox="1">
            <a:spLocks/>
          </p:cNvSpPr>
          <p:nvPr/>
        </p:nvSpPr>
        <p:spPr>
          <a:xfrm>
            <a:off x="770599" y="525566"/>
            <a:ext cx="9759848" cy="768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3200" i="0" u="none" strike="noStrike" kern="1200" cap="none" spc="0" normalizeH="0" baseline="0" noProof="0" dirty="0">
                <a:ln>
                  <a:noFill/>
                </a:ln>
                <a:effectLst/>
                <a:uLnTx/>
                <a:uFillTx/>
                <a:latin typeface="Calibri" panose="020F0502020204030204" pitchFamily="34" charset="0"/>
                <a:cs typeface="Calibri" panose="020F0502020204030204" pitchFamily="34" charset="0"/>
              </a:rPr>
              <a:t>Θάνατος από Καρδιαγγειακά συμβάματα στη ΧΝΝ</a:t>
            </a:r>
          </a:p>
        </p:txBody>
      </p:sp>
    </p:spTree>
    <p:extLst>
      <p:ext uri="{BB962C8B-B14F-4D97-AF65-F5344CB8AC3E}">
        <p14:creationId xmlns:p14="http://schemas.microsoft.com/office/powerpoint/2010/main" val="9370034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B7FDEC-20B7-8208-49F0-13DBF1B33060}"/>
              </a:ext>
            </a:extLst>
          </p:cNvPr>
          <p:cNvSpPr txBox="1">
            <a:spLocks/>
          </p:cNvSpPr>
          <p:nvPr/>
        </p:nvSpPr>
        <p:spPr>
          <a:xfrm>
            <a:off x="65088" y="150813"/>
            <a:ext cx="7596954" cy="76835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3200" b="1" i="0" u="none" strike="noStrike" kern="1200" cap="none" spc="0" normalizeH="0" baseline="0" noProof="0" dirty="0">
                <a:ln>
                  <a:noFill/>
                </a:ln>
                <a:effectLst/>
                <a:uLnTx/>
                <a:uFillTx/>
                <a:latin typeface="Calibri Light" panose="020F0302020204030204"/>
                <a:ea typeface="+mj-ea"/>
                <a:cs typeface="+mj-cs"/>
              </a:rPr>
              <a:t>Παράγοντες κινδύνου για καρδιαγγειακή νόσο στη ΧΝΝ</a:t>
            </a:r>
          </a:p>
        </p:txBody>
      </p:sp>
      <p:pic>
        <p:nvPicPr>
          <p:cNvPr id="3" name="Picture 2" descr="http://cjasn.asnjournals.org/content/3/2/505/F1.large.jpg">
            <a:extLst>
              <a:ext uri="{FF2B5EF4-FFF2-40B4-BE49-F238E27FC236}">
                <a16:creationId xmlns:a16="http://schemas.microsoft.com/office/drawing/2014/main" id="{B89A6F5E-D5D0-1315-29DA-51E33EFDE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895" y="1119351"/>
            <a:ext cx="7359650" cy="52341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D0EE47D-0560-9C1B-0475-7BF2D9ACD404}"/>
              </a:ext>
            </a:extLst>
          </p:cNvPr>
          <p:cNvSpPr txBox="1"/>
          <p:nvPr/>
        </p:nvSpPr>
        <p:spPr>
          <a:xfrm>
            <a:off x="5525168" y="6507592"/>
            <a:ext cx="5535217"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rPr>
              <a:t>Stenvikel P. </a:t>
            </a:r>
            <a:r>
              <a:rPr kumimoji="0" lang="en-US" sz="1600" b="0" i="1" u="none" strike="noStrike" kern="0" cap="none" spc="0" normalizeH="0" baseline="0" noProof="0" dirty="0">
                <a:ln>
                  <a:noFill/>
                </a:ln>
                <a:solidFill>
                  <a:prstClr val="black"/>
                </a:solidFill>
                <a:effectLst/>
                <a:uLnTx/>
                <a:uFillTx/>
              </a:rPr>
              <a:t>et al. </a:t>
            </a:r>
            <a:r>
              <a:rPr kumimoji="0" lang="en-US" sz="1600" b="0" i="1" u="none" strike="noStrike" kern="0" cap="none" spc="0" normalizeH="0" baseline="0" noProof="0" dirty="0" err="1">
                <a:ln>
                  <a:noFill/>
                </a:ln>
                <a:solidFill>
                  <a:prstClr val="black"/>
                </a:solidFill>
                <a:effectLst/>
                <a:uLnTx/>
                <a:uFillTx/>
              </a:rPr>
              <a:t>Clin</a:t>
            </a:r>
            <a:r>
              <a:rPr kumimoji="0" lang="en-US" sz="1600" b="0" i="1" u="none" strike="noStrike" kern="0" cap="none" spc="0" normalizeH="0" baseline="0" noProof="0" dirty="0">
                <a:ln>
                  <a:noFill/>
                </a:ln>
                <a:solidFill>
                  <a:prstClr val="black"/>
                </a:solidFill>
                <a:effectLst/>
                <a:uLnTx/>
                <a:uFillTx/>
              </a:rPr>
              <a:t> J Am </a:t>
            </a:r>
            <a:r>
              <a:rPr kumimoji="0" lang="en-US" sz="1600" b="0" i="1" u="none" strike="noStrike" kern="0" cap="none" spc="0" normalizeH="0" baseline="0" noProof="0" dirty="0" err="1">
                <a:ln>
                  <a:noFill/>
                </a:ln>
                <a:solidFill>
                  <a:prstClr val="black"/>
                </a:solidFill>
                <a:effectLst/>
                <a:uLnTx/>
                <a:uFillTx/>
              </a:rPr>
              <a:t>Soc</a:t>
            </a:r>
            <a:r>
              <a:rPr kumimoji="0" lang="en-US" sz="1600" b="0" i="1" u="none" strike="noStrike" kern="0" cap="none" spc="0" normalizeH="0" baseline="0" noProof="0" dirty="0">
                <a:ln>
                  <a:noFill/>
                </a:ln>
                <a:solidFill>
                  <a:prstClr val="black"/>
                </a:solidFill>
                <a:effectLst/>
                <a:uLnTx/>
                <a:uFillTx/>
              </a:rPr>
              <a:t> </a:t>
            </a:r>
            <a:r>
              <a:rPr kumimoji="0" lang="en-US" sz="1600" b="0" i="1" u="none" strike="noStrike" kern="0" cap="none" spc="0" normalizeH="0" baseline="0" noProof="0" dirty="0" err="1">
                <a:ln>
                  <a:noFill/>
                </a:ln>
                <a:solidFill>
                  <a:prstClr val="black"/>
                </a:solidFill>
                <a:effectLst/>
                <a:uLnTx/>
                <a:uFillTx/>
              </a:rPr>
              <a:t>Nephrol</a:t>
            </a:r>
            <a:r>
              <a:rPr kumimoji="0" lang="en-US" sz="1600" b="0" i="1" u="none" strike="noStrike" kern="0" cap="none" spc="0" normalizeH="0" baseline="0" noProof="0" dirty="0">
                <a:ln>
                  <a:noFill/>
                </a:ln>
                <a:solidFill>
                  <a:prstClr val="black"/>
                </a:solidFill>
                <a:effectLst/>
                <a:uLnTx/>
                <a:uFillTx/>
              </a:rPr>
              <a:t>. </a:t>
            </a:r>
            <a:r>
              <a:rPr kumimoji="0" lang="en-US" sz="1600" b="0" i="0" u="none" strike="noStrike" kern="0" cap="none" spc="0" normalizeH="0" baseline="0" noProof="0" dirty="0">
                <a:ln>
                  <a:noFill/>
                </a:ln>
                <a:solidFill>
                  <a:prstClr val="black"/>
                </a:solidFill>
                <a:effectLst/>
                <a:uLnTx/>
                <a:uFillTx/>
              </a:rPr>
              <a:t>2008 Mar;3(2):505-21 </a:t>
            </a:r>
            <a:endParaRPr kumimoji="0" lang="el-GR" sz="1600" b="0" i="0" u="none" strike="noStrike" kern="0" cap="none" spc="0" normalizeH="0" baseline="0" noProof="0" dirty="0">
              <a:ln>
                <a:noFill/>
              </a:ln>
              <a:solidFill>
                <a:prstClr val="black"/>
              </a:solidFill>
              <a:effectLst/>
              <a:uLnTx/>
              <a:uFillTx/>
            </a:endParaRPr>
          </a:p>
        </p:txBody>
      </p:sp>
      <p:sp>
        <p:nvSpPr>
          <p:cNvPr id="5" name="Οβάλ 4">
            <a:extLst>
              <a:ext uri="{FF2B5EF4-FFF2-40B4-BE49-F238E27FC236}">
                <a16:creationId xmlns:a16="http://schemas.microsoft.com/office/drawing/2014/main" id="{ED40B2F2-FD5C-671D-84C3-DC3AA1179DE5}"/>
              </a:ext>
            </a:extLst>
          </p:cNvPr>
          <p:cNvSpPr/>
          <p:nvPr/>
        </p:nvSpPr>
        <p:spPr>
          <a:xfrm>
            <a:off x="718754" y="2254468"/>
            <a:ext cx="10089932" cy="3960651"/>
          </a:xfrm>
          <a:prstGeom prst="ellipse">
            <a:avLst/>
          </a:prstGeom>
          <a:noFill/>
          <a:ln w="5715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92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F97CF3-F1F5-829B-99D8-2D78BE88F04F}"/>
              </a:ext>
            </a:extLst>
          </p:cNvPr>
          <p:cNvSpPr txBox="1">
            <a:spLocks/>
          </p:cNvSpPr>
          <p:nvPr/>
        </p:nvSpPr>
        <p:spPr>
          <a:xfrm>
            <a:off x="326244" y="227238"/>
            <a:ext cx="9759848" cy="768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3200" b="1" i="0" u="none" strike="noStrike" kern="1200" cap="none" spc="0" normalizeH="0" baseline="0" noProof="0" dirty="0">
                <a:ln>
                  <a:noFill/>
                </a:ln>
                <a:effectLst/>
                <a:uLnTx/>
                <a:uFillTx/>
                <a:latin typeface="Calibri Light" panose="020F0302020204030204"/>
                <a:ea typeface="+mj-ea"/>
                <a:cs typeface="+mj-cs"/>
              </a:rPr>
              <a:t>Αγγειακή </a:t>
            </a:r>
            <a:r>
              <a:rPr kumimoji="0" lang="el-GR" sz="3200" b="1" i="0" u="none" strike="noStrike" kern="1200" cap="none" spc="0" normalizeH="0" baseline="0" noProof="0" dirty="0" err="1">
                <a:ln>
                  <a:noFill/>
                </a:ln>
                <a:effectLst/>
                <a:uLnTx/>
                <a:uFillTx/>
                <a:latin typeface="Calibri Light" panose="020F0302020204030204"/>
                <a:ea typeface="+mj-ea"/>
                <a:cs typeface="+mj-cs"/>
              </a:rPr>
              <a:t>επασβέστωση</a:t>
            </a:r>
            <a:r>
              <a:rPr kumimoji="0" lang="el-GR" sz="3200" b="1" i="0" u="none" strike="noStrike" kern="1200" cap="none" spc="0" normalizeH="0" baseline="0" noProof="0" dirty="0">
                <a:ln>
                  <a:noFill/>
                </a:ln>
                <a:effectLst/>
                <a:uLnTx/>
                <a:uFillTx/>
                <a:latin typeface="Calibri Light" panose="020F0302020204030204"/>
                <a:ea typeface="+mj-ea"/>
                <a:cs typeface="+mj-cs"/>
              </a:rPr>
              <a:t> στη ΧΝΝ</a:t>
            </a:r>
          </a:p>
        </p:txBody>
      </p:sp>
      <p:sp>
        <p:nvSpPr>
          <p:cNvPr id="3" name="Θέση περιεχομένου 5">
            <a:extLst>
              <a:ext uri="{FF2B5EF4-FFF2-40B4-BE49-F238E27FC236}">
                <a16:creationId xmlns:a16="http://schemas.microsoft.com/office/drawing/2014/main" id="{C02F9093-1A8F-C2F8-F4E9-95D7207654C7}"/>
              </a:ext>
            </a:extLst>
          </p:cNvPr>
          <p:cNvSpPr txBox="1">
            <a:spLocks/>
          </p:cNvSpPr>
          <p:nvPr/>
        </p:nvSpPr>
        <p:spPr>
          <a:xfrm>
            <a:off x="326244" y="1430693"/>
            <a:ext cx="11473652" cy="50784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Αγγειακή </a:t>
            </a:r>
            <a:r>
              <a:rPr kumimoji="0" lang="el-GR" b="1"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επασβέστωση</a:t>
            </a:r>
            <a:r>
              <a:rPr kumimoji="0" lang="el-GR"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παρουσία αλάτων ασβεστίου, κυρίως με τη μορφή </a:t>
            </a:r>
            <a:r>
              <a:rPr kumimoji="0" lang="el-GR"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υδροξυαπατίτη</a:t>
            </a:r>
            <a:r>
              <a:rPr kumimoji="0" lang="el-GR"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στο τοίχωμα των αρτηριών.</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Σταθερά υψηλός </a:t>
            </a:r>
            <a:r>
              <a:rPr kumimoji="0" lang="el-GR"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επιπολασμός</a:t>
            </a:r>
            <a:r>
              <a:rPr kumimoji="0" lang="el-GR"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τις τελευταίες δεκαετίες</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l-GR"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47-83% ασθενών με ΧΝΝ χωρίς ανάγκη εξωνεφρικής κάθαρσης</a:t>
            </a:r>
            <a:endParaRPr kumimoji="0" lang="el-GR" sz="2400" b="0" i="0" u="none" strike="noStrike" kern="1200" cap="none" spc="0" normalizeH="0" baseline="30000" noProof="0" dirty="0">
              <a:ln>
                <a:noFill/>
              </a:ln>
              <a:solidFill>
                <a:sysClr val="windowText" lastClr="000000"/>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l-GR"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&gt;80% των ασθενών υπό αιμοκάθαρση</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l-GR"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Τύποι αγγειακών </a:t>
            </a:r>
            <a:r>
              <a:rPr kumimoji="0" lang="el-GR"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επασβεστώσεων</a:t>
            </a:r>
            <a:endParaRPr kumimoji="0" lang="el-GR"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4132DF3-F50B-69E8-999A-36C388811955}"/>
              </a:ext>
            </a:extLst>
          </p:cNvPr>
          <p:cNvSpPr txBox="1"/>
          <p:nvPr/>
        </p:nvSpPr>
        <p:spPr>
          <a:xfrm>
            <a:off x="326244" y="6181076"/>
            <a:ext cx="3894280" cy="523220"/>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 typeface="Wingdings 3" charset="2"/>
              <a:buNone/>
              <a:tabLst/>
              <a:defRPr/>
            </a:pPr>
            <a:r>
              <a:rPr kumimoji="0" lang="en-US" sz="1400" b="0" i="0" u="none" strike="noStrike" kern="0" cap="none" spc="0" normalizeH="0" baseline="0" noProof="0" dirty="0">
                <a:ln>
                  <a:noFill/>
                </a:ln>
                <a:solidFill>
                  <a:prstClr val="black"/>
                </a:solidFill>
                <a:effectLst/>
                <a:uLnTx/>
                <a:uFillTx/>
              </a:rPr>
              <a:t>Mc </a:t>
            </a:r>
            <a:r>
              <a:rPr kumimoji="0" lang="en-US" sz="1400" b="0" i="0" u="none" strike="noStrike" kern="0" cap="none" spc="0" normalizeH="0" baseline="0" noProof="0" dirty="0" err="1">
                <a:ln>
                  <a:noFill/>
                </a:ln>
                <a:solidFill>
                  <a:prstClr val="black"/>
                </a:solidFill>
                <a:effectLst/>
                <a:uLnTx/>
                <a:uFillTx/>
              </a:rPr>
              <a:t>Cullough</a:t>
            </a:r>
            <a:r>
              <a:rPr kumimoji="0" lang="en-US" sz="1400" b="0" i="0" u="none" strike="noStrike" kern="0" cap="none" spc="0" normalizeH="0" baseline="0" noProof="0" dirty="0">
                <a:ln>
                  <a:noFill/>
                </a:ln>
                <a:solidFill>
                  <a:prstClr val="black"/>
                </a:solidFill>
                <a:effectLst/>
                <a:uLnTx/>
                <a:uFillTx/>
              </a:rPr>
              <a:t> PA. et al., </a:t>
            </a:r>
            <a:r>
              <a:rPr kumimoji="0" lang="en-US" sz="1400" b="0" i="1" u="none" strike="noStrike" kern="0" cap="none" spc="0" normalizeH="0" baseline="0" noProof="0" dirty="0">
                <a:ln>
                  <a:noFill/>
                </a:ln>
                <a:solidFill>
                  <a:prstClr val="black"/>
                </a:solidFill>
                <a:effectLst/>
                <a:uLnTx/>
                <a:uFillTx/>
              </a:rPr>
              <a:t>J Nephrol.</a:t>
            </a:r>
            <a:r>
              <a:rPr kumimoji="0" lang="en-US" sz="1400" b="0" i="0" u="none" strike="noStrike" kern="0" cap="none" spc="0" normalizeH="0" baseline="0" noProof="0" dirty="0">
                <a:ln>
                  <a:noFill/>
                </a:ln>
                <a:solidFill>
                  <a:prstClr val="black"/>
                </a:solidFill>
                <a:effectLst/>
                <a:uLnTx/>
                <a:uFillTx/>
              </a:rPr>
              <a:t>  2004; 17(2):205</a:t>
            </a:r>
          </a:p>
          <a:p>
            <a:pPr marL="0" marR="0" lvl="0" indent="0" algn="r" defTabSz="914400" eaLnBrk="1" fontAlgn="auto" latinLnBrk="0" hangingPunct="1">
              <a:lnSpc>
                <a:spcPct val="100000"/>
              </a:lnSpc>
              <a:spcBef>
                <a:spcPts val="0"/>
              </a:spcBef>
              <a:spcAft>
                <a:spcPts val="0"/>
              </a:spcAft>
              <a:buClrTx/>
              <a:buSzTx/>
              <a:buFont typeface="Wingdings 3" charset="2"/>
              <a:buNone/>
              <a:tabLst/>
              <a:defRPr/>
            </a:pPr>
            <a:r>
              <a:rPr kumimoji="0" lang="en-US" sz="1400" b="0" i="0" u="none" strike="noStrike" kern="0" cap="none" spc="0" normalizeH="0" baseline="0" noProof="0" dirty="0">
                <a:ln>
                  <a:noFill/>
                </a:ln>
                <a:solidFill>
                  <a:prstClr val="black"/>
                </a:solidFill>
                <a:effectLst/>
                <a:uLnTx/>
                <a:uFillTx/>
              </a:rPr>
              <a:t>Wang XR. et al., </a:t>
            </a:r>
            <a:r>
              <a:rPr kumimoji="0" lang="en-US" sz="1400" b="0" i="1" u="none" strike="noStrike" kern="0" cap="none" spc="0" normalizeH="0" baseline="0" noProof="0" dirty="0">
                <a:ln>
                  <a:noFill/>
                </a:ln>
                <a:solidFill>
                  <a:prstClr val="black"/>
                </a:solidFill>
                <a:effectLst/>
                <a:uLnTx/>
                <a:uFillTx/>
              </a:rPr>
              <a:t>Ren Fail</a:t>
            </a:r>
            <a:r>
              <a:rPr kumimoji="0" lang="en-US" sz="1400" b="0" i="0" u="none" strike="noStrike" kern="0" cap="none" spc="0" normalizeH="0" baseline="0" noProof="0" dirty="0">
                <a:ln>
                  <a:noFill/>
                </a:ln>
                <a:solidFill>
                  <a:prstClr val="black"/>
                </a:solidFill>
                <a:effectLst/>
                <a:uLnTx/>
                <a:uFillTx/>
              </a:rPr>
              <a:t>  2019; 41(1):244</a:t>
            </a:r>
          </a:p>
        </p:txBody>
      </p:sp>
      <p:grpSp>
        <p:nvGrpSpPr>
          <p:cNvPr id="5" name="Ομάδα 4">
            <a:extLst>
              <a:ext uri="{FF2B5EF4-FFF2-40B4-BE49-F238E27FC236}">
                <a16:creationId xmlns:a16="http://schemas.microsoft.com/office/drawing/2014/main" id="{C367C1F2-0105-F42F-9857-314B66289714}"/>
              </a:ext>
            </a:extLst>
          </p:cNvPr>
          <p:cNvGrpSpPr/>
          <p:nvPr/>
        </p:nvGrpSpPr>
        <p:grpSpPr>
          <a:xfrm>
            <a:off x="5559299" y="3797076"/>
            <a:ext cx="4147349" cy="1165536"/>
            <a:chOff x="6793920" y="4910881"/>
            <a:chExt cx="3614245" cy="1165536"/>
          </a:xfrm>
        </p:grpSpPr>
        <p:sp>
          <p:nvSpPr>
            <p:cNvPr id="6" name="Μισό πλαίσιο 5">
              <a:extLst>
                <a:ext uri="{FF2B5EF4-FFF2-40B4-BE49-F238E27FC236}">
                  <a16:creationId xmlns:a16="http://schemas.microsoft.com/office/drawing/2014/main" id="{58935D4B-9574-7C14-FE00-E6E6F300455A}"/>
                </a:ext>
              </a:extLst>
            </p:cNvPr>
            <p:cNvSpPr/>
            <p:nvPr/>
          </p:nvSpPr>
          <p:spPr>
            <a:xfrm rot="18649776">
              <a:off x="6754506" y="5174427"/>
              <a:ext cx="599089" cy="520262"/>
            </a:xfrm>
            <a:prstGeom prst="halfFram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62EEE58-A38D-AB1A-CF10-A69839C50506}"/>
                </a:ext>
              </a:extLst>
            </p:cNvPr>
            <p:cNvSpPr txBox="1"/>
            <p:nvPr/>
          </p:nvSpPr>
          <p:spPr>
            <a:xfrm>
              <a:off x="7054051" y="5553197"/>
              <a:ext cx="3354114" cy="52322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800" b="1" i="0" u="none" strike="noStrike" kern="0" cap="none" spc="0" normalizeH="0" baseline="0" noProof="0" dirty="0">
                  <a:ln>
                    <a:noFill/>
                  </a:ln>
                  <a:solidFill>
                    <a:prstClr val="black"/>
                  </a:solidFill>
                  <a:effectLst/>
                  <a:uLnTx/>
                  <a:uFillTx/>
                </a:rPr>
                <a:t>Αρτηριοσκλήρυνση</a:t>
              </a:r>
              <a:endParaRPr kumimoji="0" lang="en-US" sz="2800" b="1" i="0" u="none" strike="noStrike" kern="0" cap="none" spc="0" normalizeH="0" baseline="0" noProof="0" dirty="0">
                <a:ln>
                  <a:noFill/>
                </a:ln>
                <a:solidFill>
                  <a:prstClr val="black"/>
                </a:solidFill>
                <a:effectLst/>
                <a:uLnTx/>
                <a:uFillTx/>
              </a:endParaRPr>
            </a:p>
          </p:txBody>
        </p:sp>
        <p:sp>
          <p:nvSpPr>
            <p:cNvPr id="8" name="TextBox 7">
              <a:extLst>
                <a:ext uri="{FF2B5EF4-FFF2-40B4-BE49-F238E27FC236}">
                  <a16:creationId xmlns:a16="http://schemas.microsoft.com/office/drawing/2014/main" id="{F1988000-4E31-7264-FB78-415DF1EA9C31}"/>
                </a:ext>
              </a:extLst>
            </p:cNvPr>
            <p:cNvSpPr txBox="1"/>
            <p:nvPr/>
          </p:nvSpPr>
          <p:spPr>
            <a:xfrm>
              <a:off x="7054051" y="4910881"/>
              <a:ext cx="2518542" cy="95410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800" b="1" i="0" u="none" strike="noStrike" kern="0" cap="none" spc="0" normalizeH="0" baseline="0" noProof="0" dirty="0">
                  <a:ln>
                    <a:noFill/>
                  </a:ln>
                  <a:solidFill>
                    <a:prstClr val="black"/>
                  </a:solidFill>
                  <a:effectLst/>
                  <a:uLnTx/>
                  <a:uFillTx/>
                </a:rPr>
                <a:t>Αθηροσκλήρωση</a:t>
              </a:r>
            </a:p>
          </p:txBody>
        </p:sp>
      </p:grpSp>
    </p:spTree>
    <p:extLst>
      <p:ext uri="{BB962C8B-B14F-4D97-AF65-F5344CB8AC3E}">
        <p14:creationId xmlns:p14="http://schemas.microsoft.com/office/powerpoint/2010/main" val="24933817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B844442-0A3A-588C-0C24-1B4EBC387A8B}"/>
              </a:ext>
            </a:extLst>
          </p:cNvPr>
          <p:cNvSpPr txBox="1">
            <a:spLocks/>
          </p:cNvSpPr>
          <p:nvPr/>
        </p:nvSpPr>
        <p:spPr>
          <a:xfrm>
            <a:off x="739646" y="337687"/>
            <a:ext cx="9759848" cy="768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3200" i="0" u="none" strike="noStrike" kern="1200" cap="none" spc="0" normalizeH="0" baseline="0" noProof="0" dirty="0">
                <a:ln>
                  <a:noFill/>
                </a:ln>
                <a:effectLst/>
                <a:uLnTx/>
                <a:uFillTx/>
                <a:latin typeface="Calibri" panose="020F0502020204030204" pitchFamily="34" charset="0"/>
                <a:cs typeface="Calibri" panose="020F0502020204030204" pitchFamily="34" charset="0"/>
              </a:rPr>
              <a:t>Αγγειακή </a:t>
            </a:r>
            <a:r>
              <a:rPr kumimoji="0" lang="el-GR" sz="320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επασβέστωση</a:t>
            </a:r>
            <a:r>
              <a:rPr kumimoji="0" lang="el-GR" sz="320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στη ΧΝΝ</a:t>
            </a:r>
          </a:p>
        </p:txBody>
      </p:sp>
      <p:sp>
        <p:nvSpPr>
          <p:cNvPr id="3" name="TextBox 2">
            <a:extLst>
              <a:ext uri="{FF2B5EF4-FFF2-40B4-BE49-F238E27FC236}">
                <a16:creationId xmlns:a16="http://schemas.microsoft.com/office/drawing/2014/main" id="{AA9CBD64-BE45-6720-4EEE-0F38E3771FF2}"/>
              </a:ext>
            </a:extLst>
          </p:cNvPr>
          <p:cNvSpPr txBox="1"/>
          <p:nvPr/>
        </p:nvSpPr>
        <p:spPr>
          <a:xfrm>
            <a:off x="612842" y="1630559"/>
            <a:ext cx="10535055" cy="2655086"/>
          </a:xfrm>
          <a:prstGeom prst="rect">
            <a:avLst/>
          </a:prstGeom>
          <a:noFill/>
        </p:spPr>
        <p:txBody>
          <a:bodyPr wrap="square">
            <a:spAutoFit/>
          </a:bodyPr>
          <a:lstStyle/>
          <a:p>
            <a:pPr marL="228600" marR="0" lvl="0" indent="-228600" defTabSz="91440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l-GR" sz="2800" b="1" i="0" u="none" strike="noStrike" kern="0" cap="none" spc="0" normalizeH="0" baseline="0" noProof="0" dirty="0">
                <a:ln>
                  <a:noFill/>
                </a:ln>
                <a:solidFill>
                  <a:prstClr val="black"/>
                </a:solidFill>
                <a:effectLst/>
                <a:uLnTx/>
                <a:uFillTx/>
              </a:rPr>
              <a:t>ΑΘΗΡΟΣΚΛΗΡΩΣΗ</a:t>
            </a:r>
            <a:r>
              <a:rPr kumimoji="0" lang="el-GR" sz="2400" b="0" i="0" u="none" strike="noStrike" kern="0" cap="none" spc="0" normalizeH="0" baseline="0" noProof="0" dirty="0">
                <a:ln>
                  <a:noFill/>
                </a:ln>
                <a:solidFill>
                  <a:prstClr val="black"/>
                </a:solidFill>
                <a:effectLst/>
                <a:uLnTx/>
                <a:uFillTx/>
              </a:rPr>
              <a:t>: </a:t>
            </a:r>
          </a:p>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2400" b="0" i="0" u="none" strike="noStrike" kern="0" cap="none" spc="0" normalizeH="0" baseline="0" noProof="0" dirty="0" err="1">
                <a:ln>
                  <a:noFill/>
                </a:ln>
                <a:solidFill>
                  <a:prstClr val="black"/>
                </a:solidFill>
                <a:effectLst/>
                <a:uLnTx/>
                <a:uFillTx/>
              </a:rPr>
              <a:t>αθηροσκληρωτική</a:t>
            </a:r>
            <a:r>
              <a:rPr kumimoji="0" lang="el-GR" sz="2400" b="0" i="0" u="none" strike="noStrike" kern="0" cap="none" spc="0" normalizeH="0" baseline="0" noProof="0" dirty="0">
                <a:ln>
                  <a:noFill/>
                </a:ln>
                <a:solidFill>
                  <a:prstClr val="black"/>
                </a:solidFill>
                <a:effectLst/>
                <a:uLnTx/>
                <a:uFillTx/>
              </a:rPr>
              <a:t> </a:t>
            </a:r>
            <a:r>
              <a:rPr kumimoji="0" lang="el-GR" sz="2400" b="0" i="0" u="none" strike="noStrike" kern="0" cap="none" spc="0" normalizeH="0" baseline="0" noProof="0" dirty="0" err="1">
                <a:ln>
                  <a:noFill/>
                </a:ln>
                <a:solidFill>
                  <a:prstClr val="black"/>
                </a:solidFill>
                <a:effectLst/>
                <a:uLnTx/>
                <a:uFillTx/>
              </a:rPr>
              <a:t>επασβέστωση</a:t>
            </a:r>
            <a:r>
              <a:rPr kumimoji="0" lang="el-GR" sz="2400" b="0" i="0" u="none" strike="noStrike" kern="0" cap="none" spc="0" normalizeH="0" baseline="0" noProof="0" dirty="0">
                <a:ln>
                  <a:noFill/>
                </a:ln>
                <a:solidFill>
                  <a:prstClr val="black"/>
                </a:solidFill>
                <a:effectLst/>
                <a:uLnTx/>
                <a:uFillTx/>
              </a:rPr>
              <a:t> του </a:t>
            </a:r>
            <a:r>
              <a:rPr kumimoji="0" lang="el-GR" sz="2400" b="1" i="0" u="none" strike="noStrike" kern="0" cap="none" spc="0" normalizeH="0" baseline="0" noProof="0" dirty="0">
                <a:ln>
                  <a:noFill/>
                </a:ln>
                <a:solidFill>
                  <a:prstClr val="black"/>
                </a:solidFill>
                <a:effectLst/>
                <a:uLnTx/>
                <a:uFillTx/>
              </a:rPr>
              <a:t>έσω</a:t>
            </a:r>
            <a:r>
              <a:rPr kumimoji="0" lang="el-GR" sz="2400" b="0" i="0" u="none" strike="noStrike" kern="0" cap="none" spc="0" normalizeH="0" baseline="0" noProof="0" dirty="0">
                <a:ln>
                  <a:noFill/>
                </a:ln>
                <a:solidFill>
                  <a:prstClr val="black"/>
                </a:solidFill>
                <a:effectLst/>
                <a:uLnTx/>
                <a:uFillTx/>
              </a:rPr>
              <a:t> χιτώνα των αρτηριών</a:t>
            </a:r>
          </a:p>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2400" b="0" i="0" u="none" strike="noStrike" kern="0" cap="none" spc="0" normalizeH="0" baseline="0" noProof="0" dirty="0">
                <a:ln>
                  <a:noFill/>
                </a:ln>
                <a:solidFill>
                  <a:prstClr val="black"/>
                </a:solidFill>
                <a:effectLst/>
                <a:uLnTx/>
                <a:uFillTx/>
              </a:rPr>
              <a:t>εντοπισμός γύρω από </a:t>
            </a:r>
            <a:r>
              <a:rPr kumimoji="0" lang="el-GR" sz="2400" b="0" i="0" u="none" strike="noStrike" kern="0" cap="none" spc="0" normalizeH="0" baseline="0" noProof="0" dirty="0" err="1">
                <a:ln>
                  <a:noFill/>
                </a:ln>
                <a:solidFill>
                  <a:prstClr val="black"/>
                </a:solidFill>
                <a:effectLst/>
                <a:uLnTx/>
                <a:uFillTx/>
              </a:rPr>
              <a:t>αθηρωματικές</a:t>
            </a:r>
            <a:r>
              <a:rPr kumimoji="0" lang="el-GR" sz="2400" b="0" i="0" u="none" strike="noStrike" kern="0" cap="none" spc="0" normalizeH="0" baseline="0" noProof="0" dirty="0">
                <a:ln>
                  <a:noFill/>
                </a:ln>
                <a:solidFill>
                  <a:prstClr val="black"/>
                </a:solidFill>
                <a:effectLst/>
                <a:uLnTx/>
                <a:uFillTx/>
              </a:rPr>
              <a:t> πλάκες (κυρίως στη βάση)-εστιακή βλάβη</a:t>
            </a:r>
          </a:p>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2400" b="0" i="0" u="none" strike="noStrike" kern="0" cap="none" spc="0" normalizeH="0" baseline="0" noProof="0" dirty="0">
                <a:ln>
                  <a:noFill/>
                </a:ln>
                <a:solidFill>
                  <a:prstClr val="black"/>
                </a:solidFill>
                <a:effectLst/>
                <a:uLnTx/>
                <a:uFillTx/>
              </a:rPr>
              <a:t>προσβολή αορτής, στεφανιαίων αγγείων</a:t>
            </a:r>
          </a:p>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2400" b="0" i="1" u="none" strike="noStrike" kern="0" cap="none" spc="0" normalizeH="0" baseline="0" noProof="0" dirty="0">
                <a:ln>
                  <a:noFill/>
                </a:ln>
                <a:solidFill>
                  <a:prstClr val="black"/>
                </a:solidFill>
                <a:effectLst/>
                <a:uLnTx/>
                <a:uFillTx/>
              </a:rPr>
              <a:t>στένωση</a:t>
            </a:r>
            <a:r>
              <a:rPr kumimoji="0" lang="el-GR" sz="2400" b="0" i="0" u="none" strike="noStrike" kern="0" cap="none" spc="0" normalizeH="0" baseline="0" noProof="0" dirty="0">
                <a:ln>
                  <a:noFill/>
                </a:ln>
                <a:solidFill>
                  <a:prstClr val="black"/>
                </a:solidFill>
                <a:effectLst/>
                <a:uLnTx/>
                <a:uFillTx/>
              </a:rPr>
              <a:t> αυλού του αγγείου και εύθραυστες </a:t>
            </a:r>
            <a:r>
              <a:rPr kumimoji="0" lang="el-GR" sz="2400" b="0" i="0" u="none" strike="noStrike" kern="0" cap="none" spc="0" normalizeH="0" baseline="0" noProof="0" dirty="0" err="1">
                <a:ln>
                  <a:noFill/>
                </a:ln>
                <a:solidFill>
                  <a:prstClr val="black"/>
                </a:solidFill>
                <a:effectLst/>
                <a:uLnTx/>
                <a:uFillTx/>
              </a:rPr>
              <a:t>αθηρωματικές</a:t>
            </a:r>
            <a:r>
              <a:rPr kumimoji="0" lang="el-GR" sz="2400" b="0" i="0" u="none" strike="noStrike" kern="0" cap="none" spc="0" normalizeH="0" baseline="0" noProof="0" dirty="0">
                <a:ln>
                  <a:noFill/>
                </a:ln>
                <a:solidFill>
                  <a:prstClr val="black"/>
                </a:solidFill>
                <a:effectLst/>
                <a:uLnTx/>
                <a:uFillTx/>
              </a:rPr>
              <a:t> πλάκες ευπαθείς σε </a:t>
            </a:r>
            <a:r>
              <a:rPr kumimoji="0" lang="el-GR" sz="2400" b="0" i="1" u="none" strike="noStrike" kern="0" cap="none" spc="0" normalizeH="0" baseline="0" noProof="0" dirty="0">
                <a:ln>
                  <a:noFill/>
                </a:ln>
                <a:solidFill>
                  <a:prstClr val="black"/>
                </a:solidFill>
                <a:effectLst/>
                <a:uLnTx/>
                <a:uFillTx/>
              </a:rPr>
              <a:t>ρήξη/θρόμβωση</a:t>
            </a:r>
          </a:p>
        </p:txBody>
      </p:sp>
      <p:sp>
        <p:nvSpPr>
          <p:cNvPr id="4" name="Βέλος: Δεξιό 3">
            <a:extLst>
              <a:ext uri="{FF2B5EF4-FFF2-40B4-BE49-F238E27FC236}">
                <a16:creationId xmlns:a16="http://schemas.microsoft.com/office/drawing/2014/main" id="{F6E13345-B027-3EB2-F040-915BBFB349F9}"/>
              </a:ext>
            </a:extLst>
          </p:cNvPr>
          <p:cNvSpPr/>
          <p:nvPr/>
        </p:nvSpPr>
        <p:spPr>
          <a:xfrm>
            <a:off x="2743200" y="4985125"/>
            <a:ext cx="978408" cy="484632"/>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 name="Εικόνα 4">
            <a:extLst>
              <a:ext uri="{FF2B5EF4-FFF2-40B4-BE49-F238E27FC236}">
                <a16:creationId xmlns:a16="http://schemas.microsoft.com/office/drawing/2014/main" id="{840F9E0F-8394-62A7-CFC0-6AC593545071}"/>
              </a:ext>
            </a:extLst>
          </p:cNvPr>
          <p:cNvPicPr>
            <a:picLocks noChangeAspect="1"/>
          </p:cNvPicPr>
          <p:nvPr/>
        </p:nvPicPr>
        <p:blipFill>
          <a:blip r:embed="rId2"/>
          <a:stretch>
            <a:fillRect/>
          </a:stretch>
        </p:blipFill>
        <p:spPr>
          <a:xfrm>
            <a:off x="3899328" y="4532751"/>
            <a:ext cx="5346655" cy="1603387"/>
          </a:xfrm>
          <a:prstGeom prst="rect">
            <a:avLst/>
          </a:prstGeom>
        </p:spPr>
      </p:pic>
    </p:spTree>
    <p:extLst>
      <p:ext uri="{BB962C8B-B14F-4D97-AF65-F5344CB8AC3E}">
        <p14:creationId xmlns:p14="http://schemas.microsoft.com/office/powerpoint/2010/main" val="33739087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91A53C2E-CBC0-7F84-5DCF-717B51411548}"/>
              </a:ext>
            </a:extLst>
          </p:cNvPr>
          <p:cNvSpPr txBox="1">
            <a:spLocks/>
          </p:cNvSpPr>
          <p:nvPr/>
        </p:nvSpPr>
        <p:spPr>
          <a:xfrm>
            <a:off x="326244" y="1423442"/>
            <a:ext cx="11473652" cy="50784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l-GR" sz="2800" b="1" i="0" u="none" strike="noStrike" kern="1200" cap="none" spc="0" normalizeH="0" baseline="0" noProof="0">
                <a:ln>
                  <a:noFill/>
                </a:ln>
                <a:solidFill>
                  <a:sysClr val="windowText" lastClr="000000"/>
                </a:solidFill>
                <a:effectLst/>
                <a:uLnTx/>
                <a:uFillTx/>
                <a:latin typeface="Calibri" panose="020F0502020204030204"/>
                <a:ea typeface="+mn-ea"/>
                <a:cs typeface="+mn-cs"/>
              </a:rPr>
              <a:t>ΑΡΤΗΡΙΟΣΚΛΗΡΥΝΣΗ</a:t>
            </a:r>
            <a:r>
              <a:rPr kumimoji="0" lang="el-G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 αρτηριοσκληρυντική επασβέστωση του </a:t>
            </a:r>
            <a:r>
              <a:rPr kumimoji="0" lang="el-GR" sz="2400" b="1" i="0" u="none" strike="noStrike" kern="1200" cap="none" spc="0" normalizeH="0" baseline="0" noProof="0">
                <a:ln>
                  <a:noFill/>
                </a:ln>
                <a:solidFill>
                  <a:sysClr val="windowText" lastClr="000000"/>
                </a:solidFill>
                <a:effectLst/>
                <a:uLnTx/>
                <a:uFillTx/>
                <a:latin typeface="Calibri" panose="020F0502020204030204"/>
                <a:ea typeface="+mn-ea"/>
                <a:cs typeface="+mn-cs"/>
              </a:rPr>
              <a:t>μέσου</a:t>
            </a:r>
            <a:r>
              <a:rPr kumimoji="0" lang="el-GR"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 χιτώνα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2400" b="0" i="0" u="none" strike="noStrike" kern="120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mn-cs"/>
              </a:rPr>
              <a:t>φυσιολογικό επακόλουθο γήρανσης</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2400" b="0" i="0" u="none" strike="noStrike" kern="120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mn-cs"/>
              </a:rPr>
              <a:t>συχνή σε διαβητικούς ασθενείς και ασθενείς με ΧΝΝ</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2400" b="0" i="0" u="none" strike="noStrike" kern="120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mn-cs"/>
              </a:rPr>
              <a:t>προσβολή αορτής και αρτηριών αγωγής (μηριαίες, κνημιαίες)</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2400" b="0" i="1" u="none" strike="noStrike" kern="120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mn-cs"/>
              </a:rPr>
              <a:t>διάχυτη βλάβη </a:t>
            </a:r>
            <a:r>
              <a:rPr kumimoji="0" lang="el-GR" sz="2400" b="0" i="0" u="none" strike="noStrike" kern="120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mn-cs"/>
              </a:rPr>
              <a:t>του αγγείου → αρτηρίες ως </a:t>
            </a:r>
            <a:r>
              <a:rPr kumimoji="0" lang="el-GR" sz="2400" b="0" i="1" u="none" strike="noStrike" kern="1200" cap="none" spc="0" normalizeH="0" baseline="0" noProof="0">
                <a:ln>
                  <a:noFill/>
                </a:ln>
                <a:solidFill>
                  <a:sysClr val="windowText" lastClr="000000"/>
                </a:solidFill>
                <a:effectLst/>
                <a:uLnTx/>
                <a:uFillTx/>
                <a:latin typeface="Calibri" panose="020F0502020204030204"/>
                <a:ea typeface="Times New Roman" panose="02020603050405020304" pitchFamily="18" charset="0"/>
                <a:cs typeface="+mn-cs"/>
              </a:rPr>
              <a:t>«ασβεστοποιημένοι σωλήνες»</a:t>
            </a:r>
            <a:endParaRPr kumimoji="0" lang="el-GR" sz="2400" b="0" i="1" u="none" strike="noStrike" kern="1200" cap="none" spc="0" normalizeH="0" baseline="0" noProof="0" dirty="0">
              <a:ln>
                <a:noFill/>
              </a:ln>
              <a:solidFill>
                <a:sysClr val="windowText" lastClr="000000"/>
              </a:solidFill>
              <a:effectLst/>
              <a:uLnTx/>
              <a:uFillTx/>
              <a:latin typeface="Calibri" panose="020F0502020204030204"/>
              <a:ea typeface="Times New Roman" panose="02020603050405020304" pitchFamily="18" charset="0"/>
              <a:cs typeface="+mn-cs"/>
            </a:endParaRPr>
          </a:p>
        </p:txBody>
      </p:sp>
      <p:sp>
        <p:nvSpPr>
          <p:cNvPr id="3" name="Τίτλος 1">
            <a:extLst>
              <a:ext uri="{FF2B5EF4-FFF2-40B4-BE49-F238E27FC236}">
                <a16:creationId xmlns:a16="http://schemas.microsoft.com/office/drawing/2014/main" id="{068F16EC-B597-DE12-7348-2FD59B7E714C}"/>
              </a:ext>
            </a:extLst>
          </p:cNvPr>
          <p:cNvSpPr txBox="1">
            <a:spLocks/>
          </p:cNvSpPr>
          <p:nvPr/>
        </p:nvSpPr>
        <p:spPr>
          <a:xfrm>
            <a:off x="586554" y="272666"/>
            <a:ext cx="9759848" cy="768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3200" i="0" u="none" strike="noStrike" kern="1200" cap="none" spc="0" normalizeH="0" baseline="0" noProof="0" dirty="0">
                <a:ln>
                  <a:noFill/>
                </a:ln>
                <a:effectLst/>
                <a:uLnTx/>
                <a:uFillTx/>
                <a:latin typeface="Calibri" panose="020F0502020204030204" pitchFamily="34" charset="0"/>
                <a:cs typeface="Calibri" panose="020F0502020204030204" pitchFamily="34" charset="0"/>
              </a:rPr>
              <a:t>Αγγειακή </a:t>
            </a:r>
            <a:r>
              <a:rPr kumimoji="0" lang="el-GR" sz="320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επασβέστωση</a:t>
            </a:r>
            <a:r>
              <a:rPr kumimoji="0" lang="el-GR" sz="320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στη ΧΝΝ</a:t>
            </a:r>
          </a:p>
        </p:txBody>
      </p:sp>
      <p:sp>
        <p:nvSpPr>
          <p:cNvPr id="4" name="Ορθογώνιο: Στρογγύλεμα γωνιών 3">
            <a:extLst>
              <a:ext uri="{FF2B5EF4-FFF2-40B4-BE49-F238E27FC236}">
                <a16:creationId xmlns:a16="http://schemas.microsoft.com/office/drawing/2014/main" id="{158CACC0-35AD-A5D4-0F74-291F96D27835}"/>
              </a:ext>
            </a:extLst>
          </p:cNvPr>
          <p:cNvSpPr/>
          <p:nvPr/>
        </p:nvSpPr>
        <p:spPr>
          <a:xfrm>
            <a:off x="2717992" y="4082589"/>
            <a:ext cx="5496972" cy="1972845"/>
          </a:xfrm>
          <a:prstGeom prst="roundRect">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8E22E01-5766-0A7A-43B1-01CC91DBE819}"/>
              </a:ext>
            </a:extLst>
          </p:cNvPr>
          <p:cNvSpPr txBox="1"/>
          <p:nvPr/>
        </p:nvSpPr>
        <p:spPr>
          <a:xfrm>
            <a:off x="2818713" y="4208775"/>
            <a:ext cx="5529712" cy="1846659"/>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2400" b="0" i="0" u="none" strike="noStrike" kern="0" cap="none" spc="0" normalizeH="0" baseline="0" noProof="0" dirty="0">
                <a:ln>
                  <a:noFill/>
                </a:ln>
                <a:solidFill>
                  <a:prstClr val="black"/>
                </a:solidFill>
                <a:effectLst/>
                <a:uLnTx/>
                <a:uFillTx/>
                <a:ea typeface="Times New Roman" panose="02020603050405020304" pitchFamily="18" charset="0"/>
              </a:rPr>
              <a:t>Απώλεια της ελαστικότητας των αρτηριακών τοιχωμάτων</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0" i="0" u="none" strike="noStrike" kern="0" cap="none" spc="0" normalizeH="0" baseline="0" noProof="0" dirty="0">
              <a:ln>
                <a:noFill/>
              </a:ln>
              <a:solidFill>
                <a:prstClr val="black"/>
              </a:solidFill>
              <a:effectLst/>
              <a:uLnTx/>
              <a:uFillTx/>
              <a:ea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prstClr val="black"/>
                </a:solidFill>
                <a:effectLst/>
                <a:uLnTx/>
                <a:uFillTx/>
                <a:ea typeface="Times New Roman" panose="02020603050405020304" pitchFamily="18" charset="0"/>
              </a:rPr>
              <a:t>«Επιταχυνόμενη διαδικασία γήρανσης»</a:t>
            </a:r>
            <a:endParaRPr kumimoji="0" lang="el-GR" sz="24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endParaRPr>
          </a:p>
        </p:txBody>
      </p:sp>
      <p:sp>
        <p:nvSpPr>
          <p:cNvPr id="6" name="Βέλος: Δεξιό 5">
            <a:extLst>
              <a:ext uri="{FF2B5EF4-FFF2-40B4-BE49-F238E27FC236}">
                <a16:creationId xmlns:a16="http://schemas.microsoft.com/office/drawing/2014/main" id="{44EC548C-3318-3669-E88C-DCA9AF6AD9BF}"/>
              </a:ext>
            </a:extLst>
          </p:cNvPr>
          <p:cNvSpPr/>
          <p:nvPr/>
        </p:nvSpPr>
        <p:spPr>
          <a:xfrm>
            <a:off x="1606123" y="4732188"/>
            <a:ext cx="978408" cy="484632"/>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Βέλος: Δεξιό 6">
            <a:extLst>
              <a:ext uri="{FF2B5EF4-FFF2-40B4-BE49-F238E27FC236}">
                <a16:creationId xmlns:a16="http://schemas.microsoft.com/office/drawing/2014/main" id="{226ADC89-7835-0979-F476-ED89ED126088}"/>
              </a:ext>
            </a:extLst>
          </p:cNvPr>
          <p:cNvSpPr/>
          <p:nvPr/>
        </p:nvSpPr>
        <p:spPr>
          <a:xfrm>
            <a:off x="8394880" y="4773893"/>
            <a:ext cx="978408" cy="484632"/>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65F9583-167C-6845-715F-C9807493867D}"/>
              </a:ext>
            </a:extLst>
          </p:cNvPr>
          <p:cNvSpPr txBox="1"/>
          <p:nvPr/>
        </p:nvSpPr>
        <p:spPr>
          <a:xfrm>
            <a:off x="9553204" y="4616655"/>
            <a:ext cx="1841772" cy="1200329"/>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2400" b="0" i="0" u="none" strike="noStrike" kern="0" cap="none" spc="0" normalizeH="0" baseline="0" noProof="0" dirty="0">
                <a:ln>
                  <a:noFill/>
                </a:ln>
                <a:solidFill>
                  <a:prstClr val="black"/>
                </a:solidFill>
                <a:effectLst/>
                <a:uLnTx/>
                <a:uFillTx/>
              </a:rPr>
              <a:t>↑</a:t>
            </a:r>
            <a:r>
              <a:rPr kumimoji="0" lang="en-US" sz="2400" b="0" i="0" u="none" strike="noStrike" kern="0" cap="none" spc="0" normalizeH="0" baseline="0" noProof="0" dirty="0">
                <a:ln>
                  <a:noFill/>
                </a:ln>
                <a:solidFill>
                  <a:prstClr val="black"/>
                </a:solidFill>
                <a:effectLst/>
                <a:uLnTx/>
                <a:uFillTx/>
              </a:rPr>
              <a:t>PWV</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2400" b="0" i="0" u="none" strike="noStrike" kern="0" cap="none" spc="0" normalizeH="0" baseline="0" noProof="0" dirty="0">
                <a:ln>
                  <a:noFill/>
                </a:ln>
                <a:solidFill>
                  <a:prstClr val="black"/>
                </a:solidFill>
                <a:effectLst/>
                <a:uLnTx/>
                <a:uFillTx/>
              </a:rPr>
              <a:t>↑ ΣΑΠ </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0" cap="none" spc="0" normalizeH="0" baseline="0" noProof="0" dirty="0">
                <a:ln>
                  <a:noFill/>
                </a:ln>
                <a:solidFill>
                  <a:prstClr val="black"/>
                </a:solidFill>
                <a:effectLst/>
                <a:uLnTx/>
                <a:uFillTx/>
              </a:rPr>
              <a:t>LVH</a:t>
            </a:r>
            <a:endParaRPr kumimoji="0" lang="el-GR" sz="2400" b="0" i="0" u="none" strike="noStrike" kern="0" cap="none" spc="0" normalizeH="0" baseline="0" noProof="0" dirty="0">
              <a:ln>
                <a:noFill/>
              </a:ln>
              <a:solidFill>
                <a:prstClr val="black"/>
              </a:solidFill>
              <a:effectLst/>
              <a:uLnTx/>
              <a:uFillTx/>
            </a:endParaRPr>
          </a:p>
        </p:txBody>
      </p:sp>
      <p:sp>
        <p:nvSpPr>
          <p:cNvPr id="9" name="Ορθογώνιο: Στρογγύλεμα γωνιών 8">
            <a:extLst>
              <a:ext uri="{FF2B5EF4-FFF2-40B4-BE49-F238E27FC236}">
                <a16:creationId xmlns:a16="http://schemas.microsoft.com/office/drawing/2014/main" id="{AB4B25CA-30D5-949A-B0B5-C4C4B8503B12}"/>
              </a:ext>
            </a:extLst>
          </p:cNvPr>
          <p:cNvSpPr/>
          <p:nvPr/>
        </p:nvSpPr>
        <p:spPr>
          <a:xfrm>
            <a:off x="9506749" y="4317726"/>
            <a:ext cx="1841772" cy="1614791"/>
          </a:xfrm>
          <a:prstGeom prst="roundRect">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643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2">
            <a:extLst>
              <a:ext uri="{FF2B5EF4-FFF2-40B4-BE49-F238E27FC236}">
                <a16:creationId xmlns:a16="http://schemas.microsoft.com/office/drawing/2014/main" id="{6B066A88-F156-E18F-3EB5-7FB7BAC3AB37}"/>
              </a:ext>
            </a:extLst>
          </p:cNvPr>
          <p:cNvSpPr txBox="1">
            <a:spLocks/>
          </p:cNvSpPr>
          <p:nvPr/>
        </p:nvSpPr>
        <p:spPr>
          <a:xfrm>
            <a:off x="1096963" y="1846263"/>
            <a:ext cx="10953750" cy="4022725"/>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l-GR" altLang="el-GR" sz="3600" dirty="0">
                <a:solidFill>
                  <a:schemeClr val="tx1"/>
                </a:solidFill>
              </a:rPr>
              <a:t> </a:t>
            </a:r>
            <a:r>
              <a:rPr lang="el-GR" altLang="el-GR" sz="2400" dirty="0">
                <a:solidFill>
                  <a:schemeClr val="tx1"/>
                </a:solidFill>
              </a:rPr>
              <a:t>Άνδρας 70 ετών με ιστορικό</a:t>
            </a:r>
            <a:r>
              <a:rPr lang="en-US" altLang="el-GR" sz="2400" dirty="0">
                <a:solidFill>
                  <a:schemeClr val="tx1"/>
                </a:solidFill>
              </a:rPr>
              <a:t>:</a:t>
            </a:r>
            <a:endParaRPr lang="el-GR" altLang="el-GR" sz="2400" dirty="0">
              <a:solidFill>
                <a:schemeClr val="tx1"/>
              </a:solidFill>
            </a:endParaRPr>
          </a:p>
          <a:p>
            <a:pPr lvl="1">
              <a:buFont typeface="Arial" panose="020B0604020202020204" pitchFamily="34" charset="0"/>
              <a:buChar char="•"/>
            </a:pPr>
            <a:r>
              <a:rPr lang="el-GR" altLang="el-GR" sz="2000" dirty="0">
                <a:solidFill>
                  <a:schemeClr val="tx1"/>
                </a:solidFill>
              </a:rPr>
              <a:t> Αρτηριακής υπέρτασης από 10ετίας υπό </a:t>
            </a:r>
            <a:r>
              <a:rPr lang="el-GR" altLang="el-GR" sz="2000" dirty="0" err="1">
                <a:solidFill>
                  <a:schemeClr val="tx1"/>
                </a:solidFill>
              </a:rPr>
              <a:t>ολμεσαρτάνη</a:t>
            </a:r>
            <a:r>
              <a:rPr lang="el-GR" altLang="el-GR" sz="2000" dirty="0">
                <a:solidFill>
                  <a:schemeClr val="tx1"/>
                </a:solidFill>
              </a:rPr>
              <a:t> </a:t>
            </a:r>
          </a:p>
          <a:p>
            <a:pPr lvl="1">
              <a:buFont typeface="Arial" panose="020B0604020202020204" pitchFamily="34" charset="0"/>
              <a:buChar char="•"/>
            </a:pPr>
            <a:r>
              <a:rPr lang="el-GR" altLang="el-GR" sz="2000" dirty="0">
                <a:solidFill>
                  <a:schemeClr val="tx1"/>
                </a:solidFill>
              </a:rPr>
              <a:t> Σακχαρώδους διαβήτη τύπου ΙΙ από 10ετίας υπό </a:t>
            </a:r>
            <a:r>
              <a:rPr lang="el-GR" altLang="el-GR" sz="2000" dirty="0" err="1">
                <a:solidFill>
                  <a:schemeClr val="tx1"/>
                </a:solidFill>
              </a:rPr>
              <a:t>μετφορμίνη</a:t>
            </a:r>
            <a:endParaRPr lang="el-GR" altLang="el-GR" sz="2000" dirty="0">
              <a:solidFill>
                <a:schemeClr val="tx1"/>
              </a:solidFill>
            </a:endParaRPr>
          </a:p>
          <a:p>
            <a:pPr>
              <a:buFont typeface="Arial" panose="020B0604020202020204" pitchFamily="34" charset="0"/>
              <a:buChar char="•"/>
            </a:pPr>
            <a:r>
              <a:rPr lang="el-GR" altLang="el-GR" sz="2400" dirty="0">
                <a:solidFill>
                  <a:schemeClr val="tx1"/>
                </a:solidFill>
              </a:rPr>
              <a:t> Παραπομπή σε νεφρολόγους λόγω</a:t>
            </a:r>
            <a:r>
              <a:rPr lang="en-US" altLang="el-GR" sz="2400" dirty="0">
                <a:solidFill>
                  <a:schemeClr val="tx1"/>
                </a:solidFill>
              </a:rPr>
              <a:t>:</a:t>
            </a:r>
            <a:endParaRPr lang="el-GR" altLang="el-GR" sz="2400" dirty="0">
              <a:solidFill>
                <a:schemeClr val="tx1"/>
              </a:solidFill>
            </a:endParaRPr>
          </a:p>
          <a:p>
            <a:pPr lvl="1">
              <a:buFont typeface="Arial" panose="020B0604020202020204" pitchFamily="34" charset="0"/>
              <a:buChar char="•"/>
            </a:pPr>
            <a:r>
              <a:rPr lang="el-GR" altLang="el-GR" sz="2000" dirty="0">
                <a:solidFill>
                  <a:schemeClr val="tx1"/>
                </a:solidFill>
              </a:rPr>
              <a:t>Πρωτεϊνουρίας (</a:t>
            </a:r>
            <a:r>
              <a:rPr lang="en-US" altLang="el-GR" sz="2000" b="1" dirty="0">
                <a:solidFill>
                  <a:schemeClr val="tx1"/>
                </a:solidFill>
              </a:rPr>
              <a:t>ACR:</a:t>
            </a:r>
            <a:r>
              <a:rPr lang="el-GR" altLang="el-GR" sz="2000" b="1" dirty="0">
                <a:solidFill>
                  <a:schemeClr val="tx1"/>
                </a:solidFill>
              </a:rPr>
              <a:t>1700</a:t>
            </a:r>
            <a:r>
              <a:rPr lang="en-US" altLang="el-GR" sz="2000" b="1" dirty="0">
                <a:solidFill>
                  <a:schemeClr val="tx1"/>
                </a:solidFill>
              </a:rPr>
              <a:t>mg/g</a:t>
            </a:r>
            <a:r>
              <a:rPr lang="en-US" altLang="el-GR" sz="2000" dirty="0">
                <a:solidFill>
                  <a:schemeClr val="tx1"/>
                </a:solidFill>
              </a:rPr>
              <a:t>)</a:t>
            </a:r>
          </a:p>
          <a:p>
            <a:pPr lvl="1">
              <a:buFont typeface="Arial" panose="020B0604020202020204" pitchFamily="34" charset="0"/>
              <a:buChar char="•"/>
            </a:pPr>
            <a:r>
              <a:rPr lang="el-GR" altLang="el-GR" sz="2000" dirty="0">
                <a:solidFill>
                  <a:schemeClr val="tx1"/>
                </a:solidFill>
              </a:rPr>
              <a:t>Επιδεινωμένης νεφρικής λειτουργίας (</a:t>
            </a:r>
            <a:r>
              <a:rPr lang="en-US" altLang="el-GR" sz="2000" b="1" dirty="0">
                <a:solidFill>
                  <a:schemeClr val="tx1"/>
                </a:solidFill>
              </a:rPr>
              <a:t>Cr:1.</a:t>
            </a:r>
            <a:r>
              <a:rPr lang="el-GR" altLang="el-GR" sz="2000" b="1" dirty="0">
                <a:solidFill>
                  <a:schemeClr val="tx1"/>
                </a:solidFill>
              </a:rPr>
              <a:t>4</a:t>
            </a:r>
            <a:r>
              <a:rPr lang="en-US" altLang="el-GR" sz="2000" b="1" dirty="0">
                <a:solidFill>
                  <a:schemeClr val="tx1"/>
                </a:solidFill>
              </a:rPr>
              <a:t>mg/dl</a:t>
            </a:r>
            <a:r>
              <a:rPr lang="en-US" altLang="el-GR" sz="2000" dirty="0">
                <a:solidFill>
                  <a:schemeClr val="tx1"/>
                </a:solidFill>
              </a:rPr>
              <a:t>, eGFR:</a:t>
            </a:r>
            <a:r>
              <a:rPr lang="el-GR" altLang="el-GR" sz="2000" dirty="0">
                <a:solidFill>
                  <a:schemeClr val="tx1"/>
                </a:solidFill>
              </a:rPr>
              <a:t>54</a:t>
            </a:r>
            <a:r>
              <a:rPr lang="en-US" altLang="el-GR" sz="2000" dirty="0">
                <a:solidFill>
                  <a:schemeClr val="tx1"/>
                </a:solidFill>
              </a:rPr>
              <a:t>ml/min/1.73m</a:t>
            </a:r>
            <a:r>
              <a:rPr lang="en-US" altLang="el-GR" sz="2000" baseline="30000" dirty="0">
                <a:solidFill>
                  <a:schemeClr val="tx1"/>
                </a:solidFill>
              </a:rPr>
              <a:t>2 </a:t>
            </a:r>
            <a:r>
              <a:rPr lang="en-US" altLang="el-GR" sz="2000" dirty="0">
                <a:solidFill>
                  <a:schemeClr val="tx1"/>
                </a:solidFill>
              </a:rPr>
              <a:t> </a:t>
            </a:r>
            <a:r>
              <a:rPr lang="el-GR" altLang="el-GR" sz="2000" dirty="0">
                <a:solidFill>
                  <a:schemeClr val="tx1"/>
                </a:solidFill>
              </a:rPr>
              <a:t>με </a:t>
            </a:r>
            <a:r>
              <a:rPr lang="en-US" altLang="el-GR" sz="2000" dirty="0">
                <a:solidFill>
                  <a:schemeClr val="tx1"/>
                </a:solidFill>
              </a:rPr>
              <a:t>Cr:</a:t>
            </a:r>
            <a:r>
              <a:rPr lang="el-GR" altLang="el-GR" sz="2000" dirty="0">
                <a:solidFill>
                  <a:schemeClr val="tx1"/>
                </a:solidFill>
              </a:rPr>
              <a:t>1.1</a:t>
            </a:r>
            <a:r>
              <a:rPr lang="en-US" altLang="el-GR" sz="2000" dirty="0">
                <a:solidFill>
                  <a:schemeClr val="tx1"/>
                </a:solidFill>
              </a:rPr>
              <a:t>mg/dl, eGFR:</a:t>
            </a:r>
            <a:r>
              <a:rPr lang="el-GR" altLang="el-GR" sz="2000" dirty="0">
                <a:solidFill>
                  <a:schemeClr val="tx1"/>
                </a:solidFill>
              </a:rPr>
              <a:t>73</a:t>
            </a:r>
            <a:r>
              <a:rPr lang="en-US" altLang="el-GR" sz="2000" dirty="0">
                <a:solidFill>
                  <a:schemeClr val="tx1"/>
                </a:solidFill>
              </a:rPr>
              <a:t>ml/min/1.73m</a:t>
            </a:r>
            <a:r>
              <a:rPr lang="en-US" altLang="el-GR" sz="2000" baseline="30000" dirty="0">
                <a:solidFill>
                  <a:schemeClr val="tx1"/>
                </a:solidFill>
              </a:rPr>
              <a:t>2  </a:t>
            </a:r>
            <a:r>
              <a:rPr lang="en-US" altLang="el-GR" sz="2000" dirty="0">
                <a:solidFill>
                  <a:schemeClr val="tx1"/>
                </a:solidFill>
              </a:rPr>
              <a:t> </a:t>
            </a:r>
            <a:r>
              <a:rPr lang="el-GR" altLang="el-GR" sz="2000" dirty="0">
                <a:solidFill>
                  <a:schemeClr val="tx1"/>
                </a:solidFill>
              </a:rPr>
              <a:t>προ διετίας</a:t>
            </a:r>
            <a:r>
              <a:rPr lang="en-US" altLang="el-GR" sz="2000" dirty="0">
                <a:solidFill>
                  <a:schemeClr val="tx1"/>
                </a:solidFill>
              </a:rPr>
              <a:t>)</a:t>
            </a:r>
          </a:p>
          <a:p>
            <a:pPr>
              <a:buFont typeface="Calibri" panose="020F0502020204030204" pitchFamily="34" charset="0"/>
              <a:buNone/>
            </a:pPr>
            <a:endParaRPr lang="el-GR" altLang="el-GR" sz="2400" dirty="0">
              <a:solidFill>
                <a:schemeClr val="tx1"/>
              </a:solidFill>
            </a:endParaRPr>
          </a:p>
        </p:txBody>
      </p:sp>
      <p:sp>
        <p:nvSpPr>
          <p:cNvPr id="3" name="TextBox 2">
            <a:extLst>
              <a:ext uri="{FF2B5EF4-FFF2-40B4-BE49-F238E27FC236}">
                <a16:creationId xmlns:a16="http://schemas.microsoft.com/office/drawing/2014/main" id="{2DAC4F0A-5578-6056-5ACA-D86AAB047BDA}"/>
              </a:ext>
            </a:extLst>
          </p:cNvPr>
          <p:cNvSpPr txBox="1"/>
          <p:nvPr/>
        </p:nvSpPr>
        <p:spPr>
          <a:xfrm>
            <a:off x="1096963" y="812160"/>
            <a:ext cx="2803160" cy="584775"/>
          </a:xfrm>
          <a:prstGeom prst="rect">
            <a:avLst/>
          </a:prstGeom>
          <a:noFill/>
        </p:spPr>
        <p:txBody>
          <a:bodyPr wrap="square" rtlCol="0">
            <a:spAutoFit/>
          </a:bodyPr>
          <a:lstStyle/>
          <a:p>
            <a:r>
              <a:rPr lang="el-GR" sz="3200" dirty="0"/>
              <a:t>Περιστατικό</a:t>
            </a:r>
          </a:p>
        </p:txBody>
      </p:sp>
    </p:spTree>
    <p:extLst>
      <p:ext uri="{BB962C8B-B14F-4D97-AF65-F5344CB8AC3E}">
        <p14:creationId xmlns:p14="http://schemas.microsoft.com/office/powerpoint/2010/main" val="688674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7C7B1E-6119-26EC-FF67-3D7511BE0904}"/>
              </a:ext>
            </a:extLst>
          </p:cNvPr>
          <p:cNvSpPr txBox="1">
            <a:spLocks/>
          </p:cNvSpPr>
          <p:nvPr/>
        </p:nvSpPr>
        <p:spPr>
          <a:xfrm>
            <a:off x="1096963" y="287338"/>
            <a:ext cx="10058400" cy="1449387"/>
          </a:xfrm>
          <a:prstGeom prst="rect">
            <a:avLst/>
          </a:prstGeom>
        </p:spPr>
        <p:txBody>
          <a:bodyPr vert="horz" lIns="91440" tIns="45720" rIns="91440" bIns="45720" rtlCol="0" anchor="b">
            <a:normAutofit/>
          </a:bodyPr>
          <a:lstStyle>
            <a:lvl1pPr marL="0"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l-GR" sz="2400" b="1" i="0" u="none" strike="noStrike" kern="1200" cap="none" spc="-50" normalizeH="0" baseline="0" noProof="0" dirty="0">
                <a:ln>
                  <a:noFill/>
                </a:ln>
                <a:solidFill>
                  <a:schemeClr val="tx1"/>
                </a:solidFill>
                <a:effectLst/>
                <a:uLnTx/>
                <a:uFillTx/>
                <a:latin typeface="Calibri"/>
                <a:ea typeface="+mj-ea"/>
                <a:cs typeface="+mj-cs"/>
              </a:rPr>
              <a:t>Εργαστηριακός</a:t>
            </a:r>
            <a:r>
              <a:rPr kumimoji="0" lang="el-GR" sz="2400" b="1" i="0" u="none" strike="noStrike" kern="1200" cap="none" spc="-50" normalizeH="0" baseline="0" noProof="0" dirty="0">
                <a:ln>
                  <a:noFill/>
                </a:ln>
                <a:solidFill>
                  <a:srgbClr val="000000">
                    <a:lumMod val="75000"/>
                    <a:lumOff val="25000"/>
                  </a:srgbClr>
                </a:solidFill>
                <a:effectLst/>
                <a:uLnTx/>
                <a:uFillTx/>
                <a:latin typeface="Calibri"/>
                <a:ea typeface="+mj-ea"/>
                <a:cs typeface="+mj-cs"/>
              </a:rPr>
              <a:t> </a:t>
            </a:r>
            <a:r>
              <a:rPr kumimoji="0" lang="el-GR" sz="2400" b="1" i="0" u="none" strike="noStrike" kern="1200" cap="none" spc="-50" normalizeH="0" baseline="0" noProof="0" dirty="0">
                <a:ln>
                  <a:noFill/>
                </a:ln>
                <a:solidFill>
                  <a:schemeClr val="tx1"/>
                </a:solidFill>
                <a:effectLst/>
                <a:uLnTx/>
                <a:uFillTx/>
                <a:latin typeface="Calibri"/>
                <a:ea typeface="+mj-ea"/>
                <a:cs typeface="+mj-cs"/>
              </a:rPr>
              <a:t>έλεγχος</a:t>
            </a:r>
            <a:r>
              <a:rPr kumimoji="0" lang="el-GR" sz="2400" b="1" i="0" u="none" strike="noStrike" kern="1200" cap="none" spc="-50" normalizeH="0" baseline="0" noProof="0" dirty="0">
                <a:ln>
                  <a:noFill/>
                </a:ln>
                <a:solidFill>
                  <a:srgbClr val="000000">
                    <a:lumMod val="75000"/>
                    <a:lumOff val="25000"/>
                  </a:srgbClr>
                </a:solidFill>
                <a:effectLst/>
                <a:uLnTx/>
                <a:uFillTx/>
                <a:latin typeface="Calibri"/>
                <a:ea typeface="+mj-ea"/>
                <a:cs typeface="+mj-cs"/>
              </a:rPr>
              <a:t> </a:t>
            </a:r>
          </a:p>
        </p:txBody>
      </p:sp>
      <p:sp>
        <p:nvSpPr>
          <p:cNvPr id="3" name="Θέση περιεχομένου 2">
            <a:extLst>
              <a:ext uri="{FF2B5EF4-FFF2-40B4-BE49-F238E27FC236}">
                <a16:creationId xmlns:a16="http://schemas.microsoft.com/office/drawing/2014/main" id="{71179EB7-C9BC-71E4-FF8D-2897B353339A}"/>
              </a:ext>
            </a:extLst>
          </p:cNvPr>
          <p:cNvSpPr txBox="1">
            <a:spLocks/>
          </p:cNvSpPr>
          <p:nvPr/>
        </p:nvSpPr>
        <p:spPr bwMode="auto">
          <a:xfrm>
            <a:off x="1096963" y="1846263"/>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90488" indent="-90488" algn="l" rtl="0" fontAlgn="base">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1" i="0" u="none" strike="noStrike" kern="1200" cap="none" spc="0" normalizeH="0" baseline="0" noProof="0">
                <a:ln>
                  <a:noFill/>
                </a:ln>
                <a:solidFill>
                  <a:srgbClr val="404040"/>
                </a:solidFill>
                <a:effectLst/>
                <a:uLnTx/>
                <a:uFillTx/>
                <a:latin typeface="Calibri"/>
                <a:ea typeface="+mn-ea"/>
                <a:cs typeface="+mn-cs"/>
              </a:rPr>
              <a:t> Γενική αίματος</a:t>
            </a:r>
            <a:r>
              <a:rPr kumimoji="0" lang="en-US" altLang="el-GR" sz="2000" b="1" i="0" u="none" strike="noStrike" kern="1200" cap="none" spc="0" normalizeH="0" baseline="0" noProof="0">
                <a:ln>
                  <a:noFill/>
                </a:ln>
                <a:solidFill>
                  <a:srgbClr val="404040"/>
                </a:solidFill>
                <a:effectLst/>
                <a:uLnTx/>
                <a:uFillTx/>
                <a:latin typeface="Calibri"/>
                <a:ea typeface="+mn-ea"/>
                <a:cs typeface="+mn-cs"/>
              </a:rPr>
              <a:t>: </a:t>
            </a:r>
            <a:r>
              <a:rPr kumimoji="0" lang="el-GR" altLang="el-GR" sz="2000" b="0" i="0" u="none" strike="noStrike" kern="1200" cap="none" spc="0" normalizeH="0" baseline="0" noProof="0">
                <a:ln>
                  <a:noFill/>
                </a:ln>
                <a:solidFill>
                  <a:srgbClr val="404040"/>
                </a:solidFill>
                <a:effectLst/>
                <a:uLnTx/>
                <a:uFillTx/>
                <a:latin typeface="Calibri"/>
                <a:ea typeface="+mn-ea"/>
                <a:cs typeface="+mn-cs"/>
              </a:rPr>
              <a:t>κ.φ.</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1" i="0" u="none" strike="noStrike" kern="1200" cap="none" spc="0" normalizeH="0" baseline="0" noProof="0">
                <a:ln>
                  <a:noFill/>
                </a:ln>
                <a:solidFill>
                  <a:srgbClr val="404040"/>
                </a:solidFill>
                <a:effectLst/>
                <a:uLnTx/>
                <a:uFillTx/>
                <a:latin typeface="Calibri"/>
                <a:ea typeface="+mn-ea"/>
                <a:cs typeface="+mn-cs"/>
              </a:rPr>
              <a:t> Βιοχημικός έλεγχος</a:t>
            </a:r>
            <a:r>
              <a:rPr kumimoji="0" lang="el-GR" altLang="el-GR" sz="2000" b="0" i="0" u="none" strike="noStrike" kern="1200" cap="none" spc="0" normalizeH="0" baseline="0" noProof="0">
                <a:ln>
                  <a:noFill/>
                </a:ln>
                <a:solidFill>
                  <a:srgbClr val="404040"/>
                </a:solidFill>
                <a:effectLst/>
                <a:uLnTx/>
                <a:uFillTx/>
                <a:latin typeface="Calibri"/>
                <a:ea typeface="+mn-ea"/>
                <a:cs typeface="+mn-cs"/>
              </a:rPr>
              <a:t>: </a:t>
            </a:r>
            <a:r>
              <a:rPr kumimoji="0" lang="en-US" altLang="el-GR" sz="2000" b="0" i="0" u="none" strike="noStrike" kern="1200" cap="none" spc="0" normalizeH="0" baseline="0" noProof="0">
                <a:ln>
                  <a:noFill/>
                </a:ln>
                <a:solidFill>
                  <a:srgbClr val="FF0000"/>
                </a:solidFill>
                <a:effectLst/>
                <a:uLnTx/>
                <a:uFillTx/>
                <a:latin typeface="Calibri"/>
                <a:ea typeface="+mn-ea"/>
                <a:cs typeface="+mn-cs"/>
              </a:rPr>
              <a:t>Cr: 1</a:t>
            </a:r>
            <a:r>
              <a:rPr kumimoji="0" lang="el-GR" altLang="el-GR" sz="2000" b="0" i="0" u="none" strike="noStrike" kern="1200" cap="none" spc="0" normalizeH="0" baseline="0" noProof="0">
                <a:ln>
                  <a:noFill/>
                </a:ln>
                <a:solidFill>
                  <a:srgbClr val="FF0000"/>
                </a:solidFill>
                <a:effectLst/>
                <a:uLnTx/>
                <a:uFillTx/>
                <a:latin typeface="Calibri"/>
                <a:ea typeface="+mn-ea"/>
                <a:cs typeface="+mn-cs"/>
              </a:rPr>
              <a:t>.4</a:t>
            </a:r>
            <a:r>
              <a:rPr kumimoji="0" lang="en-US" altLang="el-GR" sz="2000" b="0" i="0" u="none" strike="noStrike" kern="1200" cap="none" spc="0" normalizeH="0" baseline="0" noProof="0">
                <a:ln>
                  <a:noFill/>
                </a:ln>
                <a:solidFill>
                  <a:srgbClr val="FF0000"/>
                </a:solidFill>
                <a:effectLst/>
                <a:uLnTx/>
                <a:uFillTx/>
                <a:latin typeface="Calibri"/>
                <a:ea typeface="+mn-ea"/>
                <a:cs typeface="+mn-cs"/>
              </a:rPr>
              <a:t>mg/dl</a:t>
            </a:r>
            <a:r>
              <a:rPr kumimoji="0" lang="en-US" altLang="el-GR" sz="2000" b="0" i="0" u="none" strike="noStrike" kern="1200" cap="none" spc="0" normalizeH="0" baseline="0" noProof="0">
                <a:ln>
                  <a:noFill/>
                </a:ln>
                <a:solidFill>
                  <a:srgbClr val="404040"/>
                </a:solidFill>
                <a:effectLst/>
                <a:uLnTx/>
                <a:uFillTx/>
                <a:latin typeface="Calibri"/>
                <a:ea typeface="+mn-ea"/>
                <a:cs typeface="+mn-cs"/>
              </a:rPr>
              <a:t>,</a:t>
            </a:r>
            <a:r>
              <a:rPr kumimoji="0" lang="el-GR" altLang="el-GR" sz="2000" b="0" i="0" u="none" strike="noStrike" kern="1200" cap="none" spc="0" normalizeH="0" baseline="0" noProof="0">
                <a:ln>
                  <a:noFill/>
                </a:ln>
                <a:solidFill>
                  <a:srgbClr val="404040"/>
                </a:solidFill>
                <a:effectLst/>
                <a:uLnTx/>
                <a:uFillTx/>
                <a:latin typeface="Calibri"/>
                <a:ea typeface="+mn-ea"/>
                <a:cs typeface="+mn-cs"/>
              </a:rPr>
              <a:t> </a:t>
            </a:r>
            <a:r>
              <a:rPr kumimoji="0" lang="en-US" altLang="el-GR" sz="2000" b="0" i="0" u="none" strike="noStrike" kern="1200" cap="none" spc="0" normalizeH="0" baseline="0" noProof="0">
                <a:ln>
                  <a:noFill/>
                </a:ln>
                <a:solidFill>
                  <a:srgbClr val="404040"/>
                </a:solidFill>
                <a:effectLst/>
                <a:uLnTx/>
                <a:uFillTx/>
                <a:latin typeface="Calibri"/>
                <a:ea typeface="+mn-ea"/>
                <a:cs typeface="+mn-cs"/>
              </a:rPr>
              <a:t>eGFR: 54ml/min/1.73m</a:t>
            </a:r>
            <a:r>
              <a:rPr kumimoji="0" lang="en-US" altLang="el-GR" sz="2000" b="0" i="0" u="none" strike="noStrike" kern="1200" cap="none" spc="0" normalizeH="0" baseline="30000" noProof="0">
                <a:ln>
                  <a:noFill/>
                </a:ln>
                <a:solidFill>
                  <a:srgbClr val="404040"/>
                </a:solidFill>
                <a:effectLst/>
                <a:uLnTx/>
                <a:uFillTx/>
                <a:latin typeface="Calibri"/>
                <a:ea typeface="+mn-ea"/>
                <a:cs typeface="+mn-cs"/>
              </a:rPr>
              <a:t>2</a:t>
            </a:r>
            <a:r>
              <a:rPr kumimoji="0" lang="en-US" altLang="el-GR" sz="2000" b="0" i="0" u="none" strike="noStrike" kern="1200" cap="none" spc="0" normalizeH="0" baseline="0" noProof="0">
                <a:ln>
                  <a:noFill/>
                </a:ln>
                <a:solidFill>
                  <a:srgbClr val="404040"/>
                </a:solidFill>
                <a:effectLst/>
                <a:uLnTx/>
                <a:uFillTx/>
                <a:latin typeface="Calibri"/>
                <a:ea typeface="+mn-ea"/>
                <a:cs typeface="+mn-cs"/>
              </a:rPr>
              <a:t>, </a:t>
            </a:r>
            <a:r>
              <a:rPr kumimoji="0" lang="en-US" altLang="el-GR" sz="2000" b="0" i="0" u="none" strike="noStrike" kern="1200" cap="none" spc="0" normalizeH="0" baseline="0" noProof="0">
                <a:ln>
                  <a:noFill/>
                </a:ln>
                <a:solidFill>
                  <a:srgbClr val="FF0000"/>
                </a:solidFill>
                <a:effectLst/>
                <a:uLnTx/>
                <a:uFillTx/>
                <a:latin typeface="Calibri"/>
                <a:ea typeface="+mn-ea"/>
                <a:cs typeface="+mn-cs"/>
              </a:rPr>
              <a:t>K: 5.3mmol/L</a:t>
            </a:r>
            <a:r>
              <a:rPr kumimoji="0" lang="en-US" altLang="el-GR" sz="2000" b="0" i="0" u="none" strike="noStrike" kern="1200" cap="none" spc="0" normalizeH="0" baseline="0" noProof="0">
                <a:ln>
                  <a:noFill/>
                </a:ln>
                <a:solidFill>
                  <a:srgbClr val="404040"/>
                </a:solidFill>
                <a:effectLst/>
                <a:uLnTx/>
                <a:uFillTx/>
                <a:latin typeface="Calibri"/>
                <a:ea typeface="+mn-ea"/>
                <a:cs typeface="+mn-cs"/>
              </a:rPr>
              <a:t>, </a:t>
            </a:r>
            <a:r>
              <a:rPr kumimoji="0" lang="el-GR" altLang="el-GR" sz="2000" b="0" i="0" u="none" strike="noStrike" kern="1200" cap="none" spc="0" normalizeH="0" baseline="0" noProof="0">
                <a:ln>
                  <a:noFill/>
                </a:ln>
                <a:solidFill>
                  <a:srgbClr val="404040"/>
                </a:solidFill>
                <a:effectLst/>
                <a:uLnTx/>
                <a:uFillTx/>
                <a:latin typeface="Calibri"/>
                <a:ea typeface="+mn-ea"/>
                <a:cs typeface="+mn-cs"/>
              </a:rPr>
              <a:t>λοιπά κ.φ.</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1" i="0" u="none" strike="noStrike" kern="1200" cap="none" spc="0" normalizeH="0" baseline="0" noProof="0">
                <a:ln>
                  <a:noFill/>
                </a:ln>
                <a:solidFill>
                  <a:srgbClr val="404040"/>
                </a:solidFill>
                <a:effectLst/>
                <a:uLnTx/>
                <a:uFillTx/>
                <a:latin typeface="Calibri"/>
                <a:ea typeface="+mn-ea"/>
                <a:cs typeface="+mn-cs"/>
              </a:rPr>
              <a:t> ΤΚΕ, </a:t>
            </a:r>
            <a:r>
              <a:rPr kumimoji="0" lang="en-US" altLang="el-GR" sz="2000" b="1" i="0" u="none" strike="noStrike" kern="1200" cap="none" spc="0" normalizeH="0" baseline="0" noProof="0">
                <a:ln>
                  <a:noFill/>
                </a:ln>
                <a:solidFill>
                  <a:srgbClr val="404040"/>
                </a:solidFill>
                <a:effectLst/>
                <a:uLnTx/>
                <a:uFillTx/>
                <a:latin typeface="Calibri"/>
                <a:ea typeface="+mn-ea"/>
                <a:cs typeface="+mn-cs"/>
              </a:rPr>
              <a:t>CRP: </a:t>
            </a:r>
            <a:r>
              <a:rPr kumimoji="0" lang="el-GR" altLang="el-GR" sz="2000" b="0" i="0" u="none" strike="noStrike" kern="1200" cap="none" spc="0" normalizeH="0" baseline="0" noProof="0">
                <a:ln>
                  <a:noFill/>
                </a:ln>
                <a:solidFill>
                  <a:srgbClr val="404040"/>
                </a:solidFill>
                <a:effectLst/>
                <a:uLnTx/>
                <a:uFillTx/>
                <a:latin typeface="Calibri"/>
                <a:ea typeface="+mn-ea"/>
                <a:cs typeface="+mn-cs"/>
              </a:rPr>
              <a:t>κ.φ.</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0" i="0" u="none" strike="noStrike" kern="1200" cap="none" spc="0" normalizeH="0" baseline="0" noProof="0">
                <a:ln>
                  <a:noFill/>
                </a:ln>
                <a:solidFill>
                  <a:srgbClr val="404040"/>
                </a:solidFill>
                <a:effectLst/>
                <a:uLnTx/>
                <a:uFillTx/>
                <a:latin typeface="Calibri"/>
                <a:ea typeface="+mn-ea"/>
                <a:cs typeface="+mn-cs"/>
              </a:rPr>
              <a:t> </a:t>
            </a:r>
            <a:r>
              <a:rPr kumimoji="0" lang="en-US" altLang="el-GR" sz="2000" b="1" i="0" u="none" strike="noStrike" kern="1200" cap="none" spc="0" normalizeH="0" baseline="0" noProof="0">
                <a:ln>
                  <a:noFill/>
                </a:ln>
                <a:solidFill>
                  <a:srgbClr val="404040"/>
                </a:solidFill>
                <a:effectLst/>
                <a:uLnTx/>
                <a:uFillTx/>
                <a:latin typeface="Calibri"/>
                <a:ea typeface="+mn-ea"/>
                <a:cs typeface="+mn-cs"/>
              </a:rPr>
              <a:t>HbA1c</a:t>
            </a:r>
            <a:r>
              <a:rPr kumimoji="0" lang="en-US" altLang="el-GR" sz="2000" b="0" i="0" u="none" strike="noStrike" kern="1200" cap="none" spc="0" normalizeH="0" baseline="0" noProof="0">
                <a:ln>
                  <a:noFill/>
                </a:ln>
                <a:solidFill>
                  <a:srgbClr val="404040"/>
                </a:solidFill>
                <a:effectLst/>
                <a:uLnTx/>
                <a:uFillTx/>
                <a:latin typeface="Calibri"/>
                <a:ea typeface="+mn-ea"/>
                <a:cs typeface="+mn-cs"/>
              </a:rPr>
              <a:t>: </a:t>
            </a:r>
            <a:r>
              <a:rPr kumimoji="0" lang="en-US" altLang="el-GR" sz="2000" b="0" i="0" u="none" strike="noStrike" kern="1200" cap="none" spc="0" normalizeH="0" baseline="0" noProof="0">
                <a:ln>
                  <a:noFill/>
                </a:ln>
                <a:solidFill>
                  <a:srgbClr val="000000"/>
                </a:solidFill>
                <a:effectLst/>
                <a:uLnTx/>
                <a:uFillTx/>
                <a:latin typeface="Calibri"/>
                <a:ea typeface="+mn-ea"/>
                <a:cs typeface="+mn-cs"/>
              </a:rPr>
              <a:t>6</a:t>
            </a:r>
            <a:r>
              <a:rPr kumimoji="0" lang="el-GR" altLang="el-GR" sz="2000" b="0" i="0" u="none" strike="noStrike" kern="1200" cap="none" spc="0" normalizeH="0" baseline="0" noProof="0">
                <a:ln>
                  <a:noFill/>
                </a:ln>
                <a:solidFill>
                  <a:srgbClr val="000000"/>
                </a:solidFill>
                <a:effectLst/>
                <a:uLnTx/>
                <a:uFillTx/>
                <a:latin typeface="Calibri"/>
                <a:ea typeface="+mn-ea"/>
                <a:cs typeface="+mn-cs"/>
              </a:rPr>
              <a:t>.5</a:t>
            </a:r>
            <a:r>
              <a:rPr kumimoji="0" lang="en-US" altLang="el-GR" sz="2000" b="0" i="0" u="none" strike="noStrike" kern="1200" cap="none" spc="0" normalizeH="0" baseline="0" noProof="0">
                <a:ln>
                  <a:noFill/>
                </a:ln>
                <a:solidFill>
                  <a:srgbClr val="000000"/>
                </a:solidFill>
                <a:effectLst/>
                <a:uLnTx/>
                <a:uFillTx/>
                <a:latin typeface="Calibri"/>
                <a:ea typeface="+mn-ea"/>
                <a:cs typeface="+mn-cs"/>
              </a:rPr>
              <a:t>%</a:t>
            </a:r>
            <a:endParaRPr kumimoji="0" lang="el-GR" altLang="el-GR" sz="2000" b="0" i="0" u="none" strike="noStrike" kern="1200" cap="none" spc="0" normalizeH="0" baseline="0" noProof="0">
              <a:ln>
                <a:noFill/>
              </a:ln>
              <a:solidFill>
                <a:srgbClr val="000000"/>
              </a:solidFill>
              <a:effectLst/>
              <a:uLnTx/>
              <a:uFillTx/>
              <a:latin typeface="Calibri"/>
              <a:ea typeface="+mn-ea"/>
              <a:cs typeface="+mn-cs"/>
            </a:endParaRP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1" i="0" u="none" strike="noStrike" kern="1200" cap="none" spc="0" normalizeH="0" baseline="0" noProof="0">
                <a:ln>
                  <a:noFill/>
                </a:ln>
                <a:solidFill>
                  <a:srgbClr val="404040"/>
                </a:solidFill>
                <a:effectLst/>
                <a:uLnTx/>
                <a:uFillTx/>
                <a:latin typeface="Calibri"/>
                <a:ea typeface="+mn-ea"/>
                <a:cs typeface="+mn-cs"/>
              </a:rPr>
              <a:t> Ανοσολογικός έλεγχος</a:t>
            </a:r>
            <a:r>
              <a:rPr kumimoji="0" lang="en-US" altLang="el-GR" sz="2000" b="1" i="0" u="none" strike="noStrike" kern="1200" cap="none" spc="0" normalizeH="0" baseline="0" noProof="0">
                <a:ln>
                  <a:noFill/>
                </a:ln>
                <a:solidFill>
                  <a:srgbClr val="404040"/>
                </a:solidFill>
                <a:effectLst/>
                <a:uLnTx/>
                <a:uFillTx/>
                <a:latin typeface="Calibri"/>
                <a:ea typeface="+mn-ea"/>
                <a:cs typeface="+mn-cs"/>
              </a:rPr>
              <a:t> </a:t>
            </a:r>
            <a:r>
              <a:rPr kumimoji="0" lang="el-GR" altLang="el-GR" sz="2000" b="0" i="0" u="none" strike="noStrike" kern="1200" cap="none" spc="0" normalizeH="0" baseline="0" noProof="0">
                <a:ln>
                  <a:noFill/>
                </a:ln>
                <a:solidFill>
                  <a:srgbClr val="404040"/>
                </a:solidFill>
                <a:effectLst/>
                <a:uLnTx/>
                <a:uFillTx/>
                <a:latin typeface="Calibri"/>
                <a:ea typeface="+mn-ea"/>
                <a:cs typeface="+mn-cs"/>
              </a:rPr>
              <a:t>(</a:t>
            </a:r>
            <a:r>
              <a:rPr kumimoji="0" lang="en-US" altLang="el-GR" sz="2000" b="0" i="0" u="none" strike="noStrike" kern="1200" cap="none" spc="0" normalizeH="0" baseline="0" noProof="0">
                <a:ln>
                  <a:noFill/>
                </a:ln>
                <a:solidFill>
                  <a:srgbClr val="404040"/>
                </a:solidFill>
                <a:effectLst/>
                <a:uLnTx/>
                <a:uFillTx/>
                <a:latin typeface="Calibri"/>
                <a:ea typeface="+mn-ea"/>
                <a:cs typeface="+mn-cs"/>
              </a:rPr>
              <a:t>ANA, dsDNA, C3, C4, RF, ANCA, IgG, IgA, IgM, </a:t>
            </a:r>
            <a:r>
              <a:rPr kumimoji="0" lang="el-GR" altLang="el-GR" sz="2000" b="0" i="0" u="none" strike="noStrike" kern="1200" cap="none" spc="0" normalizeH="0" baseline="0" noProof="0">
                <a:ln>
                  <a:noFill/>
                </a:ln>
                <a:solidFill>
                  <a:srgbClr val="404040"/>
                </a:solidFill>
                <a:effectLst/>
                <a:uLnTx/>
                <a:uFillTx/>
                <a:latin typeface="Calibri"/>
                <a:ea typeface="+mn-ea"/>
                <a:cs typeface="+mn-cs"/>
              </a:rPr>
              <a:t>κ και λ αλυσίδες, </a:t>
            </a:r>
            <a:r>
              <a:rPr kumimoji="0" lang="en-US" altLang="el-GR" sz="2000" b="0" i="0" u="none" strike="noStrike" kern="1200" cap="none" spc="0" normalizeH="0" baseline="0" noProof="0">
                <a:ln>
                  <a:noFill/>
                </a:ln>
                <a:solidFill>
                  <a:srgbClr val="404040"/>
                </a:solidFill>
                <a:effectLst/>
                <a:uLnTx/>
                <a:uFillTx/>
                <a:latin typeface="Calibri"/>
                <a:ea typeface="+mn-ea"/>
                <a:cs typeface="+mn-cs"/>
              </a:rPr>
              <a:t>anti-PLA2R</a:t>
            </a:r>
            <a:r>
              <a:rPr kumimoji="0" lang="el-GR" altLang="el-GR" sz="2000" b="0" i="0" u="none" strike="noStrike" kern="1200" cap="none" spc="0" normalizeH="0" baseline="0" noProof="0">
                <a:ln>
                  <a:noFill/>
                </a:ln>
                <a:solidFill>
                  <a:srgbClr val="404040"/>
                </a:solidFill>
                <a:effectLst/>
                <a:uLnTx/>
                <a:uFillTx/>
                <a:latin typeface="Calibri"/>
                <a:ea typeface="+mn-ea"/>
                <a:cs typeface="+mn-cs"/>
              </a:rPr>
              <a:t>)</a:t>
            </a:r>
            <a:r>
              <a:rPr kumimoji="0" lang="en-US" altLang="el-GR" sz="2000" b="0" i="0" u="none" strike="noStrike" kern="1200" cap="none" spc="0" normalizeH="0" baseline="0" noProof="0">
                <a:ln>
                  <a:noFill/>
                </a:ln>
                <a:solidFill>
                  <a:srgbClr val="404040"/>
                </a:solidFill>
                <a:effectLst/>
                <a:uLnTx/>
                <a:uFillTx/>
                <a:latin typeface="Calibri"/>
                <a:ea typeface="+mn-ea"/>
                <a:cs typeface="+mn-cs"/>
              </a:rPr>
              <a:t>: </a:t>
            </a:r>
            <a:r>
              <a:rPr kumimoji="0" lang="el-GR" altLang="el-GR" sz="2000" b="0" i="0" u="none" strike="noStrike" kern="1200" cap="none" spc="0" normalizeH="0" baseline="0" noProof="0">
                <a:ln>
                  <a:noFill/>
                </a:ln>
                <a:solidFill>
                  <a:srgbClr val="404040"/>
                </a:solidFill>
                <a:effectLst/>
                <a:uLnTx/>
                <a:uFillTx/>
                <a:latin typeface="Calibri"/>
                <a:ea typeface="+mn-ea"/>
                <a:cs typeface="+mn-cs"/>
              </a:rPr>
              <a:t>κ.φ.</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1" i="0" u="none" strike="noStrike" kern="1200" cap="none" spc="0" normalizeH="0" baseline="0" noProof="0">
                <a:ln>
                  <a:noFill/>
                </a:ln>
                <a:solidFill>
                  <a:srgbClr val="404040"/>
                </a:solidFill>
                <a:effectLst/>
                <a:uLnTx/>
                <a:uFillTx/>
                <a:latin typeface="Calibri"/>
                <a:ea typeface="+mn-ea"/>
                <a:cs typeface="+mn-cs"/>
              </a:rPr>
              <a:t> Ηλεκτροφόρηση και ανοσοκαθήλωση ορού</a:t>
            </a:r>
            <a:r>
              <a:rPr kumimoji="0" lang="en-US" altLang="el-GR" sz="2000" b="1" i="0" u="none" strike="noStrike" kern="1200" cap="none" spc="0" normalizeH="0" baseline="0" noProof="0">
                <a:ln>
                  <a:noFill/>
                </a:ln>
                <a:solidFill>
                  <a:srgbClr val="404040"/>
                </a:solidFill>
                <a:effectLst/>
                <a:uLnTx/>
                <a:uFillTx/>
                <a:latin typeface="Calibri"/>
                <a:ea typeface="+mn-ea"/>
                <a:cs typeface="+mn-cs"/>
              </a:rPr>
              <a:t>: </a:t>
            </a:r>
            <a:r>
              <a:rPr kumimoji="0" lang="el-GR" altLang="el-GR" sz="2000" b="0" i="0" u="none" strike="noStrike" kern="1200" cap="none" spc="0" normalizeH="0" baseline="0" noProof="0">
                <a:ln>
                  <a:noFill/>
                </a:ln>
                <a:solidFill>
                  <a:srgbClr val="404040"/>
                </a:solidFill>
                <a:effectLst/>
                <a:uLnTx/>
                <a:uFillTx/>
                <a:latin typeface="Calibri"/>
                <a:ea typeface="+mn-ea"/>
                <a:cs typeface="+mn-cs"/>
              </a:rPr>
              <a:t>κ.φ.</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1" i="0" u="none" strike="noStrike" kern="1200" cap="none" spc="0" normalizeH="0" baseline="0" noProof="0">
                <a:ln>
                  <a:noFill/>
                </a:ln>
                <a:solidFill>
                  <a:srgbClr val="404040"/>
                </a:solidFill>
                <a:effectLst/>
                <a:uLnTx/>
                <a:uFillTx/>
                <a:latin typeface="Calibri"/>
                <a:ea typeface="+mn-ea"/>
                <a:cs typeface="+mn-cs"/>
              </a:rPr>
              <a:t> Ίζημα ούρων</a:t>
            </a:r>
            <a:r>
              <a:rPr kumimoji="0" lang="el-GR" altLang="el-GR" sz="2000" b="0" i="0" u="none" strike="noStrike" kern="1200" cap="none" spc="0" normalizeH="0" baseline="0" noProof="0">
                <a:ln>
                  <a:noFill/>
                </a:ln>
                <a:solidFill>
                  <a:srgbClr val="404040"/>
                </a:solidFill>
                <a:effectLst/>
                <a:uLnTx/>
                <a:uFillTx/>
                <a:latin typeface="Calibri"/>
                <a:ea typeface="+mn-ea"/>
                <a:cs typeface="+mn-cs"/>
              </a:rPr>
              <a:t>: </a:t>
            </a:r>
            <a:r>
              <a:rPr kumimoji="0" lang="el-GR" altLang="el-GR" sz="2000" b="0" i="0" u="none" strike="noStrike" kern="1200" cap="none" spc="0" normalizeH="0" baseline="0" noProof="0">
                <a:ln>
                  <a:noFill/>
                </a:ln>
                <a:solidFill>
                  <a:srgbClr val="000000"/>
                </a:solidFill>
                <a:effectLst/>
                <a:uLnTx/>
                <a:uFillTx/>
                <a:latin typeface="Calibri"/>
                <a:ea typeface="+mn-ea"/>
                <a:cs typeface="+mn-cs"/>
              </a:rPr>
              <a:t>αρνητικό</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1" i="0" u="none" strike="noStrike" kern="1200" cap="none" spc="0" normalizeH="0" baseline="0" noProof="0">
                <a:ln>
                  <a:noFill/>
                </a:ln>
                <a:solidFill>
                  <a:srgbClr val="404040"/>
                </a:solidFill>
                <a:effectLst/>
                <a:uLnTx/>
                <a:uFillTx/>
                <a:latin typeface="Calibri"/>
                <a:ea typeface="+mn-ea"/>
                <a:cs typeface="+mn-cs"/>
              </a:rPr>
              <a:t> </a:t>
            </a:r>
            <a:r>
              <a:rPr kumimoji="0" lang="en-US" altLang="el-GR" sz="2000" b="1" i="0" u="none" strike="noStrike" kern="1200" cap="none" spc="0" normalizeH="0" baseline="0" noProof="0">
                <a:ln>
                  <a:noFill/>
                </a:ln>
                <a:solidFill>
                  <a:srgbClr val="404040"/>
                </a:solidFill>
                <a:effectLst/>
                <a:uLnTx/>
                <a:uFillTx/>
                <a:latin typeface="Calibri"/>
                <a:ea typeface="+mn-ea"/>
                <a:cs typeface="+mn-cs"/>
              </a:rPr>
              <a:t>ACR</a:t>
            </a:r>
            <a:r>
              <a:rPr kumimoji="0" lang="el-GR" altLang="el-GR" sz="2000" b="0" i="0" u="none" strike="noStrike" kern="1200" cap="none" spc="0" normalizeH="0" baseline="0" noProof="0">
                <a:ln>
                  <a:noFill/>
                </a:ln>
                <a:solidFill>
                  <a:srgbClr val="404040"/>
                </a:solidFill>
                <a:effectLst/>
                <a:uLnTx/>
                <a:uFillTx/>
                <a:latin typeface="Calibri"/>
                <a:ea typeface="+mn-ea"/>
                <a:cs typeface="+mn-cs"/>
              </a:rPr>
              <a:t>: </a:t>
            </a:r>
            <a:r>
              <a:rPr kumimoji="0" lang="el-GR" altLang="el-GR" sz="2000" b="0" i="0" u="none" strike="noStrike" kern="1200" cap="none" spc="0" normalizeH="0" baseline="0" noProof="0">
                <a:ln>
                  <a:noFill/>
                </a:ln>
                <a:solidFill>
                  <a:srgbClr val="FF0000"/>
                </a:solidFill>
                <a:effectLst/>
                <a:uLnTx/>
                <a:uFillTx/>
                <a:latin typeface="Calibri"/>
                <a:ea typeface="+mn-ea"/>
                <a:cs typeface="+mn-cs"/>
              </a:rPr>
              <a:t>1</a:t>
            </a:r>
            <a:r>
              <a:rPr kumimoji="0" lang="en-US" altLang="el-GR" sz="2000" b="0" i="0" u="none" strike="noStrike" kern="1200" cap="none" spc="0" normalizeH="0" baseline="0" noProof="0">
                <a:ln>
                  <a:noFill/>
                </a:ln>
                <a:solidFill>
                  <a:srgbClr val="FF0000"/>
                </a:solidFill>
                <a:effectLst/>
                <a:uLnTx/>
                <a:uFillTx/>
                <a:latin typeface="Calibri"/>
                <a:ea typeface="+mn-ea"/>
                <a:cs typeface="+mn-cs"/>
              </a:rPr>
              <a:t>700mg/g </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Calibri" panose="020F0502020204030204" pitchFamily="34" charset="0"/>
              <a:buChar char=" "/>
              <a:tabLst/>
              <a:defRPr/>
            </a:pPr>
            <a:endParaRPr kumimoji="0" lang="en-US" altLang="el-GR" sz="2000" b="0" i="0" u="none" strike="noStrike" kern="1200" cap="none" spc="0" normalizeH="0" baseline="0" noProof="0">
              <a:ln>
                <a:noFill/>
              </a:ln>
              <a:solidFill>
                <a:srgbClr val="404040"/>
              </a:solidFill>
              <a:effectLst/>
              <a:uLnTx/>
              <a:uFillTx/>
              <a:latin typeface="Calibri"/>
              <a:ea typeface="+mn-ea"/>
              <a:cs typeface="+mn-cs"/>
            </a:endParaRP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Calibri" panose="020F0502020204030204" pitchFamily="34" charset="0"/>
              <a:buNone/>
              <a:tabLst/>
              <a:defRPr/>
            </a:pPr>
            <a:endParaRPr kumimoji="0" lang="el-GR" altLang="el-GR" sz="2000" b="0" i="0" u="none" strike="noStrike" kern="1200" cap="none" spc="0" normalizeH="0" baseline="0" noProof="0">
              <a:ln>
                <a:noFill/>
              </a:ln>
              <a:solidFill>
                <a:srgbClr val="404040"/>
              </a:solidFill>
              <a:effectLst/>
              <a:uLnTx/>
              <a:uFillTx/>
              <a:latin typeface="Calibri"/>
              <a:ea typeface="+mn-ea"/>
              <a:cs typeface="+mn-cs"/>
            </a:endParaRP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Calibri" panose="020F0502020204030204" pitchFamily="34" charset="0"/>
              <a:buChar char=" "/>
              <a:tabLst/>
              <a:defRPr/>
            </a:pPr>
            <a:endParaRPr kumimoji="0" lang="el-GR" altLang="el-GR" sz="2000" b="0" i="0" u="none" strike="noStrike" kern="1200" cap="none" spc="0" normalizeH="0" baseline="0" noProof="0">
              <a:ln>
                <a:noFill/>
              </a:ln>
              <a:solidFill>
                <a:srgbClr val="404040"/>
              </a:solidFill>
              <a:effectLst/>
              <a:uLnTx/>
              <a:uFillTx/>
              <a:latin typeface="Calibri"/>
              <a:ea typeface="+mn-ea"/>
              <a:cs typeface="+mn-cs"/>
            </a:endParaRPr>
          </a:p>
        </p:txBody>
      </p:sp>
    </p:spTree>
    <p:extLst>
      <p:ext uri="{BB962C8B-B14F-4D97-AF65-F5344CB8AC3E}">
        <p14:creationId xmlns:p14="http://schemas.microsoft.com/office/powerpoint/2010/main" val="15380487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2F23FB-001F-B2F4-C01D-503ACEB49FCB}"/>
              </a:ext>
            </a:extLst>
          </p:cNvPr>
          <p:cNvSpPr txBox="1">
            <a:spLocks/>
          </p:cNvSpPr>
          <p:nvPr/>
        </p:nvSpPr>
        <p:spPr>
          <a:xfrm>
            <a:off x="1096963" y="287338"/>
            <a:ext cx="10058400" cy="1449387"/>
          </a:xfrm>
          <a:prstGeom prst="rect">
            <a:avLst/>
          </a:prstGeom>
        </p:spPr>
        <p:txBody>
          <a:bodyPr vert="horz" lIns="91440" tIns="45720" rIns="91440" bIns="45720" rtlCol="0" anchor="b">
            <a:normAutofit/>
          </a:bodyPr>
          <a:lstStyle>
            <a:lvl1pPr marL="0"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l-GR" sz="2400" b="1" i="0" u="none" strike="noStrike" kern="1200" cap="none" spc="-50" normalizeH="0" baseline="0" noProof="0" dirty="0">
                <a:ln>
                  <a:noFill/>
                </a:ln>
                <a:solidFill>
                  <a:schemeClr val="tx1"/>
                </a:solidFill>
                <a:effectLst/>
                <a:uLnTx/>
                <a:uFillTx/>
                <a:latin typeface="Calibri"/>
                <a:ea typeface="+mj-ea"/>
                <a:cs typeface="+mj-cs"/>
              </a:rPr>
              <a:t>Απεικονιστικός έλεγχος</a:t>
            </a:r>
          </a:p>
        </p:txBody>
      </p:sp>
      <p:sp>
        <p:nvSpPr>
          <p:cNvPr id="3" name="Θέση περιεχομένου 2">
            <a:extLst>
              <a:ext uri="{FF2B5EF4-FFF2-40B4-BE49-F238E27FC236}">
                <a16:creationId xmlns:a16="http://schemas.microsoft.com/office/drawing/2014/main" id="{55A0ADC7-885E-CE57-6AE6-555A03567281}"/>
              </a:ext>
            </a:extLst>
          </p:cNvPr>
          <p:cNvSpPr txBox="1">
            <a:spLocks/>
          </p:cNvSpPr>
          <p:nvPr/>
        </p:nvSpPr>
        <p:spPr bwMode="auto">
          <a:xfrm>
            <a:off x="1096963" y="1846263"/>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90488" indent="-90488" algn="l" rtl="0" fontAlgn="base">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1" i="0" u="none" strike="noStrike" kern="1200" cap="none" spc="0" normalizeH="0" baseline="0" noProof="0">
                <a:ln>
                  <a:noFill/>
                </a:ln>
                <a:solidFill>
                  <a:schemeClr val="tx1"/>
                </a:solidFill>
                <a:effectLst/>
                <a:uLnTx/>
                <a:uFillTx/>
                <a:latin typeface="Calibri"/>
                <a:ea typeface="+mn-ea"/>
                <a:cs typeface="+mn-cs"/>
              </a:rPr>
              <a:t> </a:t>
            </a:r>
            <a:r>
              <a:rPr kumimoji="0" lang="en-US" altLang="el-GR" sz="2000" b="1" i="0" u="none" strike="noStrike" kern="1200" cap="none" spc="0" normalizeH="0" baseline="0" noProof="0">
                <a:ln>
                  <a:noFill/>
                </a:ln>
                <a:solidFill>
                  <a:schemeClr val="tx1"/>
                </a:solidFill>
                <a:effectLst/>
                <a:uLnTx/>
                <a:uFillTx/>
                <a:latin typeface="Calibri"/>
                <a:ea typeface="+mn-ea"/>
                <a:cs typeface="+mn-cs"/>
              </a:rPr>
              <a:t>Y</a:t>
            </a:r>
            <a:r>
              <a:rPr kumimoji="0" lang="el-GR" altLang="el-GR" sz="2000" b="1" i="0" u="none" strike="noStrike" kern="1200" cap="none" spc="0" normalizeH="0" baseline="0" noProof="0">
                <a:ln>
                  <a:noFill/>
                </a:ln>
                <a:solidFill>
                  <a:schemeClr val="tx1"/>
                </a:solidFill>
                <a:effectLst/>
                <a:uLnTx/>
                <a:uFillTx/>
                <a:latin typeface="Calibri"/>
                <a:ea typeface="+mn-ea"/>
                <a:cs typeface="+mn-cs"/>
              </a:rPr>
              <a:t>περηχογράφημα νεφρών</a:t>
            </a:r>
            <a:r>
              <a:rPr kumimoji="0" lang="el-GR" altLang="el-GR" sz="2000" b="0" i="0" u="none" strike="noStrike" kern="1200" cap="none" spc="0" normalizeH="0" baseline="0" noProof="0">
                <a:ln>
                  <a:noFill/>
                </a:ln>
                <a:solidFill>
                  <a:schemeClr val="tx1"/>
                </a:solidFill>
                <a:effectLst/>
                <a:uLnTx/>
                <a:uFillTx/>
                <a:latin typeface="Calibri"/>
                <a:ea typeface="+mn-ea"/>
                <a:cs typeface="+mn-cs"/>
              </a:rPr>
              <a:t>:</a:t>
            </a:r>
          </a:p>
          <a:p>
            <a:pPr marL="382588" marR="0" lvl="1" indent="-182563" algn="l" defTabSz="914400" rtl="0" eaLnBrk="1" fontAlgn="base" latinLnBrk="0" hangingPunct="1">
              <a:lnSpc>
                <a:spcPct val="90000"/>
              </a:lnSpc>
              <a:spcBef>
                <a:spcPts val="200"/>
              </a:spcBef>
              <a:spcAft>
                <a:spcPts val="400"/>
              </a:spcAft>
              <a:buClr>
                <a:srgbClr val="E48312"/>
              </a:buClr>
              <a:buSzTx/>
              <a:buFont typeface="Arial" panose="020B0604020202020204" pitchFamily="34" charset="0"/>
              <a:buChar char="•"/>
              <a:tabLst/>
              <a:defRPr/>
            </a:pPr>
            <a:r>
              <a:rPr kumimoji="0" lang="el-GR" altLang="el-GR" sz="1800" b="0" i="0" u="none" strike="noStrike" kern="1200" cap="none" spc="0" normalizeH="0" baseline="0" noProof="0">
                <a:ln>
                  <a:noFill/>
                </a:ln>
                <a:solidFill>
                  <a:schemeClr val="tx1"/>
                </a:solidFill>
                <a:effectLst/>
                <a:uLnTx/>
                <a:uFillTx/>
                <a:latin typeface="Calibri"/>
                <a:ea typeface="+mn-ea"/>
                <a:cs typeface="+mn-cs"/>
              </a:rPr>
              <a:t> ΔΕ νεφρός 12</a:t>
            </a:r>
            <a:r>
              <a:rPr kumimoji="0" lang="en-US" altLang="el-GR" sz="1800" b="0" i="0" u="none" strike="noStrike" kern="1200" cap="none" spc="0" normalizeH="0" baseline="0" noProof="0">
                <a:ln>
                  <a:noFill/>
                </a:ln>
                <a:solidFill>
                  <a:schemeClr val="tx1"/>
                </a:solidFill>
                <a:effectLst/>
                <a:uLnTx/>
                <a:uFillTx/>
                <a:latin typeface="Calibri"/>
                <a:ea typeface="+mn-ea"/>
                <a:cs typeface="+mn-cs"/>
              </a:rPr>
              <a:t>cm </a:t>
            </a:r>
            <a:r>
              <a:rPr kumimoji="0" lang="el-GR" altLang="el-GR" sz="1800" b="0" i="0" u="none" strike="noStrike" kern="1200" cap="none" spc="0" normalizeH="0" baseline="0" noProof="0">
                <a:ln>
                  <a:noFill/>
                </a:ln>
                <a:solidFill>
                  <a:schemeClr val="tx1"/>
                </a:solidFill>
                <a:effectLst/>
                <a:uLnTx/>
                <a:uFillTx/>
                <a:latin typeface="Calibri"/>
                <a:ea typeface="+mn-ea"/>
                <a:cs typeface="+mn-cs"/>
              </a:rPr>
              <a:t>με πάχος φλοιού 14</a:t>
            </a:r>
            <a:r>
              <a:rPr kumimoji="0" lang="en-US" altLang="el-GR" sz="1800" b="0" i="0" u="none" strike="noStrike" kern="1200" cap="none" spc="0" normalizeH="0" baseline="0" noProof="0">
                <a:ln>
                  <a:noFill/>
                </a:ln>
                <a:solidFill>
                  <a:schemeClr val="tx1"/>
                </a:solidFill>
                <a:effectLst/>
                <a:uLnTx/>
                <a:uFillTx/>
                <a:latin typeface="Calibri"/>
                <a:ea typeface="+mn-ea"/>
                <a:cs typeface="+mn-cs"/>
              </a:rPr>
              <a:t>mm</a:t>
            </a:r>
            <a:r>
              <a:rPr kumimoji="0" lang="el-GR" altLang="el-GR" sz="1800" b="0" i="0" u="none" strike="noStrike" kern="1200" cap="none" spc="0" normalizeH="0" baseline="0" noProof="0">
                <a:ln>
                  <a:noFill/>
                </a:ln>
                <a:solidFill>
                  <a:schemeClr val="tx1"/>
                </a:solidFill>
                <a:effectLst/>
                <a:uLnTx/>
                <a:uFillTx/>
                <a:latin typeface="Calibri"/>
                <a:ea typeface="+mn-ea"/>
                <a:cs typeface="+mn-cs"/>
              </a:rPr>
              <a:t>,</a:t>
            </a:r>
            <a:r>
              <a:rPr kumimoji="0" lang="en-US" altLang="el-GR" sz="1800" b="0" i="0" u="none" strike="noStrike" kern="1200" cap="none" spc="0" normalizeH="0" baseline="0" noProof="0">
                <a:ln>
                  <a:noFill/>
                </a:ln>
                <a:solidFill>
                  <a:schemeClr val="tx1"/>
                </a:solidFill>
                <a:effectLst/>
                <a:uLnTx/>
                <a:uFillTx/>
                <a:latin typeface="Calibri"/>
                <a:ea typeface="+mn-ea"/>
                <a:cs typeface="+mn-cs"/>
              </a:rPr>
              <a:t> </a:t>
            </a:r>
            <a:r>
              <a:rPr kumimoji="0" lang="el-GR" altLang="el-GR" sz="1800" b="0" i="0" u="none" strike="noStrike" kern="1200" cap="none" spc="0" normalizeH="0" baseline="0" noProof="0">
                <a:ln>
                  <a:noFill/>
                </a:ln>
                <a:solidFill>
                  <a:schemeClr val="tx1"/>
                </a:solidFill>
                <a:effectLst/>
                <a:uLnTx/>
                <a:uFillTx/>
                <a:latin typeface="Calibri"/>
                <a:ea typeface="+mn-ea"/>
                <a:cs typeface="+mn-cs"/>
              </a:rPr>
              <a:t>ΑΡ νεφρός 12</a:t>
            </a:r>
            <a:r>
              <a:rPr kumimoji="0" lang="en-US" altLang="el-GR" sz="1800" b="0" i="0" u="none" strike="noStrike" kern="1200" cap="none" spc="0" normalizeH="0" baseline="0" noProof="0">
                <a:ln>
                  <a:noFill/>
                </a:ln>
                <a:solidFill>
                  <a:schemeClr val="tx1"/>
                </a:solidFill>
                <a:effectLst/>
                <a:uLnTx/>
                <a:uFillTx/>
                <a:latin typeface="Calibri"/>
                <a:ea typeface="+mn-ea"/>
                <a:cs typeface="+mn-cs"/>
              </a:rPr>
              <a:t>cm </a:t>
            </a:r>
            <a:r>
              <a:rPr kumimoji="0" lang="el-GR" altLang="el-GR" sz="1800" b="0" i="0" u="none" strike="noStrike" kern="1200" cap="none" spc="0" normalizeH="0" baseline="0" noProof="0">
                <a:ln>
                  <a:noFill/>
                </a:ln>
                <a:solidFill>
                  <a:schemeClr val="tx1"/>
                </a:solidFill>
                <a:effectLst/>
                <a:uLnTx/>
                <a:uFillTx/>
                <a:latin typeface="Calibri"/>
                <a:ea typeface="+mn-ea"/>
                <a:cs typeface="+mn-cs"/>
              </a:rPr>
              <a:t>με πάχος φλοιού 15</a:t>
            </a:r>
            <a:r>
              <a:rPr kumimoji="0" lang="en-US" altLang="el-GR" sz="1800" b="0" i="0" u="none" strike="noStrike" kern="1200" cap="none" spc="0" normalizeH="0" baseline="0" noProof="0">
                <a:ln>
                  <a:noFill/>
                </a:ln>
                <a:solidFill>
                  <a:schemeClr val="tx1"/>
                </a:solidFill>
                <a:effectLst/>
                <a:uLnTx/>
                <a:uFillTx/>
                <a:latin typeface="Calibri"/>
                <a:ea typeface="+mn-ea"/>
                <a:cs typeface="+mn-cs"/>
              </a:rPr>
              <a:t>mm</a:t>
            </a:r>
            <a:endParaRPr kumimoji="0" lang="el-GR" altLang="el-GR" sz="1800" b="0" i="0" u="none" strike="noStrike" kern="1200" cap="none" spc="0" normalizeH="0" baseline="0" noProof="0">
              <a:ln>
                <a:noFill/>
              </a:ln>
              <a:solidFill>
                <a:schemeClr val="tx1"/>
              </a:solidFill>
              <a:effectLst/>
              <a:uLnTx/>
              <a:uFillTx/>
              <a:latin typeface="Calibri"/>
              <a:ea typeface="+mn-ea"/>
              <a:cs typeface="+mn-cs"/>
            </a:endParaRPr>
          </a:p>
          <a:p>
            <a:pPr marL="382588" marR="0" lvl="1" indent="-182563" algn="l" defTabSz="914400" rtl="0" eaLnBrk="1" fontAlgn="base" latinLnBrk="0" hangingPunct="1">
              <a:lnSpc>
                <a:spcPct val="90000"/>
              </a:lnSpc>
              <a:spcBef>
                <a:spcPts val="200"/>
              </a:spcBef>
              <a:spcAft>
                <a:spcPts val="400"/>
              </a:spcAft>
              <a:buClr>
                <a:srgbClr val="E48312"/>
              </a:buClr>
              <a:buSzTx/>
              <a:buFont typeface="Arial" panose="020B0604020202020204" pitchFamily="34" charset="0"/>
              <a:buChar char="•"/>
              <a:tabLst/>
              <a:defRPr/>
            </a:pPr>
            <a:r>
              <a:rPr kumimoji="0" lang="el-GR" altLang="el-GR" sz="1800" b="0" i="0" u="none" strike="noStrike" kern="1200" cap="none" spc="0" normalizeH="0" baseline="0" noProof="0">
                <a:ln>
                  <a:noFill/>
                </a:ln>
                <a:solidFill>
                  <a:schemeClr val="tx1"/>
                </a:solidFill>
                <a:effectLst/>
                <a:uLnTx/>
                <a:uFillTx/>
                <a:latin typeface="Calibri"/>
                <a:ea typeface="+mn-ea"/>
                <a:cs typeface="+mn-cs"/>
              </a:rPr>
              <a:t>Αυξημένη ηχογένεια </a:t>
            </a:r>
          </a:p>
          <a:p>
            <a:pPr marL="382588" marR="0" lvl="1" indent="-182563" algn="l" defTabSz="914400" rtl="0" eaLnBrk="1" fontAlgn="base" latinLnBrk="0" hangingPunct="1">
              <a:lnSpc>
                <a:spcPct val="90000"/>
              </a:lnSpc>
              <a:spcBef>
                <a:spcPts val="200"/>
              </a:spcBef>
              <a:spcAft>
                <a:spcPts val="400"/>
              </a:spcAft>
              <a:buClr>
                <a:srgbClr val="E48312"/>
              </a:buClr>
              <a:buSzTx/>
              <a:buFont typeface="Arial" panose="020B0604020202020204" pitchFamily="34" charset="0"/>
              <a:buChar char="•"/>
              <a:tabLst/>
              <a:defRPr/>
            </a:pPr>
            <a:r>
              <a:rPr kumimoji="0" lang="el-GR" altLang="el-GR" sz="1800" b="0" i="0" u="none" strike="noStrike" kern="1200" cap="none" spc="0" normalizeH="0" baseline="0" noProof="0">
                <a:ln>
                  <a:noFill/>
                </a:ln>
                <a:solidFill>
                  <a:schemeClr val="tx1"/>
                </a:solidFill>
                <a:effectLst/>
                <a:uLnTx/>
                <a:uFillTx/>
                <a:latin typeface="Calibri"/>
                <a:ea typeface="+mn-ea"/>
                <a:cs typeface="+mn-cs"/>
              </a:rPr>
              <a:t>Χωρίς παρουσία λίθων ή διατάσεων</a:t>
            </a:r>
            <a:r>
              <a:rPr kumimoji="0" lang="en-US" altLang="el-GR" sz="1800" b="0" i="0" u="none" strike="noStrike" kern="1200" cap="none" spc="0" normalizeH="0" baseline="0" noProof="0">
                <a:ln>
                  <a:noFill/>
                </a:ln>
                <a:solidFill>
                  <a:schemeClr val="tx1"/>
                </a:solidFill>
                <a:effectLst/>
                <a:uLnTx/>
                <a:uFillTx/>
                <a:latin typeface="Calibri"/>
                <a:ea typeface="+mn-ea"/>
                <a:cs typeface="+mn-cs"/>
              </a:rPr>
              <a:t> </a:t>
            </a:r>
            <a:endParaRPr kumimoji="0" lang="el-GR" altLang="el-GR" sz="1800" b="0" i="0" u="none" strike="noStrike" kern="1200" cap="none" spc="0" normalizeH="0" baseline="0" noProof="0">
              <a:ln>
                <a:noFill/>
              </a:ln>
              <a:solidFill>
                <a:schemeClr val="tx1"/>
              </a:solidFill>
              <a:effectLst/>
              <a:uLnTx/>
              <a:uFillTx/>
              <a:latin typeface="Calibri"/>
              <a:ea typeface="+mn-ea"/>
              <a:cs typeface="+mn-cs"/>
            </a:endParaRPr>
          </a:p>
          <a:p>
            <a:pPr marL="382588" marR="0" lvl="1" indent="-182563" algn="l" defTabSz="914400" rtl="0" eaLnBrk="1" fontAlgn="base" latinLnBrk="0" hangingPunct="1">
              <a:lnSpc>
                <a:spcPct val="90000"/>
              </a:lnSpc>
              <a:spcBef>
                <a:spcPts val="200"/>
              </a:spcBef>
              <a:spcAft>
                <a:spcPts val="400"/>
              </a:spcAft>
              <a:buClr>
                <a:srgbClr val="E48312"/>
              </a:buClr>
              <a:buSzTx/>
              <a:buFont typeface="Calibri" panose="020F0502020204030204" pitchFamily="34" charset="0"/>
              <a:buNone/>
              <a:tabLst/>
              <a:defRPr/>
            </a:pPr>
            <a:endParaRPr kumimoji="0" lang="en-US" altLang="el-GR" sz="1800" b="0" i="0" u="none" strike="noStrike" kern="1200" cap="none" spc="0" normalizeH="0" baseline="0" noProof="0">
              <a:ln>
                <a:noFill/>
              </a:ln>
              <a:solidFill>
                <a:schemeClr val="tx1"/>
              </a:solidFill>
              <a:effectLst/>
              <a:uLnTx/>
              <a:uFillTx/>
              <a:latin typeface="Calibri"/>
              <a:ea typeface="+mn-ea"/>
              <a:cs typeface="+mn-cs"/>
            </a:endParaRP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1" i="0" u="none" strike="noStrike" kern="1200" cap="none" spc="0" normalizeH="0" baseline="0" noProof="0">
                <a:ln>
                  <a:noFill/>
                </a:ln>
                <a:solidFill>
                  <a:schemeClr val="tx1"/>
                </a:solidFill>
                <a:effectLst/>
                <a:uLnTx/>
                <a:uFillTx/>
                <a:latin typeface="Calibri"/>
                <a:ea typeface="+mn-ea"/>
                <a:cs typeface="+mn-cs"/>
              </a:rPr>
              <a:t> </a:t>
            </a:r>
            <a:r>
              <a:rPr kumimoji="0" lang="en-US" altLang="el-GR" sz="2000" b="1" i="0" u="none" strike="noStrike" kern="1200" cap="none" spc="0" normalizeH="0" baseline="0" noProof="0">
                <a:ln>
                  <a:noFill/>
                </a:ln>
                <a:solidFill>
                  <a:schemeClr val="tx1"/>
                </a:solidFill>
                <a:effectLst/>
                <a:uLnTx/>
                <a:uFillTx/>
                <a:latin typeface="Calibri"/>
                <a:ea typeface="+mn-ea"/>
                <a:cs typeface="+mn-cs"/>
              </a:rPr>
              <a:t>Echo </a:t>
            </a:r>
            <a:r>
              <a:rPr kumimoji="0" lang="el-GR" altLang="el-GR" sz="2000" b="1" i="0" u="none" strike="noStrike" kern="1200" cap="none" spc="0" normalizeH="0" baseline="0" noProof="0">
                <a:ln>
                  <a:noFill/>
                </a:ln>
                <a:solidFill>
                  <a:schemeClr val="tx1"/>
                </a:solidFill>
                <a:effectLst/>
                <a:uLnTx/>
                <a:uFillTx/>
                <a:latin typeface="Calibri"/>
                <a:ea typeface="+mn-ea"/>
                <a:cs typeface="+mn-cs"/>
              </a:rPr>
              <a:t>καρδιάς</a:t>
            </a:r>
            <a:r>
              <a:rPr kumimoji="0" lang="el-GR" altLang="el-GR" sz="2000" b="0" i="0" u="none" strike="noStrike" kern="1200" cap="none" spc="0" normalizeH="0" baseline="0" noProof="0">
                <a:ln>
                  <a:noFill/>
                </a:ln>
                <a:solidFill>
                  <a:schemeClr val="tx1"/>
                </a:solidFill>
                <a:effectLst/>
                <a:uLnTx/>
                <a:uFillTx/>
                <a:latin typeface="Calibri"/>
                <a:ea typeface="+mn-ea"/>
                <a:cs typeface="+mn-cs"/>
              </a:rPr>
              <a:t>:</a:t>
            </a:r>
          </a:p>
          <a:p>
            <a:pPr marL="382588" marR="0" lvl="1" indent="-182563" algn="l" defTabSz="914400" rtl="0" eaLnBrk="1" fontAlgn="base" latinLnBrk="0" hangingPunct="1">
              <a:lnSpc>
                <a:spcPct val="90000"/>
              </a:lnSpc>
              <a:spcBef>
                <a:spcPts val="200"/>
              </a:spcBef>
              <a:spcAft>
                <a:spcPts val="400"/>
              </a:spcAft>
              <a:buClr>
                <a:srgbClr val="E48312"/>
              </a:buClr>
              <a:buSzTx/>
              <a:buFont typeface="Arial" panose="020B0604020202020204" pitchFamily="34" charset="0"/>
              <a:buChar char="•"/>
              <a:tabLst/>
              <a:defRPr/>
            </a:pPr>
            <a:r>
              <a:rPr kumimoji="0" lang="el-GR" altLang="el-GR" sz="1800" b="0" i="0" u="none" strike="noStrike" kern="1200" cap="none" spc="0" normalizeH="0" baseline="0" noProof="0">
                <a:ln>
                  <a:noFill/>
                </a:ln>
                <a:solidFill>
                  <a:schemeClr val="tx1"/>
                </a:solidFill>
                <a:effectLst/>
                <a:uLnTx/>
                <a:uFillTx/>
                <a:latin typeface="Calibri"/>
                <a:ea typeface="+mn-ea"/>
                <a:cs typeface="+mn-cs"/>
              </a:rPr>
              <a:t> Διαστολική δυσλειτουργία τύπου ΙΙ</a:t>
            </a:r>
          </a:p>
          <a:p>
            <a:pPr marL="382588" marR="0" lvl="1" indent="-182563" algn="l" defTabSz="914400" rtl="0" eaLnBrk="1" fontAlgn="base" latinLnBrk="0" hangingPunct="1">
              <a:lnSpc>
                <a:spcPct val="90000"/>
              </a:lnSpc>
              <a:spcBef>
                <a:spcPts val="200"/>
              </a:spcBef>
              <a:spcAft>
                <a:spcPts val="400"/>
              </a:spcAft>
              <a:buClr>
                <a:srgbClr val="E48312"/>
              </a:buClr>
              <a:buSzTx/>
              <a:buFont typeface="Calibri" panose="020F0502020204030204" pitchFamily="34" charset="0"/>
              <a:buNone/>
              <a:tabLst/>
              <a:defRPr/>
            </a:pPr>
            <a:endParaRPr kumimoji="0" lang="el-GR" altLang="el-GR" sz="1800" b="0" i="0" u="none" strike="noStrike" kern="1200" cap="none" spc="0" normalizeH="0" baseline="0" noProof="0">
              <a:ln>
                <a:noFill/>
              </a:ln>
              <a:solidFill>
                <a:schemeClr val="tx1"/>
              </a:solidFill>
              <a:effectLst/>
              <a:uLnTx/>
              <a:uFillTx/>
              <a:latin typeface="Calibri"/>
              <a:ea typeface="+mn-ea"/>
              <a:cs typeface="+mn-cs"/>
            </a:endParaRP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0" i="0" u="none" strike="noStrike" kern="1200" cap="none" spc="0" normalizeH="0" baseline="0" noProof="0">
                <a:ln>
                  <a:noFill/>
                </a:ln>
                <a:solidFill>
                  <a:schemeClr val="tx1"/>
                </a:solidFill>
                <a:effectLst/>
                <a:uLnTx/>
                <a:uFillTx/>
                <a:latin typeface="Calibri"/>
                <a:ea typeface="+mn-ea"/>
                <a:cs typeface="+mn-cs"/>
              </a:rPr>
              <a:t> </a:t>
            </a:r>
            <a:r>
              <a:rPr kumimoji="0" lang="el-GR" altLang="el-GR" sz="2000" b="1" i="0" u="none" strike="noStrike" kern="1200" cap="none" spc="0" normalizeH="0" baseline="0" noProof="0">
                <a:ln>
                  <a:noFill/>
                </a:ln>
                <a:solidFill>
                  <a:schemeClr val="tx1"/>
                </a:solidFill>
                <a:effectLst/>
                <a:uLnTx/>
                <a:uFillTx/>
                <a:latin typeface="Calibri"/>
                <a:ea typeface="+mn-ea"/>
                <a:cs typeface="+mn-cs"/>
              </a:rPr>
              <a:t>Βυθοσκόπηση</a:t>
            </a:r>
            <a:r>
              <a:rPr kumimoji="0" lang="en-US" altLang="el-GR" sz="2000" b="1" i="0" u="none" strike="noStrike" kern="1200" cap="none" spc="0" normalizeH="0" baseline="0" noProof="0">
                <a:ln>
                  <a:noFill/>
                </a:ln>
                <a:solidFill>
                  <a:schemeClr val="tx1"/>
                </a:solidFill>
                <a:effectLst/>
                <a:uLnTx/>
                <a:uFillTx/>
                <a:latin typeface="Calibri"/>
                <a:ea typeface="+mn-ea"/>
                <a:cs typeface="+mn-cs"/>
              </a:rPr>
              <a:t>:</a:t>
            </a:r>
          </a:p>
          <a:p>
            <a:pPr marL="382588" marR="0" lvl="1" indent="-182563" algn="l" defTabSz="914400" rtl="0" eaLnBrk="1" fontAlgn="base" latinLnBrk="0" hangingPunct="1">
              <a:lnSpc>
                <a:spcPct val="90000"/>
              </a:lnSpc>
              <a:spcBef>
                <a:spcPts val="200"/>
              </a:spcBef>
              <a:spcAft>
                <a:spcPts val="400"/>
              </a:spcAft>
              <a:buClr>
                <a:srgbClr val="E48312"/>
              </a:buClr>
              <a:buSzTx/>
              <a:buFont typeface="Arial" panose="020B0604020202020204" pitchFamily="34" charset="0"/>
              <a:buChar char="•"/>
              <a:tabLst/>
              <a:defRPr/>
            </a:pPr>
            <a:r>
              <a:rPr kumimoji="0" lang="el-GR" altLang="el-GR" sz="1800" b="0" i="0" u="none" strike="noStrike" kern="1200" cap="none" spc="0" normalizeH="0" baseline="0" noProof="0">
                <a:ln>
                  <a:noFill/>
                </a:ln>
                <a:solidFill>
                  <a:schemeClr val="tx1"/>
                </a:solidFill>
                <a:effectLst/>
                <a:uLnTx/>
                <a:uFillTx/>
                <a:latin typeface="Calibri"/>
                <a:ea typeface="+mn-ea"/>
                <a:cs typeface="+mn-cs"/>
              </a:rPr>
              <a:t>Ευρήματα διαβητικής αμφιβληστροειδοπάθειας</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Wingdings" panose="05000000000000000000" pitchFamily="2" charset="2"/>
              <a:buChar char="§"/>
              <a:tabLst/>
              <a:defRPr/>
            </a:pPr>
            <a:endParaRPr kumimoji="0" lang="el-GR" altLang="el-GR" sz="2000" b="0" i="0" u="none" strike="noStrike" kern="1200" cap="none" spc="0" normalizeH="0" baseline="0" noProof="0">
              <a:ln>
                <a:noFill/>
              </a:ln>
              <a:solidFill>
                <a:schemeClr val="tx1"/>
              </a:solidFill>
              <a:effectLst/>
              <a:uLnTx/>
              <a:uFillTx/>
              <a:latin typeface="Calibri"/>
              <a:ea typeface="+mn-ea"/>
              <a:cs typeface="+mn-cs"/>
            </a:endParaRPr>
          </a:p>
        </p:txBody>
      </p:sp>
    </p:spTree>
    <p:extLst>
      <p:ext uri="{BB962C8B-B14F-4D97-AF65-F5344CB8AC3E}">
        <p14:creationId xmlns:p14="http://schemas.microsoft.com/office/powerpoint/2010/main" val="27824284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2F8038-B1B0-127C-CDE0-11B63A00306B}"/>
              </a:ext>
            </a:extLst>
          </p:cNvPr>
          <p:cNvSpPr txBox="1">
            <a:spLocks/>
          </p:cNvSpPr>
          <p:nvPr/>
        </p:nvSpPr>
        <p:spPr>
          <a:xfrm>
            <a:off x="1096963" y="287338"/>
            <a:ext cx="10058400" cy="1449387"/>
          </a:xfrm>
          <a:prstGeom prst="rect">
            <a:avLst/>
          </a:prstGeom>
        </p:spPr>
        <p:txBody>
          <a:bodyPr vert="horz" lIns="91440" tIns="45720" rIns="91440" bIns="45720" rtlCol="0" anchor="b">
            <a:normAutofit/>
          </a:bodyPr>
          <a:lstStyle>
            <a:lvl1pPr marL="0"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l-GR" sz="2400" b="1" i="0" u="none" strike="noStrike" kern="1200" cap="none" spc="-50" normalizeH="0" baseline="0" noProof="0" dirty="0">
                <a:ln>
                  <a:noFill/>
                </a:ln>
                <a:solidFill>
                  <a:schemeClr val="tx1"/>
                </a:solidFill>
                <a:effectLst/>
                <a:uLnTx/>
                <a:uFillTx/>
                <a:latin typeface="Calibri"/>
                <a:ea typeface="+mj-ea"/>
                <a:cs typeface="+mj-cs"/>
              </a:rPr>
              <a:t>Θεραπευτική αντιμετώπιση</a:t>
            </a:r>
            <a:r>
              <a:rPr kumimoji="0" lang="el-GR" sz="4800" b="0" i="0" u="none" strike="noStrike" kern="1200" cap="none" spc="-50" normalizeH="0" baseline="0" noProof="0" dirty="0">
                <a:ln>
                  <a:noFill/>
                </a:ln>
                <a:solidFill>
                  <a:schemeClr val="tx1"/>
                </a:solidFill>
                <a:effectLst/>
                <a:uLnTx/>
                <a:uFillTx/>
                <a:latin typeface="Calibri Light"/>
                <a:ea typeface="+mj-ea"/>
                <a:cs typeface="+mj-cs"/>
              </a:rPr>
              <a:t>	</a:t>
            </a:r>
          </a:p>
        </p:txBody>
      </p:sp>
      <p:sp>
        <p:nvSpPr>
          <p:cNvPr id="3" name="Θέση περιεχομένου 2">
            <a:extLst>
              <a:ext uri="{FF2B5EF4-FFF2-40B4-BE49-F238E27FC236}">
                <a16:creationId xmlns:a16="http://schemas.microsoft.com/office/drawing/2014/main" id="{D81E8F6E-EDF2-7642-EF3F-218A4BD9A5C9}"/>
              </a:ext>
            </a:extLst>
          </p:cNvPr>
          <p:cNvSpPr txBox="1">
            <a:spLocks/>
          </p:cNvSpPr>
          <p:nvPr/>
        </p:nvSpPr>
        <p:spPr bwMode="auto">
          <a:xfrm>
            <a:off x="1096963" y="2162175"/>
            <a:ext cx="10140950"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90488" indent="-90488" algn="l" rtl="0" fontAlgn="base">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0" i="0" u="none" strike="noStrike" kern="1200" cap="none" spc="0" normalizeH="0" baseline="0" noProof="0" dirty="0">
                <a:ln>
                  <a:noFill/>
                </a:ln>
                <a:solidFill>
                  <a:schemeClr val="tx1"/>
                </a:solidFill>
                <a:effectLst/>
                <a:uLnTx/>
                <a:uFillTx/>
                <a:latin typeface="Calibri"/>
                <a:ea typeface="+mn-ea"/>
                <a:cs typeface="+mn-cs"/>
              </a:rPr>
              <a:t> Μεγιστοποίηση δόσης </a:t>
            </a:r>
            <a:r>
              <a:rPr kumimoji="0" lang="en-US" altLang="el-GR" sz="2000" b="0" i="0" u="none" strike="noStrike" kern="1200" cap="none" spc="0" normalizeH="0" baseline="0" noProof="0" dirty="0">
                <a:ln>
                  <a:noFill/>
                </a:ln>
                <a:solidFill>
                  <a:schemeClr val="tx1"/>
                </a:solidFill>
                <a:effectLst/>
                <a:uLnTx/>
                <a:uFillTx/>
                <a:latin typeface="Calibri"/>
                <a:ea typeface="+mn-ea"/>
                <a:cs typeface="+mn-cs"/>
              </a:rPr>
              <a:t>ARB</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n-US" altLang="el-GR" sz="2000" b="0" i="0" u="none" strike="noStrike" kern="1200" cap="none" spc="0" normalizeH="0" baseline="0" noProof="0" dirty="0">
                <a:ln>
                  <a:noFill/>
                </a:ln>
                <a:solidFill>
                  <a:schemeClr val="tx1"/>
                </a:solidFill>
                <a:effectLst/>
                <a:uLnTx/>
                <a:uFillTx/>
                <a:latin typeface="Calibri"/>
                <a:ea typeface="+mn-ea"/>
                <a:cs typeface="+mn-cs"/>
              </a:rPr>
              <a:t> </a:t>
            </a:r>
            <a:r>
              <a:rPr kumimoji="0" lang="el-GR" altLang="el-GR" sz="2000" b="0" i="0" u="none" strike="noStrike" kern="1200" cap="none" spc="0" normalizeH="0" baseline="0" noProof="0" dirty="0">
                <a:ln>
                  <a:noFill/>
                </a:ln>
                <a:solidFill>
                  <a:schemeClr val="tx1"/>
                </a:solidFill>
                <a:effectLst/>
                <a:uLnTx/>
                <a:uFillTx/>
                <a:latin typeface="Calibri"/>
                <a:ea typeface="+mn-ea"/>
                <a:cs typeface="+mn-cs"/>
              </a:rPr>
              <a:t>Βελτιστοποίηση ΑΠ με στόχο </a:t>
            </a:r>
            <a:r>
              <a:rPr kumimoji="0" lang="el-GR" altLang="el-GR" sz="2000" b="1" i="0" u="none" strike="noStrike" kern="1200" cap="none" spc="0" normalizeH="0" baseline="0" noProof="0" dirty="0">
                <a:ln>
                  <a:noFill/>
                </a:ln>
                <a:solidFill>
                  <a:schemeClr val="tx1"/>
                </a:solidFill>
                <a:effectLst/>
                <a:uLnTx/>
                <a:uFillTx/>
                <a:latin typeface="Calibri"/>
                <a:ea typeface="+mn-ea"/>
                <a:cs typeface="+mn-cs"/>
              </a:rPr>
              <a:t>120/80</a:t>
            </a:r>
            <a:r>
              <a:rPr kumimoji="0" lang="en-US" altLang="el-GR" sz="2000" b="1" i="0" u="none" strike="noStrike" kern="1200" cap="none" spc="0" normalizeH="0" baseline="0" noProof="0" dirty="0">
                <a:ln>
                  <a:noFill/>
                </a:ln>
                <a:solidFill>
                  <a:schemeClr val="tx1"/>
                </a:solidFill>
                <a:effectLst/>
                <a:uLnTx/>
                <a:uFillTx/>
                <a:latin typeface="Calibri"/>
                <a:ea typeface="+mn-ea"/>
                <a:cs typeface="+mn-cs"/>
              </a:rPr>
              <a:t>mmHg</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endParaRPr kumimoji="0" lang="en-US" altLang="el-GR" sz="2000" b="0" i="0" u="none" strike="noStrike" kern="1200" cap="none" spc="0" normalizeH="0" baseline="0" noProof="0" dirty="0">
              <a:ln>
                <a:noFill/>
              </a:ln>
              <a:solidFill>
                <a:schemeClr val="tx1"/>
              </a:solidFill>
              <a:effectLst/>
              <a:uLnTx/>
              <a:uFillTx/>
              <a:latin typeface="Calibri"/>
              <a:ea typeface="+mn-ea"/>
              <a:cs typeface="+mn-cs"/>
            </a:endParaRP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endParaRPr kumimoji="0" lang="en-US" altLang="el-GR" sz="2000" b="0" i="0" u="none" strike="noStrike" kern="1200" cap="none" spc="0" normalizeH="0" baseline="0" noProof="0" dirty="0">
              <a:ln>
                <a:noFill/>
              </a:ln>
              <a:solidFill>
                <a:schemeClr val="tx1"/>
              </a:solidFill>
              <a:effectLst/>
              <a:uLnTx/>
              <a:uFillTx/>
              <a:latin typeface="Calibri"/>
              <a:ea typeface="+mn-ea"/>
              <a:cs typeface="+mn-cs"/>
            </a:endParaRP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n-US" altLang="el-GR" sz="2000" b="0" i="0" u="none" strike="noStrike" kern="1200" cap="none" spc="0" normalizeH="0" baseline="0" noProof="0" dirty="0">
                <a:ln>
                  <a:noFill/>
                </a:ln>
                <a:solidFill>
                  <a:schemeClr val="tx1"/>
                </a:solidFill>
                <a:effectLst/>
                <a:uLnTx/>
                <a:uFillTx/>
                <a:latin typeface="Calibri"/>
                <a:ea typeface="+mn-ea"/>
                <a:cs typeface="+mn-cs"/>
              </a:rPr>
              <a:t> </a:t>
            </a:r>
            <a:r>
              <a:rPr kumimoji="0" lang="en-US" altLang="el-GR" sz="2000" b="1" i="0" u="none" strike="noStrike" kern="1200" cap="none" spc="0" normalizeH="0" baseline="0" noProof="0" dirty="0">
                <a:ln>
                  <a:noFill/>
                </a:ln>
                <a:solidFill>
                  <a:schemeClr val="tx1"/>
                </a:solidFill>
                <a:effectLst/>
                <a:uLnTx/>
                <a:uFillTx/>
                <a:latin typeface="Calibri"/>
                <a:ea typeface="+mn-ea"/>
                <a:cs typeface="+mn-cs"/>
              </a:rPr>
              <a:t>↑ Cr: </a:t>
            </a:r>
            <a:r>
              <a:rPr kumimoji="0" lang="el-GR" altLang="el-GR" sz="2000" b="1" i="0" u="none" strike="noStrike" kern="1200" cap="none" spc="0" normalizeH="0" baseline="0" noProof="0" dirty="0">
                <a:ln>
                  <a:noFill/>
                </a:ln>
                <a:solidFill>
                  <a:schemeClr val="tx1"/>
                </a:solidFill>
                <a:effectLst/>
                <a:uLnTx/>
                <a:uFillTx/>
                <a:latin typeface="Calibri"/>
                <a:ea typeface="+mn-ea"/>
                <a:cs typeface="+mn-cs"/>
              </a:rPr>
              <a:t>1.5</a:t>
            </a:r>
            <a:r>
              <a:rPr kumimoji="0" lang="en-US" altLang="el-GR" sz="2000" b="1" i="0" u="none" strike="noStrike" kern="1200" cap="none" spc="0" normalizeH="0" baseline="0" noProof="0" dirty="0">
                <a:ln>
                  <a:noFill/>
                </a:ln>
                <a:solidFill>
                  <a:schemeClr val="tx1"/>
                </a:solidFill>
                <a:effectLst/>
                <a:uLnTx/>
                <a:uFillTx/>
                <a:latin typeface="Calibri"/>
                <a:ea typeface="+mn-ea"/>
                <a:cs typeface="+mn-cs"/>
              </a:rPr>
              <a:t>mg/dl </a:t>
            </a:r>
            <a:r>
              <a:rPr kumimoji="0" lang="en-US" altLang="el-GR" sz="2000" b="0" i="0" u="none" strike="noStrike" kern="1200" cap="none" spc="0" normalizeH="0" baseline="0" noProof="0" dirty="0">
                <a:ln>
                  <a:noFill/>
                </a:ln>
                <a:solidFill>
                  <a:schemeClr val="tx1"/>
                </a:solidFill>
                <a:effectLst/>
                <a:uLnTx/>
                <a:uFillTx/>
                <a:latin typeface="Calibri"/>
                <a:ea typeface="+mn-ea"/>
                <a:cs typeface="+mn-cs"/>
              </a:rPr>
              <a:t>(eGFR:50ml/min)</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n-US" altLang="el-GR" sz="2000" b="0" i="0" u="none" strike="noStrike" kern="1200" cap="none" spc="0" normalizeH="0" baseline="0" noProof="0" dirty="0">
                <a:ln>
                  <a:noFill/>
                </a:ln>
                <a:solidFill>
                  <a:schemeClr val="tx1"/>
                </a:solidFill>
                <a:effectLst/>
                <a:uLnTx/>
                <a:uFillTx/>
                <a:latin typeface="Calibri"/>
                <a:ea typeface="+mn-ea"/>
                <a:cs typeface="+mn-cs"/>
              </a:rPr>
              <a:t> </a:t>
            </a:r>
            <a:r>
              <a:rPr kumimoji="0" lang="en-US" altLang="el-GR" sz="2000" b="1" i="0" u="none" strike="noStrike" kern="1200" cap="none" spc="0" normalizeH="0" baseline="0" noProof="0" dirty="0">
                <a:ln>
                  <a:noFill/>
                </a:ln>
                <a:solidFill>
                  <a:schemeClr val="tx1"/>
                </a:solidFill>
                <a:effectLst/>
                <a:uLnTx/>
                <a:uFillTx/>
                <a:latin typeface="Calibri"/>
                <a:ea typeface="+mn-ea"/>
                <a:cs typeface="+mn-cs"/>
              </a:rPr>
              <a:t>↓ ACR: 9</a:t>
            </a:r>
            <a:r>
              <a:rPr kumimoji="0" lang="el-GR" altLang="el-GR" sz="2000" b="1" i="0" u="none" strike="noStrike" kern="1200" cap="none" spc="0" normalizeH="0" baseline="0" noProof="0" dirty="0">
                <a:ln>
                  <a:noFill/>
                </a:ln>
                <a:solidFill>
                  <a:schemeClr val="tx1"/>
                </a:solidFill>
                <a:effectLst/>
                <a:uLnTx/>
                <a:uFillTx/>
                <a:latin typeface="Calibri"/>
                <a:ea typeface="+mn-ea"/>
                <a:cs typeface="+mn-cs"/>
              </a:rPr>
              <a:t>00</a:t>
            </a:r>
            <a:r>
              <a:rPr kumimoji="0" lang="en-US" altLang="el-GR" sz="2000" b="1" i="0" u="none" strike="noStrike" kern="1200" cap="none" spc="0" normalizeH="0" baseline="0" noProof="0" dirty="0">
                <a:ln>
                  <a:noFill/>
                </a:ln>
                <a:solidFill>
                  <a:schemeClr val="tx1"/>
                </a:solidFill>
                <a:effectLst/>
                <a:uLnTx/>
                <a:uFillTx/>
                <a:latin typeface="Calibri"/>
                <a:ea typeface="+mn-ea"/>
                <a:cs typeface="+mn-cs"/>
              </a:rPr>
              <a:t>mg/g</a:t>
            </a:r>
            <a:endParaRPr kumimoji="0" lang="el-GR" altLang="el-GR" sz="2000" b="1" i="0" u="none" strike="noStrike" kern="1200" cap="none" spc="0" normalizeH="0" baseline="0" noProof="0" dirty="0">
              <a:ln>
                <a:noFill/>
              </a:ln>
              <a:solidFill>
                <a:schemeClr val="tx1"/>
              </a:solidFill>
              <a:effectLst/>
              <a:uLnTx/>
              <a:uFillTx/>
              <a:latin typeface="Calibri"/>
              <a:ea typeface="+mn-ea"/>
              <a:cs typeface="+mn-cs"/>
            </a:endParaRP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1" i="0" u="none" strike="noStrike" kern="1200" cap="none" spc="0" normalizeH="0" baseline="0" noProof="0" dirty="0">
                <a:ln>
                  <a:noFill/>
                </a:ln>
                <a:solidFill>
                  <a:schemeClr val="tx1"/>
                </a:solidFill>
                <a:effectLst/>
                <a:uLnTx/>
                <a:uFillTx/>
                <a:latin typeface="Calibri"/>
                <a:ea typeface="+mn-ea"/>
                <a:cs typeface="+mn-cs"/>
              </a:rPr>
              <a:t> </a:t>
            </a:r>
            <a:r>
              <a:rPr kumimoji="0" lang="en-US" altLang="el-GR" sz="2000" b="1" i="0" u="none" strike="noStrike" kern="1200" cap="none" spc="0" normalizeH="0" baseline="0" noProof="0" dirty="0">
                <a:ln>
                  <a:noFill/>
                </a:ln>
                <a:solidFill>
                  <a:schemeClr val="tx1"/>
                </a:solidFill>
                <a:effectLst/>
                <a:uLnTx/>
                <a:uFillTx/>
                <a:latin typeface="Calibri"/>
                <a:ea typeface="+mn-ea"/>
                <a:cs typeface="+mn-cs"/>
              </a:rPr>
              <a:t> </a:t>
            </a:r>
            <a:r>
              <a:rPr kumimoji="0" lang="el-GR" altLang="el-GR" sz="2000" b="1" i="0" u="none" strike="noStrike" kern="1200" cap="none" spc="0" normalizeH="0" baseline="0" noProof="0" dirty="0">
                <a:ln>
                  <a:noFill/>
                </a:ln>
                <a:solidFill>
                  <a:schemeClr val="tx1"/>
                </a:solidFill>
                <a:effectLst/>
                <a:uLnTx/>
                <a:uFillTx/>
                <a:latin typeface="Calibri"/>
                <a:ea typeface="+mn-ea"/>
                <a:cs typeface="+mn-cs"/>
              </a:rPr>
              <a:t>Κ</a:t>
            </a:r>
            <a:r>
              <a:rPr kumimoji="0" lang="en-US" altLang="el-GR" sz="2000" b="1" i="0" u="none" strike="noStrike" kern="1200" cap="none" spc="0" normalizeH="0" baseline="0" noProof="0" dirty="0">
                <a:ln>
                  <a:noFill/>
                </a:ln>
                <a:solidFill>
                  <a:schemeClr val="tx1"/>
                </a:solidFill>
                <a:effectLst/>
                <a:uLnTx/>
                <a:uFillTx/>
                <a:latin typeface="Calibri"/>
                <a:ea typeface="+mn-ea"/>
                <a:cs typeface="+mn-cs"/>
              </a:rPr>
              <a:t>: 5.6mmol/L</a:t>
            </a:r>
            <a:endParaRPr kumimoji="0" lang="el-GR" altLang="el-GR" sz="2000" b="1" i="0" u="none" strike="noStrike" kern="1200" cap="none" spc="0" normalizeH="0" baseline="0" noProof="0" dirty="0">
              <a:ln>
                <a:noFill/>
              </a:ln>
              <a:solidFill>
                <a:schemeClr val="tx1"/>
              </a:solidFill>
              <a:effectLst/>
              <a:uLnTx/>
              <a:uFillTx/>
              <a:latin typeface="Calibri"/>
              <a:ea typeface="+mn-ea"/>
              <a:cs typeface="+mn-cs"/>
            </a:endParaRPr>
          </a:p>
        </p:txBody>
      </p:sp>
      <p:sp>
        <p:nvSpPr>
          <p:cNvPr id="4" name="4 - Βέλος προς τα κάτω">
            <a:extLst>
              <a:ext uri="{FF2B5EF4-FFF2-40B4-BE49-F238E27FC236}">
                <a16:creationId xmlns:a16="http://schemas.microsoft.com/office/drawing/2014/main" id="{DE5EF7A2-DC3F-CFB4-71D7-7B7E611A5CCA}"/>
              </a:ext>
            </a:extLst>
          </p:cNvPr>
          <p:cNvSpPr/>
          <p:nvPr/>
        </p:nvSpPr>
        <p:spPr>
          <a:xfrm>
            <a:off x="2816225" y="3362325"/>
            <a:ext cx="457200" cy="309563"/>
          </a:xfrm>
          <a:prstGeom prst="downArrow">
            <a:avLst/>
          </a:prstGeom>
          <a:solidFill>
            <a:srgbClr val="E48312"/>
          </a:solidFill>
          <a:ln w="15875" cap="flat" cmpd="sng" algn="ctr">
            <a:solidFill>
              <a:srgbClr val="E48312">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2" name="Ομάδα 11">
            <a:extLst>
              <a:ext uri="{FF2B5EF4-FFF2-40B4-BE49-F238E27FC236}">
                <a16:creationId xmlns:a16="http://schemas.microsoft.com/office/drawing/2014/main" id="{89B0E9EF-1A53-7BC6-3E5F-C069A21308C0}"/>
              </a:ext>
            </a:extLst>
          </p:cNvPr>
          <p:cNvGrpSpPr/>
          <p:nvPr/>
        </p:nvGrpSpPr>
        <p:grpSpPr>
          <a:xfrm>
            <a:off x="5891134" y="1736726"/>
            <a:ext cx="6300866" cy="4578350"/>
            <a:chOff x="6680200" y="2687638"/>
            <a:chExt cx="5511800" cy="3627437"/>
          </a:xfrm>
        </p:grpSpPr>
        <p:pic>
          <p:nvPicPr>
            <p:cNvPr id="5" name="Picture 2">
              <a:extLst>
                <a:ext uri="{FF2B5EF4-FFF2-40B4-BE49-F238E27FC236}">
                  <a16:creationId xmlns:a16="http://schemas.microsoft.com/office/drawing/2014/main" id="{3B4A9158-1F4C-9506-A8C9-E75D05B26D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075" t="32057" r="18616" b="57910"/>
            <a:stretch>
              <a:fillRect/>
            </a:stretch>
          </p:blipFill>
          <p:spPr bwMode="auto">
            <a:xfrm>
              <a:off x="6738938" y="2687638"/>
              <a:ext cx="52911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A09E2368-1815-9FC8-C91A-A6C6F7FB5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075" t="46674" r="18616" b="45688"/>
            <a:stretch>
              <a:fillRect/>
            </a:stretch>
          </p:blipFill>
          <p:spPr bwMode="auto">
            <a:xfrm>
              <a:off x="6680200" y="3716338"/>
              <a:ext cx="52911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EEC4A6AC-A6F5-F251-9F1F-DD26F9CB00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075" t="57979" r="18616" b="38202"/>
            <a:stretch>
              <a:fillRect/>
            </a:stretch>
          </p:blipFill>
          <p:spPr bwMode="auto">
            <a:xfrm>
              <a:off x="6680200" y="4408488"/>
              <a:ext cx="52911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10 - Ευθεία γραμμή σύνδεσης">
              <a:extLst>
                <a:ext uri="{FF2B5EF4-FFF2-40B4-BE49-F238E27FC236}">
                  <a16:creationId xmlns:a16="http://schemas.microsoft.com/office/drawing/2014/main" id="{BDDD1582-63D2-D637-5E1A-94724E6DA983}"/>
                </a:ext>
              </a:extLst>
            </p:cNvPr>
            <p:cNvCxnSpPr/>
            <p:nvPr/>
          </p:nvCxnSpPr>
          <p:spPr>
            <a:xfrm flipV="1">
              <a:off x="10480675" y="4149725"/>
              <a:ext cx="1347788" cy="12700"/>
            </a:xfrm>
            <a:prstGeom prst="line">
              <a:avLst/>
            </a:prstGeom>
            <a:noFill/>
            <a:ln w="28575" cap="flat" cmpd="sng" algn="ctr">
              <a:solidFill>
                <a:srgbClr val="FF0000"/>
              </a:solidFill>
              <a:prstDash val="solid"/>
            </a:ln>
            <a:effectLst/>
          </p:spPr>
        </p:cxnSp>
        <p:cxnSp>
          <p:nvCxnSpPr>
            <p:cNvPr id="9" name="13 - Ευθεία γραμμή σύνδεσης">
              <a:extLst>
                <a:ext uri="{FF2B5EF4-FFF2-40B4-BE49-F238E27FC236}">
                  <a16:creationId xmlns:a16="http://schemas.microsoft.com/office/drawing/2014/main" id="{4F66BD09-5775-206A-F455-93F7EB357049}"/>
                </a:ext>
              </a:extLst>
            </p:cNvPr>
            <p:cNvCxnSpPr/>
            <p:nvPr/>
          </p:nvCxnSpPr>
          <p:spPr>
            <a:xfrm>
              <a:off x="7713663" y="4548188"/>
              <a:ext cx="4114800" cy="1587"/>
            </a:xfrm>
            <a:prstGeom prst="line">
              <a:avLst/>
            </a:prstGeom>
            <a:noFill/>
            <a:ln w="28575" cap="flat" cmpd="sng" algn="ctr">
              <a:solidFill>
                <a:srgbClr val="FF0000"/>
              </a:solidFill>
              <a:prstDash val="solid"/>
            </a:ln>
            <a:effectLst/>
          </p:spPr>
        </p:cxnSp>
        <p:cxnSp>
          <p:nvCxnSpPr>
            <p:cNvPr id="10" name="15 - Ευθεία γραμμή σύνδεσης">
              <a:extLst>
                <a:ext uri="{FF2B5EF4-FFF2-40B4-BE49-F238E27FC236}">
                  <a16:creationId xmlns:a16="http://schemas.microsoft.com/office/drawing/2014/main" id="{3F784E2E-3457-36CE-E986-2DA903E87677}"/>
                </a:ext>
              </a:extLst>
            </p:cNvPr>
            <p:cNvCxnSpPr/>
            <p:nvPr/>
          </p:nvCxnSpPr>
          <p:spPr>
            <a:xfrm flipV="1">
              <a:off x="7702550" y="4700588"/>
              <a:ext cx="4114800" cy="12700"/>
            </a:xfrm>
            <a:prstGeom prst="line">
              <a:avLst/>
            </a:prstGeom>
            <a:noFill/>
            <a:ln w="28575" cap="flat" cmpd="sng" algn="ctr">
              <a:solidFill>
                <a:srgbClr val="FF0000"/>
              </a:solidFill>
              <a:prstDash val="solid"/>
            </a:ln>
            <a:effectLst/>
          </p:spPr>
        </p:cxnSp>
        <p:pic>
          <p:nvPicPr>
            <p:cNvPr id="11" name="Picture 3">
              <a:extLst>
                <a:ext uri="{FF2B5EF4-FFF2-40B4-BE49-F238E27FC236}">
                  <a16:creationId xmlns:a16="http://schemas.microsoft.com/office/drawing/2014/main" id="{A27BBE5A-3B74-79DF-3787-C59009A21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000" t="29910" r="30154" b="41467"/>
            <a:stretch>
              <a:fillRect/>
            </a:stretch>
          </p:blipFill>
          <p:spPr bwMode="auto">
            <a:xfrm>
              <a:off x="10421938" y="4935538"/>
              <a:ext cx="1770062"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33269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D0DFD0-23A3-4B36-88A0-CFB8480E02A6}"/>
              </a:ext>
            </a:extLst>
          </p:cNvPr>
          <p:cNvSpPr txBox="1"/>
          <p:nvPr/>
        </p:nvSpPr>
        <p:spPr>
          <a:xfrm>
            <a:off x="844062" y="515876"/>
            <a:ext cx="2029210" cy="461665"/>
          </a:xfrm>
          <a:prstGeom prst="rect">
            <a:avLst/>
          </a:prstGeom>
          <a:noFill/>
        </p:spPr>
        <p:txBody>
          <a:bodyPr wrap="none" rtlCol="0">
            <a:spAutoFit/>
          </a:bodyPr>
          <a:lstStyle/>
          <a:p>
            <a:r>
              <a:rPr lang="el-GR" sz="2400" dirty="0"/>
              <a:t>Επιδημιολογία</a:t>
            </a:r>
            <a:endParaRPr lang="en-US" sz="2400" dirty="0"/>
          </a:p>
        </p:txBody>
      </p:sp>
      <p:grpSp>
        <p:nvGrpSpPr>
          <p:cNvPr id="12" name="Group 11">
            <a:extLst>
              <a:ext uri="{FF2B5EF4-FFF2-40B4-BE49-F238E27FC236}">
                <a16:creationId xmlns:a16="http://schemas.microsoft.com/office/drawing/2014/main" id="{EB855208-F558-4B08-8F94-5FE264A88749}"/>
              </a:ext>
            </a:extLst>
          </p:cNvPr>
          <p:cNvGrpSpPr/>
          <p:nvPr/>
        </p:nvGrpSpPr>
        <p:grpSpPr>
          <a:xfrm>
            <a:off x="471295" y="1898629"/>
            <a:ext cx="9116795" cy="1122338"/>
            <a:chOff x="471295" y="1400196"/>
            <a:chExt cx="9116795" cy="1122338"/>
          </a:xfrm>
        </p:grpSpPr>
        <p:sp>
          <p:nvSpPr>
            <p:cNvPr id="2" name="TextBox 1">
              <a:extLst>
                <a:ext uri="{FF2B5EF4-FFF2-40B4-BE49-F238E27FC236}">
                  <a16:creationId xmlns:a16="http://schemas.microsoft.com/office/drawing/2014/main" id="{A9823971-027F-4420-9368-F6E9EB4BD417}"/>
                </a:ext>
              </a:extLst>
            </p:cNvPr>
            <p:cNvSpPr txBox="1"/>
            <p:nvPr/>
          </p:nvSpPr>
          <p:spPr>
            <a:xfrm>
              <a:off x="471295" y="1731971"/>
              <a:ext cx="7334765" cy="400110"/>
            </a:xfrm>
            <a:prstGeom prst="rect">
              <a:avLst/>
            </a:prstGeom>
            <a:noFill/>
          </p:spPr>
          <p:txBody>
            <a:bodyPr wrap="none" rtlCol="0">
              <a:spAutoFit/>
            </a:bodyPr>
            <a:lstStyle/>
            <a:p>
              <a:pPr marL="342900" indent="-342900">
                <a:buFont typeface="Wingdings" panose="05000000000000000000" pitchFamily="2" charset="2"/>
                <a:buChar char="§"/>
              </a:pPr>
              <a:r>
                <a:rPr lang="el-GR" sz="2000" dirty="0"/>
                <a:t>Ο κίνδυνος ανάπτυξης διαβητικής νεφροπάθειας είναι ο ίδιος </a:t>
              </a:r>
              <a:endParaRPr lang="en-US" sz="2000" dirty="0"/>
            </a:p>
          </p:txBody>
        </p:sp>
        <p:grpSp>
          <p:nvGrpSpPr>
            <p:cNvPr id="7" name="Group 6">
              <a:extLst>
                <a:ext uri="{FF2B5EF4-FFF2-40B4-BE49-F238E27FC236}">
                  <a16:creationId xmlns:a16="http://schemas.microsoft.com/office/drawing/2014/main" id="{88207237-B1B4-4CCA-A1C1-7D65C719B154}"/>
                </a:ext>
              </a:extLst>
            </p:cNvPr>
            <p:cNvGrpSpPr/>
            <p:nvPr/>
          </p:nvGrpSpPr>
          <p:grpSpPr>
            <a:xfrm>
              <a:off x="7806060" y="1400196"/>
              <a:ext cx="1782030" cy="1122338"/>
              <a:chOff x="7802858" y="1289664"/>
              <a:chExt cx="1782030" cy="1122338"/>
            </a:xfrm>
          </p:grpSpPr>
          <p:sp>
            <p:nvSpPr>
              <p:cNvPr id="4" name="Left Brace 3">
                <a:extLst>
                  <a:ext uri="{FF2B5EF4-FFF2-40B4-BE49-F238E27FC236}">
                    <a16:creationId xmlns:a16="http://schemas.microsoft.com/office/drawing/2014/main" id="{29E85D8C-E7E7-46A0-9220-CA8EC3A1D300}"/>
                  </a:ext>
                </a:extLst>
              </p:cNvPr>
              <p:cNvSpPr/>
              <p:nvPr/>
            </p:nvSpPr>
            <p:spPr>
              <a:xfrm>
                <a:off x="7802858" y="1489719"/>
                <a:ext cx="186027" cy="753285"/>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dirty="0"/>
              </a:p>
            </p:txBody>
          </p:sp>
          <p:sp>
            <p:nvSpPr>
              <p:cNvPr id="5" name="TextBox 4">
                <a:extLst>
                  <a:ext uri="{FF2B5EF4-FFF2-40B4-BE49-F238E27FC236}">
                    <a16:creationId xmlns:a16="http://schemas.microsoft.com/office/drawing/2014/main" id="{A9955436-4DDF-4168-BF3F-3F7683F85884}"/>
                  </a:ext>
                </a:extLst>
              </p:cNvPr>
              <p:cNvSpPr txBox="1"/>
              <p:nvPr/>
            </p:nvSpPr>
            <p:spPr>
              <a:xfrm>
                <a:off x="8239648" y="1289664"/>
                <a:ext cx="1345240" cy="400110"/>
              </a:xfrm>
              <a:prstGeom prst="rect">
                <a:avLst/>
              </a:prstGeom>
              <a:noFill/>
            </p:spPr>
            <p:txBody>
              <a:bodyPr wrap="none" rtlCol="0">
                <a:spAutoFit/>
              </a:bodyPr>
              <a:lstStyle/>
              <a:p>
                <a:r>
                  <a:rPr lang="el-GR" sz="2000" dirty="0"/>
                  <a:t>ΣΔ τύπου 1</a:t>
                </a:r>
                <a:endParaRPr lang="en-US" sz="2000" dirty="0"/>
              </a:p>
            </p:txBody>
          </p:sp>
          <p:sp>
            <p:nvSpPr>
              <p:cNvPr id="6" name="TextBox 5">
                <a:extLst>
                  <a:ext uri="{FF2B5EF4-FFF2-40B4-BE49-F238E27FC236}">
                    <a16:creationId xmlns:a16="http://schemas.microsoft.com/office/drawing/2014/main" id="{20968E4E-E84A-4199-8515-D54739620946}"/>
                  </a:ext>
                </a:extLst>
              </p:cNvPr>
              <p:cNvSpPr txBox="1"/>
              <p:nvPr/>
            </p:nvSpPr>
            <p:spPr>
              <a:xfrm>
                <a:off x="8239648" y="2011892"/>
                <a:ext cx="1345240" cy="400110"/>
              </a:xfrm>
              <a:prstGeom prst="rect">
                <a:avLst/>
              </a:prstGeom>
              <a:noFill/>
            </p:spPr>
            <p:txBody>
              <a:bodyPr wrap="none" rtlCol="0">
                <a:spAutoFit/>
              </a:bodyPr>
              <a:lstStyle/>
              <a:p>
                <a:r>
                  <a:rPr lang="el-GR" sz="2000" dirty="0"/>
                  <a:t>ΣΔ τύπου 2</a:t>
                </a:r>
                <a:endParaRPr lang="en-US" sz="2000" dirty="0"/>
              </a:p>
            </p:txBody>
          </p:sp>
        </p:grpSp>
      </p:grpSp>
      <p:sp>
        <p:nvSpPr>
          <p:cNvPr id="8" name="TextBox 7">
            <a:extLst>
              <a:ext uri="{FF2B5EF4-FFF2-40B4-BE49-F238E27FC236}">
                <a16:creationId xmlns:a16="http://schemas.microsoft.com/office/drawing/2014/main" id="{D7776F6A-CE9D-412F-99E8-B5DC14FF325D}"/>
              </a:ext>
            </a:extLst>
          </p:cNvPr>
          <p:cNvSpPr txBox="1"/>
          <p:nvPr/>
        </p:nvSpPr>
        <p:spPr>
          <a:xfrm>
            <a:off x="471295" y="3488965"/>
            <a:ext cx="8047139" cy="400110"/>
          </a:xfrm>
          <a:prstGeom prst="rect">
            <a:avLst/>
          </a:prstGeom>
          <a:noFill/>
        </p:spPr>
        <p:txBody>
          <a:bodyPr wrap="none" rtlCol="0">
            <a:spAutoFit/>
          </a:bodyPr>
          <a:lstStyle/>
          <a:p>
            <a:pPr marL="342900" indent="-342900">
              <a:buFont typeface="Wingdings" panose="05000000000000000000" pitchFamily="2" charset="2"/>
              <a:buChar char="§"/>
            </a:pPr>
            <a:r>
              <a:rPr lang="el-GR" sz="2000" dirty="0"/>
              <a:t>Το 30 - 40% των ασθενών με ΣΔ θα αναπτύξουν διαβητική νεφροπάθεια</a:t>
            </a:r>
            <a:endParaRPr lang="en-US" sz="2000" dirty="0"/>
          </a:p>
        </p:txBody>
      </p:sp>
      <p:sp>
        <p:nvSpPr>
          <p:cNvPr id="11" name="TextBox 10">
            <a:extLst>
              <a:ext uri="{FF2B5EF4-FFF2-40B4-BE49-F238E27FC236}">
                <a16:creationId xmlns:a16="http://schemas.microsoft.com/office/drawing/2014/main" id="{2EDE24F4-EC22-4D01-BFE7-8A359EE30AE6}"/>
              </a:ext>
            </a:extLst>
          </p:cNvPr>
          <p:cNvSpPr txBox="1"/>
          <p:nvPr/>
        </p:nvSpPr>
        <p:spPr>
          <a:xfrm>
            <a:off x="471295" y="4825071"/>
            <a:ext cx="8047139" cy="967957"/>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l-GR" sz="2000" dirty="0"/>
              <a:t>Γενετικοί παράγοντες επηρεάζουν την πιθανότητα ανάπτυξης </a:t>
            </a:r>
          </a:p>
          <a:p>
            <a:pPr>
              <a:lnSpc>
                <a:spcPct val="150000"/>
              </a:lnSpc>
            </a:pPr>
            <a:r>
              <a:rPr lang="el-GR" sz="2000" dirty="0"/>
              <a:t>      διαβητικής νεφροπάθειας</a:t>
            </a:r>
            <a:endParaRPr lang="en-US" sz="2000" dirty="0"/>
          </a:p>
        </p:txBody>
      </p:sp>
      <p:pic>
        <p:nvPicPr>
          <p:cNvPr id="13" name="Picture 12">
            <a:extLst>
              <a:ext uri="{FF2B5EF4-FFF2-40B4-BE49-F238E27FC236}">
                <a16:creationId xmlns:a16="http://schemas.microsoft.com/office/drawing/2014/main" id="{0240EF62-C226-4F21-802E-9AEF817D446B}"/>
              </a:ext>
            </a:extLst>
          </p:cNvPr>
          <p:cNvPicPr>
            <a:picLocks noChangeAspect="1"/>
          </p:cNvPicPr>
          <p:nvPr/>
        </p:nvPicPr>
        <p:blipFill>
          <a:blip r:embed="rId2"/>
          <a:stretch>
            <a:fillRect/>
          </a:stretch>
        </p:blipFill>
        <p:spPr>
          <a:xfrm>
            <a:off x="8957626" y="4342749"/>
            <a:ext cx="1591194" cy="1932599"/>
          </a:xfrm>
          <a:prstGeom prst="rect">
            <a:avLst/>
          </a:prstGeom>
        </p:spPr>
      </p:pic>
    </p:spTree>
    <p:extLst>
      <p:ext uri="{BB962C8B-B14F-4D97-AF65-F5344CB8AC3E}">
        <p14:creationId xmlns:p14="http://schemas.microsoft.com/office/powerpoint/2010/main" val="12085073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 Θέση περιεχομένου">
            <a:extLst>
              <a:ext uri="{FF2B5EF4-FFF2-40B4-BE49-F238E27FC236}">
                <a16:creationId xmlns:a16="http://schemas.microsoft.com/office/drawing/2014/main" id="{414E36B0-E78A-040F-EA53-4CCAB0EA55FE}"/>
              </a:ext>
            </a:extLst>
          </p:cNvPr>
          <p:cNvSpPr txBox="1">
            <a:spLocks/>
          </p:cNvSpPr>
          <p:nvPr/>
        </p:nvSpPr>
        <p:spPr bwMode="auto">
          <a:xfrm>
            <a:off x="1068388" y="2425700"/>
            <a:ext cx="4344987"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90488" indent="-90488" algn="l" rtl="0" fontAlgn="base">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0" i="0" u="none" strike="noStrike" kern="1200" cap="none" spc="0" normalizeH="0" baseline="0" noProof="0" dirty="0">
                <a:ln>
                  <a:noFill/>
                </a:ln>
                <a:solidFill>
                  <a:schemeClr val="tx1"/>
                </a:solidFill>
                <a:effectLst/>
                <a:uLnTx/>
                <a:uFillTx/>
                <a:latin typeface="Calibri"/>
                <a:ea typeface="+mn-ea"/>
                <a:cs typeface="+mn-cs"/>
              </a:rPr>
              <a:t> Μέγιστη δόση αναστολέα του άξονα</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0" i="0" u="none" strike="noStrike" kern="1200" cap="none" spc="0" normalizeH="0" baseline="0" noProof="0" dirty="0">
                <a:ln>
                  <a:noFill/>
                </a:ln>
                <a:solidFill>
                  <a:schemeClr val="tx1"/>
                </a:solidFill>
                <a:effectLst/>
                <a:uLnTx/>
                <a:uFillTx/>
                <a:latin typeface="Calibri"/>
                <a:ea typeface="+mn-ea"/>
                <a:cs typeface="+mn-cs"/>
              </a:rPr>
              <a:t> Άριστη ρύθμιση ΑΠ &lt;120/80</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l-GR" altLang="el-GR" sz="2000" b="0" i="0" u="none" strike="noStrike" kern="1200" cap="none" spc="0" normalizeH="0" baseline="0" noProof="0" dirty="0">
                <a:ln>
                  <a:noFill/>
                </a:ln>
                <a:solidFill>
                  <a:schemeClr val="tx1"/>
                </a:solidFill>
                <a:effectLst/>
                <a:uLnTx/>
                <a:uFillTx/>
                <a:latin typeface="Calibri"/>
                <a:ea typeface="+mn-ea"/>
                <a:cs typeface="+mn-cs"/>
              </a:rPr>
              <a:t> Εφαρμογή διαιτητικών οδηγιών</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endParaRPr kumimoji="0" lang="el-GR" altLang="el-GR" sz="2000" b="0" i="0" u="none" strike="noStrike" kern="1200" cap="none" spc="0" normalizeH="0" baseline="0" noProof="0" dirty="0">
              <a:ln>
                <a:noFill/>
              </a:ln>
              <a:solidFill>
                <a:schemeClr val="tx1"/>
              </a:solidFill>
              <a:effectLst/>
              <a:uLnTx/>
              <a:uFillTx/>
              <a:latin typeface="Calibri"/>
              <a:ea typeface="+mn-ea"/>
              <a:cs typeface="+mn-cs"/>
            </a:endParaRP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Calibri" panose="020F0502020204030204" pitchFamily="34" charset="0"/>
              <a:buNone/>
              <a:tabLst/>
              <a:defRPr/>
            </a:pPr>
            <a:endParaRPr kumimoji="0" lang="el-GR" altLang="el-GR" sz="2000" b="0" i="0" u="none" strike="noStrike" kern="1200" cap="none" spc="0" normalizeH="0" baseline="0" noProof="0" dirty="0">
              <a:ln>
                <a:noFill/>
              </a:ln>
              <a:solidFill>
                <a:schemeClr val="tx1"/>
              </a:solidFill>
              <a:effectLst/>
              <a:uLnTx/>
              <a:uFillTx/>
              <a:latin typeface="Calibri"/>
              <a:ea typeface="+mn-ea"/>
              <a:cs typeface="+mn-cs"/>
            </a:endParaRPr>
          </a:p>
        </p:txBody>
      </p:sp>
      <p:sp>
        <p:nvSpPr>
          <p:cNvPr id="3" name="4 - TextBox">
            <a:extLst>
              <a:ext uri="{FF2B5EF4-FFF2-40B4-BE49-F238E27FC236}">
                <a16:creationId xmlns:a16="http://schemas.microsoft.com/office/drawing/2014/main" id="{0FB0B66E-EFDE-B78A-DC70-8C7C16AD8F96}"/>
              </a:ext>
            </a:extLst>
          </p:cNvPr>
          <p:cNvSpPr txBox="1">
            <a:spLocks noChangeArrowheads="1"/>
          </p:cNvSpPr>
          <p:nvPr/>
        </p:nvSpPr>
        <p:spPr bwMode="auto">
          <a:xfrm>
            <a:off x="5718175" y="2960688"/>
            <a:ext cx="800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l-GR" altLang="el-GR" sz="2000" b="1">
                <a:solidFill>
                  <a:srgbClr val="000000"/>
                </a:solidFill>
                <a:cs typeface="Arial" panose="020B0604020202020204" pitchFamily="34" charset="0"/>
              </a:rPr>
              <a:t>ΑΛΛΑ</a:t>
            </a:r>
          </a:p>
        </p:txBody>
      </p:sp>
      <p:sp>
        <p:nvSpPr>
          <p:cNvPr id="4" name="5 - TextBox">
            <a:extLst>
              <a:ext uri="{FF2B5EF4-FFF2-40B4-BE49-F238E27FC236}">
                <a16:creationId xmlns:a16="http://schemas.microsoft.com/office/drawing/2014/main" id="{6D44DA49-0CA5-C715-73B0-D8FF06D01AA0}"/>
              </a:ext>
            </a:extLst>
          </p:cNvPr>
          <p:cNvSpPr txBox="1">
            <a:spLocks noChangeArrowheads="1"/>
          </p:cNvSpPr>
          <p:nvPr/>
        </p:nvSpPr>
        <p:spPr bwMode="auto">
          <a:xfrm>
            <a:off x="7300913" y="2960688"/>
            <a:ext cx="1700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l-GR" sz="2000" b="1">
                <a:solidFill>
                  <a:srgbClr val="000000"/>
                </a:solidFill>
                <a:cs typeface="Arial" panose="020B0604020202020204" pitchFamily="34" charset="0"/>
              </a:rPr>
              <a:t>ACR: 9</a:t>
            </a:r>
            <a:r>
              <a:rPr lang="el-GR" altLang="el-GR" sz="2000" b="1">
                <a:solidFill>
                  <a:srgbClr val="000000"/>
                </a:solidFill>
                <a:cs typeface="Arial" panose="020B0604020202020204" pitchFamily="34" charset="0"/>
              </a:rPr>
              <a:t>00</a:t>
            </a:r>
            <a:r>
              <a:rPr lang="en-US" altLang="el-GR" sz="2000" b="1">
                <a:solidFill>
                  <a:srgbClr val="000000"/>
                </a:solidFill>
                <a:cs typeface="Arial" panose="020B0604020202020204" pitchFamily="34" charset="0"/>
              </a:rPr>
              <a:t>mg/g</a:t>
            </a:r>
            <a:endParaRPr lang="el-GR" altLang="el-GR" sz="2000">
              <a:solidFill>
                <a:srgbClr val="000000"/>
              </a:solidFill>
              <a:cs typeface="Arial" panose="020B0604020202020204" pitchFamily="34" charset="0"/>
            </a:endParaRPr>
          </a:p>
        </p:txBody>
      </p:sp>
      <p:sp>
        <p:nvSpPr>
          <p:cNvPr id="5" name="6 - Δεξιό βέλος">
            <a:extLst>
              <a:ext uri="{FF2B5EF4-FFF2-40B4-BE49-F238E27FC236}">
                <a16:creationId xmlns:a16="http://schemas.microsoft.com/office/drawing/2014/main" id="{976C1AB2-C6A5-1DC8-6144-2AD6EF075668}"/>
              </a:ext>
            </a:extLst>
          </p:cNvPr>
          <p:cNvSpPr/>
          <p:nvPr/>
        </p:nvSpPr>
        <p:spPr>
          <a:xfrm>
            <a:off x="6821488" y="3033713"/>
            <a:ext cx="231775" cy="231775"/>
          </a:xfrm>
          <a:prstGeom prst="rightArrow">
            <a:avLst/>
          </a:prstGeom>
          <a:solidFill>
            <a:srgbClr val="E48312"/>
          </a:solidFill>
          <a:ln w="15875" cap="flat" cmpd="sng" algn="ctr">
            <a:solidFill>
              <a:srgbClr val="E48312">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n-ea"/>
              <a:cs typeface="+mn-cs"/>
            </a:endParaRPr>
          </a:p>
        </p:txBody>
      </p:sp>
      <p:sp>
        <p:nvSpPr>
          <p:cNvPr id="6" name="7 - TextBox">
            <a:extLst>
              <a:ext uri="{FF2B5EF4-FFF2-40B4-BE49-F238E27FC236}">
                <a16:creationId xmlns:a16="http://schemas.microsoft.com/office/drawing/2014/main" id="{3B2CA759-F536-E2F5-98F2-2A2E02062C17}"/>
              </a:ext>
            </a:extLst>
          </p:cNvPr>
          <p:cNvSpPr txBox="1"/>
          <p:nvPr/>
        </p:nvSpPr>
        <p:spPr>
          <a:xfrm>
            <a:off x="3730625" y="4818063"/>
            <a:ext cx="4584700" cy="400050"/>
          </a:xfrm>
          <a:prstGeom prst="rect">
            <a:avLst/>
          </a:prstGeom>
          <a:noFill/>
          <a:ln>
            <a:solidFill>
              <a:srgbClr val="000000">
                <a:lumMod val="75000"/>
                <a:lumOff val="25000"/>
              </a:srgbClr>
            </a:solidFill>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000" b="1" i="0" u="none" strike="noStrike" kern="0" cap="none" spc="0" normalizeH="0" baseline="0" noProof="0" dirty="0">
                <a:ln>
                  <a:noFill/>
                </a:ln>
                <a:solidFill>
                  <a:srgbClr val="000000"/>
                </a:solidFill>
                <a:effectLst/>
                <a:uLnTx/>
                <a:uFillTx/>
                <a:cs typeface="Arial" panose="020B0604020202020204" pitchFamily="34" charset="0"/>
              </a:rPr>
              <a:t>Ανάγκη επιπρόσθετης </a:t>
            </a:r>
            <a:r>
              <a:rPr kumimoji="0" lang="el-GR" sz="2000" b="1" i="0" u="none" strike="noStrike" kern="0" cap="none" spc="0" normalizeH="0" baseline="0" noProof="0" dirty="0" err="1">
                <a:ln>
                  <a:noFill/>
                </a:ln>
                <a:solidFill>
                  <a:srgbClr val="000000"/>
                </a:solidFill>
                <a:effectLst/>
                <a:uLnTx/>
                <a:uFillTx/>
                <a:cs typeface="Arial" panose="020B0604020202020204" pitchFamily="34" charset="0"/>
              </a:rPr>
              <a:t>νεφροπροστασίας</a:t>
            </a:r>
            <a:endParaRPr kumimoji="0" lang="el-GR" sz="2000" b="1" i="0" u="none" strike="noStrike" kern="0" cap="none" spc="0" normalizeH="0" baseline="0" noProof="0" dirty="0">
              <a:ln>
                <a:noFill/>
              </a:ln>
              <a:solidFill>
                <a:srgbClr val="000000"/>
              </a:solidFill>
              <a:effectLst/>
              <a:uLnTx/>
              <a:uFillTx/>
              <a:cs typeface="Arial" panose="020B0604020202020204" pitchFamily="34" charset="0"/>
            </a:endParaRPr>
          </a:p>
        </p:txBody>
      </p:sp>
    </p:spTree>
    <p:extLst>
      <p:ext uri="{BB962C8B-B14F-4D97-AF65-F5344CB8AC3E}">
        <p14:creationId xmlns:p14="http://schemas.microsoft.com/office/powerpoint/2010/main" val="22872147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 Θέση περιεχομένου">
            <a:extLst>
              <a:ext uri="{FF2B5EF4-FFF2-40B4-BE49-F238E27FC236}">
                <a16:creationId xmlns:a16="http://schemas.microsoft.com/office/drawing/2014/main" id="{87455570-D241-6C7D-2C2E-2D842AC2EE93}"/>
              </a:ext>
            </a:extLst>
          </p:cNvPr>
          <p:cNvSpPr txBox="1">
            <a:spLocks/>
          </p:cNvSpPr>
          <p:nvPr/>
        </p:nvSpPr>
        <p:spPr bwMode="auto">
          <a:xfrm>
            <a:off x="1096963" y="1846263"/>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90488" indent="-90488" algn="l" rtl="0" fontAlgn="base">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90488" algn="l" defTabSz="914400" rtl="0" eaLnBrk="1" fontAlgn="base" latinLnBrk="0" hangingPunct="1">
              <a:lnSpc>
                <a:spcPct val="90000"/>
              </a:lnSpc>
              <a:spcBef>
                <a:spcPts val="1200"/>
              </a:spcBef>
              <a:spcAft>
                <a:spcPts val="200"/>
              </a:spcAft>
              <a:buClr>
                <a:srgbClr val="E48312"/>
              </a:buClr>
              <a:buSzPct val="100000"/>
              <a:buFont typeface="Calibri" panose="020F0502020204030204" pitchFamily="34" charset="0"/>
              <a:buChar char=" "/>
              <a:tabLst/>
              <a:defRPr/>
            </a:pPr>
            <a:r>
              <a:rPr kumimoji="0" lang="el-GR" altLang="el-GR" sz="2000" b="0" i="0" u="none" strike="noStrike" kern="1200" cap="none" spc="0" normalizeH="0" baseline="0" noProof="0" dirty="0">
                <a:ln>
                  <a:noFill/>
                </a:ln>
                <a:solidFill>
                  <a:schemeClr val="tx1"/>
                </a:solidFill>
                <a:effectLst/>
                <a:uLnTx/>
                <a:uFillTx/>
                <a:latin typeface="Calibri"/>
                <a:ea typeface="+mn-ea"/>
                <a:cs typeface="+mn-cs"/>
              </a:rPr>
              <a:t>Προσθήκη </a:t>
            </a:r>
            <a:r>
              <a:rPr kumimoji="0" lang="en-US" altLang="el-GR" sz="2000" b="1" i="0" u="none" strike="noStrike" kern="1200" cap="none" spc="0" normalizeH="0" baseline="0" noProof="0" dirty="0">
                <a:ln>
                  <a:noFill/>
                </a:ln>
                <a:solidFill>
                  <a:schemeClr val="tx1"/>
                </a:solidFill>
                <a:effectLst/>
                <a:uLnTx/>
                <a:uFillTx/>
                <a:latin typeface="Calibri"/>
                <a:ea typeface="+mn-ea"/>
                <a:cs typeface="+mn-cs"/>
              </a:rPr>
              <a:t>dapagliflozin 10mg/d </a:t>
            </a:r>
            <a:r>
              <a:rPr kumimoji="0" lang="el-GR" altLang="el-GR" sz="2000" b="0" i="0" u="none" strike="noStrike" kern="1200" cap="none" spc="0" normalizeH="0" baseline="0" noProof="0" dirty="0">
                <a:ln>
                  <a:noFill/>
                </a:ln>
                <a:solidFill>
                  <a:schemeClr val="tx1"/>
                </a:solidFill>
                <a:effectLst/>
                <a:uLnTx/>
                <a:uFillTx/>
                <a:latin typeface="Calibri"/>
                <a:ea typeface="+mn-ea"/>
                <a:cs typeface="+mn-cs"/>
              </a:rPr>
              <a:t>στον ασθενή με</a:t>
            </a:r>
            <a:r>
              <a:rPr kumimoji="0" lang="en-US" altLang="el-GR" sz="2000" b="0" i="0" u="none" strike="noStrike" kern="1200" cap="none" spc="0" normalizeH="0" baseline="0" noProof="0" dirty="0">
                <a:ln>
                  <a:noFill/>
                </a:ln>
                <a:solidFill>
                  <a:schemeClr val="tx1"/>
                </a:solidFill>
                <a:effectLst/>
                <a:uLnTx/>
                <a:uFillTx/>
                <a:latin typeface="Calibri"/>
                <a:ea typeface="+mn-ea"/>
                <a:cs typeface="+mn-cs"/>
              </a:rPr>
              <a:t>:</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n-US" altLang="el-GR" sz="2000" b="0" i="0" u="none" strike="noStrike" kern="1200" cap="none" spc="0" normalizeH="0" baseline="0" noProof="0" dirty="0">
                <a:ln>
                  <a:noFill/>
                </a:ln>
                <a:solidFill>
                  <a:schemeClr val="tx1"/>
                </a:solidFill>
                <a:effectLst/>
                <a:uLnTx/>
                <a:uFillTx/>
                <a:latin typeface="Calibri"/>
                <a:ea typeface="+mn-ea"/>
                <a:cs typeface="+mn-cs"/>
              </a:rPr>
              <a:t> ACR:900mg/g</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n-US" altLang="el-GR" sz="2000" b="0" i="0" u="none" strike="noStrike" kern="1200" cap="none" spc="0" normalizeH="0" baseline="0" noProof="0" dirty="0">
                <a:ln>
                  <a:noFill/>
                </a:ln>
                <a:solidFill>
                  <a:schemeClr val="tx1"/>
                </a:solidFill>
                <a:effectLst/>
                <a:uLnTx/>
                <a:uFillTx/>
                <a:latin typeface="Calibri"/>
                <a:ea typeface="+mn-ea"/>
                <a:cs typeface="+mn-cs"/>
              </a:rPr>
              <a:t> Cr:1.5mg/dl (eGFR:50ml/min)</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n-US" altLang="el-GR" sz="2000" b="0" i="0" u="none" strike="noStrike" kern="1200" cap="none" spc="0" normalizeH="0" baseline="0" noProof="0" dirty="0">
                <a:ln>
                  <a:noFill/>
                </a:ln>
                <a:solidFill>
                  <a:schemeClr val="tx1"/>
                </a:solidFill>
                <a:effectLst/>
                <a:uLnTx/>
                <a:uFillTx/>
                <a:latin typeface="Calibri"/>
                <a:ea typeface="+mn-ea"/>
                <a:cs typeface="+mn-cs"/>
              </a:rPr>
              <a:t> </a:t>
            </a:r>
            <a:r>
              <a:rPr kumimoji="0" lang="el-GR" altLang="el-GR" sz="2000" b="0" i="0" u="none" strike="noStrike" kern="1200" cap="none" spc="0" normalizeH="0" baseline="0" noProof="0" dirty="0">
                <a:ln>
                  <a:noFill/>
                </a:ln>
                <a:solidFill>
                  <a:schemeClr val="tx1"/>
                </a:solidFill>
                <a:effectLst/>
                <a:uLnTx/>
                <a:uFillTx/>
                <a:latin typeface="Calibri"/>
                <a:ea typeface="+mn-ea"/>
                <a:cs typeface="+mn-cs"/>
              </a:rPr>
              <a:t>υπό μέγιστη δόση </a:t>
            </a:r>
            <a:r>
              <a:rPr kumimoji="0" lang="en-US" altLang="el-GR" sz="2000" b="0" i="0" u="none" strike="noStrike" kern="1200" cap="none" spc="0" normalizeH="0" baseline="0" noProof="0" dirty="0">
                <a:ln>
                  <a:noFill/>
                </a:ln>
                <a:solidFill>
                  <a:schemeClr val="tx1"/>
                </a:solidFill>
                <a:effectLst/>
                <a:uLnTx/>
                <a:uFillTx/>
                <a:latin typeface="Calibri"/>
                <a:ea typeface="+mn-ea"/>
                <a:cs typeface="+mn-cs"/>
              </a:rPr>
              <a:t>ARB</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endParaRPr kumimoji="0" lang="en-US" altLang="el-GR" sz="2000" b="0" i="0" u="none" strike="noStrike" kern="1200" cap="none" spc="0" normalizeH="0" baseline="0" noProof="0" dirty="0">
              <a:ln>
                <a:noFill/>
              </a:ln>
              <a:solidFill>
                <a:schemeClr val="tx1"/>
              </a:solidFill>
              <a:effectLst/>
              <a:uLnTx/>
              <a:uFillTx/>
              <a:latin typeface="Calibri"/>
              <a:ea typeface="+mn-ea"/>
              <a:cs typeface="+mn-cs"/>
            </a:endParaRP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Calibri" panose="020F0502020204030204" pitchFamily="34" charset="0"/>
              <a:buNone/>
              <a:tabLst/>
              <a:defRPr/>
            </a:pPr>
            <a:endParaRPr kumimoji="0" lang="en-US" altLang="el-GR" sz="2000" b="0" i="0" u="none" strike="noStrike" kern="1200" cap="none" spc="0" normalizeH="0" baseline="0" noProof="0" dirty="0">
              <a:ln>
                <a:noFill/>
              </a:ln>
              <a:solidFill>
                <a:schemeClr val="tx1"/>
              </a:solidFill>
              <a:effectLst/>
              <a:uLnTx/>
              <a:uFillTx/>
              <a:latin typeface="Calibri"/>
              <a:ea typeface="+mn-ea"/>
              <a:cs typeface="+mn-cs"/>
            </a:endParaRP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n-US" altLang="el-GR" sz="2000" b="0" i="0" u="none" strike="noStrike" kern="1200" cap="none" spc="0" normalizeH="0" baseline="0" noProof="0" dirty="0">
                <a:ln>
                  <a:noFill/>
                </a:ln>
                <a:solidFill>
                  <a:schemeClr val="tx1"/>
                </a:solidFill>
                <a:effectLst/>
                <a:uLnTx/>
                <a:uFillTx/>
                <a:latin typeface="Calibri"/>
                <a:ea typeface="+mn-ea"/>
                <a:cs typeface="+mn-cs"/>
              </a:rPr>
              <a:t> </a:t>
            </a:r>
            <a:r>
              <a:rPr kumimoji="0" lang="en-US" altLang="el-GR" sz="2000" b="1" i="0" u="none" strike="noStrike" kern="1200" cap="none" spc="0" normalizeH="0" baseline="0" noProof="0" dirty="0">
                <a:ln>
                  <a:noFill/>
                </a:ln>
                <a:solidFill>
                  <a:schemeClr val="tx1"/>
                </a:solidFill>
                <a:effectLst/>
                <a:uLnTx/>
                <a:uFillTx/>
                <a:latin typeface="Calibri"/>
                <a:ea typeface="+mn-ea"/>
                <a:cs typeface="+mn-cs"/>
              </a:rPr>
              <a:t>↑ Cr:1.65mg/dl (eGFR:45ml/min)</a:t>
            </a:r>
          </a:p>
          <a:p>
            <a:pPr marL="90488" marR="0" lvl="0" indent="-90488" algn="l" defTabSz="914400" rtl="0" eaLnBrk="1" fontAlgn="base"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n-US" altLang="el-GR" sz="2000" b="0" i="0" u="none" strike="noStrike" kern="1200" cap="none" spc="0" normalizeH="0" baseline="0" noProof="0" dirty="0">
                <a:ln>
                  <a:noFill/>
                </a:ln>
                <a:solidFill>
                  <a:schemeClr val="tx1"/>
                </a:solidFill>
                <a:effectLst/>
                <a:uLnTx/>
                <a:uFillTx/>
                <a:latin typeface="Calibri"/>
                <a:ea typeface="+mn-ea"/>
                <a:cs typeface="+mn-cs"/>
              </a:rPr>
              <a:t>  </a:t>
            </a:r>
            <a:r>
              <a:rPr kumimoji="0" lang="en-US" altLang="el-GR" sz="2000" b="1" i="0" u="none" strike="noStrike" kern="1200" cap="none" spc="0" normalizeH="0" baseline="0" noProof="0" dirty="0">
                <a:ln>
                  <a:noFill/>
                </a:ln>
                <a:solidFill>
                  <a:schemeClr val="tx1"/>
                </a:solidFill>
                <a:effectLst/>
                <a:uLnTx/>
                <a:uFillTx/>
                <a:latin typeface="Calibri"/>
                <a:ea typeface="+mn-ea"/>
                <a:cs typeface="+mn-cs"/>
              </a:rPr>
              <a:t>↓ACR:560mg/g</a:t>
            </a:r>
            <a:endParaRPr kumimoji="0" lang="el-GR" altLang="el-GR" sz="2000" b="1" i="0" u="none" strike="noStrike" kern="1200" cap="none" spc="0" normalizeH="0" baseline="0" noProof="0" dirty="0">
              <a:ln>
                <a:noFill/>
              </a:ln>
              <a:solidFill>
                <a:schemeClr val="tx1"/>
              </a:solidFill>
              <a:effectLst/>
              <a:uLnTx/>
              <a:uFillTx/>
              <a:latin typeface="Calibri"/>
              <a:ea typeface="+mn-ea"/>
              <a:cs typeface="+mn-cs"/>
            </a:endParaRPr>
          </a:p>
        </p:txBody>
      </p:sp>
      <p:sp>
        <p:nvSpPr>
          <p:cNvPr id="3" name="4 - Βέλος προς τα κάτω">
            <a:extLst>
              <a:ext uri="{FF2B5EF4-FFF2-40B4-BE49-F238E27FC236}">
                <a16:creationId xmlns:a16="http://schemas.microsoft.com/office/drawing/2014/main" id="{3D431388-EBE5-4911-84DA-4B02CE2FE888}"/>
              </a:ext>
            </a:extLst>
          </p:cNvPr>
          <p:cNvSpPr/>
          <p:nvPr/>
        </p:nvSpPr>
        <p:spPr>
          <a:xfrm>
            <a:off x="2133600" y="3919538"/>
            <a:ext cx="420688" cy="319087"/>
          </a:xfrm>
          <a:prstGeom prst="downArrow">
            <a:avLst/>
          </a:prstGeom>
          <a:solidFill>
            <a:srgbClr val="E48312"/>
          </a:solidFill>
          <a:ln w="15875" cap="flat" cmpd="sng" algn="ctr">
            <a:solidFill>
              <a:srgbClr val="E48312">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n-ea"/>
              <a:cs typeface="+mn-cs"/>
            </a:endParaRPr>
          </a:p>
        </p:txBody>
      </p:sp>
      <p:sp>
        <p:nvSpPr>
          <p:cNvPr id="4" name="5 - TextBox">
            <a:extLst>
              <a:ext uri="{FF2B5EF4-FFF2-40B4-BE49-F238E27FC236}">
                <a16:creationId xmlns:a16="http://schemas.microsoft.com/office/drawing/2014/main" id="{AD1BD9BD-DAFD-A4A3-D1B5-33E40179E55A}"/>
              </a:ext>
            </a:extLst>
          </p:cNvPr>
          <p:cNvSpPr txBox="1"/>
          <p:nvPr/>
        </p:nvSpPr>
        <p:spPr>
          <a:xfrm>
            <a:off x="6067425" y="4833938"/>
            <a:ext cx="5907088" cy="400050"/>
          </a:xfrm>
          <a:prstGeom prst="rect">
            <a:avLst/>
          </a:prstGeom>
          <a:noFill/>
          <a:ln>
            <a:solidFill>
              <a:srgbClr val="000000">
                <a:lumMod val="75000"/>
                <a:lumOff val="25000"/>
              </a:srgbClr>
            </a:solidFill>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000" b="1" i="0" u="none" strike="noStrike" kern="0" cap="none" spc="0" normalizeH="0" baseline="0" noProof="0" dirty="0">
                <a:ln>
                  <a:noFill/>
                </a:ln>
                <a:solidFill>
                  <a:srgbClr val="000000">
                    <a:lumMod val="75000"/>
                    <a:lumOff val="25000"/>
                  </a:srgbClr>
                </a:solidFill>
                <a:effectLst/>
                <a:uLnTx/>
                <a:uFillTx/>
                <a:cs typeface="Arial" panose="020B0604020202020204" pitchFamily="34" charset="0"/>
              </a:rPr>
              <a:t>Υπάρχουν περιθώρια περαιτέρω </a:t>
            </a:r>
            <a:r>
              <a:rPr kumimoji="0" lang="el-GR" sz="2000" b="1" i="0" u="none" strike="noStrike" kern="0" cap="none" spc="0" normalizeH="0" baseline="0" noProof="0" dirty="0" err="1">
                <a:ln>
                  <a:noFill/>
                </a:ln>
                <a:solidFill>
                  <a:srgbClr val="000000">
                    <a:lumMod val="75000"/>
                    <a:lumOff val="25000"/>
                  </a:srgbClr>
                </a:solidFill>
                <a:effectLst/>
                <a:uLnTx/>
                <a:uFillTx/>
                <a:cs typeface="Arial" panose="020B0604020202020204" pitchFamily="34" charset="0"/>
              </a:rPr>
              <a:t>νεφροπροστασίας</a:t>
            </a:r>
            <a:r>
              <a:rPr kumimoji="0" lang="el-GR" sz="2000" b="1" i="0" u="none" strike="noStrike" kern="0" cap="none" spc="0" normalizeH="0" baseline="0" noProof="0" dirty="0">
                <a:ln>
                  <a:noFill/>
                </a:ln>
                <a:solidFill>
                  <a:srgbClr val="000000">
                    <a:lumMod val="75000"/>
                    <a:lumOff val="25000"/>
                  </a:srgbClr>
                </a:solidFill>
                <a:effectLst/>
                <a:uLnTx/>
                <a:uFillTx/>
                <a:cs typeface="Arial" panose="020B0604020202020204" pitchFamily="34" charset="0"/>
              </a:rPr>
              <a:t> ?</a:t>
            </a:r>
          </a:p>
        </p:txBody>
      </p:sp>
    </p:spTree>
    <p:extLst>
      <p:ext uri="{BB962C8B-B14F-4D97-AF65-F5344CB8AC3E}">
        <p14:creationId xmlns:p14="http://schemas.microsoft.com/office/powerpoint/2010/main" val="39032475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9BCAFF9-51FB-D4DC-A9A1-ACF37164B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276" t="44365" r="20000" b="45758"/>
          <a:stretch>
            <a:fillRect/>
          </a:stretch>
        </p:blipFill>
        <p:spPr bwMode="auto">
          <a:xfrm>
            <a:off x="271721" y="1119407"/>
            <a:ext cx="9820434" cy="122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id="{E453D22F-F1FB-DEE4-38CD-90B20DF96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000" t="29910" r="30154" b="41467"/>
          <a:stretch>
            <a:fillRect/>
          </a:stretch>
        </p:blipFill>
        <p:spPr bwMode="auto">
          <a:xfrm>
            <a:off x="9045991" y="4257453"/>
            <a:ext cx="2935890" cy="206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F18B0463-74EB-B11C-C429-0F8AA3F9A5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276" t="55630" r="20000" b="33206"/>
          <a:stretch>
            <a:fillRect/>
          </a:stretch>
        </p:blipFill>
        <p:spPr bwMode="auto">
          <a:xfrm>
            <a:off x="521298" y="2600546"/>
            <a:ext cx="8524693" cy="1656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9 - Έλλειψη">
            <a:extLst>
              <a:ext uri="{FF2B5EF4-FFF2-40B4-BE49-F238E27FC236}">
                <a16:creationId xmlns:a16="http://schemas.microsoft.com/office/drawing/2014/main" id="{38F9B7BC-A03F-5591-C59E-BB227F3C30DB}"/>
              </a:ext>
            </a:extLst>
          </p:cNvPr>
          <p:cNvSpPr/>
          <p:nvPr/>
        </p:nvSpPr>
        <p:spPr>
          <a:xfrm>
            <a:off x="7375001" y="1525442"/>
            <a:ext cx="818685" cy="217819"/>
          </a:xfrm>
          <a:prstGeom prst="ellipse">
            <a:avLst/>
          </a:prstGeom>
          <a:noFill/>
          <a:ln w="28575"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prstClr val="white"/>
              </a:solidFill>
              <a:effectLst/>
              <a:uLnTx/>
              <a:uFillTx/>
              <a:latin typeface="Calibri"/>
              <a:ea typeface="+mn-ea"/>
              <a:cs typeface="+mn-cs"/>
            </a:endParaRPr>
          </a:p>
        </p:txBody>
      </p:sp>
      <p:cxnSp>
        <p:nvCxnSpPr>
          <p:cNvPr id="6" name="11 - Ευθεία γραμμή σύνδεσης">
            <a:extLst>
              <a:ext uri="{FF2B5EF4-FFF2-40B4-BE49-F238E27FC236}">
                <a16:creationId xmlns:a16="http://schemas.microsoft.com/office/drawing/2014/main" id="{A9256973-0379-AB84-B010-780AC59948E8}"/>
              </a:ext>
            </a:extLst>
          </p:cNvPr>
          <p:cNvCxnSpPr>
            <a:cxnSpLocks/>
          </p:cNvCxnSpPr>
          <p:nvPr/>
        </p:nvCxnSpPr>
        <p:spPr>
          <a:xfrm>
            <a:off x="2128603" y="3670494"/>
            <a:ext cx="4507927" cy="0"/>
          </a:xfrm>
          <a:prstGeom prst="line">
            <a:avLst/>
          </a:prstGeom>
          <a:noFill/>
          <a:ln w="28575" cap="flat" cmpd="sng" algn="ctr">
            <a:solidFill>
              <a:srgbClr val="FF0000"/>
            </a:solidFill>
            <a:prstDash val="solid"/>
          </a:ln>
          <a:effectLst/>
        </p:spPr>
      </p:cxnSp>
      <p:sp>
        <p:nvSpPr>
          <p:cNvPr id="10" name="TextBox 9">
            <a:extLst>
              <a:ext uri="{FF2B5EF4-FFF2-40B4-BE49-F238E27FC236}">
                <a16:creationId xmlns:a16="http://schemas.microsoft.com/office/drawing/2014/main" id="{33B5B5D4-4931-56BB-476D-C36C16FF4A14}"/>
              </a:ext>
            </a:extLst>
          </p:cNvPr>
          <p:cNvSpPr txBox="1"/>
          <p:nvPr/>
        </p:nvSpPr>
        <p:spPr>
          <a:xfrm>
            <a:off x="521298" y="620141"/>
            <a:ext cx="6093500" cy="369332"/>
          </a:xfrm>
          <a:prstGeom prst="rect">
            <a:avLst/>
          </a:prstGeom>
          <a:noFill/>
        </p:spPr>
        <p:txBody>
          <a:bodyPr wrap="square">
            <a:spAutoFit/>
          </a:bodyPr>
          <a:lstStyle/>
          <a:p>
            <a:r>
              <a:rPr kumimoji="0" lang="el-GR" altLang="el-GR" sz="1800" b="0" i="0" u="none" strike="noStrike" kern="1200" cap="none" spc="0" normalizeH="0" baseline="0" noProof="0" dirty="0">
                <a:ln>
                  <a:noFill/>
                </a:ln>
                <a:solidFill>
                  <a:schemeClr val="tx1"/>
                </a:solidFill>
                <a:effectLst/>
                <a:uLnTx/>
                <a:uFillTx/>
                <a:latin typeface="Calibri"/>
                <a:ea typeface="+mn-ea"/>
                <a:cs typeface="+mn-cs"/>
              </a:rPr>
              <a:t>Προσθήκη </a:t>
            </a:r>
            <a:r>
              <a:rPr kumimoji="0" lang="el-GR" altLang="el-GR" sz="1800" b="1" i="0" u="none" strike="noStrike" kern="1200" cap="none" spc="0" normalizeH="0" baseline="0" noProof="0" dirty="0" err="1">
                <a:ln>
                  <a:noFill/>
                </a:ln>
                <a:solidFill>
                  <a:schemeClr val="tx1"/>
                </a:solidFill>
                <a:effectLst/>
                <a:uLnTx/>
                <a:uFillTx/>
                <a:latin typeface="Calibri"/>
                <a:ea typeface="+mn-ea"/>
                <a:cs typeface="+mn-cs"/>
              </a:rPr>
              <a:t>φινερενόνης</a:t>
            </a:r>
            <a:r>
              <a:rPr kumimoji="0" lang="el-GR" altLang="el-GR" sz="1800" b="1" i="0" u="none" strike="noStrike" kern="1200" cap="none" spc="0" normalizeH="0" baseline="0" noProof="0" dirty="0">
                <a:ln>
                  <a:noFill/>
                </a:ln>
                <a:solidFill>
                  <a:schemeClr val="tx1"/>
                </a:solidFill>
                <a:effectLst/>
                <a:uLnTx/>
                <a:uFillTx/>
                <a:latin typeface="Calibri"/>
                <a:ea typeface="+mn-ea"/>
                <a:cs typeface="+mn-cs"/>
              </a:rPr>
              <a:t> </a:t>
            </a:r>
            <a:r>
              <a:rPr kumimoji="0" lang="el-GR" altLang="el-GR" sz="1800" b="0" i="0" u="none" strike="noStrike" kern="1200" cap="none" spc="0" normalizeH="0" baseline="0" noProof="0" dirty="0">
                <a:ln>
                  <a:noFill/>
                </a:ln>
                <a:solidFill>
                  <a:schemeClr val="tx1"/>
                </a:solidFill>
                <a:effectLst/>
                <a:uLnTx/>
                <a:uFillTx/>
                <a:latin typeface="Calibri"/>
                <a:ea typeface="+mn-ea"/>
                <a:cs typeface="+mn-cs"/>
              </a:rPr>
              <a:t>στον ασθενή</a:t>
            </a:r>
            <a:endParaRPr lang="el-GR" dirty="0"/>
          </a:p>
        </p:txBody>
      </p:sp>
    </p:spTree>
    <p:extLst>
      <p:ext uri="{BB962C8B-B14F-4D97-AF65-F5344CB8AC3E}">
        <p14:creationId xmlns:p14="http://schemas.microsoft.com/office/powerpoint/2010/main" val="18845118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293378FF-6C02-4AFE-C07A-9E89F35EE9DF}"/>
              </a:ext>
            </a:extLst>
          </p:cNvPr>
          <p:cNvSpPr txBox="1">
            <a:spLocks/>
          </p:cNvSpPr>
          <p:nvPr/>
        </p:nvSpPr>
        <p:spPr>
          <a:xfrm>
            <a:off x="558800" y="230823"/>
            <a:ext cx="11241473" cy="628377"/>
          </a:xfrm>
          <a:prstGeom prst="rect">
            <a:avLst/>
          </a:prstGeom>
        </p:spPr>
        <p:txBody>
          <a:bodyPr vert="horz" wrap="square" lIns="0" tIns="12700" rIns="0" bIns="0" rtlCol="0">
            <a:sp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2713990" marR="5080" indent="-2492375">
              <a:lnSpc>
                <a:spcPct val="100000"/>
              </a:lnSpc>
              <a:spcBef>
                <a:spcPts val="100"/>
              </a:spcBef>
            </a:pPr>
            <a:r>
              <a:rPr lang="el-GR" sz="4000" dirty="0">
                <a:latin typeface="+mn-lt"/>
              </a:rPr>
              <a:t>Διαχείριση</a:t>
            </a:r>
            <a:r>
              <a:rPr lang="el-GR" sz="4000" spc="-85" dirty="0">
                <a:latin typeface="+mn-lt"/>
              </a:rPr>
              <a:t> </a:t>
            </a:r>
            <a:r>
              <a:rPr lang="el-GR" sz="4000" dirty="0">
                <a:latin typeface="+mn-lt"/>
              </a:rPr>
              <a:t>ατόμου</a:t>
            </a:r>
            <a:r>
              <a:rPr lang="el-GR" sz="4000" spc="-100" dirty="0">
                <a:latin typeface="+mn-lt"/>
              </a:rPr>
              <a:t> </a:t>
            </a:r>
            <a:r>
              <a:rPr lang="el-GR" sz="4000" dirty="0">
                <a:latin typeface="+mn-lt"/>
              </a:rPr>
              <a:t>με</a:t>
            </a:r>
            <a:r>
              <a:rPr lang="el-GR" sz="4000" spc="-90" dirty="0">
                <a:latin typeface="+mn-lt"/>
              </a:rPr>
              <a:t> </a:t>
            </a:r>
            <a:r>
              <a:rPr lang="el-GR" sz="4000" dirty="0">
                <a:latin typeface="+mn-lt"/>
              </a:rPr>
              <a:t>ΣΔ</a:t>
            </a:r>
            <a:r>
              <a:rPr lang="el-GR" sz="4000" spc="-100" dirty="0">
                <a:latin typeface="+mn-lt"/>
              </a:rPr>
              <a:t> </a:t>
            </a:r>
            <a:r>
              <a:rPr lang="el-GR" sz="4000" dirty="0">
                <a:latin typeface="+mn-lt"/>
              </a:rPr>
              <a:t>και</a:t>
            </a:r>
            <a:r>
              <a:rPr lang="el-GR" sz="4000" spc="-95" dirty="0">
                <a:latin typeface="+mn-lt"/>
              </a:rPr>
              <a:t> </a:t>
            </a:r>
            <a:r>
              <a:rPr lang="el-GR" sz="4000" spc="-10" dirty="0">
                <a:latin typeface="+mn-lt"/>
              </a:rPr>
              <a:t>χρόνια </a:t>
            </a:r>
            <a:r>
              <a:rPr lang="el-GR" sz="4000" dirty="0">
                <a:latin typeface="+mn-lt"/>
              </a:rPr>
              <a:t>νεφρική</a:t>
            </a:r>
            <a:r>
              <a:rPr lang="el-GR" sz="4000" spc="-20" dirty="0">
                <a:latin typeface="+mn-lt"/>
              </a:rPr>
              <a:t> νόσο</a:t>
            </a:r>
          </a:p>
        </p:txBody>
      </p:sp>
      <p:pic>
        <p:nvPicPr>
          <p:cNvPr id="3" name="object 3">
            <a:extLst>
              <a:ext uri="{FF2B5EF4-FFF2-40B4-BE49-F238E27FC236}">
                <a16:creationId xmlns:a16="http://schemas.microsoft.com/office/drawing/2014/main" id="{CB4014CF-424F-0993-9197-5D991CE3BCC7}"/>
              </a:ext>
            </a:extLst>
          </p:cNvPr>
          <p:cNvPicPr/>
          <p:nvPr/>
        </p:nvPicPr>
        <p:blipFill>
          <a:blip r:embed="rId2" cstate="print"/>
          <a:stretch>
            <a:fillRect/>
          </a:stretch>
        </p:blipFill>
        <p:spPr>
          <a:xfrm>
            <a:off x="558800" y="1263396"/>
            <a:ext cx="9694472" cy="4875784"/>
          </a:xfrm>
          <a:prstGeom prst="rect">
            <a:avLst/>
          </a:prstGeom>
        </p:spPr>
      </p:pic>
      <p:sp>
        <p:nvSpPr>
          <p:cNvPr id="4" name="object 4">
            <a:extLst>
              <a:ext uri="{FF2B5EF4-FFF2-40B4-BE49-F238E27FC236}">
                <a16:creationId xmlns:a16="http://schemas.microsoft.com/office/drawing/2014/main" id="{D848D468-AA38-44B5-7CEF-1876C8384DB2}"/>
              </a:ext>
            </a:extLst>
          </p:cNvPr>
          <p:cNvSpPr txBox="1"/>
          <p:nvPr/>
        </p:nvSpPr>
        <p:spPr>
          <a:xfrm>
            <a:off x="650557" y="6388417"/>
            <a:ext cx="7254240" cy="238760"/>
          </a:xfrm>
          <a:prstGeom prst="rect">
            <a:avLst/>
          </a:prstGeom>
        </p:spPr>
        <p:txBody>
          <a:bodyPr vert="horz" wrap="square" lIns="0" tIns="12700" rIns="0" bIns="0" rtlCol="0">
            <a:spAutoFit/>
          </a:bodyPr>
          <a:lstStyle/>
          <a:p>
            <a:pPr marL="12700">
              <a:lnSpc>
                <a:spcPct val="100000"/>
              </a:lnSpc>
              <a:spcBef>
                <a:spcPts val="100"/>
              </a:spcBef>
            </a:pPr>
            <a:r>
              <a:rPr sz="1400" i="1" dirty="0">
                <a:latin typeface="Arial"/>
                <a:cs typeface="Arial"/>
              </a:rPr>
              <a:t>Standards</a:t>
            </a:r>
            <a:r>
              <a:rPr sz="1400" i="1" spc="-30" dirty="0">
                <a:latin typeface="Arial"/>
                <a:cs typeface="Arial"/>
              </a:rPr>
              <a:t> </a:t>
            </a:r>
            <a:r>
              <a:rPr sz="1400" i="1" dirty="0">
                <a:latin typeface="Arial"/>
                <a:cs typeface="Arial"/>
              </a:rPr>
              <a:t>of</a:t>
            </a:r>
            <a:r>
              <a:rPr sz="1400" i="1" spc="-40" dirty="0">
                <a:latin typeface="Arial"/>
                <a:cs typeface="Arial"/>
              </a:rPr>
              <a:t> </a:t>
            </a:r>
            <a:r>
              <a:rPr sz="1400" i="1" dirty="0">
                <a:latin typeface="Arial"/>
                <a:cs typeface="Arial"/>
              </a:rPr>
              <a:t>Medical</a:t>
            </a:r>
            <a:r>
              <a:rPr sz="1400" i="1" spc="-20" dirty="0">
                <a:latin typeface="Arial"/>
                <a:cs typeface="Arial"/>
              </a:rPr>
              <a:t> </a:t>
            </a:r>
            <a:r>
              <a:rPr sz="1400" i="1" dirty="0">
                <a:latin typeface="Arial"/>
                <a:cs typeface="Arial"/>
              </a:rPr>
              <a:t>Care</a:t>
            </a:r>
            <a:r>
              <a:rPr sz="1400" i="1" spc="-30" dirty="0">
                <a:latin typeface="Arial"/>
                <a:cs typeface="Arial"/>
              </a:rPr>
              <a:t> </a:t>
            </a:r>
            <a:r>
              <a:rPr sz="1400" i="1" dirty="0">
                <a:latin typeface="Arial"/>
                <a:cs typeface="Arial"/>
              </a:rPr>
              <a:t>in</a:t>
            </a:r>
            <a:r>
              <a:rPr sz="1400" i="1" spc="-50" dirty="0">
                <a:latin typeface="Arial"/>
                <a:cs typeface="Arial"/>
              </a:rPr>
              <a:t> </a:t>
            </a:r>
            <a:r>
              <a:rPr sz="1400" i="1" dirty="0">
                <a:latin typeface="Arial"/>
                <a:cs typeface="Arial"/>
              </a:rPr>
              <a:t>Diabetes,</a:t>
            </a:r>
            <a:r>
              <a:rPr sz="1400" i="1" spc="-40" dirty="0">
                <a:latin typeface="Arial"/>
                <a:cs typeface="Arial"/>
              </a:rPr>
              <a:t> </a:t>
            </a:r>
            <a:r>
              <a:rPr sz="1400" i="1" dirty="0">
                <a:latin typeface="Arial"/>
                <a:cs typeface="Arial"/>
              </a:rPr>
              <a:t>Diabetes</a:t>
            </a:r>
            <a:r>
              <a:rPr sz="1400" i="1" spc="-45" dirty="0">
                <a:latin typeface="Arial"/>
                <a:cs typeface="Arial"/>
              </a:rPr>
              <a:t> </a:t>
            </a:r>
            <a:r>
              <a:rPr sz="1400" i="1" dirty="0">
                <a:latin typeface="Arial"/>
                <a:cs typeface="Arial"/>
              </a:rPr>
              <a:t>Care,</a:t>
            </a:r>
            <a:r>
              <a:rPr sz="1400" i="1" spc="-40" dirty="0">
                <a:latin typeface="Arial"/>
                <a:cs typeface="Arial"/>
              </a:rPr>
              <a:t> </a:t>
            </a:r>
            <a:r>
              <a:rPr sz="1400" i="1" dirty="0">
                <a:latin typeface="Arial"/>
                <a:cs typeface="Arial"/>
              </a:rPr>
              <a:t>Vol</a:t>
            </a:r>
            <a:r>
              <a:rPr sz="1400" i="1" spc="-20" dirty="0">
                <a:latin typeface="Arial"/>
                <a:cs typeface="Arial"/>
              </a:rPr>
              <a:t> </a:t>
            </a:r>
            <a:r>
              <a:rPr sz="1400" i="1" dirty="0">
                <a:latin typeface="Arial"/>
                <a:cs typeface="Arial"/>
              </a:rPr>
              <a:t>46,</a:t>
            </a:r>
            <a:r>
              <a:rPr sz="1400" i="1" spc="-40" dirty="0">
                <a:latin typeface="Arial"/>
                <a:cs typeface="Arial"/>
              </a:rPr>
              <a:t> </a:t>
            </a:r>
            <a:r>
              <a:rPr sz="1400" i="1" dirty="0">
                <a:latin typeface="Arial"/>
                <a:cs typeface="Arial"/>
              </a:rPr>
              <a:t>Supplement</a:t>
            </a:r>
            <a:r>
              <a:rPr sz="1400" i="1" spc="-35" dirty="0">
                <a:latin typeface="Arial"/>
                <a:cs typeface="Arial"/>
              </a:rPr>
              <a:t> </a:t>
            </a:r>
            <a:r>
              <a:rPr sz="1400" i="1" dirty="0">
                <a:latin typeface="Arial"/>
                <a:cs typeface="Arial"/>
              </a:rPr>
              <a:t>1,</a:t>
            </a:r>
            <a:r>
              <a:rPr sz="1400" i="1" spc="-40" dirty="0">
                <a:latin typeface="Arial"/>
                <a:cs typeface="Arial"/>
              </a:rPr>
              <a:t> </a:t>
            </a:r>
            <a:r>
              <a:rPr sz="1400" i="1" dirty="0">
                <a:latin typeface="Arial"/>
                <a:cs typeface="Arial"/>
              </a:rPr>
              <a:t>January</a:t>
            </a:r>
            <a:r>
              <a:rPr sz="1400" i="1" spc="-30" dirty="0">
                <a:latin typeface="Arial"/>
                <a:cs typeface="Arial"/>
              </a:rPr>
              <a:t> </a:t>
            </a:r>
            <a:r>
              <a:rPr sz="1400" i="1" spc="-20" dirty="0">
                <a:latin typeface="Arial"/>
                <a:cs typeface="Arial"/>
              </a:rPr>
              <a:t>2023</a:t>
            </a:r>
            <a:endParaRPr sz="1400">
              <a:latin typeface="Arial"/>
              <a:cs typeface="Arial"/>
            </a:endParaRPr>
          </a:p>
        </p:txBody>
      </p:sp>
    </p:spTree>
    <p:extLst>
      <p:ext uri="{BB962C8B-B14F-4D97-AF65-F5344CB8AC3E}">
        <p14:creationId xmlns:p14="http://schemas.microsoft.com/office/powerpoint/2010/main" val="7184603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7EFD38-70AB-4FF3-A3C9-06107FDCDDB9}"/>
              </a:ext>
            </a:extLst>
          </p:cNvPr>
          <p:cNvPicPr>
            <a:picLocks noChangeAspect="1"/>
          </p:cNvPicPr>
          <p:nvPr/>
        </p:nvPicPr>
        <p:blipFill>
          <a:blip r:embed="rId2"/>
          <a:stretch>
            <a:fillRect/>
          </a:stretch>
        </p:blipFill>
        <p:spPr>
          <a:xfrm>
            <a:off x="733530" y="1021975"/>
            <a:ext cx="10660611" cy="2407025"/>
          </a:xfrm>
          <a:prstGeom prst="rect">
            <a:avLst/>
          </a:prstGeom>
        </p:spPr>
      </p:pic>
      <p:sp>
        <p:nvSpPr>
          <p:cNvPr id="3" name="TextBox 2">
            <a:extLst>
              <a:ext uri="{FF2B5EF4-FFF2-40B4-BE49-F238E27FC236}">
                <a16:creationId xmlns:a16="http://schemas.microsoft.com/office/drawing/2014/main" id="{C9137A59-604C-4019-A2D9-1E29FE6D0D14}"/>
              </a:ext>
            </a:extLst>
          </p:cNvPr>
          <p:cNvSpPr txBox="1"/>
          <p:nvPr/>
        </p:nvSpPr>
        <p:spPr>
          <a:xfrm>
            <a:off x="3931080" y="4381082"/>
            <a:ext cx="4329840" cy="646331"/>
          </a:xfrm>
          <a:prstGeom prst="rect">
            <a:avLst/>
          </a:prstGeom>
          <a:noFill/>
        </p:spPr>
        <p:txBody>
          <a:bodyPr wrap="none" rtlCol="0">
            <a:spAutoFit/>
          </a:bodyPr>
          <a:lstStyle/>
          <a:p>
            <a:r>
              <a:rPr lang="el-GR" sz="3600" b="1" dirty="0">
                <a:latin typeface="Times New Roman" panose="02020603050405020304" pitchFamily="18" charset="0"/>
                <a:cs typeface="Times New Roman" panose="02020603050405020304" pitchFamily="18" charset="0"/>
              </a:rPr>
              <a:t>ΕΥΧΑΡΙΣΤΩ ΠΟΛΥ</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8809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4AEA0B-CEE6-401F-9042-707983D64266}"/>
              </a:ext>
            </a:extLst>
          </p:cNvPr>
          <p:cNvSpPr txBox="1"/>
          <p:nvPr/>
        </p:nvSpPr>
        <p:spPr>
          <a:xfrm>
            <a:off x="844062" y="515876"/>
            <a:ext cx="2874569" cy="461665"/>
          </a:xfrm>
          <a:prstGeom prst="rect">
            <a:avLst/>
          </a:prstGeom>
          <a:noFill/>
        </p:spPr>
        <p:txBody>
          <a:bodyPr wrap="none" rtlCol="0">
            <a:spAutoFit/>
          </a:bodyPr>
          <a:lstStyle/>
          <a:p>
            <a:r>
              <a:rPr lang="el-GR" sz="2400" dirty="0"/>
              <a:t>Γενετικοί παράγοντες</a:t>
            </a:r>
            <a:endParaRPr lang="en-US" sz="2400" dirty="0"/>
          </a:p>
        </p:txBody>
      </p:sp>
      <p:sp>
        <p:nvSpPr>
          <p:cNvPr id="3" name="TextBox 2">
            <a:extLst>
              <a:ext uri="{FF2B5EF4-FFF2-40B4-BE49-F238E27FC236}">
                <a16:creationId xmlns:a16="http://schemas.microsoft.com/office/drawing/2014/main" id="{4B811A70-DD62-4DC7-8B92-5D518ABE0CF3}"/>
              </a:ext>
            </a:extLst>
          </p:cNvPr>
          <p:cNvSpPr txBox="1"/>
          <p:nvPr/>
        </p:nvSpPr>
        <p:spPr>
          <a:xfrm>
            <a:off x="662624" y="1772426"/>
            <a:ext cx="10986406" cy="967957"/>
          </a:xfrm>
          <a:prstGeom prst="rect">
            <a:avLst/>
          </a:prstGeom>
          <a:noFill/>
        </p:spPr>
        <p:txBody>
          <a:bodyPr wrap="none" rtlCol="0">
            <a:spAutoFit/>
          </a:bodyPr>
          <a:lstStyle/>
          <a:p>
            <a:pPr marL="285750" indent="-285750">
              <a:lnSpc>
                <a:spcPct val="150000"/>
              </a:lnSpc>
              <a:buFont typeface="Wingdings" panose="05000000000000000000" pitchFamily="2" charset="2"/>
              <a:buChar char="§"/>
            </a:pPr>
            <a:r>
              <a:rPr lang="el-GR" sz="2000" dirty="0"/>
              <a:t>Η διαβητική νεφροπάθεια (ΔΝ) είναι πιο συχνή στους </a:t>
            </a:r>
            <a:r>
              <a:rPr lang="el-GR" sz="2000" b="1" dirty="0"/>
              <a:t>Αφροαμερικανούς</a:t>
            </a:r>
            <a:r>
              <a:rPr lang="el-GR" sz="2000" dirty="0"/>
              <a:t>, τους </a:t>
            </a:r>
            <a:r>
              <a:rPr lang="el-GR" sz="2000" b="1" dirty="0"/>
              <a:t>Λατινοαμερικανούς</a:t>
            </a:r>
            <a:r>
              <a:rPr lang="el-GR" sz="2000" dirty="0"/>
              <a:t> </a:t>
            </a:r>
          </a:p>
          <a:p>
            <a:pPr>
              <a:lnSpc>
                <a:spcPct val="150000"/>
              </a:lnSpc>
            </a:pPr>
            <a:r>
              <a:rPr lang="el-GR" sz="2000" dirty="0"/>
              <a:t>     και σε πληθυσμούς από τη </a:t>
            </a:r>
            <a:r>
              <a:rPr lang="el-GR" sz="2000" b="1" dirty="0"/>
              <a:t>Νοτιο-</a:t>
            </a:r>
            <a:r>
              <a:rPr lang="en-US" sz="2000" b="1" dirty="0"/>
              <a:t>A</a:t>
            </a:r>
            <a:r>
              <a:rPr lang="el-GR" sz="2000" b="1" dirty="0"/>
              <a:t>νατολική Ασία</a:t>
            </a:r>
            <a:r>
              <a:rPr lang="el-GR" sz="2000" dirty="0"/>
              <a:t>.</a:t>
            </a:r>
            <a:endParaRPr lang="en-US" sz="2000" dirty="0"/>
          </a:p>
        </p:txBody>
      </p:sp>
      <p:grpSp>
        <p:nvGrpSpPr>
          <p:cNvPr id="14" name="Group 13">
            <a:extLst>
              <a:ext uri="{FF2B5EF4-FFF2-40B4-BE49-F238E27FC236}">
                <a16:creationId xmlns:a16="http://schemas.microsoft.com/office/drawing/2014/main" id="{E8476B8C-ADE9-4CDF-AC30-038754E63437}"/>
              </a:ext>
            </a:extLst>
          </p:cNvPr>
          <p:cNvGrpSpPr/>
          <p:nvPr/>
        </p:nvGrpSpPr>
        <p:grpSpPr>
          <a:xfrm>
            <a:off x="662624" y="3980603"/>
            <a:ext cx="10986406" cy="2584748"/>
            <a:chOff x="582312" y="2690751"/>
            <a:chExt cx="10986406" cy="2584748"/>
          </a:xfrm>
        </p:grpSpPr>
        <p:sp>
          <p:nvSpPr>
            <p:cNvPr id="8" name="Rectangle 7">
              <a:extLst>
                <a:ext uri="{FF2B5EF4-FFF2-40B4-BE49-F238E27FC236}">
                  <a16:creationId xmlns:a16="http://schemas.microsoft.com/office/drawing/2014/main" id="{58EC4FF4-3D5D-4567-B069-EE9B518AE31C}"/>
                </a:ext>
              </a:extLst>
            </p:cNvPr>
            <p:cNvSpPr/>
            <p:nvPr/>
          </p:nvSpPr>
          <p:spPr>
            <a:xfrm>
              <a:off x="7483561" y="4967722"/>
              <a:ext cx="4085157" cy="307777"/>
            </a:xfrm>
            <a:prstGeom prst="rect">
              <a:avLst/>
            </a:prstGeom>
          </p:spPr>
          <p:txBody>
            <a:bodyPr wrap="none">
              <a:spAutoFit/>
            </a:bodyPr>
            <a:lstStyle/>
            <a:p>
              <a:r>
                <a:rPr lang="en-US" sz="1400" i="1" dirty="0"/>
                <a:t>Seaquist ER. N </a:t>
              </a:r>
              <a:r>
                <a:rPr lang="en-US" sz="1400" i="1" dirty="0" err="1"/>
                <a:t>Engl</a:t>
              </a:r>
              <a:r>
                <a:rPr lang="en-US" sz="1400" i="1" dirty="0"/>
                <a:t> J Med1989 May 4;320(18):1161-5</a:t>
              </a:r>
            </a:p>
          </p:txBody>
        </p:sp>
        <p:grpSp>
          <p:nvGrpSpPr>
            <p:cNvPr id="13" name="Group 12">
              <a:extLst>
                <a:ext uri="{FF2B5EF4-FFF2-40B4-BE49-F238E27FC236}">
                  <a16:creationId xmlns:a16="http://schemas.microsoft.com/office/drawing/2014/main" id="{11DF624D-A1DB-46D0-941A-212316F7F16F}"/>
                </a:ext>
              </a:extLst>
            </p:cNvPr>
            <p:cNvGrpSpPr/>
            <p:nvPr/>
          </p:nvGrpSpPr>
          <p:grpSpPr>
            <a:xfrm>
              <a:off x="582312" y="2690751"/>
              <a:ext cx="10288522" cy="1979733"/>
              <a:chOff x="582312" y="2690751"/>
              <a:chExt cx="10288522" cy="1979733"/>
            </a:xfrm>
          </p:grpSpPr>
          <p:sp>
            <p:nvSpPr>
              <p:cNvPr id="5" name="TextBox 4">
                <a:extLst>
                  <a:ext uri="{FF2B5EF4-FFF2-40B4-BE49-F238E27FC236}">
                    <a16:creationId xmlns:a16="http://schemas.microsoft.com/office/drawing/2014/main" id="{B4566028-80C9-481E-A018-C91295D981A8}"/>
                  </a:ext>
                </a:extLst>
              </p:cNvPr>
              <p:cNvSpPr txBox="1"/>
              <p:nvPr/>
            </p:nvSpPr>
            <p:spPr>
              <a:xfrm>
                <a:off x="582312" y="2690751"/>
                <a:ext cx="6821483" cy="400110"/>
              </a:xfrm>
              <a:prstGeom prst="rect">
                <a:avLst/>
              </a:prstGeom>
              <a:noFill/>
            </p:spPr>
            <p:txBody>
              <a:bodyPr wrap="none" rtlCol="0">
                <a:spAutoFit/>
              </a:bodyPr>
              <a:lstStyle/>
              <a:p>
                <a:pPr marL="342900" indent="-342900">
                  <a:buFont typeface="Wingdings" panose="05000000000000000000" pitchFamily="2" charset="2"/>
                  <a:buChar char="§"/>
                </a:pPr>
                <a:r>
                  <a:rPr lang="el-GR" sz="2000" b="1" dirty="0"/>
                  <a:t>Οικογενής προδιάθεση </a:t>
                </a:r>
                <a:r>
                  <a:rPr lang="el-GR" sz="2000" dirty="0"/>
                  <a:t>αναφέρεται και στους 2 τύπους ΣΔ. </a:t>
                </a:r>
                <a:endParaRPr lang="en-US" sz="2000" dirty="0"/>
              </a:p>
            </p:txBody>
          </p:sp>
          <p:sp>
            <p:nvSpPr>
              <p:cNvPr id="7" name="TextBox 6">
                <a:extLst>
                  <a:ext uri="{FF2B5EF4-FFF2-40B4-BE49-F238E27FC236}">
                    <a16:creationId xmlns:a16="http://schemas.microsoft.com/office/drawing/2014/main" id="{B964697D-AF2E-4DEA-AD00-475CFD618DAB}"/>
                  </a:ext>
                </a:extLst>
              </p:cNvPr>
              <p:cNvSpPr txBox="1"/>
              <p:nvPr/>
            </p:nvSpPr>
            <p:spPr>
              <a:xfrm>
                <a:off x="582312" y="3702527"/>
                <a:ext cx="10288522" cy="967957"/>
              </a:xfrm>
              <a:prstGeom prst="rect">
                <a:avLst/>
              </a:prstGeom>
              <a:noFill/>
            </p:spPr>
            <p:txBody>
              <a:bodyPr wrap="none" rtlCol="0">
                <a:spAutoFit/>
              </a:bodyPr>
              <a:lstStyle/>
              <a:p>
                <a:pPr>
                  <a:lnSpc>
                    <a:spcPct val="150000"/>
                  </a:lnSpc>
                </a:pPr>
                <a:r>
                  <a:rPr lang="el-GR" sz="2000" dirty="0"/>
                  <a:t>      Ο κίνδυνος ανάπτυξης ΔΝ σε ασθενή με ΣΔ τ 1 και 1</a:t>
                </a:r>
                <a:r>
                  <a:rPr lang="el-GR" sz="2000" baseline="30000" dirty="0"/>
                  <a:t>ου</a:t>
                </a:r>
                <a:r>
                  <a:rPr lang="el-GR" sz="2000" dirty="0"/>
                  <a:t> βαθμού συγγενή με ΔΝ είναι 83%, ενώ </a:t>
                </a:r>
              </a:p>
              <a:p>
                <a:pPr>
                  <a:lnSpc>
                    <a:spcPct val="150000"/>
                  </a:lnSpc>
                </a:pPr>
                <a:r>
                  <a:rPr lang="el-GR" sz="2000" dirty="0"/>
                  <a:t>      αντίθετα 17% σε ασθενείς χωρίς οικογενειακό ιστορικό ΔΝ</a:t>
                </a:r>
                <a:endParaRPr lang="en-US" sz="2000" dirty="0"/>
              </a:p>
            </p:txBody>
          </p:sp>
          <p:sp>
            <p:nvSpPr>
              <p:cNvPr id="10" name="Arrow: Down 9">
                <a:extLst>
                  <a:ext uri="{FF2B5EF4-FFF2-40B4-BE49-F238E27FC236}">
                    <a16:creationId xmlns:a16="http://schemas.microsoft.com/office/drawing/2014/main" id="{AA007A0E-1E52-4464-BCC5-C5CF7FC0F737}"/>
                  </a:ext>
                </a:extLst>
              </p:cNvPr>
              <p:cNvSpPr/>
              <p:nvPr/>
            </p:nvSpPr>
            <p:spPr>
              <a:xfrm>
                <a:off x="4163534" y="3292771"/>
                <a:ext cx="137161" cy="270664"/>
              </a:xfrm>
              <a:prstGeom prst="downArrow">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a:extLst>
              <a:ext uri="{FF2B5EF4-FFF2-40B4-BE49-F238E27FC236}">
                <a16:creationId xmlns:a16="http://schemas.microsoft.com/office/drawing/2014/main" id="{48AE6587-96D1-4A2D-BEA2-16EF4014908D}"/>
              </a:ext>
            </a:extLst>
          </p:cNvPr>
          <p:cNvPicPr>
            <a:picLocks noChangeAspect="1"/>
          </p:cNvPicPr>
          <p:nvPr/>
        </p:nvPicPr>
        <p:blipFill>
          <a:blip r:embed="rId2"/>
          <a:stretch>
            <a:fillRect/>
          </a:stretch>
        </p:blipFill>
        <p:spPr>
          <a:xfrm>
            <a:off x="9503879" y="2607417"/>
            <a:ext cx="1822820" cy="1489263"/>
          </a:xfrm>
          <a:prstGeom prst="rect">
            <a:avLst/>
          </a:prstGeom>
        </p:spPr>
      </p:pic>
    </p:spTree>
    <p:extLst>
      <p:ext uri="{BB962C8B-B14F-4D97-AF65-F5344CB8AC3E}">
        <p14:creationId xmlns:p14="http://schemas.microsoft.com/office/powerpoint/2010/main" val="1292773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FE3444-F651-4C04-9D1C-81543DDBF8FC}"/>
              </a:ext>
            </a:extLst>
          </p:cNvPr>
          <p:cNvSpPr txBox="1"/>
          <p:nvPr/>
        </p:nvSpPr>
        <p:spPr>
          <a:xfrm>
            <a:off x="884255" y="482320"/>
            <a:ext cx="5342296" cy="461665"/>
          </a:xfrm>
          <a:prstGeom prst="rect">
            <a:avLst/>
          </a:prstGeom>
          <a:noFill/>
        </p:spPr>
        <p:txBody>
          <a:bodyPr wrap="none" rtlCol="0">
            <a:spAutoFit/>
          </a:bodyPr>
          <a:lstStyle/>
          <a:p>
            <a:r>
              <a:rPr lang="el-GR" sz="2400" dirty="0"/>
              <a:t>Παράγοντες κινδύνου  -  Τροποποιήσιμοι</a:t>
            </a:r>
            <a:endParaRPr lang="en-US" sz="2400" dirty="0"/>
          </a:p>
        </p:txBody>
      </p:sp>
      <p:sp>
        <p:nvSpPr>
          <p:cNvPr id="5" name="TextBox 4">
            <a:extLst>
              <a:ext uri="{FF2B5EF4-FFF2-40B4-BE49-F238E27FC236}">
                <a16:creationId xmlns:a16="http://schemas.microsoft.com/office/drawing/2014/main" id="{C565D145-5BB4-4AEA-8AE0-FB46DBA24752}"/>
              </a:ext>
            </a:extLst>
          </p:cNvPr>
          <p:cNvSpPr txBox="1"/>
          <p:nvPr/>
        </p:nvSpPr>
        <p:spPr>
          <a:xfrm>
            <a:off x="600792" y="1197332"/>
            <a:ext cx="10459786" cy="1429622"/>
          </a:xfrm>
          <a:prstGeom prst="rect">
            <a:avLst/>
          </a:prstGeom>
          <a:noFill/>
        </p:spPr>
        <p:txBody>
          <a:bodyPr wrap="none" rtlCol="0">
            <a:spAutoFit/>
          </a:bodyPr>
          <a:lstStyle/>
          <a:p>
            <a:pPr marL="342900" indent="-342900">
              <a:lnSpc>
                <a:spcPct val="150000"/>
              </a:lnSpc>
              <a:buFont typeface="Wingdings" panose="05000000000000000000" pitchFamily="2" charset="2"/>
              <a:buChar char="§"/>
            </a:pPr>
            <a:r>
              <a:rPr lang="el-GR" sz="2000" b="1" dirty="0"/>
              <a:t>Γλυκαιμικός έλεγχος</a:t>
            </a:r>
            <a:r>
              <a:rPr lang="el-GR" sz="2000" dirty="0"/>
              <a:t> </a:t>
            </a:r>
          </a:p>
          <a:p>
            <a:pPr>
              <a:lnSpc>
                <a:spcPct val="150000"/>
              </a:lnSpc>
            </a:pPr>
            <a:r>
              <a:rPr lang="el-GR" sz="2000" dirty="0"/>
              <a:t>      Ο πτωχός γλυκαιμικός έλεγχος είναι ο πιο σημαντικός παράγοντας για την ανάπτυξη και εξέλιξη</a:t>
            </a:r>
          </a:p>
          <a:p>
            <a:pPr>
              <a:lnSpc>
                <a:spcPct val="150000"/>
              </a:lnSpc>
            </a:pPr>
            <a:r>
              <a:rPr lang="el-GR" sz="2000" dirty="0"/>
              <a:t>      της ΔΝ</a:t>
            </a:r>
            <a:endParaRPr lang="en-US" sz="2000" dirty="0"/>
          </a:p>
        </p:txBody>
      </p:sp>
      <p:sp>
        <p:nvSpPr>
          <p:cNvPr id="6" name="TextBox 5">
            <a:extLst>
              <a:ext uri="{FF2B5EF4-FFF2-40B4-BE49-F238E27FC236}">
                <a16:creationId xmlns:a16="http://schemas.microsoft.com/office/drawing/2014/main" id="{3F7AB9D8-7A0C-4AF1-BCC6-02581E683E10}"/>
              </a:ext>
            </a:extLst>
          </p:cNvPr>
          <p:cNvSpPr txBox="1"/>
          <p:nvPr/>
        </p:nvSpPr>
        <p:spPr>
          <a:xfrm>
            <a:off x="600792" y="4471679"/>
            <a:ext cx="9478557" cy="814069"/>
          </a:xfrm>
          <a:prstGeom prst="rect">
            <a:avLst/>
          </a:prstGeom>
          <a:noFill/>
        </p:spPr>
        <p:txBody>
          <a:bodyPr wrap="none" rtlCol="0">
            <a:spAutoFit/>
          </a:bodyPr>
          <a:lstStyle/>
          <a:p>
            <a:pPr marL="342900" indent="-342900">
              <a:buFont typeface="Wingdings" panose="05000000000000000000" pitchFamily="2" charset="2"/>
              <a:buChar char="§"/>
            </a:pPr>
            <a:r>
              <a:rPr lang="el-GR" sz="2000" b="1" dirty="0"/>
              <a:t>Παχυσαρκία</a:t>
            </a:r>
          </a:p>
          <a:p>
            <a:pPr>
              <a:lnSpc>
                <a:spcPct val="150000"/>
              </a:lnSpc>
            </a:pPr>
            <a:r>
              <a:rPr lang="el-GR" sz="2000" b="1" dirty="0"/>
              <a:t>      </a:t>
            </a:r>
            <a:r>
              <a:rPr lang="el-GR" sz="2000" dirty="0"/>
              <a:t>Η παχυσαρκία είναι ανεξάρτητος παράγοντας κινδύνου για ανάπτυξη πρωτεϊνουρίας</a:t>
            </a:r>
            <a:r>
              <a:rPr lang="el-GR" sz="2000" b="1" dirty="0"/>
              <a:t> </a:t>
            </a:r>
            <a:endParaRPr lang="en-US" sz="2000" b="1" dirty="0"/>
          </a:p>
        </p:txBody>
      </p:sp>
      <p:sp>
        <p:nvSpPr>
          <p:cNvPr id="7" name="TextBox 6">
            <a:extLst>
              <a:ext uri="{FF2B5EF4-FFF2-40B4-BE49-F238E27FC236}">
                <a16:creationId xmlns:a16="http://schemas.microsoft.com/office/drawing/2014/main" id="{F63B2D13-5E0B-4CA4-9EEE-90F49913A9CE}"/>
              </a:ext>
            </a:extLst>
          </p:cNvPr>
          <p:cNvSpPr txBox="1"/>
          <p:nvPr/>
        </p:nvSpPr>
        <p:spPr>
          <a:xfrm>
            <a:off x="600792" y="2834505"/>
            <a:ext cx="10268645" cy="1429622"/>
          </a:xfrm>
          <a:prstGeom prst="rect">
            <a:avLst/>
          </a:prstGeom>
          <a:noFill/>
        </p:spPr>
        <p:txBody>
          <a:bodyPr wrap="none" rtlCol="0">
            <a:spAutoFit/>
          </a:bodyPr>
          <a:lstStyle/>
          <a:p>
            <a:pPr marL="342900" indent="-342900">
              <a:lnSpc>
                <a:spcPct val="150000"/>
              </a:lnSpc>
              <a:buFont typeface="Wingdings" panose="05000000000000000000" pitchFamily="2" charset="2"/>
              <a:buChar char="§"/>
            </a:pPr>
            <a:r>
              <a:rPr lang="el-GR" sz="2000" b="1" dirty="0"/>
              <a:t>Αρτηριακή υπέρταση</a:t>
            </a:r>
          </a:p>
          <a:p>
            <a:pPr>
              <a:lnSpc>
                <a:spcPct val="150000"/>
              </a:lnSpc>
            </a:pPr>
            <a:r>
              <a:rPr lang="el-GR" sz="2000" b="1" dirty="0"/>
              <a:t>      </a:t>
            </a:r>
            <a:r>
              <a:rPr lang="el-GR" sz="2000" dirty="0"/>
              <a:t>Η ΣΑΠ &gt; 140 </a:t>
            </a:r>
            <a:r>
              <a:rPr lang="en-US" sz="2000" dirty="0"/>
              <a:t>mmHg </a:t>
            </a:r>
            <a:r>
              <a:rPr lang="el-GR" sz="2000" dirty="0"/>
              <a:t>αυξάνει τον κίνδυνο για ανάπτυξη σοβαρής αλβουμινουρίας και χρόνιας </a:t>
            </a:r>
          </a:p>
          <a:p>
            <a:pPr>
              <a:lnSpc>
                <a:spcPct val="150000"/>
              </a:lnSpc>
            </a:pPr>
            <a:r>
              <a:rPr lang="el-GR" sz="2000" dirty="0"/>
              <a:t>      νεφρικής νόσου</a:t>
            </a:r>
            <a:endParaRPr lang="en-US" sz="2000" dirty="0"/>
          </a:p>
        </p:txBody>
      </p:sp>
      <p:sp>
        <p:nvSpPr>
          <p:cNvPr id="8" name="TextBox 7">
            <a:extLst>
              <a:ext uri="{FF2B5EF4-FFF2-40B4-BE49-F238E27FC236}">
                <a16:creationId xmlns:a16="http://schemas.microsoft.com/office/drawing/2014/main" id="{83D3440C-9E47-46E7-9F6B-0CAB94C18CF0}"/>
              </a:ext>
            </a:extLst>
          </p:cNvPr>
          <p:cNvSpPr txBox="1"/>
          <p:nvPr/>
        </p:nvSpPr>
        <p:spPr>
          <a:xfrm>
            <a:off x="602331" y="5603831"/>
            <a:ext cx="5325176" cy="814069"/>
          </a:xfrm>
          <a:prstGeom prst="rect">
            <a:avLst/>
          </a:prstGeom>
          <a:noFill/>
        </p:spPr>
        <p:txBody>
          <a:bodyPr wrap="none" rtlCol="0">
            <a:spAutoFit/>
          </a:bodyPr>
          <a:lstStyle/>
          <a:p>
            <a:pPr marL="342900" indent="-342900">
              <a:buFont typeface="Wingdings" panose="05000000000000000000" pitchFamily="2" charset="2"/>
              <a:buChar char="§"/>
            </a:pPr>
            <a:r>
              <a:rPr lang="el-GR" sz="2000" b="1" dirty="0"/>
              <a:t>Κάπνισμα</a:t>
            </a:r>
          </a:p>
          <a:p>
            <a:pPr>
              <a:lnSpc>
                <a:spcPct val="150000"/>
              </a:lnSpc>
            </a:pPr>
            <a:r>
              <a:rPr lang="el-GR" sz="2000" b="1" dirty="0"/>
              <a:t>      </a:t>
            </a:r>
            <a:r>
              <a:rPr lang="el-GR" sz="2000" dirty="0"/>
              <a:t>Προάγει το οξειδωτικό </a:t>
            </a:r>
            <a:r>
              <a:rPr lang="en-US" sz="2000" dirty="0"/>
              <a:t>stress </a:t>
            </a:r>
            <a:r>
              <a:rPr lang="el-GR" sz="2000" dirty="0"/>
              <a:t>και τη φλεγμονή</a:t>
            </a:r>
            <a:endParaRPr lang="en-US" sz="2000" b="1" dirty="0"/>
          </a:p>
        </p:txBody>
      </p:sp>
      <p:pic>
        <p:nvPicPr>
          <p:cNvPr id="9" name="Picture 8">
            <a:extLst>
              <a:ext uri="{FF2B5EF4-FFF2-40B4-BE49-F238E27FC236}">
                <a16:creationId xmlns:a16="http://schemas.microsoft.com/office/drawing/2014/main" id="{B7A6FEB0-9BB8-4727-A430-92D53291EFC3}"/>
              </a:ext>
            </a:extLst>
          </p:cNvPr>
          <p:cNvPicPr>
            <a:picLocks noChangeAspect="1"/>
          </p:cNvPicPr>
          <p:nvPr/>
        </p:nvPicPr>
        <p:blipFill>
          <a:blip r:embed="rId2"/>
          <a:stretch>
            <a:fillRect/>
          </a:stretch>
        </p:blipFill>
        <p:spPr>
          <a:xfrm>
            <a:off x="10559356" y="5387587"/>
            <a:ext cx="1030313" cy="1030313"/>
          </a:xfrm>
          <a:prstGeom prst="rect">
            <a:avLst/>
          </a:prstGeom>
        </p:spPr>
      </p:pic>
    </p:spTree>
    <p:extLst>
      <p:ext uri="{BB962C8B-B14F-4D97-AF65-F5344CB8AC3E}">
        <p14:creationId xmlns:p14="http://schemas.microsoft.com/office/powerpoint/2010/main" val="2863522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8C3A36-B22E-4CCE-B024-EBE86673D9F5}"/>
              </a:ext>
            </a:extLst>
          </p:cNvPr>
          <p:cNvSpPr txBox="1"/>
          <p:nvPr/>
        </p:nvSpPr>
        <p:spPr>
          <a:xfrm>
            <a:off x="874206" y="472271"/>
            <a:ext cx="5805948" cy="461665"/>
          </a:xfrm>
          <a:prstGeom prst="rect">
            <a:avLst/>
          </a:prstGeom>
          <a:noFill/>
        </p:spPr>
        <p:txBody>
          <a:bodyPr wrap="none" rtlCol="0">
            <a:spAutoFit/>
          </a:bodyPr>
          <a:lstStyle/>
          <a:p>
            <a:r>
              <a:rPr lang="el-GR" sz="2400" dirty="0"/>
              <a:t>Παράγοντες κινδύνου  -  Μη τροποποιήσιμοι</a:t>
            </a:r>
            <a:endParaRPr lang="en-US" sz="2400" dirty="0"/>
          </a:p>
        </p:txBody>
      </p:sp>
      <p:grpSp>
        <p:nvGrpSpPr>
          <p:cNvPr id="8" name="Group 7">
            <a:extLst>
              <a:ext uri="{FF2B5EF4-FFF2-40B4-BE49-F238E27FC236}">
                <a16:creationId xmlns:a16="http://schemas.microsoft.com/office/drawing/2014/main" id="{E2F0A26B-E77C-47E7-99D2-E5FF46AE1A15}"/>
              </a:ext>
            </a:extLst>
          </p:cNvPr>
          <p:cNvGrpSpPr/>
          <p:nvPr/>
        </p:nvGrpSpPr>
        <p:grpSpPr>
          <a:xfrm>
            <a:off x="781661" y="1625501"/>
            <a:ext cx="7870681" cy="4456000"/>
            <a:chOff x="691227" y="2369079"/>
            <a:chExt cx="7870681" cy="4456000"/>
          </a:xfrm>
        </p:grpSpPr>
        <p:sp>
          <p:nvSpPr>
            <p:cNvPr id="3" name="TextBox 2">
              <a:extLst>
                <a:ext uri="{FF2B5EF4-FFF2-40B4-BE49-F238E27FC236}">
                  <a16:creationId xmlns:a16="http://schemas.microsoft.com/office/drawing/2014/main" id="{C4E55119-72AB-4EF4-904A-A9E1943586CC}"/>
                </a:ext>
              </a:extLst>
            </p:cNvPr>
            <p:cNvSpPr txBox="1"/>
            <p:nvPr/>
          </p:nvSpPr>
          <p:spPr>
            <a:xfrm>
              <a:off x="691227" y="4797033"/>
              <a:ext cx="7483459" cy="814069"/>
            </a:xfrm>
            <a:prstGeom prst="rect">
              <a:avLst/>
            </a:prstGeom>
            <a:noFill/>
          </p:spPr>
          <p:txBody>
            <a:bodyPr wrap="none" rtlCol="0">
              <a:spAutoFit/>
            </a:bodyPr>
            <a:lstStyle/>
            <a:p>
              <a:pPr marL="285750" indent="-285750">
                <a:buFont typeface="Wingdings" panose="05000000000000000000" pitchFamily="2" charset="2"/>
                <a:buChar char="§"/>
              </a:pPr>
              <a:r>
                <a:rPr lang="el-GR" sz="2000" b="1" dirty="0"/>
                <a:t>Χαμηλό βάρος γέννησης </a:t>
              </a:r>
            </a:p>
            <a:p>
              <a:pPr>
                <a:lnSpc>
                  <a:spcPct val="150000"/>
                </a:lnSpc>
              </a:pPr>
              <a:r>
                <a:rPr lang="el-GR" sz="2000" dirty="0"/>
                <a:t>     Ο </a:t>
              </a:r>
              <a:r>
                <a:rPr lang="el-GR" sz="2000" dirty="0">
                  <a:latin typeface="Calibri" panose="020F0502020204030204" pitchFamily="34" charset="0"/>
                  <a:cs typeface="Calibri" panose="020F0502020204030204" pitchFamily="34" charset="0"/>
                </a:rPr>
                <a:t>χαμηλός αριθμός νεφρώνων </a:t>
              </a:r>
              <a:r>
                <a:rPr lang="el-GR" sz="2000" dirty="0"/>
                <a:t>προδιαθέτει σε ανάπτυξη ΣΔ και ΔΝ</a:t>
              </a:r>
              <a:endParaRPr lang="en-US" sz="2000" dirty="0"/>
            </a:p>
          </p:txBody>
        </p:sp>
        <p:sp>
          <p:nvSpPr>
            <p:cNvPr id="5" name="TextBox 4">
              <a:extLst>
                <a:ext uri="{FF2B5EF4-FFF2-40B4-BE49-F238E27FC236}">
                  <a16:creationId xmlns:a16="http://schemas.microsoft.com/office/drawing/2014/main" id="{62793627-806A-448D-95FD-924A3EACF89A}"/>
                </a:ext>
              </a:extLst>
            </p:cNvPr>
            <p:cNvSpPr txBox="1"/>
            <p:nvPr/>
          </p:nvSpPr>
          <p:spPr>
            <a:xfrm>
              <a:off x="691227" y="2369079"/>
              <a:ext cx="7870681" cy="814069"/>
            </a:xfrm>
            <a:prstGeom prst="rect">
              <a:avLst/>
            </a:prstGeom>
            <a:noFill/>
          </p:spPr>
          <p:txBody>
            <a:bodyPr wrap="none" rtlCol="0">
              <a:spAutoFit/>
            </a:bodyPr>
            <a:lstStyle/>
            <a:p>
              <a:pPr marL="342900" indent="-342900">
                <a:buFont typeface="Wingdings" panose="05000000000000000000" pitchFamily="2" charset="2"/>
                <a:buChar char="§"/>
              </a:pPr>
              <a:r>
                <a:rPr lang="el-GR" sz="2000" b="1" dirty="0"/>
                <a:t>Ηλικία</a:t>
              </a:r>
            </a:p>
            <a:p>
              <a:pPr>
                <a:lnSpc>
                  <a:spcPct val="150000"/>
                </a:lnSpc>
              </a:pPr>
              <a:r>
                <a:rPr lang="el-GR" sz="2000" b="1" dirty="0"/>
                <a:t>      </a:t>
              </a:r>
              <a:r>
                <a:rPr lang="el-GR" sz="2000" dirty="0"/>
                <a:t>Η αύξηση της ηλικίας συσχετίζεται με μεγαλύτερο επιπολασμό της ΔΝ</a:t>
              </a:r>
              <a:endParaRPr lang="en-US" sz="2000" b="1" dirty="0"/>
            </a:p>
          </p:txBody>
        </p:sp>
        <p:sp>
          <p:nvSpPr>
            <p:cNvPr id="6" name="TextBox 5">
              <a:extLst>
                <a:ext uri="{FF2B5EF4-FFF2-40B4-BE49-F238E27FC236}">
                  <a16:creationId xmlns:a16="http://schemas.microsoft.com/office/drawing/2014/main" id="{E6572135-6922-42B4-84EA-1BB2A51D5ABD}"/>
                </a:ext>
              </a:extLst>
            </p:cNvPr>
            <p:cNvSpPr txBox="1"/>
            <p:nvPr/>
          </p:nvSpPr>
          <p:spPr>
            <a:xfrm>
              <a:off x="691227" y="3583056"/>
              <a:ext cx="7636578" cy="814069"/>
            </a:xfrm>
            <a:prstGeom prst="rect">
              <a:avLst/>
            </a:prstGeom>
            <a:noFill/>
          </p:spPr>
          <p:txBody>
            <a:bodyPr wrap="none" rtlCol="0">
              <a:spAutoFit/>
            </a:bodyPr>
            <a:lstStyle/>
            <a:p>
              <a:pPr marL="285750" indent="-285750">
                <a:buFont typeface="Wingdings" panose="05000000000000000000" pitchFamily="2" charset="2"/>
                <a:buChar char="§"/>
              </a:pPr>
              <a:r>
                <a:rPr lang="el-GR" sz="2000" b="1" dirty="0"/>
                <a:t>Διάρκεια</a:t>
              </a:r>
            </a:p>
            <a:p>
              <a:pPr>
                <a:lnSpc>
                  <a:spcPct val="150000"/>
                </a:lnSpc>
              </a:pPr>
              <a:r>
                <a:rPr lang="el-GR" sz="2000" b="1" dirty="0"/>
                <a:t>     </a:t>
              </a:r>
              <a:r>
                <a:rPr lang="en-US" sz="2000" dirty="0"/>
                <a:t>H </a:t>
              </a:r>
              <a:r>
                <a:rPr lang="el-GR" sz="2000" dirty="0"/>
                <a:t>μεγαλύτερη διάρκεια του ΣΔ αυξάνει τον κίνδυνο για ανάπτυξη ΔΝ</a:t>
              </a:r>
              <a:endParaRPr lang="en-US" sz="2000" dirty="0"/>
            </a:p>
          </p:txBody>
        </p:sp>
        <p:sp>
          <p:nvSpPr>
            <p:cNvPr id="7" name="TextBox 6">
              <a:extLst>
                <a:ext uri="{FF2B5EF4-FFF2-40B4-BE49-F238E27FC236}">
                  <a16:creationId xmlns:a16="http://schemas.microsoft.com/office/drawing/2014/main" id="{D4BAEEAE-024E-4A0A-B655-1DBCD9B3705B}"/>
                </a:ext>
              </a:extLst>
            </p:cNvPr>
            <p:cNvSpPr txBox="1"/>
            <p:nvPr/>
          </p:nvSpPr>
          <p:spPr>
            <a:xfrm>
              <a:off x="691227" y="6011010"/>
              <a:ext cx="5288243" cy="814069"/>
            </a:xfrm>
            <a:prstGeom prst="rect">
              <a:avLst/>
            </a:prstGeom>
            <a:noFill/>
          </p:spPr>
          <p:txBody>
            <a:bodyPr wrap="none" rtlCol="0">
              <a:spAutoFit/>
            </a:bodyPr>
            <a:lstStyle/>
            <a:p>
              <a:pPr marL="342900" indent="-342900">
                <a:buFont typeface="Wingdings" panose="05000000000000000000" pitchFamily="2" charset="2"/>
                <a:buChar char="§"/>
              </a:pPr>
              <a:r>
                <a:rPr lang="el-GR" sz="2000" b="1" dirty="0"/>
                <a:t>Χαμηλό κοινωνικό-οικονομικό </a:t>
              </a:r>
              <a:r>
                <a:rPr lang="en-US" sz="2000" b="1" dirty="0"/>
                <a:t>status</a:t>
              </a:r>
            </a:p>
            <a:p>
              <a:pPr>
                <a:lnSpc>
                  <a:spcPct val="150000"/>
                </a:lnSpc>
              </a:pPr>
              <a:r>
                <a:rPr lang="en-US" sz="2000" dirty="0"/>
                <a:t>     </a:t>
              </a:r>
              <a:r>
                <a:rPr lang="el-GR" sz="2000" dirty="0"/>
                <a:t> Δυσκολότερη πρόσβαση σε υπηρεσίες υγείας</a:t>
              </a:r>
              <a:endParaRPr lang="en-US" sz="2000" dirty="0"/>
            </a:p>
          </p:txBody>
        </p:sp>
      </p:grpSp>
    </p:spTree>
    <p:extLst>
      <p:ext uri="{BB962C8B-B14F-4D97-AF65-F5344CB8AC3E}">
        <p14:creationId xmlns:p14="http://schemas.microsoft.com/office/powerpoint/2010/main" val="10209247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1"/>
</p:tagLst>
</file>

<file path=ppt/theme/theme1.xml><?xml version="1.0" encoding="utf-8"?>
<a:theme xmlns:a="http://schemas.openxmlformats.org/drawingml/2006/main" name="Ανασκόπηση">
  <a:themeElements>
    <a:clrScheme name="Ανασκόπηση">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8057</TotalTime>
  <Words>2918</Words>
  <Application>Microsoft Office PowerPoint</Application>
  <PresentationFormat>Ευρεία οθόνη</PresentationFormat>
  <Paragraphs>442</Paragraphs>
  <Slides>64</Slides>
  <Notes>2</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64</vt:i4>
      </vt:variant>
    </vt:vector>
  </HeadingPairs>
  <TitlesOfParts>
    <vt:vector size="74" baseType="lpstr">
      <vt:lpstr>Aptos</vt:lpstr>
      <vt:lpstr>Arial</vt:lpstr>
      <vt:lpstr>Calibri</vt:lpstr>
      <vt:lpstr>Calibri Light</vt:lpstr>
      <vt:lpstr>Carlito</vt:lpstr>
      <vt:lpstr>Times New Roman</vt:lpstr>
      <vt:lpstr>Trebuchet MS</vt:lpstr>
      <vt:lpstr>Wingdings</vt:lpstr>
      <vt:lpstr>Wingdings 3</vt:lpstr>
      <vt:lpstr>Ανασκόπηση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Μηχανισμοί δράσης GLP-1RA στους νεφρούς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Stathis Tsiakas</dc:creator>
  <cp:lastModifiedBy>Michael Bonios</cp:lastModifiedBy>
  <cp:revision>188</cp:revision>
  <dcterms:created xsi:type="dcterms:W3CDTF">2020-03-03T19:56:00Z</dcterms:created>
  <dcterms:modified xsi:type="dcterms:W3CDTF">2024-05-14T18:54:45Z</dcterms:modified>
</cp:coreProperties>
</file>