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884" r:id="rId2"/>
    <p:sldMasterId id="2147483951" r:id="rId3"/>
  </p:sldMasterIdLst>
  <p:notesMasterIdLst>
    <p:notesMasterId r:id="rId43"/>
  </p:notesMasterIdLst>
  <p:sldIdLst>
    <p:sldId id="1881839854" r:id="rId4"/>
    <p:sldId id="283" r:id="rId5"/>
    <p:sldId id="272" r:id="rId6"/>
    <p:sldId id="1881839895" r:id="rId7"/>
    <p:sldId id="1881839869" r:id="rId8"/>
    <p:sldId id="1881839857" r:id="rId9"/>
    <p:sldId id="1881839858" r:id="rId10"/>
    <p:sldId id="1881839862" r:id="rId11"/>
    <p:sldId id="1881839873" r:id="rId12"/>
    <p:sldId id="1881839863" r:id="rId13"/>
    <p:sldId id="1881839864" r:id="rId14"/>
    <p:sldId id="1881839865" r:id="rId15"/>
    <p:sldId id="1881839900" r:id="rId16"/>
    <p:sldId id="1881839866" r:id="rId17"/>
    <p:sldId id="1881839867" r:id="rId18"/>
    <p:sldId id="1881839893" r:id="rId19"/>
    <p:sldId id="1881839868" r:id="rId20"/>
    <p:sldId id="1881839877" r:id="rId21"/>
    <p:sldId id="1881839876" r:id="rId22"/>
    <p:sldId id="276" r:id="rId23"/>
    <p:sldId id="1881839894" r:id="rId24"/>
    <p:sldId id="1881839896" r:id="rId25"/>
    <p:sldId id="1881839897" r:id="rId26"/>
    <p:sldId id="1881839882" r:id="rId27"/>
    <p:sldId id="1881839883" r:id="rId28"/>
    <p:sldId id="1881839884" r:id="rId29"/>
    <p:sldId id="1881839885" r:id="rId30"/>
    <p:sldId id="1881839890" r:id="rId31"/>
    <p:sldId id="1881839892" r:id="rId32"/>
    <p:sldId id="1881839889" r:id="rId33"/>
    <p:sldId id="1881839879" r:id="rId34"/>
    <p:sldId id="1881839878" r:id="rId35"/>
    <p:sldId id="1881839880" r:id="rId36"/>
    <p:sldId id="1881839887" r:id="rId37"/>
    <p:sldId id="1881839898" r:id="rId38"/>
    <p:sldId id="1881839899" r:id="rId39"/>
    <p:sldId id="1881839901" r:id="rId40"/>
    <p:sldId id="1881839902" r:id="rId41"/>
    <p:sldId id="18818399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0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51AFD-D9D4-4AD6-84FB-45E03E2C1DBB}" type="datetimeFigureOut">
              <a:rPr lang="en-US" smtClean="0"/>
              <a:t>17-Apr-24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9DFAF-AEC5-44DA-A6A0-CBC77889F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0061F-F3CE-4CB2-8DA4-9DD210390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9DFAF-AEC5-44DA-A6A0-CBC77889FF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0547365F-5C4B-0C2F-B333-A9DB6D879E86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79F7D4DE-823D-532C-330F-37B500B7FA14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9606" y="3412800"/>
            <a:ext cx="7735823" cy="1036800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9606" y="2164800"/>
            <a:ext cx="7735823" cy="11664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9608" y="4533123"/>
            <a:ext cx="7751233" cy="383116"/>
          </a:xfrm>
        </p:spPr>
        <p:txBody>
          <a:bodyPr anchor="b"/>
          <a:lstStyle>
            <a:lvl1pPr marL="0" indent="0"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91900223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17ACA62-B198-435C-84CC-923A2A436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5F8B9B1-8AA2-6446-9D84-F8E08F935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EDAC-A014-4881-9724-E2201B9C10F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6918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">
            <a:extLst>
              <a:ext uri="{FF2B5EF4-FFF2-40B4-BE49-F238E27FC236}">
                <a16:creationId xmlns:a16="http://schemas.microsoft.com/office/drawing/2014/main" id="{BCC64D17-AD29-ADDA-E5CB-F19BD7599AB9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6"/>
            <a:ext cx="10972800" cy="4203700"/>
          </a:xfrm>
        </p:spPr>
        <p:txBody>
          <a:bodyPr/>
          <a:lstStyle>
            <a:lvl1pPr marL="237055" indent="-237055">
              <a:defRPr>
                <a:solidFill>
                  <a:schemeClr val="tx2"/>
                </a:solidFill>
              </a:defRPr>
            </a:lvl1pPr>
            <a:lvl2pPr marL="601104" indent="-364050">
              <a:defRPr sz="2400">
                <a:solidFill>
                  <a:schemeClr val="tx2"/>
                </a:solidFill>
              </a:defRPr>
            </a:lvl2pPr>
            <a:lvl3pPr marL="838158" indent="-237055">
              <a:defRPr>
                <a:solidFill>
                  <a:schemeClr val="tx2"/>
                </a:solidFill>
              </a:defRPr>
            </a:lvl3pPr>
            <a:lvl4pPr marL="1193741" indent="-355582">
              <a:defRPr>
                <a:solidFill>
                  <a:schemeClr val="tx2"/>
                </a:solidFill>
              </a:defRPr>
            </a:lvl4pPr>
            <a:lvl5pPr marL="1439261" indent="-245521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1EC7A63-4D6A-C34E-C9C6-FCF40AFE0C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78C200C-CD29-1669-A759-EE2B0C935B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BEAE-1C5E-40DB-A04A-0D27F37ED3D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0939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4D6259E4-4358-92FF-5B30-704B3E1594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7" r="827" b="899"/>
          <a:stretch>
            <a:fillRect/>
          </a:stretch>
        </p:blipFill>
        <p:spPr bwMode="auto">
          <a:xfrm>
            <a:off x="1854201" y="3624263"/>
            <a:ext cx="25527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1">
            <a:extLst>
              <a:ext uri="{FF2B5EF4-FFF2-40B4-BE49-F238E27FC236}">
                <a16:creationId xmlns:a16="http://schemas.microsoft.com/office/drawing/2014/main" id="{928BF6F7-9524-2CFA-026C-DA6B2AED80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0418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3AE8323C-2252-513E-42B2-1E67680212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2885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E0965927-02D6-55A4-8F55-0BD0326ACB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4767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7CF72920-13BC-8EDA-9E91-3D9BB334D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8184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E10C5D4E-DC07-F79A-C05F-2D11747294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8534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AB2A05F2-CE71-1A12-FF47-A0B9A6A454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86767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0" name="Straight Connector 48">
            <a:extLst>
              <a:ext uri="{FF2B5EF4-FFF2-40B4-BE49-F238E27FC236}">
                <a16:creationId xmlns:a16="http://schemas.microsoft.com/office/drawing/2014/main" id="{277C8950-8A85-6ED6-E589-D5E4BD668E71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49">
            <a:extLst>
              <a:ext uri="{FF2B5EF4-FFF2-40B4-BE49-F238E27FC236}">
                <a16:creationId xmlns:a16="http://schemas.microsoft.com/office/drawing/2014/main" id="{46D834A9-E82A-AEC0-2685-B65834387F70}"/>
              </a:ext>
            </a:extLst>
          </p:cNvPr>
          <p:cNvSpPr/>
          <p:nvPr userDrawn="1"/>
        </p:nvSpPr>
        <p:spPr>
          <a:xfrm>
            <a:off x="6096001" y="1655764"/>
            <a:ext cx="624417" cy="623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997" tIns="60957" rIns="47997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008EBC95-1024-EDEA-46CC-7CFB2B9D75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1635125"/>
            <a:ext cx="3750733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R100 G130 B195</a:t>
            </a:r>
            <a:br>
              <a:rPr lang="en-GB" altLang="el-GR" sz="2100" dirty="0"/>
            </a:br>
            <a:r>
              <a:rPr lang="en-GB" altLang="el-GR" sz="1600" b="1" dirty="0"/>
              <a:t>(titles,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25 mg)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74A35D1C-B9E0-E883-FD97-926E34C66C53}"/>
              </a:ext>
            </a:extLst>
          </p:cNvPr>
          <p:cNvSpPr/>
          <p:nvPr userDrawn="1"/>
        </p:nvSpPr>
        <p:spPr>
          <a:xfrm>
            <a:off x="6096001" y="3152775"/>
            <a:ext cx="624417" cy="6238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10542874-5348-033D-2E5C-97FB623490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1353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R67 G172 B153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10 mg)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89D2C855-A455-3BC9-39C8-90054B13A1FE}"/>
              </a:ext>
            </a:extLst>
          </p:cNvPr>
          <p:cNvSpPr/>
          <p:nvPr userDrawn="1"/>
        </p:nvSpPr>
        <p:spPr>
          <a:xfrm>
            <a:off x="6096001" y="2403475"/>
            <a:ext cx="624417" cy="623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FE9F54F8-F0E8-27C6-A9AA-D79724FD34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2384425"/>
            <a:ext cx="3750733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R240 G65 B75</a:t>
            </a:r>
            <a:br>
              <a:rPr lang="en-GB" altLang="el-GR" sz="2100" dirty="0"/>
            </a:br>
            <a:r>
              <a:rPr lang="en-GB" altLang="el-GR" sz="1600" b="1" dirty="0"/>
              <a:t>(subtitles, pooled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)</a:t>
            </a:r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2359C536-A6E0-9DC2-D942-3945B301C92E}"/>
              </a:ext>
            </a:extLst>
          </p:cNvPr>
          <p:cNvSpPr/>
          <p:nvPr userDrawn="1"/>
        </p:nvSpPr>
        <p:spPr>
          <a:xfrm>
            <a:off x="6096001" y="3902075"/>
            <a:ext cx="624417" cy="623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962E06A1-E5B0-B764-00AC-F67077DF75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8846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R130 G130 B130</a:t>
            </a:r>
            <a:br>
              <a:rPr lang="en-GB" altLang="el-GR" sz="1900" dirty="0"/>
            </a:br>
            <a:r>
              <a:rPr lang="en-GB" altLang="el-GR" sz="1600" b="1" dirty="0"/>
              <a:t>(placebo)</a:t>
            </a:r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B10B0A5C-FF9C-67D0-B1C9-3DFE1DE0D3F8}"/>
              </a:ext>
            </a:extLst>
          </p:cNvPr>
          <p:cNvSpPr/>
          <p:nvPr userDrawn="1"/>
        </p:nvSpPr>
        <p:spPr>
          <a:xfrm>
            <a:off x="6096001" y="4651375"/>
            <a:ext cx="624417" cy="62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58">
            <a:extLst>
              <a:ext uri="{FF2B5EF4-FFF2-40B4-BE49-F238E27FC236}">
                <a16:creationId xmlns:a16="http://schemas.microsoft.com/office/drawing/2014/main" id="{FF36D7E9-FA39-F38F-8812-255895E088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46339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R143 G48 B137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linagliptin</a:t>
            </a:r>
            <a:r>
              <a:rPr lang="en-GB" altLang="el-GR" sz="1600" b="1" dirty="0"/>
              <a:t> 5 mg)</a:t>
            </a: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9DB229A6-969E-04FA-548D-C63FE08F2E04}"/>
              </a:ext>
            </a:extLst>
          </p:cNvPr>
          <p:cNvSpPr/>
          <p:nvPr userDrawn="1"/>
        </p:nvSpPr>
        <p:spPr>
          <a:xfrm>
            <a:off x="6096001" y="5400675"/>
            <a:ext cx="624417" cy="623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A46F1DC0-5B2B-AF70-17BD-7F1AC346A6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5383213"/>
            <a:ext cx="3750733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R229 G114 B0</a:t>
            </a:r>
            <a:endParaRPr lang="en-GB" altLang="el-GR" sz="1900" b="1" dirty="0"/>
          </a:p>
          <a:p>
            <a:pPr eaLnBrk="1" hangingPunct="1">
              <a:defRPr/>
            </a:pPr>
            <a:r>
              <a:rPr lang="en-GB" altLang="el-GR" sz="1600" b="1" dirty="0"/>
              <a:t>(other e.g. competitor drugs)</a:t>
            </a:r>
          </a:p>
        </p:txBody>
      </p:sp>
      <p:sp>
        <p:nvSpPr>
          <p:cNvPr id="23" name="TextBox 62">
            <a:extLst>
              <a:ext uri="{FF2B5EF4-FFF2-40B4-BE49-F238E27FC236}">
                <a16:creationId xmlns:a16="http://schemas.microsoft.com/office/drawing/2014/main" id="{E82990E4-7D3E-B48A-A99D-72D92ACB86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0601" y="1444625"/>
            <a:ext cx="2933700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>
                <a:solidFill>
                  <a:schemeClr val="tx2"/>
                </a:solidFill>
              </a:rPr>
              <a:t>Text 1 </a:t>
            </a:r>
            <a:r>
              <a:rPr lang="en-GB" altLang="el-GR" sz="1900" dirty="0">
                <a:solidFill>
                  <a:schemeClr val="tx2"/>
                </a:solidFill>
              </a:rPr>
              <a:t>R90 G90 B90</a:t>
            </a:r>
            <a:br>
              <a:rPr lang="en-GB" altLang="el-GR" sz="1600" dirty="0">
                <a:solidFill>
                  <a:schemeClr val="tx2"/>
                </a:solidFill>
              </a:rPr>
            </a:br>
            <a:r>
              <a:rPr lang="en-GB" altLang="el-GR" sz="1600" b="1" dirty="0">
                <a:solidFill>
                  <a:schemeClr val="tx2"/>
                </a:solidFill>
              </a:rPr>
              <a:t>(body text, axes)</a:t>
            </a:r>
          </a:p>
        </p:txBody>
      </p: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68716359-3951-FCDF-368F-FB88874CE3BC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0017" y="1512888"/>
            <a:ext cx="0" cy="25574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4">
            <a:extLst>
              <a:ext uri="{FF2B5EF4-FFF2-40B4-BE49-F238E27FC236}">
                <a16:creationId xmlns:a16="http://schemas.microsoft.com/office/drawing/2014/main" id="{FE0A988C-6E06-8C85-371D-6A43F65790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91318" y="2457450"/>
            <a:ext cx="2933700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>
                <a:solidFill>
                  <a:schemeClr val="tx2"/>
                </a:solidFill>
              </a:rPr>
              <a:t>R156 G156 B156</a:t>
            </a:r>
            <a:endParaRPr lang="en-GB" altLang="el-GR" sz="19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GB" altLang="el-GR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26" name="Straight Connector 65">
            <a:extLst>
              <a:ext uri="{FF2B5EF4-FFF2-40B4-BE49-F238E27FC236}">
                <a16:creationId xmlns:a16="http://schemas.microsoft.com/office/drawing/2014/main" id="{EAF8BF5A-EEAF-89F6-9E41-3C88BC0BE2EA}"/>
              </a:ext>
            </a:extLst>
          </p:cNvPr>
          <p:cNvCxnSpPr>
            <a:cxnSpLocks/>
          </p:cNvCxnSpPr>
          <p:nvPr userDrawn="1"/>
        </p:nvCxnSpPr>
        <p:spPr>
          <a:xfrm flipV="1">
            <a:off x="2468033" y="2509838"/>
            <a:ext cx="0" cy="22272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6">
            <a:extLst>
              <a:ext uri="{FF2B5EF4-FFF2-40B4-BE49-F238E27FC236}">
                <a16:creationId xmlns:a16="http://schemas.microsoft.com/office/drawing/2014/main" id="{06324CA2-0AF7-39AD-90B2-0B7AED127D62}"/>
              </a:ext>
            </a:extLst>
          </p:cNvPr>
          <p:cNvCxnSpPr/>
          <p:nvPr userDrawn="1"/>
        </p:nvCxnSpPr>
        <p:spPr>
          <a:xfrm flipH="1">
            <a:off x="2252134" y="4719638"/>
            <a:ext cx="220133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7">
            <a:extLst>
              <a:ext uri="{FF2B5EF4-FFF2-40B4-BE49-F238E27FC236}">
                <a16:creationId xmlns:a16="http://schemas.microsoft.com/office/drawing/2014/main" id="{81AB04D7-5034-3D9A-6E1A-A9CBC3A2C524}"/>
              </a:ext>
            </a:extLst>
          </p:cNvPr>
          <p:cNvSpPr/>
          <p:nvPr userDrawn="1"/>
        </p:nvSpPr>
        <p:spPr>
          <a:xfrm>
            <a:off x="1940985" y="6149976"/>
            <a:ext cx="8310033" cy="593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The colour palette may be used for design/non-product-specific data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Preferential order of use: accent 1 &gt; accent 2 &gt; accent 3 &gt; text 1 &gt; accent 5 &gt; accent 6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FF7AADF7-04B6-BCDD-F218-531518A597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7033" y="1231901"/>
            <a:ext cx="1062138" cy="415492"/>
          </a:xfrm>
          <a:prstGeom prst="rect">
            <a:avLst/>
          </a:prstGeom>
          <a:noFill/>
          <a:ln>
            <a:noFill/>
          </a:ln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/>
              <a:t>Accent</a:t>
            </a:r>
            <a:endParaRPr lang="en-GB" altLang="el-G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/>
              <a:t>Kλικ για επεξεργασία του τίτλου</a:t>
            </a:r>
            <a:endParaRPr lang="en-GB" dirty="0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52250E34-F67C-4AF1-129E-A93DE9698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68C7-9853-4FC3-8918-69EE40DC48E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286789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7F050F5E-7C11-1460-0E21-67263955AA3A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4D7D4626-E7AA-2840-3CF4-FBC0CC495ECE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9834" y="3412800"/>
            <a:ext cx="7735823" cy="1036800"/>
          </a:xfrm>
        </p:spPr>
        <p:txBody>
          <a:bodyPr/>
          <a:lstStyle>
            <a:lvl1pPr marL="0" marR="0" indent="0" algn="l" defTabSz="606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9834" y="2164800"/>
            <a:ext cx="7735823" cy="11664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9836" y="4533123"/>
            <a:ext cx="7751233" cy="383116"/>
          </a:xfrm>
        </p:spPr>
        <p:txBody>
          <a:bodyPr anchor="b"/>
          <a:lstStyle>
            <a:lvl1pPr marL="0" indent="0"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98230048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8615CA92-09FA-3075-E281-27A6260D5AEB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836" y="1502637"/>
            <a:ext cx="4488873" cy="16535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35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52CDCB00-A264-ABEC-CEFB-4CE54216227D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7"/>
            <a:ext cx="10972800" cy="4203700"/>
          </a:xfrm>
        </p:spPr>
        <p:txBody>
          <a:bodyPr/>
          <a:lstStyle>
            <a:lvl1pPr marL="236029" indent="-236029">
              <a:defRPr>
                <a:solidFill>
                  <a:schemeClr val="tx2"/>
                </a:solidFill>
              </a:defRPr>
            </a:lvl1pPr>
            <a:lvl2pPr marL="598596" indent="-362682">
              <a:defRPr sz="2400">
                <a:solidFill>
                  <a:schemeClr val="tx2"/>
                </a:solidFill>
              </a:defRPr>
            </a:lvl2pPr>
            <a:lvl3pPr marL="834738" indent="-236029">
              <a:defRPr>
                <a:solidFill>
                  <a:schemeClr val="tx2"/>
                </a:solidFill>
              </a:defRPr>
            </a:lvl3pPr>
            <a:lvl4pPr marL="1188716" indent="-354214">
              <a:defRPr>
                <a:solidFill>
                  <a:schemeClr val="tx2"/>
                </a:solidFill>
              </a:defRPr>
            </a:lvl4pPr>
            <a:lvl5pPr marL="1433107" indent="-244495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7F21EFD-CD57-C25D-1628-96E41013A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7A8CFEB-6DCD-BBFC-2B9A-E48F86E387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5E77-5A64-4DED-A49B-AA0A123BD51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5478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D66C5F40-8645-48DC-3794-89C9D122375D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A7B1946-8B73-9CC4-4387-ABCB58D61E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12E584B8-9156-E69D-0E29-2A60E12B0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1AE3-5C23-40E3-B063-81CC5E261DE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0734145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59FCBDFB-1717-A1D4-1B1A-9D892BD55063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A99FED-3DBE-5E20-DE55-01B041E421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001C385-5C8D-2F55-C30B-82F4A1345E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1DD-B368-4283-9CAB-FB40A8357B6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6475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>
            <a:extLst>
              <a:ext uri="{FF2B5EF4-FFF2-40B4-BE49-F238E27FC236}">
                <a16:creationId xmlns:a16="http://schemas.microsoft.com/office/drawing/2014/main" id="{3A866B73-7E54-EE6B-E0E1-35D40CAC474C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79758FE-AEA0-54FE-B7BE-9B468BB217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F4715D9-B012-25A6-A4CE-40F87894D4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3AC4-B9BA-4250-8B46-617754E49E9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19644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5A0C66EB-1BC3-487C-A84B-E1878988D295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0083"/>
            <a:ext cx="5303520" cy="4195233"/>
          </a:xfrm>
        </p:spPr>
        <p:txBody>
          <a:bodyPr/>
          <a:lstStyle>
            <a:lvl1pPr marL="236029" indent="-236029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4738" indent="-236029">
              <a:defRPr sz="2100">
                <a:solidFill>
                  <a:schemeClr val="tx2"/>
                </a:solidFill>
              </a:defRPr>
            </a:lvl3pPr>
            <a:lvl4pPr marL="1070653" indent="-236029">
              <a:tabLst/>
              <a:defRPr sz="2100">
                <a:solidFill>
                  <a:schemeClr val="tx2"/>
                </a:solidFill>
              </a:defRPr>
            </a:lvl4pPr>
            <a:lvl5pPr marL="1306797" indent="-236029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80083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2622" indent="-233913">
              <a:defRPr sz="2100">
                <a:solidFill>
                  <a:schemeClr val="tx2"/>
                </a:solidFill>
              </a:defRPr>
            </a:lvl3pPr>
            <a:lvl4pPr marL="1070653" indent="-236029">
              <a:defRPr sz="2100">
                <a:solidFill>
                  <a:schemeClr val="tx2"/>
                </a:solidFill>
              </a:defRPr>
            </a:lvl4pPr>
            <a:lvl5pPr marL="1306797" indent="-236029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13A74BE-7BFB-6AC5-B941-F8DD05AAD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8AC4CCC-8C0C-CB4D-9CC9-C81745708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1E3C-8BD0-4D5D-B6EC-6F14F1750D3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0402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4A7AF510-D78D-C1F4-75D6-5DFAB5CC9E75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8" y="1502408"/>
            <a:ext cx="4488873" cy="16535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0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id="{ACB3CEF4-31EA-11C8-387D-E29E6A9EEC02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9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6835" indent="0">
              <a:buNone/>
              <a:defRPr sz="2700" b="1"/>
            </a:lvl2pPr>
            <a:lvl3pPr marL="1214010" indent="0">
              <a:buNone/>
              <a:defRPr sz="2400" b="1"/>
            </a:lvl3pPr>
            <a:lvl4pPr marL="1820957" indent="0">
              <a:buNone/>
              <a:defRPr sz="2100" b="1"/>
            </a:lvl4pPr>
            <a:lvl5pPr marL="2428018" indent="0">
              <a:buNone/>
              <a:defRPr sz="2100" b="1"/>
            </a:lvl5pPr>
            <a:lvl6pPr marL="3034852" indent="0">
              <a:buNone/>
              <a:defRPr sz="2100" b="1"/>
            </a:lvl6pPr>
            <a:lvl7pPr marL="3641758" indent="0">
              <a:buNone/>
              <a:defRPr sz="2100" b="1"/>
            </a:lvl7pPr>
            <a:lvl8pPr marL="4248816" indent="0">
              <a:buNone/>
              <a:defRPr sz="2100" b="1"/>
            </a:lvl8pPr>
            <a:lvl9pPr marL="485579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8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4738" indent="-231910">
              <a:defRPr sz="2100">
                <a:solidFill>
                  <a:schemeClr val="tx2"/>
                </a:solidFill>
              </a:defRPr>
            </a:lvl3pPr>
            <a:lvl4pPr marL="1188716" indent="-354214">
              <a:defRPr sz="2100">
                <a:solidFill>
                  <a:schemeClr val="tx2"/>
                </a:solidFill>
              </a:defRPr>
            </a:lvl4pPr>
            <a:lvl5pPr marL="1433107" indent="-244495">
              <a:tabLst>
                <a:tab pos="1433107" algn="l"/>
                <a:tab pos="1787318" algn="l"/>
              </a:tabLst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71609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6835" indent="0">
              <a:buNone/>
              <a:defRPr sz="2700" b="1"/>
            </a:lvl2pPr>
            <a:lvl3pPr marL="1214010" indent="0">
              <a:buNone/>
              <a:defRPr sz="2400" b="1"/>
            </a:lvl3pPr>
            <a:lvl4pPr marL="1820957" indent="0">
              <a:buNone/>
              <a:defRPr sz="2100" b="1"/>
            </a:lvl4pPr>
            <a:lvl5pPr marL="2428018" indent="0">
              <a:buNone/>
              <a:defRPr sz="2100" b="1"/>
            </a:lvl5pPr>
            <a:lvl6pPr marL="3034852" indent="0">
              <a:buNone/>
              <a:defRPr sz="2100" b="1"/>
            </a:lvl6pPr>
            <a:lvl7pPr marL="3641758" indent="0">
              <a:buNone/>
              <a:defRPr sz="2100" b="1"/>
            </a:lvl7pPr>
            <a:lvl8pPr marL="4248816" indent="0">
              <a:buNone/>
              <a:defRPr sz="2100" b="1"/>
            </a:lvl8pPr>
            <a:lvl9pPr marL="485579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011368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2622" indent="-233913">
              <a:defRPr sz="2100">
                <a:solidFill>
                  <a:schemeClr val="tx2"/>
                </a:solidFill>
              </a:defRPr>
            </a:lvl3pPr>
            <a:lvl4pPr marL="1188716" indent="-354214">
              <a:defRPr sz="2100">
                <a:solidFill>
                  <a:schemeClr val="tx2"/>
                </a:solidFill>
              </a:defRPr>
            </a:lvl4pPr>
            <a:lvl5pPr marL="1433107" indent="-244495"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778564B-CD7D-9818-E856-862873F43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6EFBFDA3-7F10-F8D3-9AF6-01ECAF33A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267E-9CC5-4918-A7BC-E3C739EFBC50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3936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6">
            <a:extLst>
              <a:ext uri="{FF2B5EF4-FFF2-40B4-BE49-F238E27FC236}">
                <a16:creationId xmlns:a16="http://schemas.microsoft.com/office/drawing/2014/main" id="{47D59716-0519-3957-4291-FD9043B0ADFC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2800"/>
            <a:ext cx="10972800" cy="4204800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260A3FB-5C5E-1FB4-7D7D-3828F21326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84C9009E-55BE-1DD9-A21C-84CE2FE882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E770-6D95-4B80-A491-FE5E9B2E715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38313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193631D7-FF56-89E1-7BC1-4CA3F95DD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9C9980-E7CB-C75E-47B5-74A7B9425E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2CB9-C889-4002-A1EE-58BFC5D32DA6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5912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">
            <a:extLst>
              <a:ext uri="{FF2B5EF4-FFF2-40B4-BE49-F238E27FC236}">
                <a16:creationId xmlns:a16="http://schemas.microsoft.com/office/drawing/2014/main" id="{4DB2C1D4-E4C0-04D9-7A31-AFD296374830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7"/>
            <a:ext cx="10972800" cy="4203700"/>
          </a:xfrm>
        </p:spPr>
        <p:txBody>
          <a:bodyPr/>
          <a:lstStyle>
            <a:lvl1pPr marL="236029" indent="-236029">
              <a:defRPr>
                <a:solidFill>
                  <a:schemeClr val="tx2"/>
                </a:solidFill>
              </a:defRPr>
            </a:lvl1pPr>
            <a:lvl2pPr marL="598596" indent="-362682">
              <a:defRPr sz="2400">
                <a:solidFill>
                  <a:schemeClr val="tx2"/>
                </a:solidFill>
              </a:defRPr>
            </a:lvl2pPr>
            <a:lvl3pPr marL="834738" indent="-236029">
              <a:defRPr>
                <a:solidFill>
                  <a:schemeClr val="tx2"/>
                </a:solidFill>
              </a:defRPr>
            </a:lvl3pPr>
            <a:lvl4pPr marL="1188716" indent="-354214">
              <a:defRPr>
                <a:solidFill>
                  <a:schemeClr val="tx2"/>
                </a:solidFill>
              </a:defRPr>
            </a:lvl4pPr>
            <a:lvl5pPr marL="1433107" indent="-244495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EAA2F84-C372-C591-751D-4DC7FBE61B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C03F34F-A96A-9EFF-2C1E-B1206C34FE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839D-C6BF-4E89-862F-891F6F6AC45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267828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C761EDC4-3E77-0963-30BF-65353BA62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7" r="827" b="899"/>
          <a:stretch>
            <a:fillRect/>
          </a:stretch>
        </p:blipFill>
        <p:spPr bwMode="auto">
          <a:xfrm>
            <a:off x="1854201" y="3624263"/>
            <a:ext cx="25527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1">
            <a:extLst>
              <a:ext uri="{FF2B5EF4-FFF2-40B4-BE49-F238E27FC236}">
                <a16:creationId xmlns:a16="http://schemas.microsoft.com/office/drawing/2014/main" id="{524DBBE0-3088-4AC4-A309-7C5B2355B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0418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6173D6A2-C845-0811-D3C8-58D208272B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2885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40DE92BA-A096-2B06-1EB1-34AAB81721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4767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80776BC2-755A-04C9-60D5-51F1A92AA1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8184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2D888AEA-137F-E428-1A2C-FF5BBE5899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8534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4722519E-DC75-1093-BA4E-245C825F2C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88885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0" name="Straight Connector 48">
            <a:extLst>
              <a:ext uri="{FF2B5EF4-FFF2-40B4-BE49-F238E27FC236}">
                <a16:creationId xmlns:a16="http://schemas.microsoft.com/office/drawing/2014/main" id="{0166AFC2-AD9B-FF00-790F-DE9EC329CE74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49">
            <a:extLst>
              <a:ext uri="{FF2B5EF4-FFF2-40B4-BE49-F238E27FC236}">
                <a16:creationId xmlns:a16="http://schemas.microsoft.com/office/drawing/2014/main" id="{EEF99EDB-E707-2064-2856-7CF965FF6FE6}"/>
              </a:ext>
            </a:extLst>
          </p:cNvPr>
          <p:cNvSpPr/>
          <p:nvPr userDrawn="1"/>
        </p:nvSpPr>
        <p:spPr>
          <a:xfrm>
            <a:off x="6096001" y="1655764"/>
            <a:ext cx="624417" cy="623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769" tIns="60729" rIns="47769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DEF81F7A-BFDB-1A72-9935-D0B986D070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1635125"/>
            <a:ext cx="3750733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R100 G130 B195</a:t>
            </a:r>
            <a:br>
              <a:rPr lang="en-GB" altLang="el-GR" sz="2100" dirty="0"/>
            </a:br>
            <a:r>
              <a:rPr lang="en-GB" altLang="el-GR" sz="1600" b="1" dirty="0"/>
              <a:t>(titles,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25 mg)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A3331442-02B7-21FE-6E9C-D42AB5651BE4}"/>
              </a:ext>
            </a:extLst>
          </p:cNvPr>
          <p:cNvSpPr/>
          <p:nvPr userDrawn="1"/>
        </p:nvSpPr>
        <p:spPr>
          <a:xfrm>
            <a:off x="6096001" y="3152775"/>
            <a:ext cx="624417" cy="6238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84FC3A0B-A187-2F42-65F5-B79FD9246E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1353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R67 G172 B153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10 mg)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5CDB4479-5DD0-1C29-9BEA-CF2E3BF2E368}"/>
              </a:ext>
            </a:extLst>
          </p:cNvPr>
          <p:cNvSpPr/>
          <p:nvPr userDrawn="1"/>
        </p:nvSpPr>
        <p:spPr>
          <a:xfrm>
            <a:off x="6096001" y="2403475"/>
            <a:ext cx="624417" cy="623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2C89A0B9-22EC-4748-3FA1-B05EB108C6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2386013"/>
            <a:ext cx="3750733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R240 G65 B75</a:t>
            </a:r>
            <a:br>
              <a:rPr lang="en-GB" altLang="el-GR" sz="2100" dirty="0"/>
            </a:br>
            <a:r>
              <a:rPr lang="en-GB" altLang="el-GR" sz="1600" b="1" dirty="0"/>
              <a:t>(subtitles, pooled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)</a:t>
            </a:r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494C15F2-E456-914B-5D61-0965E693E103}"/>
              </a:ext>
            </a:extLst>
          </p:cNvPr>
          <p:cNvSpPr/>
          <p:nvPr userDrawn="1"/>
        </p:nvSpPr>
        <p:spPr>
          <a:xfrm>
            <a:off x="6096001" y="3902075"/>
            <a:ext cx="624417" cy="623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4EE63EFB-EF6C-0DA1-13F1-47F91BEEF0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8846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R130 G130 B130</a:t>
            </a:r>
            <a:br>
              <a:rPr lang="en-GB" altLang="el-GR" sz="1900" dirty="0"/>
            </a:br>
            <a:r>
              <a:rPr lang="en-GB" altLang="el-GR" sz="1600" b="1" dirty="0"/>
              <a:t>(placebo)</a:t>
            </a:r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4EF0FE20-2E30-AAF0-98C3-3111EA27F255}"/>
              </a:ext>
            </a:extLst>
          </p:cNvPr>
          <p:cNvSpPr/>
          <p:nvPr userDrawn="1"/>
        </p:nvSpPr>
        <p:spPr>
          <a:xfrm>
            <a:off x="6096001" y="4651375"/>
            <a:ext cx="624417" cy="62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58">
            <a:extLst>
              <a:ext uri="{FF2B5EF4-FFF2-40B4-BE49-F238E27FC236}">
                <a16:creationId xmlns:a16="http://schemas.microsoft.com/office/drawing/2014/main" id="{62709FB5-5A2F-A117-41AD-919B65331D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46339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R143 G48 B137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linagliptin</a:t>
            </a:r>
            <a:r>
              <a:rPr lang="en-GB" altLang="el-GR" sz="1600" b="1" dirty="0"/>
              <a:t> 5 mg)</a:t>
            </a: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5F85DF3D-7B7B-3E18-4102-10B090572D87}"/>
              </a:ext>
            </a:extLst>
          </p:cNvPr>
          <p:cNvSpPr/>
          <p:nvPr userDrawn="1"/>
        </p:nvSpPr>
        <p:spPr>
          <a:xfrm>
            <a:off x="6096001" y="5400675"/>
            <a:ext cx="624417" cy="623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B2A4CCA4-1442-5309-5557-8DE009E6C1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5384800"/>
            <a:ext cx="3750733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R229 G114 B0</a:t>
            </a:r>
            <a:endParaRPr lang="en-GB" altLang="el-GR" sz="1900" b="1" dirty="0"/>
          </a:p>
          <a:p>
            <a:pPr eaLnBrk="1" hangingPunct="1">
              <a:defRPr/>
            </a:pPr>
            <a:r>
              <a:rPr lang="en-GB" altLang="el-GR" sz="1600" b="1" dirty="0"/>
              <a:t>(other e.g. competitor drugs)</a:t>
            </a:r>
          </a:p>
        </p:txBody>
      </p:sp>
      <p:sp>
        <p:nvSpPr>
          <p:cNvPr id="23" name="TextBox 62">
            <a:extLst>
              <a:ext uri="{FF2B5EF4-FFF2-40B4-BE49-F238E27FC236}">
                <a16:creationId xmlns:a16="http://schemas.microsoft.com/office/drawing/2014/main" id="{F412BBA4-B164-B6AE-E9ED-7205112581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0601" y="1444625"/>
            <a:ext cx="2933700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>
                <a:solidFill>
                  <a:schemeClr val="tx2"/>
                </a:solidFill>
              </a:rPr>
              <a:t>Text 1 </a:t>
            </a:r>
            <a:r>
              <a:rPr lang="en-GB" altLang="el-GR" sz="1900" dirty="0">
                <a:solidFill>
                  <a:schemeClr val="tx2"/>
                </a:solidFill>
              </a:rPr>
              <a:t>R90 G90 B90</a:t>
            </a:r>
            <a:br>
              <a:rPr lang="en-GB" altLang="el-GR" sz="1600" dirty="0">
                <a:solidFill>
                  <a:schemeClr val="tx2"/>
                </a:solidFill>
              </a:rPr>
            </a:br>
            <a:r>
              <a:rPr lang="en-GB" altLang="el-GR" sz="1600" b="1" dirty="0">
                <a:solidFill>
                  <a:schemeClr val="tx2"/>
                </a:solidFill>
              </a:rPr>
              <a:t>(body text, axes)</a:t>
            </a:r>
          </a:p>
        </p:txBody>
      </p: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82F9454C-D3CF-E227-5A43-2BA32531ED0E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0017" y="1512888"/>
            <a:ext cx="0" cy="25574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4">
            <a:extLst>
              <a:ext uri="{FF2B5EF4-FFF2-40B4-BE49-F238E27FC236}">
                <a16:creationId xmlns:a16="http://schemas.microsoft.com/office/drawing/2014/main" id="{A52574FC-1AFB-25F7-633A-5A7907D59D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91318" y="2457450"/>
            <a:ext cx="2933700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>
                <a:solidFill>
                  <a:schemeClr val="tx2"/>
                </a:solidFill>
              </a:rPr>
              <a:t>R156 G156 B156</a:t>
            </a:r>
            <a:endParaRPr lang="en-GB" altLang="el-GR" sz="19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GB" altLang="el-GR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26" name="Straight Connector 65">
            <a:extLst>
              <a:ext uri="{FF2B5EF4-FFF2-40B4-BE49-F238E27FC236}">
                <a16:creationId xmlns:a16="http://schemas.microsoft.com/office/drawing/2014/main" id="{563FB55C-5564-DF19-99B7-B5CEACC40CBE}"/>
              </a:ext>
            </a:extLst>
          </p:cNvPr>
          <p:cNvCxnSpPr>
            <a:cxnSpLocks/>
          </p:cNvCxnSpPr>
          <p:nvPr userDrawn="1"/>
        </p:nvCxnSpPr>
        <p:spPr>
          <a:xfrm flipV="1">
            <a:off x="2468033" y="2509838"/>
            <a:ext cx="0" cy="22272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6">
            <a:extLst>
              <a:ext uri="{FF2B5EF4-FFF2-40B4-BE49-F238E27FC236}">
                <a16:creationId xmlns:a16="http://schemas.microsoft.com/office/drawing/2014/main" id="{55FBB7F9-406D-D85A-5397-8A5CE1FC1E23}"/>
              </a:ext>
            </a:extLst>
          </p:cNvPr>
          <p:cNvCxnSpPr/>
          <p:nvPr userDrawn="1"/>
        </p:nvCxnSpPr>
        <p:spPr>
          <a:xfrm flipH="1">
            <a:off x="2252134" y="4719638"/>
            <a:ext cx="220133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7">
            <a:extLst>
              <a:ext uri="{FF2B5EF4-FFF2-40B4-BE49-F238E27FC236}">
                <a16:creationId xmlns:a16="http://schemas.microsoft.com/office/drawing/2014/main" id="{CA65DBEE-5FEF-FFB4-C511-5BFCF2161203}"/>
              </a:ext>
            </a:extLst>
          </p:cNvPr>
          <p:cNvSpPr/>
          <p:nvPr userDrawn="1"/>
        </p:nvSpPr>
        <p:spPr>
          <a:xfrm>
            <a:off x="1940985" y="6149976"/>
            <a:ext cx="8310033" cy="593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654" tIns="60729" rIns="95654" bIns="60729"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The colour palette may be used for design/non-product-specific data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Preferential order of use: accent 1 &gt; accent 2 &gt; accent 3 &gt; text 1 &gt; accent 5 &gt; accent 6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87695A0-C786-E7BA-61C2-7AA5AB02D4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7033" y="1231900"/>
            <a:ext cx="1061217" cy="415032"/>
          </a:xfrm>
          <a:prstGeom prst="rect">
            <a:avLst/>
          </a:prstGeom>
          <a:noFill/>
          <a:ln>
            <a:noFill/>
          </a:ln>
        </p:spPr>
        <p:txBody>
          <a:bodyPr wrap="none"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/>
              <a:t>Accent</a:t>
            </a:r>
            <a:endParaRPr lang="en-GB" altLang="el-G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/>
              <a:t>Kλικ για επεξεργασία του τίτλου</a:t>
            </a:r>
            <a:endParaRPr lang="en-GB" dirty="0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B4B6FC05-42EB-A0D8-E684-F8D5B6052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1EFF-866F-47AB-BE08-3925CB87B7D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284348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9C35AD9F-9560-5DFC-4825-7D6181393EED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6B68F0E6-8AEF-2EEE-8B25-09DA5149C6D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9602" y="3412800"/>
            <a:ext cx="7735823" cy="1036800"/>
          </a:xfrm>
        </p:spPr>
        <p:txBody>
          <a:bodyPr/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9602" y="2164800"/>
            <a:ext cx="7735823" cy="11664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9604" y="4533123"/>
            <a:ext cx="7751233" cy="383116"/>
          </a:xfrm>
        </p:spPr>
        <p:txBody>
          <a:bodyPr anchor="b"/>
          <a:lstStyle>
            <a:lvl1pPr marL="0" indent="0"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22774451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D53D9C1A-99C7-90A6-D380-131B57A9F025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604" y="1502402"/>
            <a:ext cx="4488873" cy="16535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499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E5B8AE9B-6F38-DDCB-B807-9DB25B8103D2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6"/>
            <a:ext cx="10972800" cy="4203700"/>
          </a:xfrm>
        </p:spPr>
        <p:txBody>
          <a:bodyPr/>
          <a:lstStyle>
            <a:lvl1pPr marL="237055" indent="-237055">
              <a:defRPr>
                <a:solidFill>
                  <a:schemeClr val="tx2"/>
                </a:solidFill>
              </a:defRPr>
            </a:lvl1pPr>
            <a:lvl2pPr marL="601104" indent="-364050">
              <a:defRPr sz="2400">
                <a:solidFill>
                  <a:schemeClr val="tx2"/>
                </a:solidFill>
              </a:defRPr>
            </a:lvl2pPr>
            <a:lvl3pPr marL="838158" indent="-237055">
              <a:defRPr>
                <a:solidFill>
                  <a:schemeClr val="tx2"/>
                </a:solidFill>
              </a:defRPr>
            </a:lvl3pPr>
            <a:lvl4pPr marL="1193741" indent="-355582">
              <a:defRPr>
                <a:solidFill>
                  <a:schemeClr val="tx2"/>
                </a:solidFill>
              </a:defRPr>
            </a:lvl4pPr>
            <a:lvl5pPr marL="1439261" indent="-245521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5A062D9-C364-7C14-1BA1-8A66C16AE5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ADC7F00-A93F-72E9-68C5-93A360BFCE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2DF7-B239-4AA5-9FEE-1C83199A128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14182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9B551097-6778-4636-D78F-9CCF67B83C3D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E6DC5CA-37E0-3CDD-C88F-5C2E5969BA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FCFCA83E-835B-77BF-3C89-164E41EACC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7BE0-15C2-49E6-85DD-B3B24A4BA10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1538309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D35FCFEE-C6C4-F338-E875-BBFAFE332759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26F58C2-8FCF-155A-4B5A-85E7FB287B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6D141B1-1081-D010-6D2C-F6EFBB7731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0B13-14B7-4E9F-A0C8-811E00BC411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493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9DBACCE1-DDBA-88CF-4F20-29FA58E43958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6"/>
            <a:ext cx="10972800" cy="4203700"/>
          </a:xfrm>
        </p:spPr>
        <p:txBody>
          <a:bodyPr/>
          <a:lstStyle>
            <a:lvl1pPr marL="237055" indent="-237055">
              <a:defRPr>
                <a:solidFill>
                  <a:schemeClr val="tx2"/>
                </a:solidFill>
              </a:defRPr>
            </a:lvl1pPr>
            <a:lvl2pPr marL="601104" indent="-364050">
              <a:defRPr sz="2400">
                <a:solidFill>
                  <a:schemeClr val="tx2"/>
                </a:solidFill>
              </a:defRPr>
            </a:lvl2pPr>
            <a:lvl3pPr marL="838158" indent="-237055">
              <a:defRPr>
                <a:solidFill>
                  <a:schemeClr val="tx2"/>
                </a:solidFill>
              </a:defRPr>
            </a:lvl3pPr>
            <a:lvl4pPr marL="1193741" indent="-355582">
              <a:defRPr>
                <a:solidFill>
                  <a:schemeClr val="tx2"/>
                </a:solidFill>
              </a:defRPr>
            </a:lvl4pPr>
            <a:lvl5pPr marL="1439261" indent="-245521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D591D2B-92CB-E3F3-62DA-D6263A20F5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1510EC-DB43-DDF9-513D-9A416184BC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B437-612A-4EDB-8703-E8F41FCCA1C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371164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>
            <a:extLst>
              <a:ext uri="{FF2B5EF4-FFF2-40B4-BE49-F238E27FC236}">
                <a16:creationId xmlns:a16="http://schemas.microsoft.com/office/drawing/2014/main" id="{48C2A7EE-1B1B-5A4D-D745-44D24C4ED3AD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E7FC9D4-FA38-42AB-F742-9698141C9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909D824-3DAB-271B-AE9D-4634E7206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BB1C-75B6-4363-A95D-B3DDDAAF90D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63057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13C82C6C-6EC3-B7D5-87EC-29AF06AC09CB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0072"/>
            <a:ext cx="5303520" cy="4195233"/>
          </a:xfrm>
        </p:spPr>
        <p:txBody>
          <a:bodyPr/>
          <a:lstStyle>
            <a:lvl1pPr marL="237055" indent="-237055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58" indent="-237055">
              <a:defRPr sz="2100">
                <a:solidFill>
                  <a:schemeClr val="tx2"/>
                </a:solidFill>
              </a:defRPr>
            </a:lvl3pPr>
            <a:lvl4pPr marL="1075213" indent="-237055">
              <a:tabLst/>
              <a:defRPr sz="2100">
                <a:solidFill>
                  <a:schemeClr val="tx2"/>
                </a:solidFill>
              </a:defRPr>
            </a:lvl4pPr>
            <a:lvl5pPr marL="1312269" indent="-237055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80072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42" indent="-234939">
              <a:defRPr sz="2100">
                <a:solidFill>
                  <a:schemeClr val="tx2"/>
                </a:solidFill>
              </a:defRPr>
            </a:lvl3pPr>
            <a:lvl4pPr marL="1075213" indent="-237055">
              <a:defRPr sz="2100">
                <a:solidFill>
                  <a:schemeClr val="tx2"/>
                </a:solidFill>
              </a:defRPr>
            </a:lvl4pPr>
            <a:lvl5pPr marL="1312269" indent="-237055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68CEE2F-9474-FE05-6382-C4328408E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33CF1F9-D71D-D616-A089-B12C5D093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112B-5730-4453-8636-3694C81763B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88226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id="{307486D8-A77E-073A-BF44-0F14B5E6EAD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3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58" indent="-232822">
              <a:defRPr sz="2100">
                <a:solidFill>
                  <a:schemeClr val="tx2"/>
                </a:solidFill>
              </a:defRPr>
            </a:lvl3pPr>
            <a:lvl4pPr marL="1193741" indent="-355582">
              <a:defRPr sz="2100">
                <a:solidFill>
                  <a:schemeClr val="tx2"/>
                </a:solidFill>
              </a:defRPr>
            </a:lvl4pPr>
            <a:lvl5pPr marL="1439261" indent="-245521">
              <a:tabLst>
                <a:tab pos="1439261" algn="l"/>
                <a:tab pos="1794843" algn="l"/>
              </a:tabLst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71603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011363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42" indent="-234939">
              <a:defRPr sz="2100">
                <a:solidFill>
                  <a:schemeClr val="tx2"/>
                </a:solidFill>
              </a:defRPr>
            </a:lvl3pPr>
            <a:lvl4pPr marL="1193741" indent="-355582">
              <a:defRPr sz="2100">
                <a:solidFill>
                  <a:schemeClr val="tx2"/>
                </a:solidFill>
              </a:defRPr>
            </a:lvl4pPr>
            <a:lvl5pPr marL="1439261" indent="-245521"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4595E2B7-3A23-C948-2635-8C29F80A6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ABE5B2E-8827-3C1B-C045-16E5965E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8DCD-D6C5-4EA9-A472-308FAAED01E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71415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6">
            <a:extLst>
              <a:ext uri="{FF2B5EF4-FFF2-40B4-BE49-F238E27FC236}">
                <a16:creationId xmlns:a16="http://schemas.microsoft.com/office/drawing/2014/main" id="{10EB2D18-2D29-7F7F-33FA-AA7BC2F5F0C2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2800"/>
            <a:ext cx="10972800" cy="4204800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EC7DB94-E68D-6929-183F-5B07D2E739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0AC6307D-B86F-F6DD-E3BE-D36556E548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F7CA-CC7D-4EEB-AD88-C356BA318F4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59530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7B05CBB8-63BA-C20F-8550-A94402D29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DEEEB2C-2497-7F18-D193-6A1A82F6A0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0050-B5D1-4899-9F1B-FE7B79A6030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51314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">
            <a:extLst>
              <a:ext uri="{FF2B5EF4-FFF2-40B4-BE49-F238E27FC236}">
                <a16:creationId xmlns:a16="http://schemas.microsoft.com/office/drawing/2014/main" id="{81D07252-5F75-0D67-179A-76B9C04BEADE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6"/>
            <a:ext cx="10972800" cy="4203700"/>
          </a:xfrm>
        </p:spPr>
        <p:txBody>
          <a:bodyPr/>
          <a:lstStyle>
            <a:lvl1pPr marL="237055" indent="-237055">
              <a:defRPr>
                <a:solidFill>
                  <a:schemeClr val="tx2"/>
                </a:solidFill>
              </a:defRPr>
            </a:lvl1pPr>
            <a:lvl2pPr marL="601104" indent="-364050">
              <a:defRPr sz="2400">
                <a:solidFill>
                  <a:schemeClr val="tx2"/>
                </a:solidFill>
              </a:defRPr>
            </a:lvl2pPr>
            <a:lvl3pPr marL="838158" indent="-237055">
              <a:defRPr>
                <a:solidFill>
                  <a:schemeClr val="tx2"/>
                </a:solidFill>
              </a:defRPr>
            </a:lvl3pPr>
            <a:lvl4pPr marL="1193741" indent="-355582">
              <a:defRPr>
                <a:solidFill>
                  <a:schemeClr val="tx2"/>
                </a:solidFill>
              </a:defRPr>
            </a:lvl4pPr>
            <a:lvl5pPr marL="1439261" indent="-245521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1202E7B-31A7-9221-62AB-A76F679085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F449C3F-3BAB-521F-2C26-BFDB92C505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2839-DBAE-46D1-9BE2-F64C2AF7AC8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08732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E39BFA7E-CFEA-C718-BA65-754F57855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7" r="827" b="899"/>
          <a:stretch>
            <a:fillRect/>
          </a:stretch>
        </p:blipFill>
        <p:spPr bwMode="auto">
          <a:xfrm>
            <a:off x="1854201" y="3624263"/>
            <a:ext cx="25527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1">
            <a:extLst>
              <a:ext uri="{FF2B5EF4-FFF2-40B4-BE49-F238E27FC236}">
                <a16:creationId xmlns:a16="http://schemas.microsoft.com/office/drawing/2014/main" id="{3969320B-78F4-F393-268C-70171D4A23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0418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AD1D4DE3-DA90-662A-2D1D-592CE6E69C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2885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E89C79BA-089E-CF44-772C-97A2CD6509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4767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306D50FA-5366-72BF-4394-9BD5710360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8184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09FA116F-80DA-83DD-8752-7408CA7868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8534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2D1F9242-A095-8D88-BAD1-82392A0510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86767" y="3970338"/>
            <a:ext cx="181891" cy="184666"/>
          </a:xfrm>
          <a:prstGeom prst="rect">
            <a:avLst/>
          </a:prstGeom>
          <a:noFill/>
          <a:ln>
            <a:noFill/>
          </a:ln>
        </p:spPr>
        <p:txBody>
          <a:bodyPr wrap="none" lIns="47997" tIns="0" rIns="47997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0" name="Straight Connector 48">
            <a:extLst>
              <a:ext uri="{FF2B5EF4-FFF2-40B4-BE49-F238E27FC236}">
                <a16:creationId xmlns:a16="http://schemas.microsoft.com/office/drawing/2014/main" id="{AA8235EA-BC48-B27D-FC1B-A579C04A8EA3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49">
            <a:extLst>
              <a:ext uri="{FF2B5EF4-FFF2-40B4-BE49-F238E27FC236}">
                <a16:creationId xmlns:a16="http://schemas.microsoft.com/office/drawing/2014/main" id="{3EC40057-71AD-70F8-4FBE-C9DF17F87662}"/>
              </a:ext>
            </a:extLst>
          </p:cNvPr>
          <p:cNvSpPr/>
          <p:nvPr userDrawn="1"/>
        </p:nvSpPr>
        <p:spPr>
          <a:xfrm>
            <a:off x="6096001" y="1655764"/>
            <a:ext cx="624417" cy="623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997" tIns="60957" rIns="47997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68C9D6BF-B1BE-8A75-F9B9-456F3164DD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1635125"/>
            <a:ext cx="3750733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R100 G130 B195</a:t>
            </a:r>
            <a:br>
              <a:rPr lang="en-GB" altLang="el-GR" sz="2100" dirty="0"/>
            </a:br>
            <a:r>
              <a:rPr lang="en-GB" altLang="el-GR" sz="1600" b="1" dirty="0"/>
              <a:t>(titles,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25 mg)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8C1C2D06-4AAC-F535-5F2B-2E35C6D2DEE7}"/>
              </a:ext>
            </a:extLst>
          </p:cNvPr>
          <p:cNvSpPr/>
          <p:nvPr userDrawn="1"/>
        </p:nvSpPr>
        <p:spPr>
          <a:xfrm>
            <a:off x="6096001" y="3152775"/>
            <a:ext cx="624417" cy="6238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3F90214C-78D7-C4B6-34D3-02C8158D8B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1353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R67 G172 B153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10 mg)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9397DD4C-80C6-5F47-4826-7679809FA639}"/>
              </a:ext>
            </a:extLst>
          </p:cNvPr>
          <p:cNvSpPr/>
          <p:nvPr userDrawn="1"/>
        </p:nvSpPr>
        <p:spPr>
          <a:xfrm>
            <a:off x="6096001" y="2403475"/>
            <a:ext cx="624417" cy="623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46DC67B8-6C34-6C97-3871-EE67C67443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2384425"/>
            <a:ext cx="3750733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R240 G65 B75</a:t>
            </a:r>
            <a:br>
              <a:rPr lang="en-GB" altLang="el-GR" sz="2100" dirty="0"/>
            </a:br>
            <a:r>
              <a:rPr lang="en-GB" altLang="el-GR" sz="1600" b="1" dirty="0"/>
              <a:t>(subtitles, pooled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)</a:t>
            </a:r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D131CBBF-71B4-C9B0-FB05-4EF59995239C}"/>
              </a:ext>
            </a:extLst>
          </p:cNvPr>
          <p:cNvSpPr/>
          <p:nvPr userDrawn="1"/>
        </p:nvSpPr>
        <p:spPr>
          <a:xfrm>
            <a:off x="6096001" y="3902075"/>
            <a:ext cx="624417" cy="623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0EB868D3-7663-7D8E-7F6C-FD40438588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8846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R130 G130 B130</a:t>
            </a:r>
            <a:br>
              <a:rPr lang="en-GB" altLang="el-GR" sz="1900" dirty="0"/>
            </a:br>
            <a:r>
              <a:rPr lang="en-GB" altLang="el-GR" sz="1600" b="1" dirty="0"/>
              <a:t>(placebo)</a:t>
            </a:r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68FE2F06-6214-B675-6639-6349C07E011F}"/>
              </a:ext>
            </a:extLst>
          </p:cNvPr>
          <p:cNvSpPr/>
          <p:nvPr userDrawn="1"/>
        </p:nvSpPr>
        <p:spPr>
          <a:xfrm>
            <a:off x="6096001" y="4651375"/>
            <a:ext cx="624417" cy="62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58">
            <a:extLst>
              <a:ext uri="{FF2B5EF4-FFF2-40B4-BE49-F238E27FC236}">
                <a16:creationId xmlns:a16="http://schemas.microsoft.com/office/drawing/2014/main" id="{81CBDD15-60BF-9A77-4841-2808915E0E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46339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R143 G48 B137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linagliptin</a:t>
            </a:r>
            <a:r>
              <a:rPr lang="en-GB" altLang="el-GR" sz="1600" b="1" dirty="0"/>
              <a:t> 5 mg)</a:t>
            </a: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4F9DE74B-9B97-EAB7-6E15-28D979E053C5}"/>
              </a:ext>
            </a:extLst>
          </p:cNvPr>
          <p:cNvSpPr/>
          <p:nvPr userDrawn="1"/>
        </p:nvSpPr>
        <p:spPr>
          <a:xfrm>
            <a:off x="6096001" y="5400675"/>
            <a:ext cx="624417" cy="623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CECE071E-3534-DE2E-AFD2-AD4F09AC9B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5383213"/>
            <a:ext cx="3750733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R229 G114 B0</a:t>
            </a:r>
            <a:endParaRPr lang="en-GB" altLang="el-GR" sz="1900" b="1" dirty="0"/>
          </a:p>
          <a:p>
            <a:pPr eaLnBrk="1" hangingPunct="1">
              <a:defRPr/>
            </a:pPr>
            <a:r>
              <a:rPr lang="en-GB" altLang="el-GR" sz="1600" b="1" dirty="0"/>
              <a:t>(other e.g. competitor drugs)</a:t>
            </a:r>
          </a:p>
        </p:txBody>
      </p:sp>
      <p:sp>
        <p:nvSpPr>
          <p:cNvPr id="23" name="TextBox 62">
            <a:extLst>
              <a:ext uri="{FF2B5EF4-FFF2-40B4-BE49-F238E27FC236}">
                <a16:creationId xmlns:a16="http://schemas.microsoft.com/office/drawing/2014/main" id="{A3D4F6C8-7274-9E56-1B30-79F8211C9F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0601" y="1444625"/>
            <a:ext cx="2933700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>
                <a:solidFill>
                  <a:schemeClr val="tx2"/>
                </a:solidFill>
              </a:rPr>
              <a:t>Text 1 </a:t>
            </a:r>
            <a:r>
              <a:rPr lang="en-GB" altLang="el-GR" sz="1900" dirty="0">
                <a:solidFill>
                  <a:schemeClr val="tx2"/>
                </a:solidFill>
              </a:rPr>
              <a:t>R90 G90 B90</a:t>
            </a:r>
            <a:br>
              <a:rPr lang="en-GB" altLang="el-GR" sz="1600" dirty="0">
                <a:solidFill>
                  <a:schemeClr val="tx2"/>
                </a:solidFill>
              </a:rPr>
            </a:br>
            <a:r>
              <a:rPr lang="en-GB" altLang="el-GR" sz="1600" b="1" dirty="0">
                <a:solidFill>
                  <a:schemeClr val="tx2"/>
                </a:solidFill>
              </a:rPr>
              <a:t>(body text, axes)</a:t>
            </a:r>
          </a:p>
        </p:txBody>
      </p: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FBEA76BF-9A5E-4ACC-028E-15B6EF321A3E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0017" y="1512888"/>
            <a:ext cx="0" cy="25574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4">
            <a:extLst>
              <a:ext uri="{FF2B5EF4-FFF2-40B4-BE49-F238E27FC236}">
                <a16:creationId xmlns:a16="http://schemas.microsoft.com/office/drawing/2014/main" id="{4DA6BAD7-87E5-C56E-E3E4-6B1848B3BE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91318" y="2457450"/>
            <a:ext cx="2933700" cy="66171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>
                <a:solidFill>
                  <a:schemeClr val="tx2"/>
                </a:solidFill>
              </a:rPr>
              <a:t>R156 G156 B156</a:t>
            </a:r>
            <a:endParaRPr lang="en-GB" altLang="el-GR" sz="19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GB" altLang="el-GR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26" name="Straight Connector 65">
            <a:extLst>
              <a:ext uri="{FF2B5EF4-FFF2-40B4-BE49-F238E27FC236}">
                <a16:creationId xmlns:a16="http://schemas.microsoft.com/office/drawing/2014/main" id="{65583D5C-5A49-8446-9CF6-9740C79C138D}"/>
              </a:ext>
            </a:extLst>
          </p:cNvPr>
          <p:cNvCxnSpPr>
            <a:cxnSpLocks/>
          </p:cNvCxnSpPr>
          <p:nvPr userDrawn="1"/>
        </p:nvCxnSpPr>
        <p:spPr>
          <a:xfrm flipV="1">
            <a:off x="2468033" y="2509838"/>
            <a:ext cx="0" cy="22272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6">
            <a:extLst>
              <a:ext uri="{FF2B5EF4-FFF2-40B4-BE49-F238E27FC236}">
                <a16:creationId xmlns:a16="http://schemas.microsoft.com/office/drawing/2014/main" id="{484B7138-2246-D0F3-1C67-2FE8186882C7}"/>
              </a:ext>
            </a:extLst>
          </p:cNvPr>
          <p:cNvCxnSpPr/>
          <p:nvPr userDrawn="1"/>
        </p:nvCxnSpPr>
        <p:spPr>
          <a:xfrm flipH="1">
            <a:off x="2252134" y="4719638"/>
            <a:ext cx="220133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7">
            <a:extLst>
              <a:ext uri="{FF2B5EF4-FFF2-40B4-BE49-F238E27FC236}">
                <a16:creationId xmlns:a16="http://schemas.microsoft.com/office/drawing/2014/main" id="{766FB15B-40A7-6C38-02A2-33F146BEB873}"/>
              </a:ext>
            </a:extLst>
          </p:cNvPr>
          <p:cNvSpPr/>
          <p:nvPr userDrawn="1"/>
        </p:nvSpPr>
        <p:spPr>
          <a:xfrm>
            <a:off x="1940985" y="6149976"/>
            <a:ext cx="8310033" cy="593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The colour palette may be used for design/non-product-specific data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Preferential order of use: accent 1 &gt; accent 2 &gt; accent 3 &gt; text 1 &gt; accent 5 &gt; accent 6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B683CAB2-925F-9929-5F17-C2DA697ED0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7033" y="1231901"/>
            <a:ext cx="1062138" cy="415492"/>
          </a:xfrm>
          <a:prstGeom prst="rect">
            <a:avLst/>
          </a:prstGeom>
          <a:noFill/>
          <a:ln>
            <a:noFill/>
          </a:ln>
        </p:spPr>
        <p:txBody>
          <a:bodyPr wrap="non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/>
              <a:t>Accent</a:t>
            </a:r>
            <a:endParaRPr lang="en-GB" altLang="el-G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/>
              <a:t>Kλικ για επεξεργασία του τίτλου</a:t>
            </a:r>
            <a:endParaRPr lang="en-GB" dirty="0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9CF531F3-61AC-95AF-9628-39AE278E5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6B4F-3BA1-4FA8-92EA-0B05B49C9CC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76087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CC693CF3-56C4-4777-517A-1D301F391E70}"/>
              </a:ext>
            </a:extLst>
          </p:cNvPr>
          <p:cNvCxnSpPr/>
          <p:nvPr userDrawn="1"/>
        </p:nvCxnSpPr>
        <p:spPr>
          <a:xfrm>
            <a:off x="0" y="5973763"/>
            <a:ext cx="12192000" cy="0"/>
          </a:xfrm>
          <a:prstGeom prst="line">
            <a:avLst/>
          </a:prstGeom>
          <a:ln w="3175" cmpd="sng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BEB764DD-0E96-24FF-FBE1-C3C54A4D434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69830" y="3412800"/>
            <a:ext cx="7735823" cy="1036800"/>
          </a:xfrm>
        </p:spPr>
        <p:txBody>
          <a:bodyPr/>
          <a:lstStyle>
            <a:lvl1pPr marL="0" marR="0" indent="0" algn="l" defTabSz="606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9830" y="2164800"/>
            <a:ext cx="7735823" cy="11664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9832" y="4533123"/>
            <a:ext cx="7751233" cy="383116"/>
          </a:xfrm>
        </p:spPr>
        <p:txBody>
          <a:bodyPr anchor="b"/>
          <a:lstStyle>
            <a:lvl1pPr marL="0" indent="0">
              <a:buNone/>
              <a:defRPr sz="1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54617274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9C58FCCA-A43C-FE62-B25F-726E04FD1CBA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832" y="1502631"/>
            <a:ext cx="4488873" cy="165355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50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8A9FE27D-23E7-0484-E3B2-EC40213AC3F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7"/>
            <a:ext cx="10972800" cy="4203700"/>
          </a:xfrm>
        </p:spPr>
        <p:txBody>
          <a:bodyPr/>
          <a:lstStyle>
            <a:lvl1pPr marL="236029" indent="-236029">
              <a:defRPr>
                <a:solidFill>
                  <a:schemeClr val="tx2"/>
                </a:solidFill>
              </a:defRPr>
            </a:lvl1pPr>
            <a:lvl2pPr marL="598596" indent="-362682">
              <a:defRPr sz="2400">
                <a:solidFill>
                  <a:schemeClr val="tx2"/>
                </a:solidFill>
              </a:defRPr>
            </a:lvl2pPr>
            <a:lvl3pPr marL="834738" indent="-236029">
              <a:defRPr>
                <a:solidFill>
                  <a:schemeClr val="tx2"/>
                </a:solidFill>
              </a:defRPr>
            </a:lvl3pPr>
            <a:lvl4pPr marL="1188716" indent="-354214">
              <a:defRPr>
                <a:solidFill>
                  <a:schemeClr val="tx2"/>
                </a:solidFill>
              </a:defRPr>
            </a:lvl4pPr>
            <a:lvl5pPr marL="1433107" indent="-244495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1236B08-5BAB-CBAB-B56D-535D60C7F2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1D282D8-1394-9F3E-AC37-5A2D67DA35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3FD0-0583-4655-87CE-8E64E4265C0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10296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E43496A7-A4E6-273A-F347-290F558EAF72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E884F215-DF48-5E99-6DCD-04A0DB383A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251E6EB-6EFC-8996-40BC-294A7019DB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D5FF-0F0E-4917-8638-8B14617E1AB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571679265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5">
            <a:extLst>
              <a:ext uri="{FF2B5EF4-FFF2-40B4-BE49-F238E27FC236}">
                <a16:creationId xmlns:a16="http://schemas.microsoft.com/office/drawing/2014/main" id="{29049642-E87D-2135-F10F-0074ADCD7389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609600" y="1372800"/>
            <a:ext cx="10972800" cy="4171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C8EE40E-2FE7-27EB-95E1-161AC7E2EE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57E3AB4-DC58-0797-4686-C7F41F59F8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F894-AFE5-412D-BC8D-F2C797E0503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848909264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BC16C4B1-FFAD-D7F8-F0A0-48873215C528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E9D18F7-A3A0-D369-3859-E471C1C7FB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A527193-3234-2244-F17A-EF0CF84B8B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F241-F451-4EDB-B669-F5433E6AC6BA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545916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>
            <a:extLst>
              <a:ext uri="{FF2B5EF4-FFF2-40B4-BE49-F238E27FC236}">
                <a16:creationId xmlns:a16="http://schemas.microsoft.com/office/drawing/2014/main" id="{28C76491-45E0-2B0D-41E8-0699C42C5B48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C070F24-70F1-46D7-C0D2-59D8FE2CCF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A9A3FD5-CF09-9865-6959-0B64324A2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7E6F-FEE4-476A-BA4A-BFA2C4BD897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73663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8BF8F6DB-C8E7-D196-7A3A-8364630B6AF1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0083"/>
            <a:ext cx="5303520" cy="4195233"/>
          </a:xfrm>
        </p:spPr>
        <p:txBody>
          <a:bodyPr/>
          <a:lstStyle>
            <a:lvl1pPr marL="236029" indent="-236029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4738" indent="-236029">
              <a:defRPr sz="2100">
                <a:solidFill>
                  <a:schemeClr val="tx2"/>
                </a:solidFill>
              </a:defRPr>
            </a:lvl3pPr>
            <a:lvl4pPr marL="1070653" indent="-236029">
              <a:tabLst/>
              <a:defRPr sz="2100">
                <a:solidFill>
                  <a:schemeClr val="tx2"/>
                </a:solidFill>
              </a:defRPr>
            </a:lvl4pPr>
            <a:lvl5pPr marL="1306797" indent="-236029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80083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2622" indent="-233913">
              <a:defRPr sz="2100">
                <a:solidFill>
                  <a:schemeClr val="tx2"/>
                </a:solidFill>
              </a:defRPr>
            </a:lvl3pPr>
            <a:lvl4pPr marL="1070653" indent="-236029">
              <a:defRPr sz="2100">
                <a:solidFill>
                  <a:schemeClr val="tx2"/>
                </a:solidFill>
              </a:defRPr>
            </a:lvl4pPr>
            <a:lvl5pPr marL="1306797" indent="-236029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993E75D-C9C0-2469-B346-6E2963733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4098854-7C56-F195-906C-066B02B1C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EAC5-A5EC-4AFD-8200-139C4138E1B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76580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id="{A5D043F1-8262-DE54-3138-1588FDC82A37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3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6835" indent="0">
              <a:buNone/>
              <a:defRPr sz="2700" b="1"/>
            </a:lvl2pPr>
            <a:lvl3pPr marL="1214010" indent="0">
              <a:buNone/>
              <a:defRPr sz="2400" b="1"/>
            </a:lvl3pPr>
            <a:lvl4pPr marL="1820957" indent="0">
              <a:buNone/>
              <a:defRPr sz="2100" b="1"/>
            </a:lvl4pPr>
            <a:lvl5pPr marL="2428018" indent="0">
              <a:buNone/>
              <a:defRPr sz="2100" b="1"/>
            </a:lvl5pPr>
            <a:lvl6pPr marL="3034852" indent="0">
              <a:buNone/>
              <a:defRPr sz="2100" b="1"/>
            </a:lvl6pPr>
            <a:lvl7pPr marL="3641758" indent="0">
              <a:buNone/>
              <a:defRPr sz="2100" b="1"/>
            </a:lvl7pPr>
            <a:lvl8pPr marL="4248816" indent="0">
              <a:buNone/>
              <a:defRPr sz="2100" b="1"/>
            </a:lvl8pPr>
            <a:lvl9pPr marL="485579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4738" indent="-231910">
              <a:defRPr sz="2100">
                <a:solidFill>
                  <a:schemeClr val="tx2"/>
                </a:solidFill>
              </a:defRPr>
            </a:lvl3pPr>
            <a:lvl4pPr marL="1188716" indent="-354214">
              <a:defRPr sz="2100">
                <a:solidFill>
                  <a:schemeClr val="tx2"/>
                </a:solidFill>
              </a:defRPr>
            </a:lvl4pPr>
            <a:lvl5pPr marL="1433107" indent="-244495">
              <a:tabLst>
                <a:tab pos="1433107" algn="l"/>
                <a:tab pos="1787318" algn="l"/>
              </a:tabLst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71603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6835" indent="0">
              <a:buNone/>
              <a:defRPr sz="2700" b="1"/>
            </a:lvl2pPr>
            <a:lvl3pPr marL="1214010" indent="0">
              <a:buNone/>
              <a:defRPr sz="2400" b="1"/>
            </a:lvl3pPr>
            <a:lvl4pPr marL="1820957" indent="0">
              <a:buNone/>
              <a:defRPr sz="2100" b="1"/>
            </a:lvl4pPr>
            <a:lvl5pPr marL="2428018" indent="0">
              <a:buNone/>
              <a:defRPr sz="2100" b="1"/>
            </a:lvl5pPr>
            <a:lvl6pPr marL="3034852" indent="0">
              <a:buNone/>
              <a:defRPr sz="2100" b="1"/>
            </a:lvl6pPr>
            <a:lvl7pPr marL="3641758" indent="0">
              <a:buNone/>
              <a:defRPr sz="2100" b="1"/>
            </a:lvl7pPr>
            <a:lvl8pPr marL="4248816" indent="0">
              <a:buNone/>
              <a:defRPr sz="2100" b="1"/>
            </a:lvl8pPr>
            <a:lvl9pPr marL="485579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011363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2622" indent="-233913">
              <a:defRPr sz="2100">
                <a:solidFill>
                  <a:schemeClr val="tx2"/>
                </a:solidFill>
              </a:defRPr>
            </a:lvl3pPr>
            <a:lvl4pPr marL="1188716" indent="-354214">
              <a:defRPr sz="2100">
                <a:solidFill>
                  <a:schemeClr val="tx2"/>
                </a:solidFill>
              </a:defRPr>
            </a:lvl4pPr>
            <a:lvl5pPr marL="1433107" indent="-244495"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B2D1C3E-752C-19F1-1054-FCD186196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60B1EEB-B91A-208C-C2E3-887B6BB1AA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3226-AE3B-482E-B26B-9CE8869678D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34081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6">
            <a:extLst>
              <a:ext uri="{FF2B5EF4-FFF2-40B4-BE49-F238E27FC236}">
                <a16:creationId xmlns:a16="http://schemas.microsoft.com/office/drawing/2014/main" id="{98743E3C-DF66-D082-9180-53A17E03E39A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2800"/>
            <a:ext cx="10972800" cy="4204800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CE2932-41FF-1A34-EF11-C150BEEC47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3D5BA237-9B1C-0E85-A3BC-5A97615D6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5829-AB54-4BEE-B011-22DD00A4517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39979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to be avoi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D7ED97BC-5CE5-4687-887B-36FC7FFDA0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DB34AF8-7045-28C8-E6C0-CD576EB8A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BB8D-EBBD-4517-9ACD-3A20D60663B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28248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Content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">
            <a:extLst>
              <a:ext uri="{FF2B5EF4-FFF2-40B4-BE49-F238E27FC236}">
                <a16:creationId xmlns:a16="http://schemas.microsoft.com/office/drawing/2014/main" id="{22E56790-6E3C-CAC4-648A-F752896515B4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61607"/>
            <a:ext cx="10972800" cy="4203700"/>
          </a:xfrm>
        </p:spPr>
        <p:txBody>
          <a:bodyPr/>
          <a:lstStyle>
            <a:lvl1pPr marL="236029" indent="-236029">
              <a:defRPr>
                <a:solidFill>
                  <a:schemeClr val="tx2"/>
                </a:solidFill>
              </a:defRPr>
            </a:lvl1pPr>
            <a:lvl2pPr marL="598596" indent="-362682">
              <a:defRPr sz="2400">
                <a:solidFill>
                  <a:schemeClr val="tx2"/>
                </a:solidFill>
              </a:defRPr>
            </a:lvl2pPr>
            <a:lvl3pPr marL="834738" indent="-236029">
              <a:defRPr>
                <a:solidFill>
                  <a:schemeClr val="tx2"/>
                </a:solidFill>
              </a:defRPr>
            </a:lvl3pPr>
            <a:lvl4pPr marL="1188716" indent="-354214">
              <a:defRPr>
                <a:solidFill>
                  <a:schemeClr val="tx2"/>
                </a:solidFill>
              </a:defRPr>
            </a:lvl4pPr>
            <a:lvl5pPr marL="1433107" indent="-244495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5233609-211F-3186-7688-5AA6CCA10B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2E94C4E-118C-B2FD-9D5B-22828EF4DF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535-94AA-4CC9-8528-50107AF7611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5585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 palett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BAE1D47B-E495-FF1D-A782-81642BF3EC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277" r="827" b="899"/>
          <a:stretch>
            <a:fillRect/>
          </a:stretch>
        </p:blipFill>
        <p:spPr bwMode="auto">
          <a:xfrm>
            <a:off x="1854201" y="3624263"/>
            <a:ext cx="25527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1">
            <a:extLst>
              <a:ext uri="{FF2B5EF4-FFF2-40B4-BE49-F238E27FC236}">
                <a16:creationId xmlns:a16="http://schemas.microsoft.com/office/drawing/2014/main" id="{454BE747-DDE4-29E2-6A6F-2E2F42FFEE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10418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AC42F947-7D8D-2BD4-22C4-1830625900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2885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BECB6AE8-F300-65CC-1ABF-5FB38EF3F3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4767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994ABAB0-24BF-82A3-C628-5538B33E2D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68184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33398286-6AE4-06FC-1715-6931684117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28534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5B1AB908-0BB1-A6B1-2E5A-66986E8ECC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88885" y="3970338"/>
            <a:ext cx="181431" cy="184666"/>
          </a:xfrm>
          <a:prstGeom prst="rect">
            <a:avLst/>
          </a:prstGeom>
          <a:noFill/>
          <a:ln>
            <a:noFill/>
          </a:ln>
        </p:spPr>
        <p:txBody>
          <a:bodyPr wrap="none" lIns="47769" tIns="0" rIns="47769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2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0" name="Straight Connector 48">
            <a:extLst>
              <a:ext uri="{FF2B5EF4-FFF2-40B4-BE49-F238E27FC236}">
                <a16:creationId xmlns:a16="http://schemas.microsoft.com/office/drawing/2014/main" id="{39742700-8600-21DF-82DD-F468513EE20A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49">
            <a:extLst>
              <a:ext uri="{FF2B5EF4-FFF2-40B4-BE49-F238E27FC236}">
                <a16:creationId xmlns:a16="http://schemas.microsoft.com/office/drawing/2014/main" id="{6E5CC06C-9C70-F056-BF79-6E3ADD69933C}"/>
              </a:ext>
            </a:extLst>
          </p:cNvPr>
          <p:cNvSpPr/>
          <p:nvPr userDrawn="1"/>
        </p:nvSpPr>
        <p:spPr>
          <a:xfrm>
            <a:off x="6096001" y="1655764"/>
            <a:ext cx="624417" cy="623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7769" tIns="60729" rIns="47769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id="{0BF1E84F-52BE-965C-947F-CF73377C9B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1635125"/>
            <a:ext cx="3750733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R100 G130 B195</a:t>
            </a:r>
            <a:br>
              <a:rPr lang="en-GB" altLang="el-GR" sz="2100" dirty="0"/>
            </a:br>
            <a:r>
              <a:rPr lang="en-GB" altLang="el-GR" sz="1600" b="1" dirty="0"/>
              <a:t>(titles,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25 mg)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8C61F6DC-DEAE-9954-0986-EA1ED7E6F76D}"/>
              </a:ext>
            </a:extLst>
          </p:cNvPr>
          <p:cNvSpPr/>
          <p:nvPr userDrawn="1"/>
        </p:nvSpPr>
        <p:spPr>
          <a:xfrm>
            <a:off x="6096001" y="3152775"/>
            <a:ext cx="624417" cy="6238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D4BD2DE5-E692-428E-1329-6499DC49C9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1353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R67 G172 B153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 10 mg)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57A4BDD2-8EA5-56BA-373C-A91DFC030FD4}"/>
              </a:ext>
            </a:extLst>
          </p:cNvPr>
          <p:cNvSpPr/>
          <p:nvPr userDrawn="1"/>
        </p:nvSpPr>
        <p:spPr>
          <a:xfrm>
            <a:off x="6096001" y="2403475"/>
            <a:ext cx="624417" cy="623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54">
            <a:extLst>
              <a:ext uri="{FF2B5EF4-FFF2-40B4-BE49-F238E27FC236}">
                <a16:creationId xmlns:a16="http://schemas.microsoft.com/office/drawing/2014/main" id="{72CD8E7F-A197-219E-A55C-7D8D637046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2386013"/>
            <a:ext cx="3750733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R240 G65 B75</a:t>
            </a:r>
            <a:br>
              <a:rPr lang="en-GB" altLang="el-GR" sz="2100" dirty="0"/>
            </a:br>
            <a:r>
              <a:rPr lang="en-GB" altLang="el-GR" sz="1600" b="1" dirty="0"/>
              <a:t>(subtitles, pooled </a:t>
            </a:r>
            <a:r>
              <a:rPr lang="en-GB" altLang="el-GR" sz="1600" b="1" dirty="0" err="1"/>
              <a:t>empagliflozin</a:t>
            </a:r>
            <a:r>
              <a:rPr lang="en-GB" altLang="el-GR" sz="1600" b="1" dirty="0"/>
              <a:t>)</a:t>
            </a:r>
          </a:p>
        </p:txBody>
      </p:sp>
      <p:sp>
        <p:nvSpPr>
          <p:cNvPr id="17" name="Rectangle 55">
            <a:extLst>
              <a:ext uri="{FF2B5EF4-FFF2-40B4-BE49-F238E27FC236}">
                <a16:creationId xmlns:a16="http://schemas.microsoft.com/office/drawing/2014/main" id="{49FBB34A-A797-4640-D007-F424100DCA50}"/>
              </a:ext>
            </a:extLst>
          </p:cNvPr>
          <p:cNvSpPr/>
          <p:nvPr userDrawn="1"/>
        </p:nvSpPr>
        <p:spPr>
          <a:xfrm>
            <a:off x="6096001" y="3902075"/>
            <a:ext cx="624417" cy="6238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DF2EB661-C554-C8A4-4ED1-5C9C8BCB35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38846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R130 G130 B130</a:t>
            </a:r>
            <a:br>
              <a:rPr lang="en-GB" altLang="el-GR" sz="1900" dirty="0"/>
            </a:br>
            <a:r>
              <a:rPr lang="en-GB" altLang="el-GR" sz="1600" b="1" dirty="0"/>
              <a:t>(placebo)</a:t>
            </a:r>
          </a:p>
        </p:txBody>
      </p:sp>
      <p:sp>
        <p:nvSpPr>
          <p:cNvPr id="19" name="Rectangle 57">
            <a:extLst>
              <a:ext uri="{FF2B5EF4-FFF2-40B4-BE49-F238E27FC236}">
                <a16:creationId xmlns:a16="http://schemas.microsoft.com/office/drawing/2014/main" id="{AE94AD96-7FEF-42D6-FC97-ADB34E1283A9}"/>
              </a:ext>
            </a:extLst>
          </p:cNvPr>
          <p:cNvSpPr/>
          <p:nvPr userDrawn="1"/>
        </p:nvSpPr>
        <p:spPr>
          <a:xfrm>
            <a:off x="6096001" y="4651375"/>
            <a:ext cx="624417" cy="62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58">
            <a:extLst>
              <a:ext uri="{FF2B5EF4-FFF2-40B4-BE49-F238E27FC236}">
                <a16:creationId xmlns:a16="http://schemas.microsoft.com/office/drawing/2014/main" id="{68B48B31-5B3F-C2E7-BDFE-EF9CFA300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4633914"/>
            <a:ext cx="3750733" cy="661987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R143 G48 B137</a:t>
            </a:r>
          </a:p>
          <a:p>
            <a:pPr eaLnBrk="1" hangingPunct="1">
              <a:defRPr/>
            </a:pPr>
            <a:r>
              <a:rPr lang="en-GB" altLang="el-GR" sz="1600" b="1" dirty="0"/>
              <a:t>(</a:t>
            </a:r>
            <a:r>
              <a:rPr lang="en-GB" altLang="el-GR" sz="1600" b="1" dirty="0" err="1"/>
              <a:t>linagliptin</a:t>
            </a:r>
            <a:r>
              <a:rPr lang="en-GB" altLang="el-GR" sz="1600" b="1" dirty="0"/>
              <a:t> 5 mg)</a:t>
            </a:r>
          </a:p>
        </p:txBody>
      </p:sp>
      <p:sp>
        <p:nvSpPr>
          <p:cNvPr id="21" name="Rectangle 59">
            <a:extLst>
              <a:ext uri="{FF2B5EF4-FFF2-40B4-BE49-F238E27FC236}">
                <a16:creationId xmlns:a16="http://schemas.microsoft.com/office/drawing/2014/main" id="{863A7880-F5CA-9FAF-6C61-57F4AB74E0C0}"/>
              </a:ext>
            </a:extLst>
          </p:cNvPr>
          <p:cNvSpPr/>
          <p:nvPr userDrawn="1"/>
        </p:nvSpPr>
        <p:spPr>
          <a:xfrm>
            <a:off x="6096001" y="5400675"/>
            <a:ext cx="624417" cy="623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458" tIns="60729" rIns="121458" bIns="60729" anchor="ctr"/>
          <a:lstStyle/>
          <a:p>
            <a:pPr algn="ctr" eaLnBrk="1" hangingPunct="1">
              <a:defRPr/>
            </a:pPr>
            <a:r>
              <a:rPr lang="en-GB" sz="2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F49F5D26-068E-0328-FB05-97B26A002C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1434" y="5384800"/>
            <a:ext cx="3750733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/>
              <a:t>R229 G114 B0</a:t>
            </a:r>
            <a:endParaRPr lang="en-GB" altLang="el-GR" sz="1900" b="1" dirty="0"/>
          </a:p>
          <a:p>
            <a:pPr eaLnBrk="1" hangingPunct="1">
              <a:defRPr/>
            </a:pPr>
            <a:r>
              <a:rPr lang="en-GB" altLang="el-GR" sz="1600" b="1" dirty="0"/>
              <a:t>(other e.g. competitor drugs)</a:t>
            </a:r>
          </a:p>
        </p:txBody>
      </p:sp>
      <p:sp>
        <p:nvSpPr>
          <p:cNvPr id="23" name="TextBox 62">
            <a:extLst>
              <a:ext uri="{FF2B5EF4-FFF2-40B4-BE49-F238E27FC236}">
                <a16:creationId xmlns:a16="http://schemas.microsoft.com/office/drawing/2014/main" id="{FD5A74C1-B370-A70E-8C80-81055C2888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0601" y="1444625"/>
            <a:ext cx="2933700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>
                <a:solidFill>
                  <a:schemeClr val="tx2"/>
                </a:solidFill>
              </a:rPr>
              <a:t>Text 1 </a:t>
            </a:r>
            <a:r>
              <a:rPr lang="en-GB" altLang="el-GR" sz="1900" dirty="0">
                <a:solidFill>
                  <a:schemeClr val="tx2"/>
                </a:solidFill>
              </a:rPr>
              <a:t>R90 G90 B90</a:t>
            </a:r>
            <a:br>
              <a:rPr lang="en-GB" altLang="el-GR" sz="1600" dirty="0">
                <a:solidFill>
                  <a:schemeClr val="tx2"/>
                </a:solidFill>
              </a:rPr>
            </a:br>
            <a:r>
              <a:rPr lang="en-GB" altLang="el-GR" sz="1600" b="1" dirty="0">
                <a:solidFill>
                  <a:schemeClr val="tx2"/>
                </a:solidFill>
              </a:rPr>
              <a:t>(body text, axes)</a:t>
            </a:r>
          </a:p>
        </p:txBody>
      </p:sp>
      <p:cxnSp>
        <p:nvCxnSpPr>
          <p:cNvPr id="24" name="Straight Connector 63">
            <a:extLst>
              <a:ext uri="{FF2B5EF4-FFF2-40B4-BE49-F238E27FC236}">
                <a16:creationId xmlns:a16="http://schemas.microsoft.com/office/drawing/2014/main" id="{E06B50B7-D769-3CE7-A6C1-BED0A0B02FAC}"/>
              </a:ext>
            </a:extLst>
          </p:cNvPr>
          <p:cNvCxnSpPr>
            <a:cxnSpLocks/>
          </p:cNvCxnSpPr>
          <p:nvPr userDrawn="1"/>
        </p:nvCxnSpPr>
        <p:spPr>
          <a:xfrm flipV="1">
            <a:off x="2250017" y="1512888"/>
            <a:ext cx="0" cy="25574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4">
            <a:extLst>
              <a:ext uri="{FF2B5EF4-FFF2-40B4-BE49-F238E27FC236}">
                <a16:creationId xmlns:a16="http://schemas.microsoft.com/office/drawing/2014/main" id="{7123F0B5-5599-9CC8-57AC-7DC5D77D9C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91318" y="2457450"/>
            <a:ext cx="2933700" cy="661253"/>
          </a:xfrm>
          <a:prstGeom prst="rect">
            <a:avLst/>
          </a:prstGeom>
          <a:noFill/>
          <a:ln>
            <a:noFill/>
          </a:ln>
        </p:spPr>
        <p:txBody>
          <a:bodyPr lIns="121458" tIns="60729" rIns="121458" bIns="60729">
            <a:spAutoFit/>
          </a:bodyPr>
          <a:lstStyle>
            <a:lvl1pPr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dirty="0">
                <a:solidFill>
                  <a:schemeClr val="tx2"/>
                </a:solidFill>
              </a:rPr>
              <a:t>R156 G156 B156</a:t>
            </a:r>
            <a:endParaRPr lang="en-GB" altLang="el-GR" sz="19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GB" altLang="el-GR" sz="1600" b="1" dirty="0">
                <a:solidFill>
                  <a:schemeClr val="tx2"/>
                </a:solidFill>
              </a:rPr>
              <a:t>(footers, slide numbers)</a:t>
            </a:r>
          </a:p>
        </p:txBody>
      </p:sp>
      <p:cxnSp>
        <p:nvCxnSpPr>
          <p:cNvPr id="26" name="Straight Connector 65">
            <a:extLst>
              <a:ext uri="{FF2B5EF4-FFF2-40B4-BE49-F238E27FC236}">
                <a16:creationId xmlns:a16="http://schemas.microsoft.com/office/drawing/2014/main" id="{746E7027-118B-6DCF-97C4-11A95213EE42}"/>
              </a:ext>
            </a:extLst>
          </p:cNvPr>
          <p:cNvCxnSpPr>
            <a:cxnSpLocks/>
          </p:cNvCxnSpPr>
          <p:nvPr userDrawn="1"/>
        </p:nvCxnSpPr>
        <p:spPr>
          <a:xfrm flipV="1">
            <a:off x="2468033" y="2509838"/>
            <a:ext cx="0" cy="2227262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6">
            <a:extLst>
              <a:ext uri="{FF2B5EF4-FFF2-40B4-BE49-F238E27FC236}">
                <a16:creationId xmlns:a16="http://schemas.microsoft.com/office/drawing/2014/main" id="{C46264DB-7D9E-B0C4-13D7-0598160BFC1E}"/>
              </a:ext>
            </a:extLst>
          </p:cNvPr>
          <p:cNvCxnSpPr/>
          <p:nvPr userDrawn="1"/>
        </p:nvCxnSpPr>
        <p:spPr>
          <a:xfrm flipH="1">
            <a:off x="2252134" y="4719638"/>
            <a:ext cx="220133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7">
            <a:extLst>
              <a:ext uri="{FF2B5EF4-FFF2-40B4-BE49-F238E27FC236}">
                <a16:creationId xmlns:a16="http://schemas.microsoft.com/office/drawing/2014/main" id="{AB2B5C9E-D078-45BF-B497-AC729A734300}"/>
              </a:ext>
            </a:extLst>
          </p:cNvPr>
          <p:cNvSpPr/>
          <p:nvPr userDrawn="1"/>
        </p:nvSpPr>
        <p:spPr>
          <a:xfrm>
            <a:off x="1940985" y="6149976"/>
            <a:ext cx="8310033" cy="593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654" tIns="60729" rIns="95654" bIns="60729" anchor="ctr"/>
          <a:lstStyle/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The colour palette may be used for design/non-product-specific data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tx1"/>
                </a:solidFill>
              </a:rPr>
              <a:t>Preferential order of use: accent 1 &gt; accent 2 &gt; accent 3 &gt; text 1 &gt; accent 5 &gt; accent 6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DEFF86AF-DCF8-10EC-0059-4C49C4BF56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97033" y="1231900"/>
            <a:ext cx="1061217" cy="415032"/>
          </a:xfrm>
          <a:prstGeom prst="rect">
            <a:avLst/>
          </a:prstGeom>
          <a:noFill/>
          <a:ln>
            <a:noFill/>
          </a:ln>
        </p:spPr>
        <p:txBody>
          <a:bodyPr wrap="none" lIns="121458" tIns="60729" rIns="121458" bIns="607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l-GR" sz="1900" b="1" dirty="0"/>
              <a:t>Accent</a:t>
            </a:r>
            <a:endParaRPr lang="en-GB" altLang="el-G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/>
              <a:t>Kλικ για επεξεργασία του τίτλου</a:t>
            </a:r>
            <a:endParaRPr lang="en-GB" dirty="0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190F2BB8-8BD0-6F87-C712-3F3185AF5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8518-70FF-49F0-B5CF-7ABD20B2EC88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23005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CE6BD3-D5DA-A8FF-7A31-0D9B0958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lIns="91438" tIns="45719" rIns="91438" bIns="45719"/>
          <a:lstStyle>
            <a:lvl1pPr eaLnBrk="1" hangingPunct="1">
              <a:defRPr/>
            </a:lvl1pPr>
          </a:lstStyle>
          <a:p>
            <a:pPr>
              <a:defRPr/>
            </a:pPr>
            <a:fld id="{C8F1E018-8C18-4492-8DA7-ED2AC47E82D3}" type="datetimeFigureOut">
              <a:rPr lang="el-GR"/>
              <a:pPr>
                <a:defRPr/>
              </a:pPr>
              <a:t>17/4/2024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1722C3-6E52-A2F9-E4A6-34192C1A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209A8C-194A-E42D-D9F3-CF0B1C59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C44D-1B38-47CD-BE04-0B5D049AB4F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2403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5485D59F-32A4-13C2-A6BD-6861ACF1FF93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883" y="1331384"/>
            <a:ext cx="11006400" cy="6048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3DCC763-B538-C9AF-F1AB-C7A213079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12C7909-57C5-4724-74D7-4E6EA75BE8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1011-3E29-4CB7-AB85-1E035A6F0DF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286361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E275-C3F8-4A6F-8C65-244B7C47ECEF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5BD6C-1AC2-4DFC-A80D-F6BC9680354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54231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B2979-9C0F-426E-84B5-5E19BC0367B5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87B2F-D05C-471E-ABF5-6A4AFDEE352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364679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0866-CA7B-4181-8FF6-9CF82B3AC9EC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26935-D6FE-4E2D-B01D-5DA6714B1AC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00950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D1DA-4F4B-44E6-9D2B-0A2D20D6E046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DC115-E2C5-41D1-84A7-6BE28F6B56C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356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5145-E013-4A92-B987-86EC7E5FD1EE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FC962-E8A7-47C4-A526-A46F3F67178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53340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D0B8-89DF-41CB-987A-93E22269A607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BFD94-4979-4141-B097-BEB723C4C1E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12934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AF3F-10BC-46E9-8324-2CB516B35A2F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6F8E-0068-46BC-9F07-8C4119F80CF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98103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4A7B-DC54-4D41-AC98-71D2B3634046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03B4D-6D42-4796-BE67-B1231C81ACF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90571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5294-3BE6-4966-B23F-F87EDE4F3171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5962-6198-4E76-A6F1-75AA8A097EB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11060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8234-93BC-40B8-96D5-60D37177A1D1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4B4D1-49C3-48C8-A387-A01BEE2B490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108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>
            <a:extLst>
              <a:ext uri="{FF2B5EF4-FFF2-40B4-BE49-F238E27FC236}">
                <a16:creationId xmlns:a16="http://schemas.microsoft.com/office/drawing/2014/main" id="{B577D37C-D2CF-4FEA-A796-4B9E5DC1570E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DDBF9D2-422E-30A4-0952-87363CD56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64AF2A2-5C6E-05F0-94AA-7B2294846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478E5-A789-4554-A10B-636C61C634B8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73941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ED8ED-2321-4691-B070-D47EB49CA4E4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4350-BFF1-423B-BF4A-BF0DBC28536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79952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9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92DBEF76-3DB0-3982-1FAD-3CBD1C4A8E6F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80072"/>
            <a:ext cx="5303520" cy="4195233"/>
          </a:xfrm>
        </p:spPr>
        <p:txBody>
          <a:bodyPr/>
          <a:lstStyle>
            <a:lvl1pPr marL="237055" indent="-237055"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58" indent="-237055">
              <a:defRPr sz="2100">
                <a:solidFill>
                  <a:schemeClr val="tx2"/>
                </a:solidFill>
              </a:defRPr>
            </a:lvl3pPr>
            <a:lvl4pPr marL="1075213" indent="-237055">
              <a:tabLst/>
              <a:defRPr sz="2100">
                <a:solidFill>
                  <a:schemeClr val="tx2"/>
                </a:solidFill>
              </a:defRPr>
            </a:lvl4pPr>
            <a:lvl5pPr marL="1312269" indent="-237055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380072"/>
            <a:ext cx="5303520" cy="419523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42" indent="-234939">
              <a:defRPr sz="2100">
                <a:solidFill>
                  <a:schemeClr val="tx2"/>
                </a:solidFill>
              </a:defRPr>
            </a:lvl3pPr>
            <a:lvl4pPr marL="1075213" indent="-237055">
              <a:defRPr sz="2100">
                <a:solidFill>
                  <a:schemeClr val="tx2"/>
                </a:solidFill>
              </a:defRPr>
            </a:lvl4pPr>
            <a:lvl5pPr marL="1312269" indent="-237055">
              <a:defRPr sz="19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12BFAA7-6D20-93B7-3341-D714488C4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FC96989-9C7D-5E2E-6EBE-3864E3F46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3307-1865-4998-8D6F-C393E43DFD8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9332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4">
            <a:extLst>
              <a:ext uri="{FF2B5EF4-FFF2-40B4-BE49-F238E27FC236}">
                <a16:creationId xmlns:a16="http://schemas.microsoft.com/office/drawing/2014/main" id="{E876E590-6D9A-098F-7FDC-3835BB8DB95C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9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8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8158" indent="-232822">
              <a:defRPr sz="2100">
                <a:solidFill>
                  <a:schemeClr val="tx2"/>
                </a:solidFill>
              </a:defRPr>
            </a:lvl3pPr>
            <a:lvl4pPr marL="1193741" indent="-355582">
              <a:defRPr sz="2100">
                <a:solidFill>
                  <a:schemeClr val="tx2"/>
                </a:solidFill>
              </a:defRPr>
            </a:lvl4pPr>
            <a:lvl5pPr marL="1439261" indent="-245521">
              <a:tabLst>
                <a:tab pos="1439261" algn="l"/>
                <a:tab pos="1794843" algn="l"/>
              </a:tabLst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371609"/>
            <a:ext cx="5303520" cy="639763"/>
          </a:xfr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011368"/>
            <a:ext cx="5303520" cy="3563939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 marL="836042" indent="-234939">
              <a:defRPr sz="2100">
                <a:solidFill>
                  <a:schemeClr val="tx2"/>
                </a:solidFill>
              </a:defRPr>
            </a:lvl3pPr>
            <a:lvl4pPr marL="1193741" indent="-355582">
              <a:defRPr sz="2100">
                <a:solidFill>
                  <a:schemeClr val="tx2"/>
                </a:solidFill>
              </a:defRPr>
            </a:lvl4pPr>
            <a:lvl5pPr marL="1439261" indent="-245521">
              <a:defRPr sz="19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E83E1FD-D2CC-94BB-D6A9-333AA95DF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613F363D-61E3-B804-87BF-930246287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375C-A755-47AD-A762-37B4BDD6944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48187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6">
            <a:extLst>
              <a:ext uri="{FF2B5EF4-FFF2-40B4-BE49-F238E27FC236}">
                <a16:creationId xmlns:a16="http://schemas.microsoft.com/office/drawing/2014/main" id="{212C8FA1-EECF-31AB-5FC1-E205BBA32B9A}"/>
              </a:ext>
            </a:extLst>
          </p:cNvPr>
          <p:cNvCxnSpPr/>
          <p:nvPr userDrawn="1"/>
        </p:nvCxnSpPr>
        <p:spPr>
          <a:xfrm>
            <a:off x="0" y="1147763"/>
            <a:ext cx="12192000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09600" y="1372800"/>
            <a:ext cx="10972800" cy="4204800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E06D7C2-6695-F344-D2F3-8C814E9F59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D78F707-7A40-B0C6-4D56-EF791A582F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3764-0DA0-4357-A78A-0944B5B3ADA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05468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335C0A02-1240-4EC5-4371-0D9D7BB223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3513"/>
            <a:ext cx="1023831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9960E25D-A14D-443D-244E-1C7E3503A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10972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03AFEA-C448-CFEB-A86E-34C5074C0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418" y="6202364"/>
            <a:ext cx="9450916" cy="484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hangingPunct="1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CCBF-EB1F-A3D2-FF5C-BA550C3BC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51" y="6308726"/>
            <a:ext cx="590549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9C9C9C"/>
                </a:solidFill>
              </a:defRPr>
            </a:lvl1pPr>
          </a:lstStyle>
          <a:p>
            <a:pPr>
              <a:defRPr/>
            </a:pPr>
            <a:fld id="{DEFC472F-BE15-4AC4-ACF6-6AAAD81F0B9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1783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</p:sldLayoutIdLst>
  <p:hf hdr="0" dt="0"/>
  <p:txStyles>
    <p:titleStyle>
      <a:lvl1pPr algn="l" defTabSz="606425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  <a:lvl2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2pPr>
      <a:lvl3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3pPr>
      <a:lvl4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4pPr>
      <a:lvl5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5pPr>
      <a:lvl6pPr marL="457189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6pPr>
      <a:lvl7pPr marL="914377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7pPr>
      <a:lvl8pPr marL="1371566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8pPr>
      <a:lvl9pPr marL="1828754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9pPr>
    </p:titleStyle>
    <p:bodyStyle>
      <a:lvl1pPr marL="234950" indent="-234950" algn="l" defTabSz="606425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598488" indent="-361950" algn="l" defTabSz="479425" rtl="0" eaLnBrk="0" fontAlgn="base" hangingPunct="0">
        <a:spcBef>
          <a:spcPts val="538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tabLst>
          <a:tab pos="598488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5025" indent="-234950" algn="l" defTabSz="606425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tabLst>
          <a:tab pos="835025" algn="l"/>
        </a:tabLst>
        <a:defRPr sz="2100" kern="1200">
          <a:solidFill>
            <a:schemeClr val="tx2"/>
          </a:solidFill>
          <a:latin typeface="Arial"/>
          <a:ea typeface="+mn-ea"/>
          <a:cs typeface="+mn-cs"/>
        </a:defRPr>
      </a:lvl3pPr>
      <a:lvl4pPr marL="1190625" indent="-352425" algn="l" defTabSz="606425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100" kern="1200">
          <a:solidFill>
            <a:schemeClr val="tx2"/>
          </a:solidFill>
          <a:latin typeface="Arial"/>
          <a:ea typeface="+mn-ea"/>
          <a:cs typeface="+mn-cs"/>
        </a:defRPr>
      </a:lvl4pPr>
      <a:lvl5pPr marL="1436688" indent="-242888" algn="l" defTabSz="606425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tabLst>
          <a:tab pos="1792288" algn="l"/>
        </a:tabLst>
        <a:defRPr sz="1900" kern="1200">
          <a:solidFill>
            <a:schemeClr val="tx2"/>
          </a:solidFill>
          <a:latin typeface="Arial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67179B27-5B06-08C6-24DE-53F1EFD250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63513"/>
            <a:ext cx="1023831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E1546AF7-12FB-6D20-86A1-FC8F69C57E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10972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6E81C0-1C08-8CEC-4275-BD7068FB9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418" y="6202364"/>
            <a:ext cx="9450916" cy="4841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hangingPunct="1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E027A-62A4-9676-B0C9-68FB82890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51" y="6308726"/>
            <a:ext cx="590549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9C9C9C"/>
                </a:solidFill>
              </a:defRPr>
            </a:lvl1pPr>
          </a:lstStyle>
          <a:p>
            <a:pPr>
              <a:defRPr/>
            </a:pPr>
            <a:fld id="{FACEADF5-F3CC-4D98-A5F7-28A10ED2FAE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191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</p:sldLayoutIdLst>
  <p:hf hdr="0" dt="0"/>
  <p:txStyles>
    <p:titleStyle>
      <a:lvl1pPr algn="l" defTabSz="606425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Arial"/>
          <a:ea typeface="+mj-ea"/>
          <a:cs typeface="+mj-cs"/>
        </a:defRPr>
      </a:lvl1pPr>
      <a:lvl2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2pPr>
      <a:lvl3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3pPr>
      <a:lvl4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4pPr>
      <a:lvl5pPr algn="l" defTabSz="606425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5pPr>
      <a:lvl6pPr marL="457189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6pPr>
      <a:lvl7pPr marL="914377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7pPr>
      <a:lvl8pPr marL="1371566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8pPr>
      <a:lvl9pPr marL="1828754" algn="l" defTabSz="607998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34" charset="0"/>
        </a:defRPr>
      </a:lvl9pPr>
    </p:titleStyle>
    <p:bodyStyle>
      <a:lvl1pPr marL="234950" indent="-234950" algn="l" defTabSz="606425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598488" indent="-361950" algn="l" defTabSz="479425" rtl="0" eaLnBrk="0" fontAlgn="base" hangingPunct="0">
        <a:spcBef>
          <a:spcPts val="538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tabLst>
          <a:tab pos="598488" algn="l"/>
        </a:tabLst>
        <a:defRPr sz="2400" kern="1200">
          <a:solidFill>
            <a:schemeClr val="tx2"/>
          </a:solidFill>
          <a:latin typeface="Arial"/>
          <a:ea typeface="+mn-ea"/>
          <a:cs typeface="+mn-cs"/>
        </a:defRPr>
      </a:lvl2pPr>
      <a:lvl3pPr marL="835025" indent="-234950" algn="l" defTabSz="606425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tabLst>
          <a:tab pos="835025" algn="l"/>
        </a:tabLst>
        <a:defRPr sz="2100" kern="1200">
          <a:solidFill>
            <a:schemeClr val="tx2"/>
          </a:solidFill>
          <a:latin typeface="Arial"/>
          <a:ea typeface="+mn-ea"/>
          <a:cs typeface="+mn-cs"/>
        </a:defRPr>
      </a:lvl3pPr>
      <a:lvl4pPr marL="1190625" indent="-352425" algn="l" defTabSz="606425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100" kern="1200">
          <a:solidFill>
            <a:schemeClr val="tx2"/>
          </a:solidFill>
          <a:latin typeface="Arial"/>
          <a:ea typeface="+mn-ea"/>
          <a:cs typeface="+mn-cs"/>
        </a:defRPr>
      </a:lvl4pPr>
      <a:lvl5pPr marL="1436688" indent="-242888" algn="l" defTabSz="606425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tabLst>
          <a:tab pos="1792288" algn="l"/>
        </a:tabLst>
        <a:defRPr sz="1900" kern="1200">
          <a:solidFill>
            <a:schemeClr val="tx2"/>
          </a:solidFill>
          <a:latin typeface="Arial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4992C0C-8A50-423E-A006-060738F93DB3}" type="datetime1">
              <a:rPr lang="de-DE"/>
              <a:pPr>
                <a:defRPr/>
              </a:pPr>
              <a:t>17.04.2024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145D85-65E3-4C0D-93AB-5C0FF96D9F2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636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46BAF-6675-4A8F-998F-917962C6635D}"/>
              </a:ext>
            </a:extLst>
          </p:cNvPr>
          <p:cNvSpPr txBox="1"/>
          <p:nvPr/>
        </p:nvSpPr>
        <p:spPr>
          <a:xfrm>
            <a:off x="331470" y="4145678"/>
            <a:ext cx="1159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Αθηνά </a:t>
            </a:r>
            <a:r>
              <a:rPr kumimoji="0" lang="el-GR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Γκολιοπούλου</a:t>
            </a:r>
            <a:endParaRPr kumimoji="0" lang="el-GR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>
                <a:solidFill>
                  <a:srgbClr val="002060"/>
                </a:solidFill>
                <a:latin typeface="Calibri"/>
              </a:rPr>
              <a:t>MSc, PhD</a:t>
            </a:r>
            <a:endParaRPr kumimoji="0" lang="el-GR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i="1" kern="0" dirty="0">
                <a:solidFill>
                  <a:srgbClr val="002060"/>
                </a:solidFill>
                <a:latin typeface="Calibri"/>
              </a:rPr>
              <a:t>Ειδικευόμενη Καρδιολογίας</a:t>
            </a:r>
            <a:endParaRPr kumimoji="0" lang="el-GR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Γ’ Πανεπιστημιακή Καρδιολογική Κλινική, Γ.Ν.Ν.Θ.Α «Η Σωτηρία»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A2FCA-EBDC-40CF-9E86-58371C950A90}"/>
              </a:ext>
            </a:extLst>
          </p:cNvPr>
          <p:cNvSpPr txBox="1"/>
          <p:nvPr/>
        </p:nvSpPr>
        <p:spPr>
          <a:xfrm>
            <a:off x="154305" y="1696659"/>
            <a:ext cx="1188339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000" b="1" i="1" kern="0" dirty="0">
                <a:solidFill>
                  <a:srgbClr val="002060"/>
                </a:solidFill>
                <a:latin typeface="Calibri"/>
              </a:rPr>
              <a:t>Μη αλκοολική Λιπώδης Νόσος Ήπατος και Καρδιακή Ανεπάρκεια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Πρόγραμμα Μεταπτυχιακών Σπουδών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3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lang="el-GR" sz="3000" b="1" i="1" kern="0" dirty="0" err="1">
                <a:solidFill>
                  <a:srgbClr val="002060"/>
                </a:solidFill>
                <a:latin typeface="Calibri"/>
              </a:rPr>
              <a:t>Καρδιομεταβολική</a:t>
            </a:r>
            <a:r>
              <a:rPr lang="el-GR" sz="3000" b="1" i="1" kern="0" dirty="0">
                <a:solidFill>
                  <a:srgbClr val="002060"/>
                </a:solidFill>
                <a:latin typeface="Calibri"/>
              </a:rPr>
              <a:t> Ιατρική»</a:t>
            </a:r>
            <a:endParaRPr kumimoji="0" lang="el-GR" sz="30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4A044A-CDCE-4DC0-AB25-3DCE79B6F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95" y="247487"/>
            <a:ext cx="823031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4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DD9F59-F2BE-B490-50C7-6F1B81F8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71450"/>
            <a:ext cx="81438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3F6C70-D7A2-D792-C395-0467BB616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" y="232136"/>
            <a:ext cx="10461308" cy="63937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2AC69-A3FE-5F7D-ED8A-A056C2764F3A}"/>
              </a:ext>
            </a:extLst>
          </p:cNvPr>
          <p:cNvSpPr txBox="1"/>
          <p:nvPr/>
        </p:nvSpPr>
        <p:spPr>
          <a:xfrm>
            <a:off x="8469630" y="4537710"/>
            <a:ext cx="3463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Διάγνωση: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Καρδιογενής</a:t>
            </a:r>
            <a:r>
              <a:rPr lang="el-GR" dirty="0"/>
              <a:t> καταπληξία/ απορρύθμιση ΚΑ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ALT/AST </a:t>
            </a:r>
            <a:r>
              <a:rPr lang="el-GR" dirty="0"/>
              <a:t>    (</a:t>
            </a:r>
            <a:r>
              <a:rPr lang="en-US" dirty="0"/>
              <a:t>&gt;20</a:t>
            </a:r>
            <a:r>
              <a:rPr lang="el-GR" dirty="0"/>
              <a:t> φορές ανώτερο φυσιολογικό όριο)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Αποκλεισμός άλλων αιτίων οξείας ηπατικής βλάβης</a:t>
            </a:r>
            <a:endParaRPr lang="en-US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CEA84904-7893-6F15-86DA-4121662024F1}"/>
              </a:ext>
            </a:extLst>
          </p:cNvPr>
          <p:cNvSpPr/>
          <p:nvPr/>
        </p:nvSpPr>
        <p:spPr>
          <a:xfrm>
            <a:off x="9652635" y="5423625"/>
            <a:ext cx="74295" cy="18850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08273-CF42-4D7B-80BE-CEC357C11059}"/>
              </a:ext>
            </a:extLst>
          </p:cNvPr>
          <p:cNvSpPr txBox="1"/>
          <p:nvPr/>
        </p:nvSpPr>
        <p:spPr>
          <a:xfrm>
            <a:off x="8452485" y="4451985"/>
            <a:ext cx="3669030" cy="232029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9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5A9A55-8F2D-9936-2614-8AFCEDB6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488157"/>
            <a:ext cx="10255567" cy="58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55E4D6-7855-8CFC-484B-D42DF0A7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143000"/>
          </a:xfrm>
        </p:spPr>
        <p:txBody>
          <a:bodyPr/>
          <a:lstStyle/>
          <a:p>
            <a:pPr algn="l"/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Κλινική Συσχέτιση </a:t>
            </a:r>
            <a:endParaRPr lang="en-US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40175A-4E86-B8DE-23A4-53E110B7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8100"/>
            <a:ext cx="11836400" cy="53339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sz="2800" dirty="0"/>
              <a:t>Σε ασθενείς με οξεία καρδιακή ανεπάρκεια: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Έλεγχος για κλινικά σημεία ηπατικής βλάβης/ συμφόρησης: ίκτερος, ηπατομεγαλία, οίδημα, </a:t>
            </a:r>
            <a:r>
              <a:rPr lang="el-GR" sz="2800" dirty="0" err="1"/>
              <a:t>ασκίτης</a:t>
            </a:r>
            <a:r>
              <a:rPr lang="el-GR" sz="2800" dirty="0"/>
              <a:t>, </a:t>
            </a:r>
            <a:r>
              <a:rPr lang="el-GR" sz="2800" dirty="0" err="1"/>
              <a:t>ηπατοσφαγιτιδικό</a:t>
            </a:r>
            <a:r>
              <a:rPr lang="el-GR" sz="2800" dirty="0"/>
              <a:t> σημείο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Έλεγχος ηπατικής βιοχημείας (</a:t>
            </a:r>
            <a:r>
              <a:rPr lang="en-US" sz="2800" dirty="0"/>
              <a:t>ALT, AST, </a:t>
            </a:r>
            <a:r>
              <a:rPr lang="el-GR" sz="2800" dirty="0"/>
              <a:t>γ-</a:t>
            </a:r>
            <a:r>
              <a:rPr lang="en-US" sz="2800" dirty="0"/>
              <a:t>GT, ALP,</a:t>
            </a:r>
            <a:r>
              <a:rPr lang="el-GR" sz="2800" dirty="0"/>
              <a:t> </a:t>
            </a:r>
            <a:r>
              <a:rPr lang="el-GR" sz="2800" dirty="0" err="1"/>
              <a:t>χολερυθρίνη</a:t>
            </a:r>
            <a:r>
              <a:rPr lang="el-GR" sz="2800" dirty="0"/>
              <a:t>), </a:t>
            </a:r>
            <a:r>
              <a:rPr lang="el-GR" sz="2800" dirty="0" err="1"/>
              <a:t>αλβουμίνης</a:t>
            </a:r>
            <a:r>
              <a:rPr lang="el-GR" sz="2800" dirty="0"/>
              <a:t>, χρόνων πήξης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Προσοχή σε τυχόν χορήγηση </a:t>
            </a:r>
            <a:r>
              <a:rPr lang="el-GR" sz="2800" dirty="0" err="1"/>
              <a:t>ηπατοτοξικών</a:t>
            </a:r>
            <a:r>
              <a:rPr lang="el-GR" sz="2800" dirty="0"/>
              <a:t> φαρμάκων/ φαρμάκων με ηπατικό μεταβολισμό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451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9BE1C3A-ED80-2388-5F81-C6EA519A2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177656"/>
            <a:ext cx="6346591" cy="66751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08F58-232B-FFAF-8D06-0C2EC1A3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30" y="177656"/>
            <a:ext cx="5625440" cy="3506398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86F37A44-6542-FE46-97FE-AE2AD0E9ADF8}"/>
              </a:ext>
            </a:extLst>
          </p:cNvPr>
          <p:cNvSpPr/>
          <p:nvPr/>
        </p:nvSpPr>
        <p:spPr>
          <a:xfrm>
            <a:off x="7151914" y="4223658"/>
            <a:ext cx="45720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</a:rPr>
              <a:t>Αυξημένος τόνος συμπαθητικού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1"/>
                </a:solidFill>
              </a:rPr>
              <a:t>Διαταραχές ρυθμού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5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5F9365-CCEF-2268-3D2D-08282B2B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" y="659130"/>
            <a:ext cx="10868566" cy="45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B1F17-3C9F-AA63-7AFE-FB33FBEF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532996"/>
            <a:ext cx="11803122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9FE457-8C6F-4AA2-9023-63FABD71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0" y="1130616"/>
            <a:ext cx="7713345" cy="50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D00844-5199-712C-72CA-E5034F0E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78" y="236219"/>
            <a:ext cx="7672193" cy="60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B83B77-62E3-B7B4-FFE9-601101AB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0975"/>
            <a:ext cx="4114800" cy="64960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055533-14A4-5609-1F20-9431E41B5B77}"/>
              </a:ext>
            </a:extLst>
          </p:cNvPr>
          <p:cNvCxnSpPr/>
          <p:nvPr/>
        </p:nvCxnSpPr>
        <p:spPr>
          <a:xfrm>
            <a:off x="5817870" y="1725930"/>
            <a:ext cx="2148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91A594-ACF1-F76C-30F6-D4CE63312AFC}"/>
              </a:ext>
            </a:extLst>
          </p:cNvPr>
          <p:cNvCxnSpPr>
            <a:cxnSpLocks/>
          </p:cNvCxnSpPr>
          <p:nvPr/>
        </p:nvCxnSpPr>
        <p:spPr>
          <a:xfrm>
            <a:off x="4038600" y="1992630"/>
            <a:ext cx="3928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9B1001-65E0-FE1C-86B9-AC14B76ECCD8}"/>
              </a:ext>
            </a:extLst>
          </p:cNvPr>
          <p:cNvCxnSpPr>
            <a:cxnSpLocks/>
          </p:cNvCxnSpPr>
          <p:nvPr/>
        </p:nvCxnSpPr>
        <p:spPr>
          <a:xfrm>
            <a:off x="4038600" y="2895600"/>
            <a:ext cx="3928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313E2D-1803-48A5-5784-8CB5D1FA525D}"/>
              </a:ext>
            </a:extLst>
          </p:cNvPr>
          <p:cNvCxnSpPr>
            <a:cxnSpLocks/>
          </p:cNvCxnSpPr>
          <p:nvPr/>
        </p:nvCxnSpPr>
        <p:spPr>
          <a:xfrm>
            <a:off x="4038600" y="3112770"/>
            <a:ext cx="17792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2AFE11-538E-03F0-9312-062320E97483}"/>
              </a:ext>
            </a:extLst>
          </p:cNvPr>
          <p:cNvCxnSpPr>
            <a:cxnSpLocks/>
          </p:cNvCxnSpPr>
          <p:nvPr/>
        </p:nvCxnSpPr>
        <p:spPr>
          <a:xfrm>
            <a:off x="4038600" y="4015740"/>
            <a:ext cx="3928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B3D9BC-0F89-6B56-982F-0E2950BE07BA}"/>
              </a:ext>
            </a:extLst>
          </p:cNvPr>
          <p:cNvCxnSpPr>
            <a:cxnSpLocks/>
          </p:cNvCxnSpPr>
          <p:nvPr/>
        </p:nvCxnSpPr>
        <p:spPr>
          <a:xfrm>
            <a:off x="4038600" y="4259580"/>
            <a:ext cx="853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BC2D20-2ED7-87BF-B741-3A275806F64A}"/>
              </a:ext>
            </a:extLst>
          </p:cNvPr>
          <p:cNvCxnSpPr/>
          <p:nvPr/>
        </p:nvCxnSpPr>
        <p:spPr>
          <a:xfrm>
            <a:off x="5817870" y="3783330"/>
            <a:ext cx="2148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738D3E-73E5-636B-FEEC-BB1673F1FBED}"/>
              </a:ext>
            </a:extLst>
          </p:cNvPr>
          <p:cNvCxnSpPr>
            <a:cxnSpLocks/>
          </p:cNvCxnSpPr>
          <p:nvPr/>
        </p:nvCxnSpPr>
        <p:spPr>
          <a:xfrm>
            <a:off x="4038600" y="5387340"/>
            <a:ext cx="3928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43228C-A852-9EDA-0E2E-3022D9C8F272}"/>
              </a:ext>
            </a:extLst>
          </p:cNvPr>
          <p:cNvCxnSpPr>
            <a:cxnSpLocks/>
          </p:cNvCxnSpPr>
          <p:nvPr/>
        </p:nvCxnSpPr>
        <p:spPr>
          <a:xfrm>
            <a:off x="6960870" y="5139690"/>
            <a:ext cx="1158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B52C47-49B3-1B46-7AC8-C9BFB450F275}"/>
              </a:ext>
            </a:extLst>
          </p:cNvPr>
          <p:cNvCxnSpPr/>
          <p:nvPr/>
        </p:nvCxnSpPr>
        <p:spPr>
          <a:xfrm>
            <a:off x="4038600" y="5627370"/>
            <a:ext cx="2148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F99709-F622-4D93-B958-D8787BE2ADDB}"/>
              </a:ext>
            </a:extLst>
          </p:cNvPr>
          <p:cNvCxnSpPr>
            <a:cxnSpLocks/>
          </p:cNvCxnSpPr>
          <p:nvPr/>
        </p:nvCxnSpPr>
        <p:spPr>
          <a:xfrm>
            <a:off x="5238750" y="6073140"/>
            <a:ext cx="25565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3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09625FF-1900-42FF-8C35-F3392F662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9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9A36FB-999B-B328-1EB0-DDA9C57C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3" y="699935"/>
            <a:ext cx="5356819" cy="2496277"/>
          </a:xfrm>
          <a:prstGeom prst="rect">
            <a:avLst/>
          </a:prstGeom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66E80BB8-050A-BE56-E03A-BADC377783C1}"/>
              </a:ext>
            </a:extLst>
          </p:cNvPr>
          <p:cNvCxnSpPr/>
          <p:nvPr/>
        </p:nvCxnSpPr>
        <p:spPr>
          <a:xfrm>
            <a:off x="4596926" y="2377453"/>
            <a:ext cx="672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0FE87CC-CDF3-A698-A69D-0BDC0EAB31B2}"/>
              </a:ext>
            </a:extLst>
          </p:cNvPr>
          <p:cNvCxnSpPr>
            <a:cxnSpLocks/>
          </p:cNvCxnSpPr>
          <p:nvPr/>
        </p:nvCxnSpPr>
        <p:spPr>
          <a:xfrm>
            <a:off x="415814" y="2654055"/>
            <a:ext cx="672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63ACEC2-B248-DA44-4850-26D1B6F9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15" y="5364608"/>
            <a:ext cx="6942857" cy="1123699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559EFBA-D4C1-8141-2119-E81487C5C1FA}"/>
              </a:ext>
            </a:extLst>
          </p:cNvPr>
          <p:cNvSpPr/>
          <p:nvPr/>
        </p:nvSpPr>
        <p:spPr>
          <a:xfrm>
            <a:off x="660489" y="5335112"/>
            <a:ext cx="3936437" cy="417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D133109E-FE30-F430-82AA-778EDD3B5D76}"/>
              </a:ext>
            </a:extLst>
          </p:cNvPr>
          <p:cNvCxnSpPr>
            <a:cxnSpLocks/>
          </p:cNvCxnSpPr>
          <p:nvPr/>
        </p:nvCxnSpPr>
        <p:spPr>
          <a:xfrm>
            <a:off x="2042954" y="6046437"/>
            <a:ext cx="38404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37CE6DD-DD89-275E-9F6F-BF2D11995C38}"/>
              </a:ext>
            </a:extLst>
          </p:cNvPr>
          <p:cNvSpPr/>
          <p:nvPr/>
        </p:nvSpPr>
        <p:spPr>
          <a:xfrm>
            <a:off x="415814" y="699934"/>
            <a:ext cx="5376597" cy="247776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40F47F8A-FFCB-5414-B9A0-C41334DAF62C}"/>
              </a:ext>
            </a:extLst>
          </p:cNvPr>
          <p:cNvSpPr/>
          <p:nvPr/>
        </p:nvSpPr>
        <p:spPr>
          <a:xfrm>
            <a:off x="479375" y="5316602"/>
            <a:ext cx="6624736" cy="121970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C825D-4853-23F7-CC9B-8B582D9C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903" y="1225196"/>
            <a:ext cx="5334744" cy="3524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C845C5-58B5-E9FE-EE42-BC91519107B0}"/>
              </a:ext>
            </a:extLst>
          </p:cNvPr>
          <p:cNvSpPr txBox="1"/>
          <p:nvPr/>
        </p:nvSpPr>
        <p:spPr>
          <a:xfrm>
            <a:off x="6583680" y="2491740"/>
            <a:ext cx="2914650" cy="82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7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C71FF6-010A-48E3-984A-C9875349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5" y="764667"/>
            <a:ext cx="11854890" cy="53286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2F6902-465C-B012-02AA-E363ED20F54C}"/>
              </a:ext>
            </a:extLst>
          </p:cNvPr>
          <p:cNvCxnSpPr>
            <a:cxnSpLocks/>
          </p:cNvCxnSpPr>
          <p:nvPr/>
        </p:nvCxnSpPr>
        <p:spPr>
          <a:xfrm>
            <a:off x="343815" y="1691640"/>
            <a:ext cx="11201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DEA7E3-7D88-F762-B460-402EF629328C}"/>
              </a:ext>
            </a:extLst>
          </p:cNvPr>
          <p:cNvCxnSpPr>
            <a:cxnSpLocks/>
          </p:cNvCxnSpPr>
          <p:nvPr/>
        </p:nvCxnSpPr>
        <p:spPr>
          <a:xfrm>
            <a:off x="343815" y="2438400"/>
            <a:ext cx="502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DCE036-D429-52DB-45F3-38434E240066}"/>
              </a:ext>
            </a:extLst>
          </p:cNvPr>
          <p:cNvCxnSpPr>
            <a:cxnSpLocks/>
          </p:cNvCxnSpPr>
          <p:nvPr/>
        </p:nvCxnSpPr>
        <p:spPr>
          <a:xfrm>
            <a:off x="343815" y="2065020"/>
            <a:ext cx="902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C8D74B-F20D-7E10-752B-5B0EB1306A27}"/>
              </a:ext>
            </a:extLst>
          </p:cNvPr>
          <p:cNvCxnSpPr>
            <a:cxnSpLocks/>
          </p:cNvCxnSpPr>
          <p:nvPr/>
        </p:nvCxnSpPr>
        <p:spPr>
          <a:xfrm>
            <a:off x="343815" y="2827020"/>
            <a:ext cx="1187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E2C28E-EAD9-D69A-CB36-4971EF42B77D}"/>
              </a:ext>
            </a:extLst>
          </p:cNvPr>
          <p:cNvCxnSpPr>
            <a:cxnSpLocks/>
          </p:cNvCxnSpPr>
          <p:nvPr/>
        </p:nvCxnSpPr>
        <p:spPr>
          <a:xfrm>
            <a:off x="262890" y="3219450"/>
            <a:ext cx="11201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705556-4A8C-9816-FF43-16520CFFBFB6}"/>
              </a:ext>
            </a:extLst>
          </p:cNvPr>
          <p:cNvCxnSpPr>
            <a:cxnSpLocks/>
          </p:cNvCxnSpPr>
          <p:nvPr/>
        </p:nvCxnSpPr>
        <p:spPr>
          <a:xfrm>
            <a:off x="343815" y="3604260"/>
            <a:ext cx="1268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8ACE5F-478B-7F6C-A28F-1557C08E2F8A}"/>
              </a:ext>
            </a:extLst>
          </p:cNvPr>
          <p:cNvCxnSpPr/>
          <p:nvPr/>
        </p:nvCxnSpPr>
        <p:spPr>
          <a:xfrm>
            <a:off x="2834640" y="1714500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EA5FD2-B602-A6C2-1D39-DCA0F3FE0EE2}"/>
              </a:ext>
            </a:extLst>
          </p:cNvPr>
          <p:cNvCxnSpPr/>
          <p:nvPr/>
        </p:nvCxnSpPr>
        <p:spPr>
          <a:xfrm>
            <a:off x="2941320" y="2221230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C26D8C-B30E-C677-36C4-62AAAE17F3DD}"/>
              </a:ext>
            </a:extLst>
          </p:cNvPr>
          <p:cNvCxnSpPr>
            <a:cxnSpLocks/>
          </p:cNvCxnSpPr>
          <p:nvPr/>
        </p:nvCxnSpPr>
        <p:spPr>
          <a:xfrm>
            <a:off x="2941320" y="2655570"/>
            <a:ext cx="95631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55C7C0-6018-4F3B-FD55-168FFA43D5CC}"/>
              </a:ext>
            </a:extLst>
          </p:cNvPr>
          <p:cNvCxnSpPr>
            <a:cxnSpLocks/>
          </p:cNvCxnSpPr>
          <p:nvPr/>
        </p:nvCxnSpPr>
        <p:spPr>
          <a:xfrm>
            <a:off x="2941320" y="4518660"/>
            <a:ext cx="1264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067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43793879-2369-C9AB-488B-065A0915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85" y="1599247"/>
            <a:ext cx="9502557" cy="32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3E0F9-C9FC-91CB-6751-E69C9161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1066470"/>
            <a:ext cx="11755491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6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B1D1B4-29E6-1EEB-9488-8782458D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739"/>
            <a:ext cx="12192000" cy="459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5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9E3720-E95F-E243-BB40-35A55B67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1123201"/>
            <a:ext cx="8717280" cy="40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6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BC7D21F-4BAC-0F5A-5157-48EBC293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0" y="989647"/>
            <a:ext cx="8963977" cy="49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A8705B-BE4B-C017-CFE3-424F57C6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81" y="0"/>
            <a:ext cx="8153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47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D4FE43-E881-EB22-8DF0-38F0D2A5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551" y="305535"/>
            <a:ext cx="6418898" cy="58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8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9B1AD2-2744-5802-9BC2-6EC3A6EB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828" y="0"/>
            <a:ext cx="5678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2AD38-B126-CE8D-6047-B42F908B3F63}"/>
              </a:ext>
            </a:extLst>
          </p:cNvPr>
          <p:cNvSpPr txBox="1"/>
          <p:nvPr/>
        </p:nvSpPr>
        <p:spPr>
          <a:xfrm>
            <a:off x="6630064" y="4126230"/>
            <a:ext cx="5497222" cy="2238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69937" y="1108188"/>
            <a:ext cx="5750560" cy="267207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Μη αλκοολική λιπώδης νόσος του ήπατος 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el-GR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alcoholic fatty liver disease</a:t>
            </a:r>
            <a:r>
              <a:rPr lang="el-GR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NAFLD</a:t>
            </a:r>
            <a:r>
              <a:rPr lang="el-GR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20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991861BB-0E6F-C346-9A9D-842E71AAB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8193" y="739168"/>
            <a:ext cx="5459093" cy="6118832"/>
          </a:xfrm>
        </p:spPr>
        <p:txBody>
          <a:bodyPr>
            <a:normAutofit/>
          </a:bodyPr>
          <a:lstStyle/>
          <a:p>
            <a:pPr marL="0" indent="0" algn="just" defTabSz="914377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000" kern="1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377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l-GR" sz="2000" b="1" kern="1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Καρδιακή ανεπάρκεια (ΚΑ)</a:t>
            </a:r>
          </a:p>
          <a:p>
            <a:pPr marL="0" indent="0" algn="just" defTabSz="914377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000" kern="1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0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0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0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l-GR" sz="20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2000" b="1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l-G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Επιπλοκές καρδιακής ανεπάρκειας στην ηπατική λειτουργία (πχ ηπατοπάθεια από συμφόρηση)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l-G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Καρδιακές επιπλοκές ηπατικής νόσου με αποτέλεσμα ΚΑ (πχ </a:t>
            </a:r>
            <a:r>
              <a:rPr lang="el-GR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κιρρωτική</a:t>
            </a:r>
            <a:r>
              <a:rPr lang="el-GR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μυοκαρδιοπάθεια)</a:t>
            </a:r>
          </a:p>
          <a:p>
            <a:pPr marL="0" indent="0" algn="just" defTabSz="914377"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l-GR" sz="18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Εικόνα 10" descr="Εικόνα που περιέχει βάζο, φωτογραφία νεκρής φύσης, κόκκινο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CBBD11C8-0EC1-DDBF-AE24-23B16DBE0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64" y="2173365"/>
            <a:ext cx="2051053" cy="136736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94EB09C-C916-9961-9DF0-60B2C3F18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t="31313"/>
          <a:stretch/>
        </p:blipFill>
        <p:spPr>
          <a:xfrm>
            <a:off x="9083019" y="1707116"/>
            <a:ext cx="2974996" cy="1474225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σκίτσο/σχέδιο, ασπρόμαυρο, μονοχρωμα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832EF4AD-30F2-D530-F284-C8D36D257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6" y="3726267"/>
            <a:ext cx="3429000" cy="2238353"/>
          </a:xfrm>
          <a:prstGeom prst="rect">
            <a:avLst/>
          </a:prstGeom>
        </p:spPr>
      </p:pic>
      <p:pic>
        <p:nvPicPr>
          <p:cNvPr id="9" name="Εικόνα 8" descr="Εικόνα που περιέχει πολυχρωμία, πασχαλιά, ροζ, μοβ&#10;&#10;Περιγραφή που δημιουργήθηκε αυτόματα">
            <a:extLst>
              <a:ext uri="{FF2B5EF4-FFF2-40B4-BE49-F238E27FC236}">
                <a16:creationId xmlns:a16="http://schemas.microsoft.com/office/drawing/2014/main" id="{20BDAA55-799F-22BF-F567-A6770C6C4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54" y="2173365"/>
            <a:ext cx="1801177" cy="1411159"/>
          </a:xfrm>
          <a:prstGeom prst="rect">
            <a:avLst/>
          </a:prstGeom>
        </p:spPr>
      </p:pic>
      <p:sp>
        <p:nvSpPr>
          <p:cNvPr id="12" name="Βέλος: Αριστερό-δεξιό 11">
            <a:extLst>
              <a:ext uri="{FF2B5EF4-FFF2-40B4-BE49-F238E27FC236}">
                <a16:creationId xmlns:a16="http://schemas.microsoft.com/office/drawing/2014/main" id="{4BF4EB1C-8485-DF02-671C-A3B1407E9F12}"/>
              </a:ext>
            </a:extLst>
          </p:cNvPr>
          <p:cNvSpPr/>
          <p:nvPr/>
        </p:nvSpPr>
        <p:spPr>
          <a:xfrm>
            <a:off x="5274414" y="1239061"/>
            <a:ext cx="1251573" cy="288032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3EF681-B9F4-EA0D-59E3-D10DD490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404812"/>
            <a:ext cx="81438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2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484F84A-8089-9978-DE35-05C0B9EBC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7" t="33001" r="9624" b="22499"/>
          <a:stretch/>
        </p:blipFill>
        <p:spPr>
          <a:xfrm>
            <a:off x="685799" y="880110"/>
            <a:ext cx="11424349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5AF8D19-23DC-EE64-3D5F-744FC1F68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5" t="25667" r="26125" b="7000"/>
          <a:stretch/>
        </p:blipFill>
        <p:spPr>
          <a:xfrm>
            <a:off x="3017520" y="23250"/>
            <a:ext cx="5955030" cy="68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3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8B3AB1-CC93-7B9E-530D-EF7E35180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0" t="19500" r="10094" b="5333"/>
          <a:stretch/>
        </p:blipFill>
        <p:spPr>
          <a:xfrm>
            <a:off x="937260" y="0"/>
            <a:ext cx="10481310" cy="68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4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CF2A7C-2751-B45C-EEE9-DD53D717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6" y="881539"/>
            <a:ext cx="10596187" cy="5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0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88FD50-E319-F412-1B43-F033F5D5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0"/>
            <a:ext cx="10972800" cy="1143000"/>
          </a:xfrm>
        </p:spPr>
        <p:txBody>
          <a:bodyPr/>
          <a:lstStyle/>
          <a:p>
            <a:pPr algn="l"/>
            <a:r>
              <a:rPr lang="el-GR" sz="3200" dirty="0"/>
              <a:t>Κλινική Συσχέτιση </a:t>
            </a:r>
            <a:endParaRPr lang="en-US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BCC024-31B7-5E1D-B482-2CA20258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166018"/>
            <a:ext cx="11252200" cy="5514182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/>
              <a:t>Σε ασθενείς με </a:t>
            </a:r>
            <a:r>
              <a:rPr lang="sv-SE" sz="2800" dirty="0"/>
              <a:t>NAFLD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 err="1"/>
              <a:t>Διαθωρακικός</a:t>
            </a:r>
            <a:r>
              <a:rPr lang="el-GR" sz="2800" dirty="0"/>
              <a:t> υπέρηχος καρδιάς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ΗΚΓ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Έλεγχος αρτηριακής πίεσης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Έλεγχος λοιπών χαρακτηριστικών μεταβολικού συνδρόμου (ΣΔ, </a:t>
            </a:r>
            <a:r>
              <a:rPr lang="el-GR" sz="2800" dirty="0" err="1"/>
              <a:t>Δυσλιπιδαιμία</a:t>
            </a:r>
            <a:r>
              <a:rPr lang="el-GR" sz="280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800" dirty="0"/>
              <a:t>BNP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17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410FFA-BD45-4D1D-19CC-82C0F323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0972800" cy="1143000"/>
          </a:xfrm>
        </p:spPr>
        <p:txBody>
          <a:bodyPr/>
          <a:lstStyle/>
          <a:p>
            <a:pPr algn="l"/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Κλινική Συσχέτιση </a:t>
            </a:r>
            <a:endParaRPr lang="en-US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C24943-CCC4-7A09-9DA4-688C75D8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701801"/>
            <a:ext cx="11315700" cy="4851399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/>
              <a:t>Σε ασθενείς με </a:t>
            </a:r>
            <a:r>
              <a:rPr lang="sv-SE" sz="2800" dirty="0"/>
              <a:t>H</a:t>
            </a:r>
            <a:r>
              <a:rPr lang="en-US" sz="2800" dirty="0" err="1"/>
              <a:t>FpEF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Έλεγχος ηπατικής βιοχημείας (</a:t>
            </a:r>
            <a:r>
              <a:rPr lang="en-US" sz="2800" dirty="0"/>
              <a:t>ALT, AST, </a:t>
            </a:r>
            <a:r>
              <a:rPr lang="el-GR" sz="2800" dirty="0"/>
              <a:t>γ-</a:t>
            </a:r>
            <a:r>
              <a:rPr lang="en-US" sz="2800" dirty="0"/>
              <a:t>GT, ALP,</a:t>
            </a:r>
            <a:r>
              <a:rPr lang="el-GR" sz="2800" dirty="0"/>
              <a:t> </a:t>
            </a:r>
            <a:r>
              <a:rPr lang="el-GR" sz="2800" dirty="0" err="1"/>
              <a:t>χολερυθρίνη</a:t>
            </a:r>
            <a:r>
              <a:rPr lang="el-GR" sz="280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/>
              <a:t>Απεικονιστικός έλεγχος ήπατος (υπέρηχος, </a:t>
            </a:r>
            <a:r>
              <a:rPr lang="el-GR" sz="2800" dirty="0" err="1"/>
              <a:t>ελαστογραφία</a:t>
            </a:r>
            <a:r>
              <a:rPr lang="el-GR" sz="280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l-GR" sz="2800" dirty="0"/>
              <a:t>Έλεγχος λοιπών χαρακτηριστικών μεταβολικού συνδρόμου (ΣΔ, </a:t>
            </a:r>
            <a:r>
              <a:rPr lang="el-GR" sz="2800" dirty="0" err="1"/>
              <a:t>Δυσλιπιδαιμία</a:t>
            </a:r>
            <a:r>
              <a:rPr lang="el-GR" sz="2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27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E97F88-06E3-6A36-CC72-079AC6C7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200" dirty="0"/>
              <a:t>Αντιμετώπιση</a:t>
            </a:r>
            <a:endParaRPr lang="en-US" sz="3200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4A68000C-2C69-4394-DD01-305260AB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31" y="1984496"/>
            <a:ext cx="7430537" cy="1733792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AC6FE9B-E292-7C58-E52D-EFC0EAAA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31" y="4006608"/>
            <a:ext cx="11641952" cy="2452682"/>
          </a:xfrm>
          <a:prstGeom prst="rect">
            <a:avLst/>
          </a:prstGeom>
        </p:spPr>
      </p:pic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043453E8-C5FF-2C41-2710-DD594CA49399}"/>
              </a:ext>
            </a:extLst>
          </p:cNvPr>
          <p:cNvCxnSpPr>
            <a:cxnSpLocks/>
          </p:cNvCxnSpPr>
          <p:nvPr/>
        </p:nvCxnSpPr>
        <p:spPr>
          <a:xfrm>
            <a:off x="787400" y="2971800"/>
            <a:ext cx="157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βάλ 13">
            <a:extLst>
              <a:ext uri="{FF2B5EF4-FFF2-40B4-BE49-F238E27FC236}">
                <a16:creationId xmlns:a16="http://schemas.microsoft.com/office/drawing/2014/main" id="{058EE261-9D4C-65E3-7F3E-A4C7BCBF29AC}"/>
              </a:ext>
            </a:extLst>
          </p:cNvPr>
          <p:cNvSpPr/>
          <p:nvPr/>
        </p:nvSpPr>
        <p:spPr>
          <a:xfrm>
            <a:off x="1003300" y="5232949"/>
            <a:ext cx="1358900" cy="46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EF5B649E-66BF-65B6-E0B0-183E17E73C8A}"/>
              </a:ext>
            </a:extLst>
          </p:cNvPr>
          <p:cNvSpPr/>
          <p:nvPr/>
        </p:nvSpPr>
        <p:spPr>
          <a:xfrm>
            <a:off x="10033000" y="5537199"/>
            <a:ext cx="1805283" cy="46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10D89F69-5A2A-D74A-658D-927AA26B3564}"/>
              </a:ext>
            </a:extLst>
          </p:cNvPr>
          <p:cNvSpPr/>
          <p:nvPr/>
        </p:nvSpPr>
        <p:spPr>
          <a:xfrm>
            <a:off x="7953115" y="1778561"/>
            <a:ext cx="4159769" cy="201716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A80196-33ED-7B24-1DE3-DC849ED737CB}"/>
              </a:ext>
            </a:extLst>
          </p:cNvPr>
          <p:cNvSpPr txBox="1"/>
          <p:nvPr/>
        </p:nvSpPr>
        <p:spPr>
          <a:xfrm>
            <a:off x="8366384" y="1866899"/>
            <a:ext cx="37465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000" dirty="0"/>
              <a:t>SGLT2i: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sz="2000" dirty="0"/>
              <a:t>Μείωση ηπατικού λίπους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sz="2000" dirty="0"/>
              <a:t>Μείωση </a:t>
            </a:r>
            <a:r>
              <a:rPr lang="sv-SE" sz="2000" dirty="0"/>
              <a:t>ALT </a:t>
            </a:r>
            <a:r>
              <a:rPr lang="el-GR" sz="2000" dirty="0"/>
              <a:t>ορού ?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Πιθανή βελτίωση </a:t>
            </a:r>
            <a:r>
              <a:rPr lang="sv-SE" sz="2000" dirty="0"/>
              <a:t>NAFLD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608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FF19CC-8C99-9134-CDE3-B023618F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Αντιμετώπιση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EA583B-F797-AB46-711E-3A18DEEE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11125200" cy="49831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GLP-1 receptor agonists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RAAS inhibitors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ARNI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Απώλεια βάρους – μείωση σπλαγχνικού λίπους (</a:t>
            </a:r>
            <a:r>
              <a:rPr lang="el-GR" sz="2800" dirty="0" err="1"/>
              <a:t>υγιεινοδιαιτητικά</a:t>
            </a:r>
            <a:r>
              <a:rPr lang="el-GR" sz="2800" dirty="0"/>
              <a:t> μέτρα, </a:t>
            </a:r>
            <a:r>
              <a:rPr lang="el-GR" sz="2800" dirty="0" err="1"/>
              <a:t>βαριατρικό</a:t>
            </a:r>
            <a:r>
              <a:rPr lang="el-GR" sz="2800" dirty="0"/>
              <a:t> χειρουργείο, φάρμακα)</a:t>
            </a:r>
          </a:p>
          <a:p>
            <a:pPr>
              <a:lnSpc>
                <a:spcPct val="150000"/>
              </a:lnSpc>
            </a:pPr>
            <a:r>
              <a:rPr lang="el-GR" sz="2800" dirty="0"/>
              <a:t>Αντιμετώπιση παραγόντων καρδιαγγειακού κινδύνου (ΑΥ, ΣΔ, </a:t>
            </a:r>
            <a:r>
              <a:rPr lang="el-GR" sz="2800" dirty="0" err="1"/>
              <a:t>Δυσλιπιδαιμία</a:t>
            </a:r>
            <a:r>
              <a:rPr lang="el-GR" sz="2800" dirty="0"/>
              <a:t>..)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0616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D7FF95-5BC9-B468-5952-A3DEE4D2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l-GR" sz="2800" i="1" dirty="0"/>
              <a:t>Ευχαριστώ για την προσοχή σας!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3016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743D9-95F0-9CA6-FAD1-D52651193344}"/>
              </a:ext>
            </a:extLst>
          </p:cNvPr>
          <p:cNvSpPr txBox="1"/>
          <p:nvPr/>
        </p:nvSpPr>
        <p:spPr>
          <a:xfrm>
            <a:off x="-3810" y="-27057"/>
            <a:ext cx="12192000" cy="221599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prevalence of this bidirectional relationship can reach up to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</a:t>
            </a:r>
          </a:p>
          <a:p>
            <a:pPr algn="ctr"/>
            <a:r>
              <a:rPr lang="en-US" sz="1800" i="0" dirty="0" err="1">
                <a:solidFill>
                  <a:srgbClr val="0D7FAC"/>
                </a:solidFill>
                <a:effectLst/>
                <a:latin typeface="AdvOT2986fa51"/>
              </a:rPr>
              <a:t>Maleki</a:t>
            </a:r>
            <a:r>
              <a:rPr lang="en-US" sz="1800" i="0" dirty="0">
                <a:solidFill>
                  <a:srgbClr val="0D7FAC"/>
                </a:solidFill>
                <a:effectLst/>
                <a:latin typeface="AdvOT2986fa51"/>
              </a:rPr>
              <a:t> M, </a:t>
            </a:r>
            <a:r>
              <a:rPr lang="en-US" sz="1800" i="0" dirty="0" err="1">
                <a:solidFill>
                  <a:srgbClr val="0D7FAC"/>
                </a:solidFill>
                <a:effectLst/>
                <a:latin typeface="AdvOT2986fa51"/>
              </a:rPr>
              <a:t>Vakilian</a:t>
            </a:r>
            <a:r>
              <a:rPr lang="en-US" sz="1800" i="0" dirty="0">
                <a:solidFill>
                  <a:srgbClr val="0D7FAC"/>
                </a:solidFill>
                <a:effectLst/>
                <a:latin typeface="AdvOT2986fa51"/>
              </a:rPr>
              <a:t> F, Amin A. Liver diseases in</a:t>
            </a:r>
            <a:br>
              <a:rPr lang="en-US" sz="1800" i="0" dirty="0">
                <a:solidFill>
                  <a:srgbClr val="0D7FAC"/>
                </a:solidFill>
                <a:effectLst/>
                <a:latin typeface="AdvOT2986fa51"/>
              </a:rPr>
            </a:br>
            <a:r>
              <a:rPr lang="en-US" sz="1800" i="0" dirty="0">
                <a:solidFill>
                  <a:srgbClr val="0D7FAC"/>
                </a:solidFill>
                <a:effectLst/>
                <a:latin typeface="AdvOT2986fa51"/>
              </a:rPr>
              <a:t>heart failure. </a:t>
            </a:r>
            <a:r>
              <a:rPr lang="en-US" sz="1800" i="0" dirty="0">
                <a:solidFill>
                  <a:srgbClr val="0D7FAC"/>
                </a:solidFill>
                <a:effectLst/>
                <a:latin typeface="AdvOTd9ad3ae4.I"/>
              </a:rPr>
              <a:t>Heart Asia</a:t>
            </a:r>
            <a:r>
              <a:rPr lang="en-US" sz="1800" i="0" dirty="0">
                <a:solidFill>
                  <a:srgbClr val="0D7FAC"/>
                </a:solidFill>
                <a:effectLst/>
                <a:latin typeface="AdvOT2986fa51"/>
              </a:rPr>
              <a:t>. 2011;3:143</a:t>
            </a:r>
            <a:r>
              <a:rPr lang="en-US" sz="1800" i="0" dirty="0">
                <a:solidFill>
                  <a:srgbClr val="0D7FAC"/>
                </a:solidFill>
                <a:effectLst/>
                <a:latin typeface="AdvOT2986fa51+20"/>
              </a:rPr>
              <a:t>–</a:t>
            </a:r>
            <a:r>
              <a:rPr lang="en-US" sz="1800" i="0" dirty="0">
                <a:solidFill>
                  <a:srgbClr val="0D7FAC"/>
                </a:solidFill>
                <a:effectLst/>
                <a:latin typeface="AdvOT2986fa51"/>
              </a:rPr>
              <a:t>149</a:t>
            </a:r>
            <a:r>
              <a:rPr lang="en-US" sz="1800" i="0" dirty="0">
                <a:solidFill>
                  <a:srgbClr val="000000"/>
                </a:solidFill>
                <a:effectLst/>
                <a:latin typeface="AdvOT2986fa51"/>
              </a:rPr>
              <a:t>.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39B0D-B859-FFA2-2BE2-93BF74AC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9" y="2776013"/>
            <a:ext cx="4015941" cy="2229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CEBDC-A6A6-325F-E06C-E43057E77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729" y="2746731"/>
            <a:ext cx="4162242" cy="2259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192E21-8675-7375-FBF3-E84E9BE52B30}"/>
              </a:ext>
            </a:extLst>
          </p:cNvPr>
          <p:cNvSpPr txBox="1"/>
          <p:nvPr/>
        </p:nvSpPr>
        <p:spPr>
          <a:xfrm>
            <a:off x="5164272" y="5005916"/>
            <a:ext cx="1680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001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3ABCA7-7D80-64EE-EB23-C8B8CF497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55" y="1231531"/>
            <a:ext cx="8949690" cy="439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A22AEC-3709-ABB7-43B7-0496B1790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93" y="443863"/>
            <a:ext cx="8610213" cy="536531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A90C83-9A42-4507-DDA3-C24E6954DDC9}"/>
              </a:ext>
            </a:extLst>
          </p:cNvPr>
          <p:cNvCxnSpPr/>
          <p:nvPr/>
        </p:nvCxnSpPr>
        <p:spPr>
          <a:xfrm>
            <a:off x="1790893" y="3897630"/>
            <a:ext cx="8484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AA2A60-997E-8E64-80A1-DE8CD76D794A}"/>
              </a:ext>
            </a:extLst>
          </p:cNvPr>
          <p:cNvCxnSpPr/>
          <p:nvPr/>
        </p:nvCxnSpPr>
        <p:spPr>
          <a:xfrm>
            <a:off x="1790893" y="4404360"/>
            <a:ext cx="8484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6EEB7A-47B4-EFB4-F2FA-9B45666E9DEF}"/>
              </a:ext>
            </a:extLst>
          </p:cNvPr>
          <p:cNvCxnSpPr>
            <a:cxnSpLocks/>
          </p:cNvCxnSpPr>
          <p:nvPr/>
        </p:nvCxnSpPr>
        <p:spPr>
          <a:xfrm>
            <a:off x="1874520" y="4918710"/>
            <a:ext cx="434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89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CD8369-926A-E22F-D059-A3D21C89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440211"/>
            <a:ext cx="10996613" cy="59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26EF6F-A7AA-C0DF-8ADB-1F32F7F5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5" t="31667" r="26500" b="39667"/>
          <a:stretch/>
        </p:blipFill>
        <p:spPr>
          <a:xfrm>
            <a:off x="907489" y="891540"/>
            <a:ext cx="1061395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49CCB8-79AF-8A02-CE9B-6DFB75EA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280987"/>
            <a:ext cx="78390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1353"/>
      </p:ext>
    </p:extLst>
  </p:cSld>
  <p:clrMapOvr>
    <a:masterClrMapping/>
  </p:clrMapOvr>
</p:sld>
</file>

<file path=ppt/theme/theme1.xml><?xml version="1.0" encoding="utf-8"?>
<a:theme xmlns:a="http://schemas.openxmlformats.org/drawingml/2006/main" name="180417 AT2D 16x9 template_V1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417 AT2D 16x9 template_V1.0.potx" id="{F2FD81A9-6A57-46EF-821C-10F310E3710B}" vid="{AB5D6A3A-5F0A-476C-8620-2BA0C843F97F}"/>
    </a:ext>
  </a:extLst>
</a:theme>
</file>

<file path=ppt/theme/theme2.xml><?xml version="1.0" encoding="utf-8"?>
<a:theme xmlns:a="http://schemas.openxmlformats.org/drawingml/2006/main" name="1_180417 AT2D 16x9 template_V1.0">
  <a:themeElements>
    <a:clrScheme name="BI-Lilly harmonisation 171117">
      <a:dk1>
        <a:srgbClr val="5A5A5A"/>
      </a:dk1>
      <a:lt1>
        <a:srgbClr val="FFFFFF"/>
      </a:lt1>
      <a:dk2>
        <a:srgbClr val="5A5A5A"/>
      </a:dk2>
      <a:lt2>
        <a:srgbClr val="FFFFFF"/>
      </a:lt2>
      <a:accent1>
        <a:srgbClr val="6482C3"/>
      </a:accent1>
      <a:accent2>
        <a:srgbClr val="F0414B"/>
      </a:accent2>
      <a:accent3>
        <a:srgbClr val="43AC99"/>
      </a:accent3>
      <a:accent4>
        <a:srgbClr val="828282"/>
      </a:accent4>
      <a:accent5>
        <a:srgbClr val="8F3089"/>
      </a:accent5>
      <a:accent6>
        <a:srgbClr val="E57200"/>
      </a:accent6>
      <a:hlink>
        <a:srgbClr val="5A5A5A"/>
      </a:hlink>
      <a:folHlink>
        <a:srgbClr val="5A5A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417 AT2D 16x9 template_V1.0.potx" id="{F2FD81A9-6A57-46EF-821C-10F310E3710B}" vid="{AB5D6A3A-5F0A-476C-8620-2BA0C843F97F}"/>
    </a:ext>
  </a:extLst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329</Words>
  <Application>Microsoft Office PowerPoint</Application>
  <PresentationFormat>Ευρεία οθόνη</PresentationFormat>
  <Paragraphs>59</Paragraphs>
  <Slides>39</Slides>
  <Notes>2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39</vt:i4>
      </vt:variant>
    </vt:vector>
  </HeadingPairs>
  <TitlesOfParts>
    <vt:vector size="49" baseType="lpstr">
      <vt:lpstr>AdvOT2986fa51</vt:lpstr>
      <vt:lpstr>AdvOT2986fa51+20</vt:lpstr>
      <vt:lpstr>AdvOTd9ad3ae4.I</vt:lpstr>
      <vt:lpstr>Arial</vt:lpstr>
      <vt:lpstr>Calibri</vt:lpstr>
      <vt:lpstr>Times New Roman</vt:lpstr>
      <vt:lpstr>Wingdings</vt:lpstr>
      <vt:lpstr>180417 AT2D 16x9 template_V1.0</vt:lpstr>
      <vt:lpstr>1_180417 AT2D 16x9 template_V1.0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Κλινική Συσχέτιση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Κλινική Συσχέτιση </vt:lpstr>
      <vt:lpstr>Κλινική Συσχέτιση </vt:lpstr>
      <vt:lpstr>Αντιμετώπιση</vt:lpstr>
      <vt:lpstr>Αντιμετώπιση</vt:lpstr>
      <vt:lpstr>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bagelis oikonomou</dc:creator>
  <cp:lastModifiedBy>Athina Goliopoulou</cp:lastModifiedBy>
  <cp:revision>37</cp:revision>
  <dcterms:created xsi:type="dcterms:W3CDTF">2019-11-07T19:49:40Z</dcterms:created>
  <dcterms:modified xsi:type="dcterms:W3CDTF">2024-04-17T12:01:42Z</dcterms:modified>
</cp:coreProperties>
</file>